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96" r:id="rId6"/>
    <p:sldId id="277" r:id="rId7"/>
    <p:sldId id="291" r:id="rId8"/>
    <p:sldId id="292" r:id="rId9"/>
    <p:sldId id="293" r:id="rId10"/>
    <p:sldId id="294" r:id="rId11"/>
    <p:sldId id="295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43B986-8DF2-EE23-3EAD-0183A4155D52}" v="12" dt="2020-12-10T10:31:23.051"/>
    <p1510:client id="{F82BECD6-F0F1-4981-B9D8-820085454BAC}" v="1961" dt="2020-12-02T21:42:30.4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hir Herenda" userId="S::t.herenda@pfsa.unsa.ba::2c2d9829-e8da-41db-9360-3885fe1e9c2f" providerId="AD" clId="Web-{D143B986-8DF2-EE23-3EAD-0183A4155D52}"/>
    <pc:docChg chg="modSld">
      <pc:chgData name="Tahir Herenda" userId="S::t.herenda@pfsa.unsa.ba::2c2d9829-e8da-41db-9360-3885fe1e9c2f" providerId="AD" clId="Web-{D143B986-8DF2-EE23-3EAD-0183A4155D52}" dt="2020-12-10T10:31:23.051" v="11" actId="20577"/>
      <pc:docMkLst>
        <pc:docMk/>
      </pc:docMkLst>
      <pc:sldChg chg="modSp">
        <pc:chgData name="Tahir Herenda" userId="S::t.herenda@pfsa.unsa.ba::2c2d9829-e8da-41db-9360-3885fe1e9c2f" providerId="AD" clId="Web-{D143B986-8DF2-EE23-3EAD-0183A4155D52}" dt="2020-12-10T10:26:55.420" v="6" actId="20577"/>
        <pc:sldMkLst>
          <pc:docMk/>
          <pc:sldMk cId="841849646" sldId="292"/>
        </pc:sldMkLst>
        <pc:spChg chg="mod">
          <ac:chgData name="Tahir Herenda" userId="S::t.herenda@pfsa.unsa.ba::2c2d9829-e8da-41db-9360-3885fe1e9c2f" providerId="AD" clId="Web-{D143B986-8DF2-EE23-3EAD-0183A4155D52}" dt="2020-12-10T10:26:55.420" v="6" actId="20577"/>
          <ac:spMkLst>
            <pc:docMk/>
            <pc:sldMk cId="841849646" sldId="292"/>
            <ac:spMk id="3" creationId="{841CE3E8-776C-4B66-B822-A32535E6D5B9}"/>
          </ac:spMkLst>
        </pc:spChg>
      </pc:sldChg>
      <pc:sldChg chg="modSp">
        <pc:chgData name="Tahir Herenda" userId="S::t.herenda@pfsa.unsa.ba::2c2d9829-e8da-41db-9360-3885fe1e9c2f" providerId="AD" clId="Web-{D143B986-8DF2-EE23-3EAD-0183A4155D52}" dt="2020-12-10T10:31:23.051" v="10" actId="20577"/>
        <pc:sldMkLst>
          <pc:docMk/>
          <pc:sldMk cId="3002243214" sldId="295"/>
        </pc:sldMkLst>
        <pc:spChg chg="mod">
          <ac:chgData name="Tahir Herenda" userId="S::t.herenda@pfsa.unsa.ba::2c2d9829-e8da-41db-9360-3885fe1e9c2f" providerId="AD" clId="Web-{D143B986-8DF2-EE23-3EAD-0183A4155D52}" dt="2020-12-10T10:31:23.051" v="10" actId="20577"/>
          <ac:spMkLst>
            <pc:docMk/>
            <pc:sldMk cId="3002243214" sldId="295"/>
            <ac:spMk id="3" creationId="{08DD5D10-1161-4D17-9A09-70DEE08D586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12/10/2020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12/10/2020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F18B5582-101C-4376-BBA8-08A865EBC1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47011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50" y="1874308"/>
            <a:ext cx="3814235" cy="1260000"/>
          </a:xfrm>
        </p:spPr>
        <p:txBody>
          <a:bodyPr anchor="ctr" anchorCtr="0">
            <a:noAutofit/>
          </a:bodyPr>
          <a:lstStyle>
            <a:lvl1pPr algn="r">
              <a:defRPr sz="3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0" y="0"/>
            <a:ext cx="7543800" cy="6856214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2450" y="3134308"/>
            <a:ext cx="3814235" cy="20166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B7D2A-0DF8-424B-9572-B79AEBB2D9DC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Add a Footer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9DD2A-B520-4620-9B43-64B657BA2D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5659" y="68925"/>
            <a:ext cx="9980682" cy="10969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AFA585-2585-4782-92D3-81D56C300A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7950" y="1380603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360029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1120013" y="138634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07BC36-60C8-4F8E-8961-427934C37D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514503"/>
            <a:ext cx="12192000" cy="3194035"/>
            <a:chOff x="647402" y="2514600"/>
            <a:chExt cx="10838688" cy="3194035"/>
          </a:xfrm>
          <a:solidFill>
            <a:srgbClr val="990033"/>
          </a:solidFill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  <a:grpFill/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grpFill/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grpFill/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  <a:grpFill/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grpFill/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grpFill/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4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4483" y="2527785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7" y="4896444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2849EC2-E223-4963-BE21-0F3D398C28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52BAC2-B430-43A9-99F0-74564DD460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ECB330-22E1-430C-A59C-BED3F97626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A58B5CF-7AFF-4C54-98FD-C757DF9F88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27138" y="1854200"/>
            <a:ext cx="2522537" cy="270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96474F7-E0B3-46B8-BD02-BBECB0766F7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24388" y="1854200"/>
            <a:ext cx="2522537" cy="270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AB8F6FE-6373-478E-80B0-175BECC9A49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5000" y="1854200"/>
            <a:ext cx="2522538" cy="27051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790A9F9-8A3F-4A3C-BB06-5B01BE94A7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27138" y="4767263"/>
            <a:ext cx="2522537" cy="47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925AB4D9-610E-463F-A727-587341120B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4388" y="4767263"/>
            <a:ext cx="2522537" cy="47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CD080168-9ACF-42EB-99FA-AB3F8B08D0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55001" y="4767263"/>
            <a:ext cx="2522537" cy="47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15D5E4-3274-4E51-8C35-1622EE14FB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47011"/>
            <a:ext cx="1922356" cy="1142844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0BAEEA6-75CC-4898-9D4B-20DCDE4C15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560175" y="2038350"/>
            <a:ext cx="234950" cy="2206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629FDA-06D4-4A96-B76B-FFFAD423EA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0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 smtClean="0"/>
              <a:t>12/10/2020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A72582-40D1-48AA-AAB3-A747EBE9FC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82" y="47011"/>
            <a:ext cx="1922356" cy="1142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12/10/2020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6" r:id="rId7"/>
    <p:sldLayoutId id="2147483657" r:id="rId8"/>
    <p:sldLayoutId id="2147483658" r:id="rId9"/>
    <p:sldLayoutId id="2147483659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457950" y="1380603"/>
            <a:ext cx="5734050" cy="2219691"/>
          </a:xfrm>
        </p:spPr>
        <p:txBody>
          <a:bodyPr anchor="ctr">
            <a:normAutofit/>
          </a:bodyPr>
          <a:lstStyle/>
          <a:p>
            <a:r>
              <a:rPr lang="bs-Latn-BA" dirty="0"/>
              <a:t>Aneksija Bih i zemaljski ustav za Bih</a:t>
            </a:r>
            <a:endParaRPr lang="en-US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733670BF-EB80-4347-9F31-3F307DC66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7950" y="3600294"/>
            <a:ext cx="5734050" cy="95556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bs-Latn-BA"/>
              <a:t>Analiza teksta</a:t>
            </a:r>
            <a:endParaRPr lang="en-US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C82EE22-19BB-426C-8880-E8A4F87AEE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1" r="-3" b="6336"/>
          <a:stretch/>
        </p:blipFill>
        <p:spPr>
          <a:xfrm>
            <a:off x="1035608" y="1639564"/>
            <a:ext cx="5210937" cy="4208604"/>
          </a:xfrm>
          <a:noFill/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E2009-4DC8-4C53-B886-7272910BB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</p:spPr>
        <p:txBody>
          <a:bodyPr anchor="b">
            <a:normAutofit/>
          </a:bodyPr>
          <a:lstStyle/>
          <a:p>
            <a:r>
              <a:rPr lang="bs-Latn-BA" dirty="0"/>
              <a:t>Okolnosti koje su prethodile aneksiji</a:t>
            </a:r>
            <a:endParaRPr lang="en-US" dirty="0"/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890155DF-1B2F-43B8-BBD4-DE58BA2CCB7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0730" y="1600200"/>
            <a:ext cx="3063239" cy="4571999"/>
          </a:xfr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EDA8F-59C8-4646-8A2F-57B0A3B72E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>
                <a:latin typeface="+mj-lt"/>
              </a:rPr>
              <a:t>Domaće stanovništvo zahtjeva (između ostalog) i adekvatnu platformu za političko djelovanje i aritkulaciju njihovih političkih ciljeva i ambicija unutar monarhije – traži se donošenje Ustava.</a:t>
            </a:r>
          </a:p>
          <a:p>
            <a:r>
              <a:rPr lang="bs-Latn-BA" dirty="0">
                <a:latin typeface="+mj-lt"/>
              </a:rPr>
              <a:t>Želja Austro-Ugarske monarhije oduvijek je bila potpuna aneksija BiH – „aneksija je starija od okupacije“</a:t>
            </a:r>
          </a:p>
          <a:p>
            <a:r>
              <a:rPr lang="bs-Latn-BA" dirty="0">
                <a:latin typeface="+mj-lt"/>
              </a:rPr>
              <a:t>Zahtjevi domaćeg stanovništva za ustav su, između ostalog, iskorišteni kao povod za proglašenje aneksije</a:t>
            </a:r>
          </a:p>
          <a:p>
            <a:r>
              <a:rPr lang="bs-Latn-BA" dirty="0">
                <a:latin typeface="+mj-lt"/>
              </a:rPr>
              <a:t>Povoljan međunarodni momenat – mladoturska revolucija u Turskoj i relativno nedavni poraz Rusije u rusko-japanskom ratu</a:t>
            </a:r>
          </a:p>
          <a:p>
            <a:r>
              <a:rPr lang="bs-Latn-BA" dirty="0">
                <a:latin typeface="+mj-lt"/>
              </a:rPr>
              <a:t>Aneksija je izazvala tzv. aneksionu krizu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2060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78200-0985-4DED-A84B-D6ADED92F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Donošenje Ustava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8A47E-9D4A-4D70-B23A-B0AC37572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2400" dirty="0">
                <a:latin typeface="+mj-lt"/>
              </a:rPr>
              <a:t>Ustavna anketa sazvana od strane civilnog adlatusa barona Benke</a:t>
            </a:r>
          </a:p>
          <a:p>
            <a:r>
              <a:rPr lang="bs-Latn-BA" sz="2400" dirty="0">
                <a:latin typeface="+mj-lt"/>
              </a:rPr>
              <a:t>Različite nacionalne stranke upućivale prijedlog za sadržaj Ustava</a:t>
            </a:r>
          </a:p>
          <a:p>
            <a:r>
              <a:rPr lang="bs-Latn-BA" sz="2400" dirty="0">
                <a:latin typeface="+mj-lt"/>
              </a:rPr>
              <a:t>Muslimanski i srpski predstavnici se zalagali za autonomiju BiH</a:t>
            </a:r>
          </a:p>
          <a:p>
            <a:r>
              <a:rPr lang="bs-Latn-BA" sz="2400" dirty="0">
                <a:latin typeface="+mj-lt"/>
              </a:rPr>
              <a:t>Hrvatski predstavnici zalagali se za prisajedinjenje BiH Hrvatskoj</a:t>
            </a:r>
          </a:p>
          <a:p>
            <a:r>
              <a:rPr lang="bs-Latn-BA" sz="2400" dirty="0">
                <a:latin typeface="+mj-lt"/>
              </a:rPr>
              <a:t>Svečano proglašenje obavio Marijan Varešanin – zemaljski poglavar</a:t>
            </a:r>
          </a:p>
          <a:p>
            <a:r>
              <a:rPr lang="bs-Latn-BA" sz="2400" dirty="0">
                <a:latin typeface="+mj-lt"/>
              </a:rPr>
              <a:t>Ustav „koji odgovara vjerskim prilikama i čuva naslijeđeni društveni red“</a:t>
            </a:r>
          </a:p>
          <a:p>
            <a:r>
              <a:rPr lang="bs-Latn-BA" sz="2400" dirty="0">
                <a:latin typeface="+mj-lt"/>
              </a:rPr>
              <a:t>Zadržan postojeći status BiH kao krunskog </a:t>
            </a:r>
            <a:r>
              <a:rPr lang="bs-Latn-BA" sz="2400" i="1" dirty="0">
                <a:latin typeface="+mj-lt"/>
              </a:rPr>
              <a:t>corpus separatuma</a:t>
            </a:r>
            <a:endParaRPr lang="bs-Latn-BA" sz="2400" dirty="0">
              <a:latin typeface="+mj-lt"/>
            </a:endParaRPr>
          </a:p>
          <a:p>
            <a:r>
              <a:rPr lang="bs-Latn-BA" sz="2400" dirty="0">
                <a:latin typeface="+mj-lt"/>
              </a:rPr>
              <a:t>Osnovni princip Ustava je ideja „piramidalne ustavnosti“</a:t>
            </a:r>
          </a:p>
        </p:txBody>
      </p:sp>
    </p:spTree>
    <p:extLst>
      <p:ext uri="{BB962C8B-B14F-4D97-AF65-F5344CB8AC3E}">
        <p14:creationId xmlns:p14="http://schemas.microsoft.com/office/powerpoint/2010/main" val="41805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252AF-1FA5-4016-BEE5-282F3B124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Zemaljski ustav (Štatut) – analiza teksta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275CC-2899-4C5E-9ECB-BB4B00E07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s-Latn-BA" sz="2400" dirty="0">
                <a:latin typeface="+mj-lt"/>
              </a:rPr>
              <a:t>„</a:t>
            </a:r>
            <a:r>
              <a:rPr lang="en-US" sz="2400" dirty="0">
                <a:latin typeface="+mj-lt"/>
              </a:rPr>
              <a:t>Na </a:t>
            </a:r>
            <a:r>
              <a:rPr lang="en-US" sz="2400" dirty="0" err="1">
                <a:latin typeface="+mj-lt"/>
              </a:rPr>
              <a:t>zakonima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sara</a:t>
            </a:r>
            <a:r>
              <a:rPr lang="bs-Latn-BA" sz="2400" dirty="0">
                <a:latin typeface="+mj-lt"/>
              </a:rPr>
              <a:t>đ</a:t>
            </a:r>
            <a:r>
              <a:rPr lang="en-US" sz="2400" dirty="0" err="1">
                <a:latin typeface="+mj-lt"/>
              </a:rPr>
              <a:t>ivaće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</a:t>
            </a:r>
            <a:r>
              <a:rPr lang="en-US" sz="2400" dirty="0">
                <a:latin typeface="+mj-lt"/>
              </a:rPr>
              <a:t>, u koji </a:t>
            </a:r>
            <a:r>
              <a:rPr lang="en-US" sz="2400" dirty="0" err="1">
                <a:latin typeface="+mj-lt"/>
              </a:rPr>
              <a:t>će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stanovništvo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Bosne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Hercegovine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odašiljati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poslanike</a:t>
            </a:r>
            <a:r>
              <a:rPr lang="en-US" sz="2400" dirty="0">
                <a:latin typeface="+mj-lt"/>
              </a:rPr>
              <a:t>....</a:t>
            </a:r>
            <a:br>
              <a:rPr lang="en-US" sz="2400" dirty="0">
                <a:latin typeface="+mj-lt"/>
              </a:rPr>
            </a:br>
            <a:r>
              <a:rPr lang="en-US" sz="2400" dirty="0">
                <a:latin typeface="+mj-lt"/>
              </a:rPr>
              <a:t>Na </a:t>
            </a:r>
            <a:r>
              <a:rPr lang="en-US" sz="2400" dirty="0" err="1">
                <a:latin typeface="+mj-lt"/>
              </a:rPr>
              <a:t>sve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vladine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osnove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koje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pripadaju</a:t>
            </a:r>
            <a:r>
              <a:rPr lang="en-US" sz="2400" dirty="0">
                <a:latin typeface="+mj-lt"/>
              </a:rPr>
              <a:t> u </a:t>
            </a:r>
            <a:r>
              <a:rPr lang="en-US" sz="2400" dirty="0" err="1">
                <a:latin typeface="+mj-lt"/>
              </a:rPr>
              <a:t>nadležnost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bosansko-hercegovačkog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sabora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treba</a:t>
            </a:r>
            <a:r>
              <a:rPr lang="en-US" sz="2400" dirty="0">
                <a:latin typeface="+mj-lt"/>
              </a:rPr>
              <a:t> da </a:t>
            </a:r>
            <a:r>
              <a:rPr lang="en-US" sz="2400" dirty="0" err="1">
                <a:latin typeface="+mj-lt"/>
              </a:rPr>
              <a:t>pristanu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vlade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obiju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država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monarhije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prije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nego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će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biti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predane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saboru</a:t>
            </a:r>
            <a:r>
              <a:rPr lang="bs-Latn-BA" sz="2400" dirty="0">
                <a:latin typeface="+mj-lt"/>
              </a:rPr>
              <a:t>“</a:t>
            </a:r>
          </a:p>
          <a:p>
            <a:pPr marL="0" indent="0">
              <a:buNone/>
            </a:pPr>
            <a:endParaRPr lang="bs-Latn-BA" sz="2400" dirty="0">
              <a:latin typeface="+mj-lt"/>
            </a:endParaRPr>
          </a:p>
          <a:p>
            <a:pPr algn="l"/>
            <a:r>
              <a:rPr lang="bs-Latn-BA" sz="2400" dirty="0">
                <a:latin typeface="+mj-lt"/>
              </a:rPr>
              <a:t>Kakva zakonodavna ovlaštenja ima sabor?</a:t>
            </a:r>
          </a:p>
          <a:p>
            <a:pPr algn="l"/>
            <a:r>
              <a:rPr lang="bs-Latn-BA" sz="2400" dirty="0">
                <a:latin typeface="+mj-lt"/>
              </a:rPr>
              <a:t>Kakva ograničenja postoje u oblasti predlaganja zakona?</a:t>
            </a:r>
          </a:p>
          <a:p>
            <a:pPr marL="0" indent="0">
              <a:buNone/>
            </a:pPr>
            <a:br>
              <a:rPr lang="en-US" dirty="0"/>
            </a:br>
            <a:endParaRPr lang="bs-Latn-B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78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4FAB6-AAE3-4982-82C3-AA6127B75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Zemaljski ustav (Štatut) – analiza teksta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CE3E8-776C-4B66-B822-A32535E6D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bs-Latn-BA" sz="2400" dirty="0">
                <a:latin typeface="+mj-lt"/>
              </a:rPr>
              <a:t>„</a:t>
            </a:r>
            <a:r>
              <a:rPr lang="en-US" sz="2400" dirty="0" err="1">
                <a:latin typeface="+mj-lt"/>
              </a:rPr>
              <a:t>Zakonskim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osnovama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koje</a:t>
            </a:r>
            <a:r>
              <a:rPr lang="en-US" sz="2400" dirty="0">
                <a:latin typeface="+mj-lt"/>
              </a:rPr>
              <a:t> je </a:t>
            </a:r>
            <a:r>
              <a:rPr lang="en-US" sz="2400" dirty="0" err="1">
                <a:latin typeface="+mj-lt"/>
              </a:rPr>
              <a:t>usvojio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treba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Previšnja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potvrda</a:t>
            </a:r>
            <a:r>
              <a:rPr lang="en-US" sz="2400" dirty="0">
                <a:latin typeface="+mj-lt"/>
              </a:rPr>
              <a:t> (</a:t>
            </a:r>
            <a:r>
              <a:rPr lang="en-US" sz="2400" dirty="0" err="1">
                <a:latin typeface="+mj-lt"/>
              </a:rPr>
              <a:t>sankcija</a:t>
            </a:r>
            <a:r>
              <a:rPr lang="en-US" sz="2400" dirty="0">
                <a:latin typeface="+mj-lt"/>
              </a:rPr>
              <a:t>).</a:t>
            </a:r>
            <a:br>
              <a:rPr lang="en-US" sz="2400" dirty="0">
                <a:latin typeface="+mj-lt"/>
              </a:rPr>
            </a:br>
            <a:r>
              <a:rPr lang="en-US" sz="2400" dirty="0" err="1">
                <a:latin typeface="+mj-lt"/>
              </a:rPr>
              <a:t>Nju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će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isposlovati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zajednički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ministar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kojemu</a:t>
            </a:r>
            <a:r>
              <a:rPr lang="en-US" sz="2400" dirty="0">
                <a:latin typeface="+mj-lt"/>
              </a:rPr>
              <a:t> je </a:t>
            </a:r>
            <a:r>
              <a:rPr lang="en-US" sz="2400" dirty="0" err="1">
                <a:latin typeface="+mj-lt"/>
              </a:rPr>
              <a:t>povjereno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vodstvo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bosansko-hercegovačke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uprave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prijedlog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zemaljske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vlade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nakon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što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pristale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vlade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obiju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država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monarhije</a:t>
            </a:r>
            <a:r>
              <a:rPr lang="bs-Latn-BA" sz="2400" dirty="0">
                <a:latin typeface="+mj-lt"/>
              </a:rPr>
              <a:t>“</a:t>
            </a:r>
          </a:p>
          <a:p>
            <a:pPr marL="0" indent="0">
              <a:buNone/>
            </a:pPr>
            <a:endParaRPr lang="bs-Latn-BA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Kakva </a:t>
            </a:r>
            <a:r>
              <a:rPr lang="en-US" sz="2400" dirty="0" err="1">
                <a:latin typeface="+mj-lt"/>
              </a:rPr>
              <a:t>ograničenja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postoje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nakon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što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okonča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zakonodavnu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proceduru</a:t>
            </a:r>
            <a:r>
              <a:rPr lang="en-US" sz="2400" dirty="0">
                <a:latin typeface="+mj-lt"/>
              </a:rPr>
              <a:t>?</a:t>
            </a:r>
          </a:p>
          <a:p>
            <a:r>
              <a:rPr lang="en-US" sz="2400" dirty="0" err="1">
                <a:latin typeface="+mj-lt"/>
              </a:rPr>
              <a:t>Šta</a:t>
            </a:r>
            <a:r>
              <a:rPr lang="en-US" sz="2400" dirty="0">
                <a:latin typeface="+mj-lt"/>
              </a:rPr>
              <a:t> je </a:t>
            </a:r>
            <a:r>
              <a:rPr lang="en-US" sz="2400" dirty="0" err="1">
                <a:latin typeface="+mj-lt"/>
              </a:rPr>
              <a:t>svrha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ograničavanja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ovlaštenja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sabora</a:t>
            </a:r>
            <a:r>
              <a:rPr lang="en-US" sz="2400" dirty="0">
                <a:latin typeface="+mj-lt"/>
              </a:rPr>
              <a:t>?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184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128FD-2F7F-478D-9D1B-F8725D007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Zemaljski ustav (Štatut) – analiza teksta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CE411-D0A7-4081-B5A7-C3A0F0BB8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400" dirty="0">
                <a:latin typeface="+mj-lt"/>
              </a:rPr>
              <a:t>„U izvršnoj vlasti nemaju dijela ni sabor ni pojedini saborski poslanici, pa se s toga sabor ili pojedini saborski poslanici ne mogu lično upletati u zvanični rad vladinih oblasti ili pojedinih zvaničnih lica niti mogu uopće neposredno utjecati na rad ili odredbe pomenutih vlasti i lica“</a:t>
            </a:r>
          </a:p>
          <a:p>
            <a:pPr marL="0" indent="0">
              <a:buNone/>
            </a:pPr>
            <a:endParaRPr lang="bs-Latn-BA" sz="2400" dirty="0">
              <a:latin typeface="+mj-lt"/>
            </a:endParaRPr>
          </a:p>
          <a:p>
            <a:r>
              <a:rPr lang="en-US" sz="2400" dirty="0" err="1">
                <a:latin typeface="+mj-lt"/>
              </a:rPr>
              <a:t>Koje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</a:t>
            </a:r>
            <a:r>
              <a:rPr lang="en-US" sz="2400" dirty="0">
                <a:latin typeface="+mj-lt"/>
              </a:rPr>
              <a:t> to </a:t>
            </a:r>
            <a:r>
              <a:rPr lang="en-US" sz="2400" dirty="0" err="1">
                <a:latin typeface="+mj-lt"/>
              </a:rPr>
              <a:t>uobičajene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ovlasti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koje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zakonodavna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vlast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ima</a:t>
            </a:r>
            <a:r>
              <a:rPr lang="en-US" sz="2400" dirty="0">
                <a:latin typeface="+mj-lt"/>
              </a:rPr>
              <a:t> u </a:t>
            </a:r>
            <a:r>
              <a:rPr lang="en-US" sz="2400" dirty="0" err="1">
                <a:latin typeface="+mj-lt"/>
              </a:rPr>
              <a:t>odnosu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izvršnu</a:t>
            </a:r>
            <a:r>
              <a:rPr lang="en-US" sz="2400" dirty="0">
                <a:latin typeface="+mj-lt"/>
              </a:rPr>
              <a:t>?</a:t>
            </a:r>
          </a:p>
          <a:p>
            <a:r>
              <a:rPr lang="en-US" sz="2400" dirty="0" err="1">
                <a:latin typeface="+mj-lt"/>
              </a:rPr>
              <a:t>Kakav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odnos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vlade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propisuje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tekst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Ustava</a:t>
            </a:r>
            <a:r>
              <a:rPr lang="en-US" sz="2400" dirty="0">
                <a:latin typeface="+mj-lt"/>
              </a:rPr>
              <a:t>?</a:t>
            </a:r>
          </a:p>
          <a:p>
            <a:r>
              <a:rPr lang="en-US" sz="2400" dirty="0" err="1">
                <a:latin typeface="+mj-lt"/>
              </a:rPr>
              <a:t>Zbog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čega</a:t>
            </a:r>
            <a:r>
              <a:rPr lang="en-US" sz="2400" dirty="0">
                <a:latin typeface="+mj-lt"/>
              </a:rPr>
              <a:t> je </a:t>
            </a:r>
            <a:r>
              <a:rPr lang="en-US" sz="2400" dirty="0" err="1">
                <a:latin typeface="+mj-lt"/>
              </a:rPr>
              <a:t>propisan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ovakav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odnos</a:t>
            </a:r>
            <a:r>
              <a:rPr lang="en-US" sz="2400" dirty="0">
                <a:latin typeface="+mj-lt"/>
              </a:rPr>
              <a:t> ova </a:t>
            </a:r>
            <a:r>
              <a:rPr lang="en-US" sz="2400" dirty="0" err="1">
                <a:latin typeface="+mj-lt"/>
              </a:rPr>
              <a:t>dva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tijela</a:t>
            </a:r>
            <a:r>
              <a:rPr lang="en-US" sz="2400" dirty="0">
                <a:latin typeface="+mj-lt"/>
              </a:rPr>
              <a:t>?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609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888B0-6799-4896-AA08-C85F6475B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Zemaljski ustav (Štatut) – analiza teksta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182CB7-8FB9-4C7E-91FB-AD6B4C2EA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bs-Latn-BA" sz="2400" dirty="0">
                <a:latin typeface="+mj-lt"/>
              </a:rPr>
              <a:t>„</a:t>
            </a:r>
            <a:r>
              <a:rPr lang="en-US" sz="2400" dirty="0" err="1">
                <a:latin typeface="+mj-lt"/>
              </a:rPr>
              <a:t>Sabor</a:t>
            </a:r>
            <a:r>
              <a:rPr lang="en-US" sz="2400" dirty="0">
                <a:latin typeface="+mj-lt"/>
              </a:rPr>
              <a:t> ne </a:t>
            </a:r>
            <a:r>
              <a:rPr lang="en-US" sz="2400" dirty="0" err="1">
                <a:latin typeface="+mj-lt"/>
              </a:rPr>
              <a:t>smije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općiti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drugim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predstavništvima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niti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smije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izdavati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kakvih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objava</a:t>
            </a:r>
            <a:r>
              <a:rPr lang="en-US" sz="2400" dirty="0">
                <a:latin typeface="+mj-lt"/>
              </a:rPr>
              <a:t>. </a:t>
            </a:r>
            <a:r>
              <a:rPr lang="en-US" sz="2400" dirty="0" err="1">
                <a:latin typeface="+mj-lt"/>
              </a:rPr>
              <a:t>Odaslanstva</a:t>
            </a:r>
            <a:r>
              <a:rPr lang="en-US" sz="2400" dirty="0">
                <a:latin typeface="+mj-lt"/>
              </a:rPr>
              <a:t> (</a:t>
            </a:r>
            <a:r>
              <a:rPr lang="en-US" sz="2400" dirty="0" err="1">
                <a:latin typeface="+mj-lt"/>
              </a:rPr>
              <a:t>deputacije</a:t>
            </a:r>
            <a:r>
              <a:rPr lang="en-US" sz="2400" dirty="0">
                <a:latin typeface="+mj-lt"/>
              </a:rPr>
              <a:t>) se ne </a:t>
            </a:r>
            <a:r>
              <a:rPr lang="en-US" sz="2400" dirty="0" err="1">
                <a:latin typeface="+mj-lt"/>
              </a:rPr>
              <a:t>smiju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pustiti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ni</a:t>
            </a:r>
            <a:r>
              <a:rPr lang="en-US" sz="2400" dirty="0">
                <a:latin typeface="+mj-lt"/>
              </a:rPr>
              <a:t> u </a:t>
            </a:r>
            <a:r>
              <a:rPr lang="en-US" sz="2400" dirty="0" err="1">
                <a:latin typeface="+mj-lt"/>
              </a:rPr>
              <a:t>sjednicu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ni</a:t>
            </a:r>
            <a:r>
              <a:rPr lang="en-US" sz="2400" dirty="0">
                <a:latin typeface="+mj-lt"/>
              </a:rPr>
              <a:t> u </a:t>
            </a:r>
            <a:r>
              <a:rPr lang="en-US" sz="2400" dirty="0" err="1">
                <a:latin typeface="+mj-lt"/>
              </a:rPr>
              <a:t>sjednicu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njegovih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odbora</a:t>
            </a:r>
            <a:r>
              <a:rPr lang="en-US" sz="2400" dirty="0">
                <a:latin typeface="+mj-lt"/>
              </a:rPr>
              <a:t>. </a:t>
            </a:r>
            <a:r>
              <a:rPr lang="en-US" sz="2400" dirty="0" err="1">
                <a:latin typeface="+mj-lt"/>
              </a:rPr>
              <a:t>Saborska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odaslanstva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smiju</a:t>
            </a:r>
            <a:r>
              <a:rPr lang="en-US" sz="2400" dirty="0">
                <a:latin typeface="+mj-lt"/>
              </a:rPr>
              <a:t> se </a:t>
            </a:r>
            <a:r>
              <a:rPr lang="en-US" sz="2400" dirty="0" err="1">
                <a:latin typeface="+mj-lt"/>
              </a:rPr>
              <a:t>slati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Previšnji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dvor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samo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onda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kad</a:t>
            </a:r>
            <a:r>
              <a:rPr lang="en-US" sz="2400" dirty="0">
                <a:latin typeface="+mj-lt"/>
              </a:rPr>
              <a:t> se </a:t>
            </a:r>
            <a:r>
              <a:rPr lang="en-US" sz="2400" dirty="0" err="1">
                <a:latin typeface="+mj-lt"/>
              </a:rPr>
              <a:t>isposluje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prethodno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Previšnje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odobrenje</a:t>
            </a:r>
            <a:r>
              <a:rPr lang="en-US" sz="2400" dirty="0">
                <a:latin typeface="+mj-lt"/>
              </a:rPr>
              <a:t>.</a:t>
            </a:r>
            <a:r>
              <a:rPr lang="bs-Latn-BA" sz="2400" dirty="0">
                <a:latin typeface="+mj-lt"/>
              </a:rPr>
              <a:t>“</a:t>
            </a:r>
          </a:p>
          <a:p>
            <a:pPr marL="0" indent="0">
              <a:buNone/>
            </a:pPr>
            <a:endParaRPr lang="bs-Latn-BA" sz="2400" dirty="0">
              <a:latin typeface="+mj-lt"/>
            </a:endParaRPr>
          </a:p>
          <a:p>
            <a:r>
              <a:rPr lang="en-US" sz="2400" dirty="0" err="1">
                <a:latin typeface="+mj-lt"/>
              </a:rPr>
              <a:t>Kakva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ograničenja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sadržava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ovaj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član</a:t>
            </a:r>
            <a:r>
              <a:rPr lang="en-US" sz="2400" dirty="0">
                <a:latin typeface="+mj-lt"/>
              </a:rPr>
              <a:t>?</a:t>
            </a:r>
          </a:p>
          <a:p>
            <a:r>
              <a:rPr lang="en-US" sz="2400" dirty="0" err="1">
                <a:latin typeface="+mj-lt"/>
              </a:rPr>
              <a:t>Šta</a:t>
            </a:r>
            <a:r>
              <a:rPr lang="en-US" sz="2400" dirty="0">
                <a:latin typeface="+mj-lt"/>
              </a:rPr>
              <a:t> je </a:t>
            </a:r>
            <a:r>
              <a:rPr lang="en-US" sz="2400" dirty="0" err="1">
                <a:latin typeface="+mj-lt"/>
              </a:rPr>
              <a:t>svrha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ovih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ograničenja</a:t>
            </a:r>
            <a:r>
              <a:rPr lang="en-US" sz="2400" dirty="0">
                <a:latin typeface="+mj-lt"/>
              </a:rPr>
              <a:t>?</a:t>
            </a:r>
          </a:p>
          <a:p>
            <a:r>
              <a:rPr lang="en-US" sz="2400" dirty="0" err="1">
                <a:latin typeface="+mj-lt"/>
              </a:rPr>
              <a:t>Šta</a:t>
            </a:r>
            <a:r>
              <a:rPr lang="en-US" sz="2400" dirty="0">
                <a:latin typeface="+mj-lt"/>
              </a:rPr>
              <a:t> je to „</a:t>
            </a:r>
            <a:r>
              <a:rPr lang="en-US" sz="2400" dirty="0" err="1">
                <a:latin typeface="+mj-lt"/>
              </a:rPr>
              <a:t>Previšnji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dvor</a:t>
            </a:r>
            <a:r>
              <a:rPr lang="en-US" sz="2400" dirty="0">
                <a:latin typeface="+mj-lt"/>
              </a:rPr>
              <a:t>“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„</a:t>
            </a:r>
            <a:r>
              <a:rPr lang="en-US" sz="2400" dirty="0" err="1">
                <a:latin typeface="+mj-lt"/>
              </a:rPr>
              <a:t>Previšnje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odobrenje</a:t>
            </a:r>
            <a:r>
              <a:rPr lang="en-US" sz="2400" dirty="0">
                <a:latin typeface="+mj-lt"/>
              </a:rPr>
              <a:t>“?</a:t>
            </a:r>
          </a:p>
          <a:p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431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6A606-C509-41DA-931A-04D355875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Zemaljski ustav (Štatut) – analiza teksta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D5D10-1161-4D17-9A09-70DEE08D5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None/>
            </a:pPr>
            <a:r>
              <a:rPr lang="bs-Latn-BA" sz="2400" dirty="0">
                <a:latin typeface="+mj-lt"/>
              </a:rPr>
              <a:t>„</a:t>
            </a:r>
            <a:r>
              <a:rPr lang="en-US" sz="2400" dirty="0" err="1">
                <a:latin typeface="+mj-lt"/>
              </a:rPr>
              <a:t>Zemaljska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vlada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treba</a:t>
            </a:r>
            <a:r>
              <a:rPr lang="en-US" sz="2400" dirty="0">
                <a:latin typeface="+mj-lt"/>
              </a:rPr>
              <a:t> da </a:t>
            </a:r>
            <a:r>
              <a:rPr lang="en-US" sz="2400" dirty="0" err="1">
                <a:latin typeface="+mj-lt"/>
              </a:rPr>
              <a:t>svake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godine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vrijeme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podnese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proračun</a:t>
            </a:r>
            <a:r>
              <a:rPr lang="en-US" sz="2400" dirty="0">
                <a:latin typeface="+mj-lt"/>
              </a:rPr>
              <a:t> o </a:t>
            </a:r>
            <a:r>
              <a:rPr lang="en-US" sz="2400" dirty="0" err="1">
                <a:latin typeface="+mj-lt"/>
              </a:rPr>
              <a:t>zemaljskim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prihodima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rashodima</a:t>
            </a:r>
            <a:r>
              <a:rPr lang="en-US" sz="2400" dirty="0">
                <a:latin typeface="+mj-lt"/>
              </a:rPr>
              <a:t>, a </a:t>
            </a:r>
            <a:r>
              <a:rPr lang="en-US" sz="2400" dirty="0" err="1">
                <a:latin typeface="+mj-lt"/>
              </a:rPr>
              <a:t>sabor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treba</a:t>
            </a:r>
            <a:r>
              <a:rPr lang="en-US" sz="2400" dirty="0">
                <a:latin typeface="+mj-lt"/>
              </a:rPr>
              <a:t> da </a:t>
            </a:r>
            <a:r>
              <a:rPr lang="en-US" sz="2400" dirty="0" err="1">
                <a:latin typeface="+mj-lt"/>
              </a:rPr>
              <a:t>ga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uzme</a:t>
            </a:r>
            <a:r>
              <a:rPr lang="en-US" sz="2400" dirty="0">
                <a:latin typeface="+mj-lt"/>
              </a:rPr>
              <a:t> bez </a:t>
            </a:r>
            <a:r>
              <a:rPr lang="en-US" sz="2400" dirty="0" err="1">
                <a:latin typeface="+mj-lt"/>
              </a:rPr>
              <a:t>odlaganja</a:t>
            </a:r>
            <a:r>
              <a:rPr lang="en-US" sz="2400" dirty="0">
                <a:latin typeface="+mj-lt"/>
              </a:rPr>
              <a:t> u </a:t>
            </a:r>
            <a:r>
              <a:rPr lang="en-US" sz="2400" dirty="0" err="1">
                <a:latin typeface="+mj-lt"/>
              </a:rPr>
              <a:t>pretres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tako</a:t>
            </a:r>
            <a:r>
              <a:rPr lang="en-US" sz="2400" dirty="0">
                <a:latin typeface="+mj-lt"/>
              </a:rPr>
              <a:t>, da </a:t>
            </a:r>
            <a:r>
              <a:rPr lang="en-US" sz="2400" dirty="0" err="1">
                <a:latin typeface="+mj-lt"/>
              </a:rPr>
              <a:t>može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stati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snagu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zakona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prije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početka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iduće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godine</a:t>
            </a:r>
            <a:r>
              <a:rPr lang="bs-Latn-BA" sz="2400" dirty="0">
                <a:latin typeface="+mj-lt"/>
              </a:rPr>
              <a:t>.“</a:t>
            </a:r>
          </a:p>
          <a:p>
            <a:pPr marL="0" indent="0">
              <a:buNone/>
            </a:pPr>
            <a:endParaRPr lang="bs-Latn-BA" sz="2400" dirty="0">
              <a:latin typeface="+mj-lt"/>
            </a:endParaRPr>
          </a:p>
          <a:p>
            <a:r>
              <a:rPr lang="en-US" sz="2400" dirty="0">
                <a:latin typeface="+mj-lt"/>
              </a:rPr>
              <a:t>Kakva </a:t>
            </a:r>
            <a:r>
              <a:rPr lang="en-US" sz="2400" dirty="0" err="1">
                <a:latin typeface="+mj-lt"/>
              </a:rPr>
              <a:t>ovlaštenja</a:t>
            </a:r>
            <a:r>
              <a:rPr lang="en-US" sz="2400" dirty="0">
                <a:latin typeface="+mj-lt"/>
              </a:rPr>
              <a:t> u </a:t>
            </a:r>
            <a:r>
              <a:rPr lang="en-US" sz="2400" dirty="0" err="1">
                <a:latin typeface="+mj-lt"/>
              </a:rPr>
              <a:t>pogledu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budžeta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ima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</a:t>
            </a:r>
            <a:r>
              <a:rPr lang="en-US" sz="2400" dirty="0">
                <a:latin typeface="+mj-lt"/>
              </a:rPr>
              <a:t>?</a:t>
            </a:r>
          </a:p>
          <a:p>
            <a:r>
              <a:rPr lang="en-US" sz="2400" dirty="0" err="1">
                <a:latin typeface="+mj-lt"/>
              </a:rPr>
              <a:t>Kakve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sličnosti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između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ovlaštenja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današnjeg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parlamenta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sabora</a:t>
            </a:r>
            <a:r>
              <a:rPr lang="en-US" sz="2400" dirty="0">
                <a:latin typeface="+mj-lt"/>
              </a:rPr>
              <a:t>?</a:t>
            </a:r>
          </a:p>
          <a:p>
            <a:pPr marL="0" indent="0">
              <a:buNone/>
            </a:pP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224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/>
              <a:t>Hvala na pažnji!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1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Custom 2">
      <a:dk1>
        <a:srgbClr val="7B2719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IV čas HDBiH - Vilajetski zakon" id="{D23C3030-1854-416F-BCA8-9922FAC889F1}" vid="{A5A930A3-BFFF-466E-A25E-6B25F633F763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4873beb7-5857-4685-be1f-d57550cc96c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4873beb7-5857-4685-be1f-d57550cc96c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581</Words>
  <Application>Microsoft Office PowerPoint</Application>
  <PresentationFormat>Widescreen</PresentationFormat>
  <Paragraphs>49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Academic Literature 16x9</vt:lpstr>
      <vt:lpstr>Aneksija Bih i zemaljski ustav za Bih</vt:lpstr>
      <vt:lpstr>Okolnosti koje su prethodile aneksiji</vt:lpstr>
      <vt:lpstr>Donošenje Ustava</vt:lpstr>
      <vt:lpstr>Zemaljski ustav (Štatut) – analiza teksta</vt:lpstr>
      <vt:lpstr>Zemaljski ustav (Štatut) – analiza teksta</vt:lpstr>
      <vt:lpstr>Zemaljski ustav (Štatut) – analiza teksta</vt:lpstr>
      <vt:lpstr>Zemaljski ustav (Štatut) – analiza teksta</vt:lpstr>
      <vt:lpstr>Zemaljski ustav (Štatut) – analiza teksta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Aneksija Bih i zemaljski ustav za Bih</dc:title>
  <dc:creator>Tahir Herenda</dc:creator>
  <cp:lastModifiedBy>Tahir Herenda</cp:lastModifiedBy>
  <cp:revision>6</cp:revision>
  <dcterms:created xsi:type="dcterms:W3CDTF">2020-12-09T12:41:58Z</dcterms:created>
  <dcterms:modified xsi:type="dcterms:W3CDTF">2020-12-10T10:31:23Z</dcterms:modified>
</cp:coreProperties>
</file>