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67" r:id="rId4"/>
    <p:sldId id="268" r:id="rId5"/>
    <p:sldId id="270" r:id="rId6"/>
    <p:sldId id="258" r:id="rId7"/>
    <p:sldId id="271" r:id="rId8"/>
    <p:sldId id="262" r:id="rId9"/>
    <p:sldId id="263" r:id="rId10"/>
    <p:sldId id="266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5274" autoAdjust="0"/>
  </p:normalViewPr>
  <p:slideViewPr>
    <p:cSldViewPr>
      <p:cViewPr varScale="1">
        <p:scale>
          <a:sx n="72" d="100"/>
          <a:sy n="72" d="100"/>
        </p:scale>
        <p:origin x="576" y="6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6/3/2020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6/3/2020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6/3/2020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/>
              <a:pPr/>
              <a:t>6/3/2020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Reso</a:t>
            </a:r>
            <a:r>
              <a:rPr lang="bs-Latn-BA" dirty="0"/>
              <a:t>cijalizacija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bs-Latn-BA"/>
              <a:t>p</a:t>
            </a:r>
            <a:r>
              <a:rPr lang="bs-Latn-BA" dirty="0"/>
              <a:t>o</a:t>
            </a:r>
            <a:r>
              <a:rPr lang="en-US"/>
              <a:t>činitelja</a:t>
            </a:r>
            <a:r>
              <a:rPr lang="bs-Latn-BA" dirty="0"/>
              <a:t> </a:t>
            </a:r>
            <a:r>
              <a:rPr lang="en-US" dirty="0" err="1"/>
              <a:t>ratnih</a:t>
            </a:r>
            <a:r>
              <a:rPr lang="en-US" dirty="0"/>
              <a:t> </a:t>
            </a:r>
            <a:r>
              <a:rPr lang="en-US" dirty="0" err="1"/>
              <a:t>zločina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Studenti</a:t>
            </a:r>
            <a:r>
              <a:rPr lang="en-US" dirty="0"/>
              <a:t>: Azur </a:t>
            </a:r>
            <a:r>
              <a:rPr lang="en-US" dirty="0" err="1"/>
              <a:t>Garaplija</a:t>
            </a:r>
            <a:r>
              <a:rPr lang="en-US" dirty="0"/>
              <a:t>, </a:t>
            </a:r>
            <a:r>
              <a:rPr lang="en-US" dirty="0" err="1"/>
              <a:t>Nedim</a:t>
            </a:r>
            <a:r>
              <a:rPr lang="en-US" dirty="0"/>
              <a:t> </a:t>
            </a:r>
            <a:r>
              <a:rPr lang="en-US" dirty="0" err="1"/>
              <a:t>Kaliman</a:t>
            </a:r>
            <a:r>
              <a:rPr lang="en-US" dirty="0"/>
              <a:t>.</a:t>
            </a:r>
          </a:p>
          <a:p>
            <a:r>
              <a:rPr lang="en-US" dirty="0"/>
              <a:t>Mentor Doc. Dr. </a:t>
            </a:r>
            <a:r>
              <a:rPr lang="en-US" dirty="0" err="1"/>
              <a:t>Vildana</a:t>
            </a:r>
            <a:r>
              <a:rPr lang="en-US" dirty="0"/>
              <a:t> </a:t>
            </a:r>
            <a:r>
              <a:rPr lang="en-US" dirty="0" err="1"/>
              <a:t>Pleh</a:t>
            </a:r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Pojam</a:t>
            </a:r>
            <a:r>
              <a:rPr lang="en-US" dirty="0"/>
              <a:t> </a:t>
            </a:r>
            <a:r>
              <a:rPr lang="en-US" dirty="0" err="1"/>
              <a:t>resocijalizacije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bs-Latn-BA" dirty="0">
                <a:ea typeface="+mn-lt"/>
                <a:cs typeface="+mn-lt"/>
              </a:rPr>
              <a:t>U procesu </a:t>
            </a:r>
            <a:r>
              <a:rPr lang="bs-Latn-BA" dirty="0" err="1">
                <a:ea typeface="+mn-lt"/>
                <a:cs typeface="+mn-lt"/>
              </a:rPr>
              <a:t>izvršenja</a:t>
            </a:r>
            <a:r>
              <a:rPr lang="bs-Latn-BA" dirty="0">
                <a:ea typeface="+mn-lt"/>
                <a:cs typeface="+mn-lt"/>
              </a:rPr>
              <a:t> krivičnih sankcija, naročito kazne </a:t>
            </a:r>
            <a:r>
              <a:rPr lang="bs-Latn-BA" dirty="0" err="1">
                <a:ea typeface="+mn-lt"/>
                <a:cs typeface="+mn-lt"/>
              </a:rPr>
              <a:t>lišenja</a:t>
            </a:r>
            <a:r>
              <a:rPr lang="bs-Latn-BA" dirty="0">
                <a:ea typeface="+mn-lt"/>
                <a:cs typeface="+mn-lt"/>
              </a:rPr>
              <a:t> slobode, osnovni cilj </a:t>
            </a:r>
            <a:r>
              <a:rPr lang="bs-Latn-BA" dirty="0" err="1">
                <a:ea typeface="+mn-lt"/>
                <a:cs typeface="+mn-lt"/>
              </a:rPr>
              <a:t>prevaspitanja</a:t>
            </a:r>
            <a:r>
              <a:rPr lang="bs-Latn-BA" dirty="0">
                <a:ea typeface="+mn-lt"/>
                <a:cs typeface="+mn-lt"/>
              </a:rPr>
              <a:t> </a:t>
            </a:r>
            <a:r>
              <a:rPr lang="bs-Latn-BA" dirty="0" err="1">
                <a:ea typeface="+mn-lt"/>
                <a:cs typeface="+mn-lt"/>
              </a:rPr>
              <a:t>učinoca</a:t>
            </a:r>
            <a:r>
              <a:rPr lang="bs-Latn-BA" dirty="0">
                <a:ea typeface="+mn-lt"/>
                <a:cs typeface="+mn-lt"/>
              </a:rPr>
              <a:t> krivičnog djela je resocijalizacija.</a:t>
            </a:r>
          </a:p>
          <a:p>
            <a:r>
              <a:rPr lang="bs-Latn-BA" dirty="0">
                <a:ea typeface="+mn-lt"/>
                <a:cs typeface="+mn-lt"/>
              </a:rPr>
              <a:t>U penološkoj literaturi su prisutna različita </a:t>
            </a:r>
            <a:r>
              <a:rPr lang="bs-Latn-BA" dirty="0" err="1">
                <a:ea typeface="+mn-lt"/>
                <a:cs typeface="+mn-lt"/>
              </a:rPr>
              <a:t>shvatanja</a:t>
            </a:r>
            <a:r>
              <a:rPr lang="bs-Latn-BA" dirty="0">
                <a:ea typeface="+mn-lt"/>
                <a:cs typeface="+mn-lt"/>
              </a:rPr>
              <a:t> pojma resocijalizacija i odnosa socijalizacija – resocijalizacija. Pored ovih termina u upotrebi su i termini adaptacija, popravljanje, </a:t>
            </a:r>
            <a:r>
              <a:rPr lang="bs-Latn-BA" dirty="0" err="1">
                <a:ea typeface="+mn-lt"/>
                <a:cs typeface="+mn-lt"/>
              </a:rPr>
              <a:t>prevaspitanje</a:t>
            </a:r>
            <a:r>
              <a:rPr lang="bs-Latn-BA" dirty="0">
                <a:ea typeface="+mn-lt"/>
                <a:cs typeface="+mn-lt"/>
              </a:rPr>
              <a:t>, </a:t>
            </a:r>
            <a:r>
              <a:rPr lang="bs-Latn-BA" dirty="0" err="1">
                <a:ea typeface="+mn-lt"/>
                <a:cs typeface="+mn-lt"/>
              </a:rPr>
              <a:t>renitegracija</a:t>
            </a:r>
            <a:r>
              <a:rPr lang="bs-Latn-BA" dirty="0">
                <a:ea typeface="+mn-lt"/>
                <a:cs typeface="+mn-lt"/>
              </a:rPr>
              <a:t>, </a:t>
            </a:r>
            <a:r>
              <a:rPr lang="bs-Latn-BA" dirty="0" err="1">
                <a:ea typeface="+mn-lt"/>
                <a:cs typeface="+mn-lt"/>
              </a:rPr>
              <a:t>dovaspitanje</a:t>
            </a:r>
            <a:r>
              <a:rPr lang="bs-Latn-BA" dirty="0">
                <a:ea typeface="+mn-lt"/>
                <a:cs typeface="+mn-lt"/>
              </a:rPr>
              <a:t>.</a:t>
            </a:r>
          </a:p>
          <a:p>
            <a:r>
              <a:rPr lang="bs-Latn-BA" dirty="0">
                <a:ea typeface="+mn-lt"/>
                <a:cs typeface="+mn-lt"/>
              </a:rPr>
              <a:t>Termin resocijalizacija potiče od latinske riječi </a:t>
            </a:r>
            <a:r>
              <a:rPr lang="bs-Latn-BA" dirty="0" err="1">
                <a:ea typeface="+mn-lt"/>
                <a:cs typeface="+mn-lt"/>
              </a:rPr>
              <a:t>resotialisatio</a:t>
            </a:r>
            <a:r>
              <a:rPr lang="bs-Latn-BA" dirty="0">
                <a:ea typeface="+mn-lt"/>
                <a:cs typeface="+mn-lt"/>
              </a:rPr>
              <a:t> (</a:t>
            </a:r>
            <a:r>
              <a:rPr lang="bs-Latn-BA" dirty="0" err="1">
                <a:ea typeface="+mn-lt"/>
                <a:cs typeface="+mn-lt"/>
              </a:rPr>
              <a:t>re</a:t>
            </a:r>
            <a:r>
              <a:rPr lang="bs-Latn-BA" dirty="0">
                <a:ea typeface="+mn-lt"/>
                <a:cs typeface="+mn-lt"/>
              </a:rPr>
              <a:t> - ponovo, </a:t>
            </a:r>
            <a:r>
              <a:rPr lang="bs-Latn-BA" dirty="0" err="1">
                <a:ea typeface="+mn-lt"/>
                <a:cs typeface="+mn-lt"/>
              </a:rPr>
              <a:t>sotialisatio</a:t>
            </a:r>
            <a:r>
              <a:rPr lang="bs-Latn-BA" dirty="0">
                <a:ea typeface="+mn-lt"/>
                <a:cs typeface="+mn-lt"/>
              </a:rPr>
              <a:t> - </a:t>
            </a:r>
            <a:r>
              <a:rPr lang="bs-Latn-BA" dirty="0" err="1">
                <a:ea typeface="+mn-lt"/>
                <a:cs typeface="+mn-lt"/>
              </a:rPr>
              <a:t>podruštvljavanje</a:t>
            </a:r>
            <a:r>
              <a:rPr lang="bs-Latn-BA" dirty="0">
                <a:ea typeface="+mn-lt"/>
                <a:cs typeface="+mn-lt"/>
              </a:rPr>
              <a:t>). </a:t>
            </a:r>
          </a:p>
          <a:p>
            <a:r>
              <a:rPr lang="bs-Latn-BA" dirty="0">
                <a:ea typeface="+mn-lt"/>
                <a:cs typeface="+mn-lt"/>
              </a:rPr>
              <a:t>Sa aspekta kriminalne politike, resocijalizacija ima tri faze:  Sudska - izrečena mjera ili sankcija; Institucionalna - provodi se za vrijeme izdržavanja kazne ili sprovođenja mjera bezbjednosti, i  </a:t>
            </a:r>
            <a:r>
              <a:rPr lang="bs-Latn-BA" dirty="0" err="1">
                <a:ea typeface="+mn-lt"/>
                <a:cs typeface="+mn-lt"/>
              </a:rPr>
              <a:t>Postpenalna</a:t>
            </a:r>
            <a:r>
              <a:rPr lang="bs-Latn-BA" dirty="0">
                <a:ea typeface="+mn-lt"/>
                <a:cs typeface="+mn-lt"/>
              </a:rPr>
              <a:t> - realizuje se nakon izdržavanja kazne i provedene mjere.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Layout with Chart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247FE31-5B16-4C2F-B4E8-E7BCCF5F3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bs-Latn-BA" dirty="0">
                <a:ea typeface="+mn-lt"/>
                <a:cs typeface="+mn-lt"/>
              </a:rPr>
              <a:t>Od resocijalizacije se očekuje da se izmijeni ona lična svojstva koja su dovela osobu do ili koja su doprinijela vršenju krivičnih djela tj. svojstva koja su neposredno povezana sa kriminalnim </a:t>
            </a:r>
            <a:r>
              <a:rPr lang="bs-Latn-BA" dirty="0" err="1">
                <a:ea typeface="+mn-lt"/>
                <a:cs typeface="+mn-lt"/>
              </a:rPr>
              <a:t>ponašanjem</a:t>
            </a:r>
            <a:r>
              <a:rPr lang="bs-Latn-BA" dirty="0">
                <a:ea typeface="+mn-lt"/>
                <a:cs typeface="+mn-lt"/>
              </a:rPr>
              <a:t>. </a:t>
            </a:r>
            <a:endParaRPr lang="bs-Latn-BA">
              <a:ea typeface="+mn-lt"/>
              <a:cs typeface="+mn-lt"/>
            </a:endParaRPr>
          </a:p>
          <a:p>
            <a:r>
              <a:rPr lang="bs-Latn-BA" dirty="0">
                <a:ea typeface="+mn-lt"/>
                <a:cs typeface="+mn-lt"/>
              </a:rPr>
              <a:t>Kao najveće prepreke u procesu resocijalizacije i ponovnom  vraćanju u normalan život se </a:t>
            </a:r>
            <a:r>
              <a:rPr lang="bs-Latn-BA" dirty="0" err="1">
                <a:ea typeface="+mn-lt"/>
                <a:cs typeface="+mn-lt"/>
              </a:rPr>
              <a:t>označavaju</a:t>
            </a:r>
            <a:r>
              <a:rPr lang="bs-Latn-BA" dirty="0">
                <a:ea typeface="+mn-lt"/>
                <a:cs typeface="+mn-lt"/>
              </a:rPr>
              <a:t> </a:t>
            </a:r>
            <a:r>
              <a:rPr lang="bs-Latn-BA" dirty="0" err="1">
                <a:ea typeface="+mn-lt"/>
                <a:cs typeface="+mn-lt"/>
              </a:rPr>
              <a:t>isključivanje</a:t>
            </a:r>
            <a:r>
              <a:rPr lang="bs-Latn-BA" dirty="0">
                <a:ea typeface="+mn-lt"/>
                <a:cs typeface="+mn-lt"/>
              </a:rPr>
              <a:t> iz društva, nepovjerenje i neadekvatna podrška društva.</a:t>
            </a:r>
          </a:p>
          <a:p>
            <a:r>
              <a:rPr lang="bs-Latn-BA" dirty="0">
                <a:ea typeface="+mn-lt"/>
                <a:cs typeface="+mn-lt"/>
              </a:rPr>
              <a:t>Sadržaj resocijalizacije mogu biti različiti aspekti ličnosti, jer neadekvatnost i </a:t>
            </a:r>
            <a:r>
              <a:rPr lang="bs-Latn-BA" dirty="0" err="1">
                <a:ea typeface="+mn-lt"/>
                <a:cs typeface="+mn-lt"/>
              </a:rPr>
              <a:t>neusklađenost</a:t>
            </a:r>
            <a:r>
              <a:rPr lang="bs-Latn-BA" dirty="0">
                <a:ea typeface="+mn-lt"/>
                <a:cs typeface="+mn-lt"/>
              </a:rPr>
              <a:t> </a:t>
            </a:r>
            <a:r>
              <a:rPr lang="bs-Latn-BA" dirty="0" err="1">
                <a:ea typeface="+mn-lt"/>
                <a:cs typeface="+mn-lt"/>
              </a:rPr>
              <a:t>manifestnog</a:t>
            </a:r>
            <a:r>
              <a:rPr lang="bs-Latn-BA" dirty="0">
                <a:ea typeface="+mn-lt"/>
                <a:cs typeface="+mn-lt"/>
              </a:rPr>
              <a:t> </a:t>
            </a:r>
            <a:r>
              <a:rPr lang="bs-Latn-BA" dirty="0" err="1">
                <a:ea typeface="+mn-lt"/>
                <a:cs typeface="+mn-lt"/>
              </a:rPr>
              <a:t>ponašanja</a:t>
            </a:r>
            <a:r>
              <a:rPr lang="bs-Latn-BA" dirty="0">
                <a:ea typeface="+mn-lt"/>
                <a:cs typeface="+mn-lt"/>
              </a:rPr>
              <a:t> pojedinca sa društvenim normama može proisteći iz neznanja, nesposobnosti, psiho-fizičkih nedostataka itd. Pored obrazovanja, rada, grupnog I individualnog rada sa </a:t>
            </a:r>
            <a:r>
              <a:rPr lang="bs-Latn-BA" dirty="0" err="1">
                <a:ea typeface="+mn-lt"/>
                <a:cs typeface="+mn-lt"/>
              </a:rPr>
              <a:t>vaspitačima</a:t>
            </a:r>
            <a:r>
              <a:rPr lang="bs-Latn-BA" dirty="0">
                <a:ea typeface="+mn-lt"/>
                <a:cs typeface="+mn-lt"/>
              </a:rPr>
              <a:t>, psiholozima, socijalnim radnicima, od velikog značaja su slobodno-</a:t>
            </a:r>
            <a:r>
              <a:rPr lang="bs-Latn-BA" dirty="0" err="1">
                <a:ea typeface="+mn-lt"/>
                <a:cs typeface="+mn-lt"/>
              </a:rPr>
              <a:t>reakreatvine</a:t>
            </a:r>
            <a:r>
              <a:rPr lang="bs-Latn-BA" dirty="0">
                <a:ea typeface="+mn-lt"/>
                <a:cs typeface="+mn-lt"/>
              </a:rPr>
              <a:t> I kulturne aktivnosti</a:t>
            </a:r>
          </a:p>
        </p:txBody>
      </p:sp>
    </p:spTree>
    <p:extLst>
      <p:ext uri="{BB962C8B-B14F-4D97-AF65-F5344CB8AC3E}">
        <p14:creationId xmlns:p14="http://schemas.microsoft.com/office/powerpoint/2010/main" val="396580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Definiranje</a:t>
            </a:r>
            <a:r>
              <a:rPr lang="en-US" dirty="0"/>
              <a:t> </a:t>
            </a:r>
            <a:r>
              <a:rPr lang="en-US" dirty="0" err="1"/>
              <a:t>ratnog</a:t>
            </a:r>
            <a:r>
              <a:rPr lang="en-US" dirty="0"/>
              <a:t> </a:t>
            </a:r>
            <a:r>
              <a:rPr lang="en-US" dirty="0" err="1"/>
              <a:t>zločina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9148518" cy="426720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bs-Latn-BA" dirty="0">
                <a:ea typeface="+mn-lt"/>
                <a:cs typeface="+mn-lt"/>
              </a:rPr>
              <a:t>Kako bi mogli ući u problematiku resocijalizacije </a:t>
            </a:r>
            <a:r>
              <a:rPr lang="bs-Latn-BA" dirty="0" err="1">
                <a:ea typeface="+mn-lt"/>
                <a:cs typeface="+mn-lt"/>
              </a:rPr>
              <a:t>počinitelja</a:t>
            </a:r>
            <a:r>
              <a:rPr lang="bs-Latn-BA" dirty="0">
                <a:ea typeface="+mn-lt"/>
                <a:cs typeface="+mn-lt"/>
              </a:rPr>
              <a:t> ratnih zločina moramo prije svega odrediti šta je ratni zapravo zločin počinjen tokom ratnog stanja, njegova težina, okolnosti u kojima je nastao, motiv za njegovo </a:t>
            </a:r>
            <a:r>
              <a:rPr lang="bs-Latn-BA" dirty="0" err="1">
                <a:ea typeface="+mn-lt"/>
                <a:cs typeface="+mn-lt"/>
              </a:rPr>
              <a:t>izvršenje</a:t>
            </a:r>
            <a:r>
              <a:rPr lang="bs-Latn-BA" dirty="0">
                <a:ea typeface="+mn-lt"/>
                <a:cs typeface="+mn-lt"/>
              </a:rPr>
              <a:t>, odgovornost i slično</a:t>
            </a:r>
          </a:p>
          <a:p>
            <a:r>
              <a:rPr lang="bs-Latn-BA" dirty="0">
                <a:ea typeface="+mn-lt"/>
                <a:cs typeface="+mn-lt"/>
              </a:rPr>
              <a:t>Za ratne zločine se može odgovarati pred sudom neke države ili pak pred međunarodnim sudovima</a:t>
            </a:r>
          </a:p>
          <a:p>
            <a:r>
              <a:rPr lang="bs-Latn-BA" dirty="0">
                <a:ea typeface="+mn-lt"/>
                <a:cs typeface="+mn-lt"/>
              </a:rPr>
              <a:t>Statut međunarodnog vojnog suda usvojenog u Londonu 1945. godine prvi određuje kategorije ratnih zločina pa prema tom statutu  u međunarodna krivična djela spadaju : zločin protiv mira, ratni zločin i zločin protiv čovječnosti</a:t>
            </a:r>
          </a:p>
          <a:p>
            <a:r>
              <a:rPr lang="bs-Latn-BA" dirty="0">
                <a:ea typeface="+mn-lt"/>
                <a:cs typeface="+mn-lt"/>
              </a:rPr>
              <a:t>Ratni zločin predstavlja naročito teška povreda pravila ili običaja ratovanja poput ubistava, zlostavljanja, prinudnog rada, ubijanja ratnih zarobljenika, ubijanje civila, pljačkanja imovine, namjerno razaranje gradova</a:t>
            </a:r>
            <a:endParaRPr lang="bs-Latn-BA" dirty="0"/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02585CF2-6516-43CD-AD5C-65F52183C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87031" y="4794849"/>
            <a:ext cx="150635" cy="1391728"/>
          </a:xfrm>
        </p:spPr>
        <p:txBody>
          <a:bodyPr>
            <a:normAutofit fontScale="92500" lnSpcReduction="20000"/>
          </a:bodyPr>
          <a:lstStyle/>
          <a:p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373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394E311-C916-4139-B897-81678E33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F529F85-9CD2-4D12-ACE2-3307CCEFB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Kasnije u novije Tribunale za ratne zločine poput onog za bivšu Jugoslaviju i Ruandu, kao i Rimski statut uvode se i nove kategorije ratnih zločina.</a:t>
            </a:r>
          </a:p>
          <a:p>
            <a:r>
              <a:rPr lang="bs-Latn-BA" dirty="0">
                <a:ea typeface="+mn-lt"/>
                <a:cs typeface="+mn-lt"/>
              </a:rPr>
              <a:t>Jasno je iz ovoga da ovakve vrste zločina ne može počiniti pojedinac ili neka manja grupa ljudi, nego jedan organizirani sistem iza kojeg </a:t>
            </a:r>
            <a:r>
              <a:rPr lang="bs-Latn-BA" dirty="0" err="1">
                <a:ea typeface="+mn-lt"/>
                <a:cs typeface="+mn-lt"/>
              </a:rPr>
              <a:t>uglavnog</a:t>
            </a:r>
            <a:r>
              <a:rPr lang="bs-Latn-BA" dirty="0">
                <a:ea typeface="+mn-lt"/>
                <a:cs typeface="+mn-lt"/>
              </a:rPr>
              <a:t> stoji država,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2506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144" y="264957"/>
            <a:ext cx="9144000" cy="1444925"/>
          </a:xfrm>
        </p:spPr>
        <p:txBody>
          <a:bodyPr/>
          <a:lstStyle/>
          <a:p>
            <a:r>
              <a:rPr lang="en-US" sz="3200" dirty="0" err="1"/>
              <a:t>Psihosocijalni</a:t>
            </a:r>
            <a:r>
              <a:rPr lang="en-US" sz="3200" dirty="0"/>
              <a:t> </a:t>
            </a:r>
            <a:r>
              <a:rPr lang="en-US" sz="3200" dirty="0" err="1"/>
              <a:t>korijeni</a:t>
            </a:r>
            <a:r>
              <a:rPr lang="en-US" sz="3200" dirty="0"/>
              <a:t> </a:t>
            </a:r>
            <a:r>
              <a:rPr lang="en-US" sz="3200" dirty="0" err="1"/>
              <a:t>kod</a:t>
            </a:r>
            <a:r>
              <a:rPr lang="en-US" sz="3200" dirty="0"/>
              <a:t> </a:t>
            </a:r>
            <a:r>
              <a:rPr lang="en-US" sz="3200" dirty="0" err="1"/>
              <a:t>učinitelja</a:t>
            </a:r>
            <a:r>
              <a:rPr lang="en-US" sz="3200" dirty="0"/>
              <a:t> </a:t>
            </a:r>
            <a:r>
              <a:rPr lang="en-US" sz="3200" dirty="0" err="1"/>
              <a:t>ratnih</a:t>
            </a:r>
            <a:r>
              <a:rPr lang="en-US" sz="3200" dirty="0"/>
              <a:t> </a:t>
            </a:r>
            <a:r>
              <a:rPr lang="en-US" sz="3200" dirty="0" err="1"/>
              <a:t>zločina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3471" y="2071225"/>
            <a:ext cx="9143999" cy="3384428"/>
          </a:xfrm>
        </p:spPr>
        <p:txBody>
          <a:bodyPr>
            <a:normAutofit lnSpcReduction="10000"/>
          </a:bodyPr>
          <a:lstStyle/>
          <a:p>
            <a:pPr marL="342900" indent="-342900">
              <a:buChar char="•"/>
            </a:pPr>
            <a:r>
              <a:rPr lang="bs-Latn-BA" dirty="0">
                <a:ea typeface="+mn-lt"/>
                <a:cs typeface="+mn-lt"/>
              </a:rPr>
              <a:t>U brojnim studijama koje obrađuju tematiku ratnih zločina naročito prošlog stoljeća uzima se u obzir uloga i stupanj odgovornosti za izvršene ratne zločine pojedinaca, političkih organizacija, državnih uređenja i naroda iz </a:t>
            </a:r>
            <a:r>
              <a:rPr lang="bs-Latn-BA" dirty="0" err="1">
                <a:ea typeface="+mn-lt"/>
                <a:cs typeface="+mn-lt"/>
              </a:rPr>
              <a:t>kojeih</a:t>
            </a:r>
            <a:r>
              <a:rPr lang="bs-Latn-BA" dirty="0">
                <a:ea typeface="+mn-lt"/>
                <a:cs typeface="+mn-lt"/>
              </a:rPr>
              <a:t> su izrasli idejni začetnici i </a:t>
            </a:r>
            <a:r>
              <a:rPr lang="bs-Latn-BA" dirty="0" err="1">
                <a:ea typeface="+mn-lt"/>
                <a:cs typeface="+mn-lt"/>
              </a:rPr>
              <a:t>izvršitelji</a:t>
            </a:r>
            <a:r>
              <a:rPr lang="bs-Latn-BA" dirty="0">
                <a:ea typeface="+mn-lt"/>
                <a:cs typeface="+mn-lt"/>
              </a:rPr>
              <a:t> zločina. </a:t>
            </a:r>
            <a:endParaRPr lang="sr-Latn-RS" dirty="0">
              <a:ea typeface="+mn-lt"/>
              <a:cs typeface="+mn-lt"/>
            </a:endParaRPr>
          </a:p>
          <a:p>
            <a:pPr marL="342900" indent="-342900">
              <a:buChar char="•"/>
            </a:pPr>
            <a:r>
              <a:rPr lang="bs-Latn-BA" dirty="0">
                <a:ea typeface="+mn-lt"/>
                <a:cs typeface="+mn-lt"/>
              </a:rPr>
              <a:t>Ako </a:t>
            </a:r>
            <a:r>
              <a:rPr lang="bs-Latn-BA" dirty="0" err="1">
                <a:ea typeface="+mn-lt"/>
                <a:cs typeface="+mn-lt"/>
              </a:rPr>
              <a:t>posmatramo</a:t>
            </a:r>
            <a:r>
              <a:rPr lang="bs-Latn-BA" dirty="0">
                <a:ea typeface="+mn-lt"/>
                <a:cs typeface="+mn-lt"/>
              </a:rPr>
              <a:t> sa stanovišta individue možemo </a:t>
            </a:r>
            <a:r>
              <a:rPr lang="bs-Latn-BA" dirty="0" err="1">
                <a:ea typeface="+mn-lt"/>
                <a:cs typeface="+mn-lt"/>
              </a:rPr>
              <a:t>zaključiti</a:t>
            </a:r>
            <a:r>
              <a:rPr lang="bs-Latn-BA" dirty="0">
                <a:ea typeface="+mn-lt"/>
                <a:cs typeface="+mn-lt"/>
              </a:rPr>
              <a:t> da se ljudi rađaju sa agresivnim ili altruističkim genetskim predispozicijama</a:t>
            </a:r>
          </a:p>
          <a:p>
            <a:pPr marL="342900" indent="-342900">
              <a:buChar char="•"/>
            </a:pPr>
            <a:r>
              <a:rPr lang="bs-Latn-BA" dirty="0">
                <a:ea typeface="+mn-lt"/>
                <a:cs typeface="+mn-lt"/>
              </a:rPr>
              <a:t>Ukoliko je naslijeđena agresivna sklonost pojedinca bude razvijana i </a:t>
            </a:r>
            <a:r>
              <a:rPr lang="bs-Latn-BA" dirty="0" err="1">
                <a:ea typeface="+mn-lt"/>
                <a:cs typeface="+mn-lt"/>
              </a:rPr>
              <a:t>podsticana</a:t>
            </a:r>
            <a:r>
              <a:rPr lang="bs-Latn-BA" dirty="0">
                <a:ea typeface="+mn-lt"/>
                <a:cs typeface="+mn-lt"/>
              </a:rPr>
              <a:t> u njegovom daljnjem razvoju moguće je očekivati određena genocidna </a:t>
            </a:r>
            <a:r>
              <a:rPr lang="bs-Latn-BA" dirty="0" err="1">
                <a:ea typeface="+mn-lt"/>
                <a:cs typeface="+mn-lt"/>
              </a:rPr>
              <a:t>ponašanja</a:t>
            </a:r>
            <a:r>
              <a:rPr lang="bs-Latn-BA" dirty="0">
                <a:ea typeface="+mn-lt"/>
                <a:cs typeface="+mn-lt"/>
              </a:rPr>
              <a:t> i porive.</a:t>
            </a:r>
            <a:endParaRPr lang="bs-Latn-BA" dirty="0"/>
          </a:p>
          <a:p>
            <a:pPr marL="342900" indent="-342900">
              <a:buChar char="•"/>
            </a:pPr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84775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DE49359-3E69-4011-A514-5E317A2E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2D47A23-87E4-4BEF-967A-38E8620A7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593957"/>
            <a:ext cx="9144000" cy="4267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Individua će svoje razmišljanje bazirati na osnovu uspostavljenih standarda unutar društva. </a:t>
            </a:r>
          </a:p>
          <a:p>
            <a:r>
              <a:rPr lang="bs-Latn-BA" dirty="0">
                <a:ea typeface="+mn-lt"/>
                <a:cs typeface="+mn-lt"/>
              </a:rPr>
              <a:t>Tipičan primjer možemo naći u rimskom društvu gdje su rimski vojnici ubijali zarobljene vojnike i zlostavljali djecu i žene jer su to smatrali moralnim zbog činjenice da je njihovo </a:t>
            </a:r>
            <a:r>
              <a:rPr lang="bs-Latn-BA" dirty="0" err="1">
                <a:ea typeface="+mn-lt"/>
                <a:cs typeface="+mn-lt"/>
              </a:rPr>
              <a:t>okruženje</a:t>
            </a:r>
            <a:r>
              <a:rPr lang="bs-Latn-BA" dirty="0">
                <a:ea typeface="+mn-lt"/>
                <a:cs typeface="+mn-lt"/>
              </a:rPr>
              <a:t>, odnosno društveni standardi tog doba to nametali, samim tim oni nisu imali grižnje savjesti prema tome jer su to smatrali normalnom pojavom.</a:t>
            </a:r>
          </a:p>
          <a:p>
            <a:r>
              <a:rPr lang="bs-Latn-BA" dirty="0">
                <a:ea typeface="+mn-lt"/>
                <a:cs typeface="+mn-lt"/>
              </a:rPr>
              <a:t>Pored svih navedenih faktora, veoma bitan faktor koji može utjecati na stvaranje ovakve svijesti je ekonomski. </a:t>
            </a:r>
          </a:p>
          <a:p>
            <a:r>
              <a:rPr lang="bs-Latn-BA" dirty="0">
                <a:ea typeface="+mn-lt"/>
                <a:cs typeface="+mn-lt"/>
              </a:rPr>
              <a:t>Političko nasilje može pozivati na rat između određenih grupa ljudi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24194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087A06B-670F-438B-A6E6-1C0F95A55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86ADDE2-F96F-4E64-ACCB-7253FCCD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444925"/>
            <a:ext cx="9144000" cy="472727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buChar char="•"/>
            </a:pPr>
            <a:r>
              <a:rPr lang="bs-Latn-BA" dirty="0">
                <a:ea typeface="+mn-lt"/>
                <a:cs typeface="+mn-lt"/>
              </a:rPr>
              <a:t>Ukoliko se motivacionu procesu u jednom društvu sjedine sa destruktivnim namjerama i naglašenim neprijateljstvima prema drugim </a:t>
            </a:r>
            <a:r>
              <a:rPr lang="bs-Latn-BA" dirty="0" err="1">
                <a:ea typeface="+mn-lt"/>
                <a:cs typeface="+mn-lt"/>
              </a:rPr>
              <a:t>pojednicima</a:t>
            </a:r>
            <a:r>
              <a:rPr lang="bs-Latn-BA" dirty="0">
                <a:ea typeface="+mn-lt"/>
                <a:cs typeface="+mn-lt"/>
              </a:rPr>
              <a:t> i skupinama doći će do formiranja svijesti pojedinca u tom smjeru.</a:t>
            </a:r>
          </a:p>
          <a:p>
            <a:pPr>
              <a:buChar char="•"/>
            </a:pPr>
            <a:r>
              <a:rPr lang="bs-Latn-BA" dirty="0">
                <a:ea typeface="+mn-lt"/>
                <a:cs typeface="+mn-lt"/>
              </a:rPr>
              <a:t>Historija je dokazala da su planeri i </a:t>
            </a:r>
            <a:r>
              <a:rPr lang="bs-Latn-BA" dirty="0" err="1">
                <a:ea typeface="+mn-lt"/>
                <a:cs typeface="+mn-lt"/>
              </a:rPr>
              <a:t>izvršitelji</a:t>
            </a:r>
            <a:r>
              <a:rPr lang="bs-Latn-BA" dirty="0">
                <a:ea typeface="+mn-lt"/>
                <a:cs typeface="+mn-lt"/>
              </a:rPr>
              <a:t> genocida i masivnih ubijanja ljudi se rađali i živjeli u kulturama u kojima je potreba za genocidom i drugim vrstama zločina bila duboko utkana u </a:t>
            </a:r>
            <a:r>
              <a:rPr lang="bs-Latn-BA" dirty="0" err="1">
                <a:ea typeface="+mn-lt"/>
                <a:cs typeface="+mn-lt"/>
              </a:rPr>
              <a:t>obrazcima</a:t>
            </a:r>
            <a:r>
              <a:rPr lang="bs-Latn-BA" dirty="0">
                <a:ea typeface="+mn-lt"/>
                <a:cs typeface="+mn-lt"/>
              </a:rPr>
              <a:t> </a:t>
            </a:r>
            <a:r>
              <a:rPr lang="bs-Latn-BA" dirty="0" err="1">
                <a:ea typeface="+mn-lt"/>
                <a:cs typeface="+mn-lt"/>
              </a:rPr>
              <a:t>ponašanja</a:t>
            </a:r>
            <a:r>
              <a:rPr lang="bs-Latn-BA" dirty="0">
                <a:ea typeface="+mn-lt"/>
                <a:cs typeface="+mn-lt"/>
              </a:rPr>
              <a:t> ljudi te kulture.</a:t>
            </a:r>
          </a:p>
          <a:p>
            <a:pPr>
              <a:buChar char="•"/>
            </a:pPr>
            <a:r>
              <a:rPr lang="bs-Latn-BA" dirty="0">
                <a:ea typeface="+mn-lt"/>
                <a:cs typeface="+mn-lt"/>
              </a:rPr>
              <a:t>Takva jedna podloga se uglavnom koristi kao sredstvo psihološke propagande koje se i dalje utiskuje u svijest određenog naroda iz kojeg su kasnije izrastali potencijalni nasilnici, sa osjećajem superiornosti ili uzvišenosti</a:t>
            </a:r>
          </a:p>
          <a:p>
            <a:pPr>
              <a:buChar char="•"/>
            </a:pPr>
            <a:r>
              <a:rPr lang="bs-Latn-BA" dirty="0">
                <a:ea typeface="+mn-lt"/>
                <a:cs typeface="+mn-lt"/>
              </a:rPr>
              <a:t>To se pokazalo kao istinito i u slučajevima poput zločina za vrijeme Nacističke Njemačke, Kambodže, Ruande, Bosne i Hercegovine i </a:t>
            </a:r>
            <a:r>
              <a:rPr lang="bs-Latn-BA" dirty="0" err="1">
                <a:ea typeface="+mn-lt"/>
                <a:cs typeface="+mn-lt"/>
              </a:rPr>
              <a:t>sl</a:t>
            </a:r>
            <a:endParaRPr lang="bs-Latn-BA" dirty="0" err="1"/>
          </a:p>
        </p:txBody>
      </p:sp>
    </p:spTree>
    <p:extLst>
      <p:ext uri="{BB962C8B-B14F-4D97-AF65-F5344CB8AC3E}">
        <p14:creationId xmlns:p14="http://schemas.microsoft.com/office/powerpoint/2010/main" val="4650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har char="•"/>
            </a:pPr>
            <a:r>
              <a:rPr lang="bs-Latn-BA" dirty="0">
                <a:ea typeface="+mn-lt"/>
                <a:cs typeface="+mn-lt"/>
              </a:rPr>
              <a:t>U cjelokupnom ovom </a:t>
            </a:r>
            <a:r>
              <a:rPr lang="bs-Latn-BA" dirty="0" err="1">
                <a:ea typeface="+mn-lt"/>
                <a:cs typeface="+mn-lt"/>
              </a:rPr>
              <a:t>ponašanju</a:t>
            </a:r>
            <a:r>
              <a:rPr lang="bs-Latn-BA" dirty="0">
                <a:ea typeface="+mn-lt"/>
                <a:cs typeface="+mn-lt"/>
              </a:rPr>
              <a:t>, pojavljuje se fenomen odanosti i poslušnosti vođi jedne grupe ljudi.</a:t>
            </a:r>
          </a:p>
          <a:p>
            <a:pPr>
              <a:buChar char="•"/>
            </a:pPr>
            <a:r>
              <a:rPr lang="bs-Latn-BA" dirty="0">
                <a:ea typeface="+mn-lt"/>
                <a:cs typeface="+mn-lt"/>
              </a:rPr>
              <a:t>U okolnostima psiholoških priprema za genocid, </a:t>
            </a:r>
            <a:r>
              <a:rPr lang="bs-Latn-BA" dirty="0" err="1">
                <a:ea typeface="+mn-lt"/>
                <a:cs typeface="+mn-lt"/>
              </a:rPr>
              <a:t>ispoljava</a:t>
            </a:r>
            <a:r>
              <a:rPr lang="bs-Latn-BA" dirty="0">
                <a:ea typeface="+mn-lt"/>
                <a:cs typeface="+mn-lt"/>
              </a:rPr>
              <a:t> se potreba za vođom koji je postao opsesija većine ljudi. </a:t>
            </a:r>
          </a:p>
          <a:p>
            <a:pPr>
              <a:buChar char="•"/>
            </a:pPr>
            <a:r>
              <a:rPr lang="bs-Latn-BA" dirty="0">
                <a:ea typeface="+mn-lt"/>
                <a:cs typeface="+mn-lt"/>
              </a:rPr>
              <a:t>Najtipičniji primjer toga nalazimo kog njemačkog naroda za vrijeme uspona i pada Adolfa Hitlera.</a:t>
            </a:r>
          </a:p>
          <a:p>
            <a:pPr>
              <a:buChar char="•"/>
            </a:pPr>
            <a:r>
              <a:rPr lang="bs-Latn-BA" dirty="0">
                <a:ea typeface="+mn-lt"/>
                <a:cs typeface="+mn-lt"/>
              </a:rPr>
              <a:t>Poslušnost njemačkog naroda Hitleru, koje je uzrokovano tadašnjim nezadovoljstvima tog naroda, je dalo vjetar u leđa njegovim sljedbenicima i njemu da uz punu podršku, ali uz prećutno odobravanje učine grozne zločine u ime tog naroda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79730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Nakon sloma sila Osovine 1945. godine i dok su se suđenja u </a:t>
            </a:r>
            <a:r>
              <a:rPr lang="bs-Latn-BA" dirty="0" err="1">
                <a:ea typeface="+mn-lt"/>
                <a:cs typeface="+mn-lt"/>
              </a:rPr>
              <a:t>Nimberškom</a:t>
            </a:r>
            <a:r>
              <a:rPr lang="bs-Latn-BA" dirty="0">
                <a:ea typeface="+mn-lt"/>
                <a:cs typeface="+mn-lt"/>
              </a:rPr>
              <a:t> procesu privodila kraju, postavljalo se  pitanje procesuiranja preostalih </a:t>
            </a:r>
            <a:r>
              <a:rPr lang="bs-Latn-BA" dirty="0" err="1">
                <a:ea typeface="+mn-lt"/>
                <a:cs typeface="+mn-lt"/>
              </a:rPr>
              <a:t>počinitelja</a:t>
            </a:r>
            <a:r>
              <a:rPr lang="bs-Latn-BA" dirty="0">
                <a:ea typeface="+mn-lt"/>
                <a:cs typeface="+mn-lt"/>
              </a:rPr>
              <a:t>. </a:t>
            </a:r>
          </a:p>
          <a:p>
            <a:r>
              <a:rPr lang="bs-Latn-BA" dirty="0">
                <a:ea typeface="+mn-lt"/>
                <a:cs typeface="+mn-lt"/>
              </a:rPr>
              <a:t>Među njima nalazio se Adolf </a:t>
            </a:r>
            <a:r>
              <a:rPr lang="bs-Latn-BA" dirty="0" err="1">
                <a:ea typeface="+mn-lt"/>
                <a:cs typeface="+mn-lt"/>
              </a:rPr>
              <a:t>Eichmann</a:t>
            </a:r>
            <a:r>
              <a:rPr lang="bs-Latn-BA" dirty="0">
                <a:ea typeface="+mn-lt"/>
                <a:cs typeface="+mn-lt"/>
              </a:rPr>
              <a:t>, visoko pozicionirani oficir nacističke Njemačke koji je imao centralnu ulogu u provođenju Holokausta.</a:t>
            </a:r>
          </a:p>
          <a:p>
            <a:r>
              <a:rPr lang="bs-Latn-BA" dirty="0" err="1">
                <a:ea typeface="+mn-lt"/>
                <a:cs typeface="+mn-lt"/>
              </a:rPr>
              <a:t>Eichmann</a:t>
            </a:r>
            <a:r>
              <a:rPr lang="bs-Latn-BA" dirty="0">
                <a:ea typeface="+mn-lt"/>
                <a:cs typeface="+mn-lt"/>
              </a:rPr>
              <a:t> je u mlađoj dobi migrirao iz </a:t>
            </a:r>
            <a:r>
              <a:rPr lang="bs-Latn-BA" dirty="0" err="1">
                <a:ea typeface="+mn-lt"/>
                <a:cs typeface="+mn-lt"/>
              </a:rPr>
              <a:t>Weimarske</a:t>
            </a:r>
            <a:r>
              <a:rPr lang="bs-Latn-BA" dirty="0">
                <a:ea typeface="+mn-lt"/>
                <a:cs typeface="+mn-lt"/>
              </a:rPr>
              <a:t> Republike u Austriju gdje je bezuspješno nastojao da izgradi poslovnu karijeru. Njegov poslovni uspjeh počinje tek 1932. godine kada se priključuje austrijskoj nacističkoj partiji.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16095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573A749-B3F6-43D0-9820-4A9797947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4E6D14-F412-4077-8D3F-99D1FE9E8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 err="1">
                <a:ea typeface="+mn-lt"/>
                <a:cs typeface="+mn-lt"/>
              </a:rPr>
              <a:t>Eichmann</a:t>
            </a:r>
            <a:r>
              <a:rPr lang="bs-Latn-BA" dirty="0">
                <a:ea typeface="+mn-lt"/>
                <a:cs typeface="+mn-lt"/>
              </a:rPr>
              <a:t>, obični njemački radnik, postaje ključna figura u deportacijama 1,5 miliona civila u logore smrti.</a:t>
            </a:r>
          </a:p>
          <a:p>
            <a:r>
              <a:rPr lang="bs-Latn-BA" dirty="0">
                <a:ea typeface="+mn-lt"/>
                <a:cs typeface="+mn-lt"/>
              </a:rPr>
              <a:t>On je izgubio slobodnu volju i podredio je „višem cilju“. </a:t>
            </a:r>
          </a:p>
          <a:p>
            <a:r>
              <a:rPr lang="bs-Latn-BA" dirty="0" err="1">
                <a:ea typeface="+mn-lt"/>
                <a:cs typeface="+mn-lt"/>
              </a:rPr>
              <a:t>Eichmann</a:t>
            </a:r>
            <a:r>
              <a:rPr lang="bs-Latn-BA" dirty="0">
                <a:ea typeface="+mn-lt"/>
                <a:cs typeface="+mn-lt"/>
              </a:rPr>
              <a:t> je neminovno odgovoran za zločine, ali njegovo zlo nije radikalno jer je on internalizirao ideologiju i volju </a:t>
            </a:r>
            <a:r>
              <a:rPr lang="bs-Latn-BA" dirty="0" err="1">
                <a:ea typeface="+mn-lt"/>
                <a:cs typeface="+mn-lt"/>
              </a:rPr>
              <a:t>Führer</a:t>
            </a:r>
            <a:r>
              <a:rPr lang="bs-Latn-BA" dirty="0">
                <a:ea typeface="+mn-lt"/>
                <a:cs typeface="+mn-lt"/>
              </a:rPr>
              <a:t>-a i dehumanizirao sebe u moralno indiferentnog konformistu.  </a:t>
            </a:r>
          </a:p>
          <a:p>
            <a:r>
              <a:rPr lang="bs-Latn-BA" dirty="0">
                <a:ea typeface="+mn-lt"/>
                <a:cs typeface="+mn-lt"/>
              </a:rPr>
              <a:t>On nije bio antisemita niti nasilni ekstremista prije uspostavljanja nacističke Njemačke. On je bio sljedbenik, konformista, građanin, a najviše karijerista koji poštuje naređenja i zakone nacističkog režima. </a:t>
            </a:r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16915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E5E2C5-836B-4D48-B2F1-259ACAD25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D734CE6-DF29-4236-8B99-701B795AE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Iako svjestan odgovornosti za ubistva nekoliko miliona osoba, </a:t>
            </a:r>
            <a:r>
              <a:rPr lang="bs-Latn-BA" dirty="0" err="1">
                <a:ea typeface="+mn-lt"/>
                <a:cs typeface="+mn-lt"/>
              </a:rPr>
              <a:t>Eichmann</a:t>
            </a:r>
            <a:r>
              <a:rPr lang="bs-Latn-BA" dirty="0">
                <a:ea typeface="+mn-lt"/>
                <a:cs typeface="+mn-lt"/>
              </a:rPr>
              <a:t> sebe vidi kao instrument sistema. On je nesposoban da razmišlja i djeluje izvan „socijalnih, političkih i ideoloških konteksta koji su </a:t>
            </a:r>
            <a:r>
              <a:rPr lang="bs-Latn-BA" dirty="0" err="1">
                <a:ea typeface="+mn-lt"/>
                <a:cs typeface="+mn-lt"/>
              </a:rPr>
              <a:t>konstruktovani</a:t>
            </a:r>
            <a:r>
              <a:rPr lang="bs-Latn-BA" dirty="0">
                <a:ea typeface="+mn-lt"/>
                <a:cs typeface="+mn-lt"/>
              </a:rPr>
              <a:t> u tom periodu i svjesno je predaje vlastitu autonomiju“. U suštini, što je bilo šokantno i za sud koji mu je presuđivao jeste činjenica da je </a:t>
            </a:r>
            <a:r>
              <a:rPr lang="bs-Latn-BA" dirty="0" err="1">
                <a:ea typeface="+mn-lt"/>
                <a:cs typeface="+mn-lt"/>
              </a:rPr>
              <a:t>Eichmann</a:t>
            </a:r>
            <a:r>
              <a:rPr lang="bs-Latn-BA" dirty="0">
                <a:ea typeface="+mn-lt"/>
                <a:cs typeface="+mn-lt"/>
              </a:rPr>
              <a:t> kao glavni arhitekt holokausta zastrašujuće normalan sa </a:t>
            </a:r>
            <a:r>
              <a:rPr lang="bs-Latn-BA" dirty="0" err="1">
                <a:ea typeface="+mn-lt"/>
                <a:cs typeface="+mn-lt"/>
              </a:rPr>
              <a:t>uobičajnim</a:t>
            </a:r>
            <a:r>
              <a:rPr lang="bs-Latn-BA" dirty="0">
                <a:ea typeface="+mn-lt"/>
                <a:cs typeface="+mn-lt"/>
              </a:rPr>
              <a:t> </a:t>
            </a:r>
            <a:r>
              <a:rPr lang="bs-Latn-BA" dirty="0" err="1">
                <a:ea typeface="+mn-lt"/>
                <a:cs typeface="+mn-lt"/>
              </a:rPr>
              <a:t>ponašanjem</a:t>
            </a:r>
            <a:r>
              <a:rPr lang="bs-Latn-BA" dirty="0">
                <a:ea typeface="+mn-lt"/>
                <a:cs typeface="+mn-lt"/>
              </a:rPr>
              <a:t> jednog čovjeka.</a:t>
            </a:r>
          </a:p>
          <a:p>
            <a:r>
              <a:rPr lang="bs-Latn-BA" dirty="0">
                <a:ea typeface="+mn-lt"/>
                <a:cs typeface="+mn-lt"/>
              </a:rPr>
              <a:t>mnogi tvrde da većina </a:t>
            </a:r>
            <a:r>
              <a:rPr lang="bs-Latn-BA" dirty="0" err="1">
                <a:ea typeface="+mn-lt"/>
                <a:cs typeface="+mn-lt"/>
              </a:rPr>
              <a:t>počinitelja</a:t>
            </a:r>
            <a:r>
              <a:rPr lang="bs-Latn-BA" dirty="0">
                <a:ea typeface="+mn-lt"/>
                <a:cs typeface="+mn-lt"/>
              </a:rPr>
              <a:t> međunarodnih zločina su obični ljudi, bez bazičnih karakteristika zla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07102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9A6793-417B-477F-9197-2CF21DE0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F4470D5-727C-4F03-BC7B-96F2EAB90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U dvadesetom stoljeću više od 191 milion osoba je izgubilo život, direktno ili indirektno, uslijed različitih manifestacija kolektivnog nasilja onoga što inspirirano i inicirano od najviših instanci koje nastoje steći ili </a:t>
            </a:r>
            <a:r>
              <a:rPr lang="bs-Latn-BA" dirty="0" err="1">
                <a:ea typeface="+mn-lt"/>
                <a:cs typeface="+mn-lt"/>
              </a:rPr>
              <a:t>održati</a:t>
            </a:r>
            <a:r>
              <a:rPr lang="bs-Latn-BA" dirty="0">
                <a:ea typeface="+mn-lt"/>
                <a:cs typeface="+mn-lt"/>
              </a:rPr>
              <a:t> moć. </a:t>
            </a:r>
            <a:endParaRPr lang="bs-Latn-BA">
              <a:ea typeface="+mn-lt"/>
              <a:cs typeface="+mn-lt"/>
            </a:endParaRPr>
          </a:p>
          <a:p>
            <a:r>
              <a:rPr lang="bs-Latn-BA" dirty="0">
                <a:ea typeface="+mn-lt"/>
                <a:cs typeface="+mn-lt"/>
              </a:rPr>
              <a:t>Sam Adolf  </a:t>
            </a:r>
            <a:r>
              <a:rPr lang="bs-Latn-BA" dirty="0" err="1">
                <a:ea typeface="+mn-lt"/>
                <a:cs typeface="+mn-lt"/>
              </a:rPr>
              <a:t>Eichmann</a:t>
            </a:r>
            <a:r>
              <a:rPr lang="bs-Latn-BA" dirty="0">
                <a:ea typeface="+mn-lt"/>
                <a:cs typeface="+mn-lt"/>
              </a:rPr>
              <a:t> je činio zločine u takvom pravnom sistemu </a:t>
            </a:r>
            <a:r>
              <a:rPr lang="bs-Latn-BA" dirty="0" err="1">
                <a:ea typeface="+mn-lt"/>
                <a:cs typeface="+mn-lt"/>
              </a:rPr>
              <a:t>kvazimoralnih</a:t>
            </a:r>
            <a:r>
              <a:rPr lang="bs-Latn-BA" dirty="0">
                <a:ea typeface="+mn-lt"/>
                <a:cs typeface="+mn-lt"/>
              </a:rPr>
              <a:t> vrijednosti koje je pronicalo nasilje i segregaciju i učinilo da zločin postane poželjan i legitiman.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86333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8F975F-FABE-4CCE-8950-BA59428A5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dirty="0"/>
              <a:t>Resocijalizacija kod učinitelja ratnih  zločina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FF9A656-A458-4F8A-859E-34480AAA1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Nakon izricanja presude ratnim </a:t>
            </a:r>
            <a:r>
              <a:rPr lang="bs-Latn-BA" dirty="0" err="1">
                <a:ea typeface="+mn-lt"/>
                <a:cs typeface="+mn-lt"/>
              </a:rPr>
              <a:t>zločincima</a:t>
            </a:r>
            <a:r>
              <a:rPr lang="bs-Latn-BA" dirty="0">
                <a:ea typeface="+mn-lt"/>
                <a:cs typeface="+mn-lt"/>
              </a:rPr>
              <a:t> i njihovog smještanja u zatvor na </a:t>
            </a:r>
            <a:r>
              <a:rPr lang="bs-Latn-BA" dirty="0" err="1">
                <a:ea typeface="+mn-lt"/>
                <a:cs typeface="+mn-lt"/>
              </a:rPr>
              <a:t>odsluženje</a:t>
            </a:r>
            <a:r>
              <a:rPr lang="bs-Latn-BA" dirty="0">
                <a:ea typeface="+mn-lt"/>
                <a:cs typeface="+mn-lt"/>
              </a:rPr>
              <a:t> kazne, postavlja se pitanje kako dalje sa tim osobama</a:t>
            </a:r>
          </a:p>
          <a:p>
            <a:r>
              <a:rPr lang="bs-Latn-BA" dirty="0">
                <a:ea typeface="+mn-lt"/>
                <a:cs typeface="+mn-lt"/>
              </a:rPr>
              <a:t>Osnovni cilj je takvog jednog zatvorenika podvrgnuti procesu </a:t>
            </a:r>
            <a:r>
              <a:rPr lang="bs-Latn-BA" dirty="0" err="1">
                <a:ea typeface="+mn-lt"/>
                <a:cs typeface="+mn-lt"/>
              </a:rPr>
              <a:t>prevaspitavanja</a:t>
            </a:r>
            <a:r>
              <a:rPr lang="bs-Latn-BA" dirty="0">
                <a:ea typeface="+mn-lt"/>
                <a:cs typeface="+mn-lt"/>
              </a:rPr>
              <a:t>, odnosno resocijalizacije i rehabilitacije zatvorenika u tom društveno odgojnom smislu kako bi tokom </a:t>
            </a:r>
            <a:r>
              <a:rPr lang="bs-Latn-BA" dirty="0" err="1">
                <a:ea typeface="+mn-lt"/>
                <a:cs typeface="+mn-lt"/>
              </a:rPr>
              <a:t>odsluženja</a:t>
            </a:r>
            <a:r>
              <a:rPr lang="bs-Latn-BA" dirty="0">
                <a:ea typeface="+mn-lt"/>
                <a:cs typeface="+mn-lt"/>
              </a:rPr>
              <a:t> uspio da uvidi greške u svojim postupcima i nakon </a:t>
            </a:r>
            <a:r>
              <a:rPr lang="bs-Latn-BA" dirty="0" err="1">
                <a:ea typeface="+mn-lt"/>
                <a:cs typeface="+mn-lt"/>
              </a:rPr>
              <a:t>odsluženja</a:t>
            </a:r>
            <a:r>
              <a:rPr lang="bs-Latn-BA" dirty="0">
                <a:ea typeface="+mn-lt"/>
                <a:cs typeface="+mn-lt"/>
              </a:rPr>
              <a:t> ne bi vraćao  ponovo istim.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93422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5792FA-A7CC-4758-9629-A75E4364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6299A04-7C30-41F5-B06E-2AF6D6335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136" y="1619357"/>
            <a:ext cx="9144000" cy="4267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Okolnosti u kojima se ratni zločini mogu počiniti su vanredne. </a:t>
            </a:r>
            <a:r>
              <a:rPr lang="bs-Latn-BA" dirty="0" err="1">
                <a:ea typeface="+mn-lt"/>
                <a:cs typeface="+mn-lt"/>
              </a:rPr>
              <a:t>Ponašanje</a:t>
            </a:r>
            <a:r>
              <a:rPr lang="bs-Latn-BA" dirty="0">
                <a:ea typeface="+mn-lt"/>
                <a:cs typeface="+mn-lt"/>
              </a:rPr>
              <a:t> ljudi i kao individue i kao jedne grupacije za vrijeme vanrednog stanja, osobito ratnog stanja u potpunosti se razlikuje od stanja u mirnodopskim i normalnim okolnostima. </a:t>
            </a:r>
          </a:p>
          <a:p>
            <a:r>
              <a:rPr lang="bs-Latn-BA" dirty="0">
                <a:ea typeface="+mn-lt"/>
                <a:cs typeface="+mn-lt"/>
              </a:rPr>
              <a:t>Pojedinci koji su izvršioci ratnih zločina u većini slučajeva su profili ljudi koji u normalnim okolnostima ne bi počinili ikakav oblik krivičnog djela na što ukazuju brojni naučni radovi i podatci o posrednim opservacijama ratnih </a:t>
            </a:r>
            <a:r>
              <a:rPr lang="bs-Latn-BA" dirty="0" err="1">
                <a:ea typeface="+mn-lt"/>
                <a:cs typeface="+mn-lt"/>
              </a:rPr>
              <a:t>zločinaca</a:t>
            </a:r>
            <a:r>
              <a:rPr lang="bs-Latn-BA" dirty="0">
                <a:ea typeface="+mn-lt"/>
                <a:cs typeface="+mn-lt"/>
              </a:rPr>
              <a:t> koji su prikupljeni na osnovu intervjua sa psiholozima, stražarima i </a:t>
            </a:r>
            <a:r>
              <a:rPr lang="bs-Latn-BA" dirty="0" err="1">
                <a:ea typeface="+mn-lt"/>
                <a:cs typeface="+mn-lt"/>
              </a:rPr>
              <a:t>vaspitačima</a:t>
            </a:r>
            <a:r>
              <a:rPr lang="bs-Latn-BA" dirty="0">
                <a:ea typeface="+mn-lt"/>
                <a:cs typeface="+mn-lt"/>
              </a:rPr>
              <a:t>. </a:t>
            </a:r>
          </a:p>
          <a:p>
            <a:r>
              <a:rPr lang="bs-Latn-BA" dirty="0">
                <a:ea typeface="+mn-lt"/>
                <a:cs typeface="+mn-lt"/>
              </a:rPr>
              <a:t>Resocijalizacija (rehabilitacija) se često navodi kao jedan od ciljeva međunarodno izrečenih kazni.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92013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8DC600-28DE-4BE1-9A4B-F278FE068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D6E8225-F936-4FAF-8031-EF743721E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136" y="1590793"/>
            <a:ext cx="9144000" cy="4267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Do jula 2013.godine Međunarodni krivični sud za bivšu Jugoslaviju (MKSJ) i Međunarodni sud za ratne zločine počinjene u Ruandi je do tada izdao odobrenje prijevremenog puštanja na slobodu za 47 </a:t>
            </a:r>
            <a:r>
              <a:rPr lang="bs-Latn-BA" dirty="0" err="1">
                <a:ea typeface="+mn-lt"/>
                <a:cs typeface="+mn-lt"/>
              </a:rPr>
              <a:t>počinitelja</a:t>
            </a:r>
            <a:r>
              <a:rPr lang="bs-Latn-BA" dirty="0">
                <a:ea typeface="+mn-lt"/>
                <a:cs typeface="+mn-lt"/>
              </a:rPr>
              <a:t> ratnih zločina. </a:t>
            </a:r>
          </a:p>
          <a:p>
            <a:r>
              <a:rPr lang="bs-Latn-BA" dirty="0">
                <a:ea typeface="+mn-lt"/>
                <a:cs typeface="+mn-lt"/>
              </a:rPr>
              <a:t>Za svakog ovog pojedinca je procijenjen stepen resocijalizacije (rehabilitacije) koji je bio potreban da bi se kao takav smatrao dovoljnim kako bi te osobe bile puštene prije izdržavanja svoje pune kazne. </a:t>
            </a:r>
          </a:p>
          <a:p>
            <a:r>
              <a:rPr lang="bs-Latn-BA" dirty="0">
                <a:ea typeface="+mn-lt"/>
                <a:cs typeface="+mn-lt"/>
              </a:rPr>
              <a:t>Rehabilitacija počinilaca međunarodnih zločina usložnjava činjenica da su međunarodni zatvorenici zatvoreni u različitim nacionalnim zatvorima razasutim po Evropi i Africi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52720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BB9678-4748-4C60-AB7C-B5CCAAD8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E6217B2-8CCE-4865-89C0-B3B27DF8B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Na temeljnoj razini kriminolozi su </a:t>
            </a:r>
            <a:r>
              <a:rPr lang="bs-Latn-BA" dirty="0" err="1">
                <a:ea typeface="+mn-lt"/>
                <a:cs typeface="+mn-lt"/>
              </a:rPr>
              <a:t>tvrdili</a:t>
            </a:r>
            <a:r>
              <a:rPr lang="bs-Latn-BA" dirty="0">
                <a:ea typeface="+mn-lt"/>
                <a:cs typeface="+mn-lt"/>
              </a:rPr>
              <a:t> da su, za razliku od </a:t>
            </a:r>
            <a:r>
              <a:rPr lang="bs-Latn-BA" dirty="0" err="1">
                <a:ea typeface="+mn-lt"/>
                <a:cs typeface="+mn-lt"/>
              </a:rPr>
              <a:t>počinitelja</a:t>
            </a:r>
            <a:r>
              <a:rPr lang="bs-Latn-BA" dirty="0">
                <a:ea typeface="+mn-lt"/>
                <a:cs typeface="+mn-lt"/>
              </a:rPr>
              <a:t> konvencionalnih teških zločina, </a:t>
            </a:r>
            <a:r>
              <a:rPr lang="bs-Latn-BA" dirty="0" err="1">
                <a:ea typeface="+mn-lt"/>
                <a:cs typeface="+mn-lt"/>
              </a:rPr>
              <a:t>počinitelji</a:t>
            </a:r>
            <a:r>
              <a:rPr lang="bs-Latn-BA" dirty="0">
                <a:ea typeface="+mn-lt"/>
                <a:cs typeface="+mn-lt"/>
              </a:rPr>
              <a:t> međunarodnih zločina relativno dobro prilagođeni „običnim ljudima“, koji zločine čine u „izvanrednim okolnostima“ kolektivnih, sistemskih i državnih –</a:t>
            </a:r>
            <a:r>
              <a:rPr lang="bs-Latn-BA" dirty="0" err="1">
                <a:ea typeface="+mn-lt"/>
                <a:cs typeface="+mn-lt"/>
              </a:rPr>
              <a:t>sankcionih</a:t>
            </a:r>
            <a:r>
              <a:rPr lang="bs-Latn-BA" dirty="0">
                <a:ea typeface="+mn-lt"/>
                <a:cs typeface="+mn-lt"/>
              </a:rPr>
              <a:t> nasilja. Stoga bi moglo biti dovedeno u pitanje u kojoj su mjeri konvencionalni koncepti resocijalizacije i tradicionalni programi resocijalizacije koji trenutno upravljaju zatvorskim vlastima širom svijeta primjenjivi na ovaj „specifičan tip </a:t>
            </a:r>
            <a:r>
              <a:rPr lang="bs-Latn-BA" dirty="0" err="1">
                <a:ea typeface="+mn-lt"/>
                <a:cs typeface="+mn-lt"/>
              </a:rPr>
              <a:t>počinitelja</a:t>
            </a:r>
            <a:r>
              <a:rPr lang="bs-Latn-BA" dirty="0">
                <a:ea typeface="+mn-lt"/>
                <a:cs typeface="+mn-lt"/>
              </a:rPr>
              <a:t>“.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3056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96AC4B-DAB9-4B06-BD0F-F954EB08D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9AB552B-02C6-4868-8AB4-579356A7A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9294" y="1588699"/>
            <a:ext cx="9187120" cy="458350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bs-Latn-BA" dirty="0">
                <a:ea typeface="+mn-lt"/>
                <a:cs typeface="+mn-lt"/>
              </a:rPr>
              <a:t>Pod resocijalizacijom (rehabilitacijom) se može </a:t>
            </a:r>
            <a:r>
              <a:rPr lang="bs-Latn-BA" dirty="0" err="1">
                <a:ea typeface="+mn-lt"/>
                <a:cs typeface="+mn-lt"/>
              </a:rPr>
              <a:t>podrazumjevati</a:t>
            </a:r>
            <a:r>
              <a:rPr lang="bs-Latn-BA" dirty="0">
                <a:ea typeface="+mn-lt"/>
                <a:cs typeface="+mn-lt"/>
              </a:rPr>
              <a:t> dva međusobno povezana aspekta: rehabilitacijski proces, tj. programi koji se nude tijekom zatvora i dalje pritvora usmjereni na rješavanje kriminogenih čimbenika rizika pojedinih prekršitelja i ishod resocijalizacije, tj. reintegracija u društvo.</a:t>
            </a:r>
          </a:p>
          <a:p>
            <a:r>
              <a:rPr lang="bs-Latn-BA" dirty="0">
                <a:ea typeface="+mn-lt"/>
                <a:cs typeface="+mn-lt"/>
              </a:rPr>
              <a:t>Provedba kazni MKSJ-a i MKSR-a SE dosta razlikuje od načina na koji se zatvorske kazne izvršavaju u domaćim </a:t>
            </a:r>
            <a:r>
              <a:rPr lang="bs-Latn-BA" dirty="0" err="1">
                <a:ea typeface="+mn-lt"/>
                <a:cs typeface="+mn-lt"/>
              </a:rPr>
              <a:t>jurisdikcijama</a:t>
            </a:r>
            <a:r>
              <a:rPr lang="bs-Latn-BA" dirty="0">
                <a:ea typeface="+mn-lt"/>
                <a:cs typeface="+mn-lt"/>
              </a:rPr>
              <a:t>. I MKSJ i MKSR nemaju na raspolaganju stalni zatvor jer su njihove pritvorske ustanove bile smještene da drže samo one koji čekaju suđenje ili one koji su suđeni. Dakle tribunali su ovisni o državama koje će izvršiti kazne.</a:t>
            </a:r>
          </a:p>
          <a:p>
            <a:r>
              <a:rPr lang="bs-Latn-BA" dirty="0">
                <a:ea typeface="+mn-lt"/>
                <a:cs typeface="+mn-lt"/>
              </a:rPr>
              <a:t>Prema statutu tribunala zatvorska kazna se </a:t>
            </a:r>
            <a:r>
              <a:rPr lang="bs-Latn-BA" dirty="0" err="1">
                <a:ea typeface="+mn-lt"/>
                <a:cs typeface="+mn-lt"/>
              </a:rPr>
              <a:t>izdržava</a:t>
            </a:r>
            <a:r>
              <a:rPr lang="bs-Latn-BA" dirty="0">
                <a:ea typeface="+mn-lt"/>
                <a:cs typeface="+mn-lt"/>
              </a:rPr>
              <a:t> se u državama označenim na spisku država koje su ušle u </a:t>
            </a:r>
            <a:r>
              <a:rPr lang="bs-Latn-BA" dirty="0" err="1">
                <a:ea typeface="+mn-lt"/>
                <a:cs typeface="+mn-lt"/>
              </a:rPr>
              <a:t>izvršenje</a:t>
            </a:r>
            <a:r>
              <a:rPr lang="bs-Latn-BA" dirty="0">
                <a:ea typeface="+mn-lt"/>
                <a:cs typeface="+mn-lt"/>
              </a:rPr>
              <a:t> kazne preko sporazuma sa tribunalom. Po osudi, zadatak tribunala je da pronađite jednu od ovih država spremnu da stvarnu provedbu kazne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05730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36351D-7BC1-4B74-8C2E-A88F46B51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CB6EC45-6C7E-4394-A208-6C295AC97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689340"/>
            <a:ext cx="9144000" cy="448286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bs-Latn-BA" dirty="0">
                <a:ea typeface="+mn-lt"/>
                <a:cs typeface="+mn-lt"/>
              </a:rPr>
              <a:t>Operacionalizacija resocijalizacije od strane Tribunala nije definirano ni u jednom od pravila koja reguliraju funkcioniranje sudova ili u presudama Haškog tribunala ili MKSR-a.</a:t>
            </a:r>
          </a:p>
          <a:p>
            <a:r>
              <a:rPr lang="bs-Latn-BA" dirty="0">
                <a:ea typeface="+mn-lt"/>
                <a:cs typeface="+mn-lt"/>
              </a:rPr>
              <a:t> Predsjednik tribunala je stoga slobodan protumačiti koncept i razmotriti sve faktore koji su mu relevantni za demonstraciju resocijalizacije zatvorenika. </a:t>
            </a:r>
            <a:endParaRPr lang="bs-Latn-BA">
              <a:ea typeface="+mn-lt"/>
              <a:cs typeface="+mn-lt"/>
            </a:endParaRPr>
          </a:p>
          <a:p>
            <a:r>
              <a:rPr lang="bs-Latn-BA" dirty="0">
                <a:ea typeface="+mn-lt"/>
                <a:cs typeface="+mn-lt"/>
              </a:rPr>
              <a:t>Postoji minimalno 16 različitih faktora koje sudovi smatraju relevantnim za </a:t>
            </a:r>
            <a:r>
              <a:rPr lang="bs-Latn-BA" dirty="0" err="1">
                <a:ea typeface="+mn-lt"/>
                <a:cs typeface="+mn-lt"/>
              </a:rPr>
              <a:t>određivanje</a:t>
            </a:r>
            <a:r>
              <a:rPr lang="bs-Latn-BA" dirty="0">
                <a:ea typeface="+mn-lt"/>
                <a:cs typeface="+mn-lt"/>
              </a:rPr>
              <a:t> načina resocijalizacije zatvorenika.</a:t>
            </a:r>
          </a:p>
          <a:p>
            <a:r>
              <a:rPr lang="bs-Latn-BA" dirty="0">
                <a:ea typeface="+mn-lt"/>
                <a:cs typeface="+mn-lt"/>
              </a:rPr>
              <a:t>Umjesto korištenja jasne definicije i skupa kriterija procjene, predsjednik tribunala se oslanja na naizgled slučajnu ad </a:t>
            </a:r>
            <a:r>
              <a:rPr lang="bs-Latn-BA" dirty="0" err="1">
                <a:ea typeface="+mn-lt"/>
                <a:cs typeface="+mn-lt"/>
              </a:rPr>
              <a:t>hoc</a:t>
            </a:r>
            <a:r>
              <a:rPr lang="bs-Latn-BA" dirty="0">
                <a:ea typeface="+mn-lt"/>
                <a:cs typeface="+mn-lt"/>
              </a:rPr>
              <a:t> listu faktora. Faktori koje sudovi utvrdili mogu se grubo podijeliti u četiri kategorije: 1) vrijeme osuđenika u zatvoru, 2) njegove buduće perspektive, 3) njegova razmišljanja o zločinima i 4) njegova lična obilježja. 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44685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4DE0F0A-AC55-4064-92B1-B4CAA7A94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8A0DFD-373D-4149-B01F-24679C9DB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bs-Latn-BA" dirty="0">
                <a:ea typeface="+mn-lt"/>
                <a:cs typeface="+mn-lt"/>
              </a:rPr>
              <a:t>Većina odluka o prijevremenom puštanju na slobodu raspravlja o raznim faktorima koji se odnose na razdoblje u zatvoru, a koji demonstriraju resocijalizaciju (rehabilitaciju) zatvorenika. </a:t>
            </a:r>
          </a:p>
          <a:p>
            <a:r>
              <a:rPr lang="bs-Latn-BA" dirty="0" err="1">
                <a:ea typeface="+mn-lt"/>
                <a:cs typeface="+mn-lt"/>
              </a:rPr>
              <a:t>Ponašanje</a:t>
            </a:r>
            <a:r>
              <a:rPr lang="bs-Latn-BA" dirty="0">
                <a:ea typeface="+mn-lt"/>
                <a:cs typeface="+mn-lt"/>
              </a:rPr>
              <a:t> u zatvoru smatrano je relevantnim čimbenikom za rehabilitaciju u velikoj većini odluka o ranom puštanju. </a:t>
            </a:r>
          </a:p>
          <a:p>
            <a:r>
              <a:rPr lang="bs-Latn-BA" dirty="0">
                <a:ea typeface="+mn-lt"/>
                <a:cs typeface="+mn-lt"/>
              </a:rPr>
              <a:t>U nekim je odlukama </a:t>
            </a:r>
            <a:r>
              <a:rPr lang="bs-Latn-BA" dirty="0" err="1">
                <a:ea typeface="+mn-lt"/>
                <a:cs typeface="+mn-lt"/>
              </a:rPr>
              <a:t>ponašanje</a:t>
            </a:r>
            <a:r>
              <a:rPr lang="bs-Latn-BA" dirty="0">
                <a:ea typeface="+mn-lt"/>
                <a:cs typeface="+mn-lt"/>
              </a:rPr>
              <a:t> u zatvoru bilo čak i jedini pokazatelj resocijalizacije. </a:t>
            </a:r>
          </a:p>
          <a:p>
            <a:r>
              <a:rPr lang="bs-Latn-BA" dirty="0">
                <a:ea typeface="+mn-lt"/>
                <a:cs typeface="+mn-lt"/>
              </a:rPr>
              <a:t>Ostali faktori koji se odnose na period u zatvoru su stupanj u kome je zatvorenik komunicirao sa zatvorenicima, učestvovao u programima obuke ili resocijalizacije, </a:t>
            </a:r>
            <a:r>
              <a:rPr lang="bs-Latn-BA" dirty="0" err="1">
                <a:ea typeface="+mn-lt"/>
                <a:cs typeface="+mn-lt"/>
              </a:rPr>
              <a:t>pokušao</a:t>
            </a:r>
            <a:r>
              <a:rPr lang="bs-Latn-BA" dirty="0">
                <a:ea typeface="+mn-lt"/>
                <a:cs typeface="+mn-lt"/>
              </a:rPr>
              <a:t> </a:t>
            </a:r>
            <a:r>
              <a:rPr lang="bs-Latn-BA" dirty="0" err="1">
                <a:ea typeface="+mn-lt"/>
                <a:cs typeface="+mn-lt"/>
              </a:rPr>
              <a:t>naučiti</a:t>
            </a:r>
            <a:r>
              <a:rPr lang="bs-Latn-BA" dirty="0">
                <a:ea typeface="+mn-lt"/>
                <a:cs typeface="+mn-lt"/>
              </a:rPr>
              <a:t> lokalni jezik "promijenili su se na bolje", napredovali ili se </a:t>
            </a:r>
            <a:r>
              <a:rPr lang="bs-Latn-BA" dirty="0" err="1">
                <a:ea typeface="+mn-lt"/>
                <a:cs typeface="+mn-lt"/>
              </a:rPr>
              <a:t>ponašali</a:t>
            </a:r>
            <a:r>
              <a:rPr lang="bs-Latn-BA" dirty="0">
                <a:ea typeface="+mn-lt"/>
                <a:cs typeface="+mn-lt"/>
              </a:rPr>
              <a:t> blaže u zatvorskom režimu i pokazali pozitivan stav prema drugim nacionalnostima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1481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35FBEF-86D3-4800-88B5-C445A81EE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8B48ECE-B027-4471-93AD-1D8992451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Druga grupa faktora odnosi se na buduće perspektive zatvorenika. U tom pogledu najvažniji faktor je da li zatvorenici imaju dobre porodične odnose.</a:t>
            </a:r>
          </a:p>
          <a:p>
            <a:r>
              <a:rPr lang="bs-Latn-BA" dirty="0">
                <a:ea typeface="+mn-lt"/>
                <a:cs typeface="+mn-lt"/>
              </a:rPr>
              <a:t> U tom se slučaju smatra da će se vjerovatnije vratiti u stabilnu obitelj i voditi normalan  život bez kriminala. Odnos zatvorenika prema njegovoj rodnoj zemlji ili perspektivi karijere </a:t>
            </a:r>
            <a:r>
              <a:rPr lang="bs-Latn-BA" dirty="0" err="1">
                <a:ea typeface="+mn-lt"/>
                <a:cs typeface="+mn-lt"/>
              </a:rPr>
              <a:t>takođe</a:t>
            </a:r>
            <a:r>
              <a:rPr lang="bs-Latn-BA" dirty="0">
                <a:ea typeface="+mn-lt"/>
                <a:cs typeface="+mn-lt"/>
              </a:rPr>
              <a:t> se smatraju relevantnim.</a:t>
            </a:r>
          </a:p>
          <a:p>
            <a:r>
              <a:rPr lang="bs-Latn-BA" dirty="0">
                <a:ea typeface="+mn-lt"/>
                <a:cs typeface="+mn-lt"/>
              </a:rPr>
              <a:t>Sudovi posvećuju značajnu pažnju pitanju kako se zatvorenik nosi sa svojim krivičnim djelima. U tom pogledu, čini se da sud razlikuje prihvatanje odgovornosti i kajanje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73134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E9EDB35-CAC7-47D7-8215-BA8290227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713625E-843F-40E9-93F4-3A1437DB5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690768"/>
            <a:ext cx="9144000" cy="42672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bs-Latn-BA" dirty="0">
                <a:ea typeface="+mn-lt"/>
                <a:cs typeface="+mn-lt"/>
              </a:rPr>
              <a:t>Kada govorimo o stopi uspješnosti resocijalizacije međunarodnih zatvorenika mnogi su faktori koji utječu na sam proces resocijalizacije jednog pojedinca. </a:t>
            </a:r>
          </a:p>
          <a:p>
            <a:r>
              <a:rPr lang="bs-Latn-BA" dirty="0">
                <a:ea typeface="+mn-lt"/>
                <a:cs typeface="+mn-lt"/>
              </a:rPr>
              <a:t>Neki od navedenih faktora su da se zapravo o ljudima na koji su specifični u smislu društvene pozicije koju su obnašali što govori i sama činjenica da su etiketirani kao „neprijatelji čovječanstva“ dovodi do  zaključka da se resocijalizacija nad takvim ljudima skoro pa i ne može sprovesti u potpunosti.</a:t>
            </a:r>
          </a:p>
          <a:p>
            <a:r>
              <a:rPr lang="bs-Latn-BA" dirty="0">
                <a:ea typeface="+mn-lt"/>
                <a:cs typeface="+mn-lt"/>
              </a:rPr>
              <a:t>Isto tako proces resocijalizacije u stranim zatvorima je otežan i zbog jezičkih barijera.</a:t>
            </a:r>
            <a:endParaRPr lang="bs-Latn-BA" dirty="0"/>
          </a:p>
          <a:p>
            <a:r>
              <a:rPr lang="bs-Latn-BA" dirty="0">
                <a:ea typeface="+mn-lt"/>
                <a:cs typeface="+mn-lt"/>
              </a:rPr>
              <a:t>Izdržavanje kazne u stranoj državi obično ima negativan utjecaj na sposobnost zatvorenika da se </a:t>
            </a:r>
            <a:r>
              <a:rPr lang="bs-Latn-BA" dirty="0" err="1">
                <a:ea typeface="+mn-lt"/>
                <a:cs typeface="+mn-lt"/>
              </a:rPr>
              <a:t>reintegrišu</a:t>
            </a:r>
            <a:r>
              <a:rPr lang="bs-Latn-BA" dirty="0">
                <a:ea typeface="+mn-lt"/>
                <a:cs typeface="+mn-lt"/>
              </a:rPr>
              <a:t> u društvo dok postanu socijalno izolirani u zatvoru.</a:t>
            </a:r>
            <a:endParaRPr lang="bs-Latn-BA" dirty="0"/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64850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3617E67-3FDA-4574-9CC0-F7C6B82CD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7521" y="1676400"/>
            <a:ext cx="9258988" cy="472439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bs-Latn-BA" dirty="0">
                <a:ea typeface="+mn-lt"/>
                <a:cs typeface="+mn-lt"/>
              </a:rPr>
              <a:t>Sudsko vijeće MKSJ-a u svojoj prvoj presudi protiv Erdemovića priznalo je da kulturne i jezičke poteškoće zatvaranja u daleke treće zemlje mogu utjecati i na zatvorenike MKSJ-a, ali sudovi od tada nisu poduzeli nikakve mjere na ublažavanju mogućih problema.</a:t>
            </a:r>
          </a:p>
          <a:p>
            <a:r>
              <a:rPr lang="bs-Latn-BA" dirty="0">
                <a:ea typeface="+mn-lt"/>
                <a:cs typeface="+mn-lt"/>
              </a:rPr>
              <a:t>Pored toga porodicama je teže posjećivati osuđenika dok se sami osuđenici se žale da je teško </a:t>
            </a:r>
            <a:r>
              <a:rPr lang="bs-Latn-BA" dirty="0" err="1">
                <a:ea typeface="+mn-lt"/>
                <a:cs typeface="+mn-lt"/>
              </a:rPr>
              <a:t>održavati</a:t>
            </a:r>
            <a:r>
              <a:rPr lang="bs-Latn-BA" dirty="0">
                <a:ea typeface="+mn-lt"/>
                <a:cs typeface="+mn-lt"/>
              </a:rPr>
              <a:t> bliski kontakt sa rođacima ili partnerima. Nadalje osuđenik pored toga ima i status stranog ratnog </a:t>
            </a:r>
            <a:r>
              <a:rPr lang="bs-Latn-BA" dirty="0" err="1">
                <a:ea typeface="+mn-lt"/>
                <a:cs typeface="+mn-lt"/>
              </a:rPr>
              <a:t>zločinca</a:t>
            </a:r>
            <a:r>
              <a:rPr lang="bs-Latn-BA" dirty="0">
                <a:ea typeface="+mn-lt"/>
                <a:cs typeface="+mn-lt"/>
              </a:rPr>
              <a:t> ili </a:t>
            </a:r>
            <a:r>
              <a:rPr lang="bs-Latn-BA" dirty="0" err="1">
                <a:ea typeface="+mn-lt"/>
                <a:cs typeface="+mn-lt"/>
              </a:rPr>
              <a:t>genocidara</a:t>
            </a:r>
            <a:r>
              <a:rPr lang="bs-Latn-BA" dirty="0">
                <a:ea typeface="+mn-lt"/>
                <a:cs typeface="+mn-lt"/>
              </a:rPr>
              <a:t>, što </a:t>
            </a:r>
            <a:r>
              <a:rPr lang="bs-Latn-BA" dirty="0" err="1">
                <a:ea typeface="+mn-lt"/>
                <a:cs typeface="+mn-lt"/>
              </a:rPr>
              <a:t>češto</a:t>
            </a:r>
            <a:r>
              <a:rPr lang="bs-Latn-BA" dirty="0">
                <a:ea typeface="+mn-lt"/>
                <a:cs typeface="+mn-lt"/>
              </a:rPr>
              <a:t>  negativno utječe na sposobnost zatvorenika da se </a:t>
            </a:r>
            <a:r>
              <a:rPr lang="bs-Latn-BA" dirty="0" err="1">
                <a:ea typeface="+mn-lt"/>
                <a:cs typeface="+mn-lt"/>
              </a:rPr>
              <a:t>integrišu</a:t>
            </a:r>
            <a:r>
              <a:rPr lang="bs-Latn-BA" dirty="0">
                <a:ea typeface="+mn-lt"/>
                <a:cs typeface="+mn-lt"/>
              </a:rPr>
              <a:t> u zatvor ili resocijalizira.</a:t>
            </a:r>
          </a:p>
          <a:p>
            <a:r>
              <a:rPr lang="bs-Latn-BA" dirty="0">
                <a:ea typeface="+mn-lt"/>
                <a:cs typeface="+mn-lt"/>
              </a:rPr>
              <a:t>Problem kod međunarodnih zločina je taj što oni nisu počinjeni od strane devijantnih ili izvanrednih ljudi, a prije svega same </a:t>
            </a:r>
            <a:r>
              <a:rPr lang="bs-Latn-BA" dirty="0" err="1">
                <a:ea typeface="+mn-lt"/>
                <a:cs typeface="+mn-lt"/>
              </a:rPr>
              <a:t>počinitelje</a:t>
            </a:r>
            <a:r>
              <a:rPr lang="bs-Latn-BA" dirty="0">
                <a:ea typeface="+mn-lt"/>
                <a:cs typeface="+mn-lt"/>
              </a:rPr>
              <a:t> zločina </a:t>
            </a:r>
            <a:r>
              <a:rPr lang="bs-Latn-BA" dirty="0" err="1">
                <a:ea typeface="+mn-lt"/>
                <a:cs typeface="+mn-lt"/>
              </a:rPr>
              <a:t>karatkerizira</a:t>
            </a:r>
            <a:r>
              <a:rPr lang="bs-Latn-BA" dirty="0">
                <a:ea typeface="+mn-lt"/>
                <a:cs typeface="+mn-lt"/>
              </a:rPr>
              <a:t> činjenica da su zločine počinili u nenormalnim i izvanrednim okolnostima. Nakon što se nasilni kontekst u kojem su organizirana, planirana ili izvršena kaznena djela promijene u mirno društvo, teorija ide da bi </a:t>
            </a:r>
            <a:r>
              <a:rPr lang="bs-Latn-BA" dirty="0" err="1">
                <a:ea typeface="+mn-lt"/>
                <a:cs typeface="+mn-lt"/>
              </a:rPr>
              <a:t>počinitelji</a:t>
            </a:r>
            <a:r>
              <a:rPr lang="bs-Latn-BA" dirty="0">
                <a:ea typeface="+mn-lt"/>
                <a:cs typeface="+mn-lt"/>
              </a:rPr>
              <a:t> međunarodnih zločina prema tome prilagodili svoje </a:t>
            </a:r>
            <a:r>
              <a:rPr lang="bs-Latn-BA" dirty="0" err="1">
                <a:ea typeface="+mn-lt"/>
                <a:cs typeface="+mn-lt"/>
              </a:rPr>
              <a:t>ponašanje</a:t>
            </a:r>
            <a:r>
              <a:rPr lang="bs-Latn-BA" dirty="0">
                <a:ea typeface="+mn-lt"/>
                <a:cs typeface="+mn-lt"/>
              </a:rPr>
              <a:t>. 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07434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2DA5D6E-4924-4E76-AA5C-7700CD80E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A375597-B23B-4EDD-B3F9-EF21CF1AB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 err="1">
                <a:ea typeface="+mn-lt"/>
                <a:cs typeface="+mn-lt"/>
              </a:rPr>
              <a:t>Vvrlo</a:t>
            </a:r>
            <a:r>
              <a:rPr lang="bs-Latn-BA" dirty="0">
                <a:ea typeface="+mn-lt"/>
                <a:cs typeface="+mn-lt"/>
              </a:rPr>
              <a:t> je razumljivo da većina njih dobro funkcionira u zatvoru, da ima normalnu ličnost i dobru perspektivu da se </a:t>
            </a:r>
            <a:r>
              <a:rPr lang="bs-Latn-BA" dirty="0" err="1">
                <a:ea typeface="+mn-lt"/>
                <a:cs typeface="+mn-lt"/>
              </a:rPr>
              <a:t>reintegrišu</a:t>
            </a:r>
            <a:r>
              <a:rPr lang="bs-Latn-BA" dirty="0">
                <a:ea typeface="+mn-lt"/>
                <a:cs typeface="+mn-lt"/>
              </a:rPr>
              <a:t> u društvo. </a:t>
            </a:r>
          </a:p>
          <a:p>
            <a:r>
              <a:rPr lang="bs-Latn-BA" dirty="0">
                <a:ea typeface="+mn-lt"/>
                <a:cs typeface="+mn-lt"/>
              </a:rPr>
              <a:t>Slijedom ovog obrazloženja, konvencionalni programi resocijalizacije razvijeni za devijantne pojedince koji imaju za cilj da ih ponovo integriraju u društvo i </a:t>
            </a:r>
            <a:r>
              <a:rPr lang="bs-Latn-BA" dirty="0" err="1">
                <a:ea typeface="+mn-lt"/>
                <a:cs typeface="+mn-lt"/>
              </a:rPr>
              <a:t>olakšaju</a:t>
            </a:r>
            <a:r>
              <a:rPr lang="bs-Latn-BA" dirty="0">
                <a:ea typeface="+mn-lt"/>
                <a:cs typeface="+mn-lt"/>
              </a:rPr>
              <a:t> život bez kriminala nisu prikladni za međunarodne zatvorenike. </a:t>
            </a:r>
            <a:endParaRPr lang="bs-Latn-BA">
              <a:ea typeface="+mn-lt"/>
              <a:cs typeface="+mn-lt"/>
            </a:endParaRPr>
          </a:p>
          <a:p>
            <a:r>
              <a:rPr lang="bs-Latn-BA" dirty="0">
                <a:ea typeface="+mn-lt"/>
                <a:cs typeface="+mn-lt"/>
              </a:rPr>
              <a:t>Ako su već funkcionirali kao normalni ljudi bez ikakvih devijantnih </a:t>
            </a:r>
            <a:r>
              <a:rPr lang="bs-Latn-BA" dirty="0" err="1">
                <a:ea typeface="+mn-lt"/>
                <a:cs typeface="+mn-lt"/>
              </a:rPr>
              <a:t>ponašanja</a:t>
            </a:r>
            <a:r>
              <a:rPr lang="bs-Latn-BA" dirty="0">
                <a:ea typeface="+mn-lt"/>
                <a:cs typeface="+mn-lt"/>
              </a:rPr>
              <a:t> prije nego što su počinili zločine, vjerovatno će moći funkcionirati kao takvi i nakon puštanja na slobodu.</a:t>
            </a:r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3038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AF5953-1DD8-4C91-82C4-A1947CA1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17B542B-BB0F-4D7C-8AA4-27F422086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Problem u stvarnoj praksi kod međunarodnih sudova je taj da se jednostavno ne zna jesu li međunarodni zatvorenici adekvatno rehabilitirani. </a:t>
            </a:r>
          </a:p>
          <a:p>
            <a:r>
              <a:rPr lang="bs-Latn-BA" dirty="0">
                <a:ea typeface="+mn-lt"/>
                <a:cs typeface="+mn-lt"/>
              </a:rPr>
              <a:t>MKSJ i MKSR nemaju uspostavljene mehanizme za </a:t>
            </a:r>
            <a:r>
              <a:rPr lang="bs-Latn-BA" dirty="0" err="1">
                <a:ea typeface="+mn-lt"/>
                <a:cs typeface="+mn-lt"/>
              </a:rPr>
              <a:t>praćenje</a:t>
            </a:r>
            <a:r>
              <a:rPr lang="bs-Latn-BA" dirty="0">
                <a:ea typeface="+mn-lt"/>
                <a:cs typeface="+mn-lt"/>
              </a:rPr>
              <a:t> oslobođenih zatvorenika.</a:t>
            </a:r>
          </a:p>
          <a:p>
            <a:r>
              <a:rPr lang="bs-Latn-BA" dirty="0">
                <a:ea typeface="+mn-lt"/>
                <a:cs typeface="+mn-lt"/>
              </a:rPr>
              <a:t> U odluci o prijevremenom puštanju na slobodu </a:t>
            </a:r>
            <a:r>
              <a:rPr lang="bs-Latn-BA" dirty="0" err="1">
                <a:ea typeface="+mn-lt"/>
                <a:cs typeface="+mn-lt"/>
              </a:rPr>
              <a:t>Tharcissea</a:t>
            </a:r>
            <a:r>
              <a:rPr lang="bs-Latn-BA" dirty="0">
                <a:ea typeface="+mn-lt"/>
                <a:cs typeface="+mn-lt"/>
              </a:rPr>
              <a:t> </a:t>
            </a:r>
            <a:r>
              <a:rPr lang="bs-Latn-BA" dirty="0" err="1">
                <a:ea typeface="+mn-lt"/>
                <a:cs typeface="+mn-lt"/>
              </a:rPr>
              <a:t>Muvunyija</a:t>
            </a:r>
            <a:r>
              <a:rPr lang="bs-Latn-BA" dirty="0">
                <a:ea typeface="+mn-lt"/>
                <a:cs typeface="+mn-lt"/>
              </a:rPr>
              <a:t> zaključeno je da Tribunal  nema načina da nadzire osuđene osobe na uvjetnoj slobodi ili da reagira ako se </a:t>
            </a:r>
            <a:r>
              <a:rPr lang="bs-Latn-BA" dirty="0" err="1">
                <a:ea typeface="+mn-lt"/>
                <a:cs typeface="+mn-lt"/>
              </a:rPr>
              <a:t>krše</a:t>
            </a:r>
            <a:r>
              <a:rPr lang="bs-Latn-BA" dirty="0">
                <a:ea typeface="+mn-lt"/>
                <a:cs typeface="+mn-lt"/>
              </a:rPr>
              <a:t> uvjeti za prijevremeno puštanje na slobodu. </a:t>
            </a:r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78568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19923C0-F2F4-406C-BE73-550AD3230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689340"/>
            <a:ext cx="9144000" cy="44828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Iako se počinioci međunarodnih zločina u teoriji mogu vrlo lahko suočiti s mnogim problemima reintegracije u društvo, ne možemo biti sigurni da li će oni stvarno nakon puštanja na slobodu živjeti produktivan život bez počinjenja zločina ili suočiti se sa bilo kakvim praktičnim poteškoćama.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33660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578F41-5AF7-4B00-A255-569E19CEE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Resocijalizacija ratnih </a:t>
            </a:r>
            <a:r>
              <a:rPr lang="bs-Latn-BA" dirty="0" err="1"/>
              <a:t>zločinaca</a:t>
            </a:r>
            <a:r>
              <a:rPr lang="bs-Latn-BA" dirty="0"/>
              <a:t> u Bosni i Hercegovini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72F16A5-6AB8-47C6-9B50-A19CC4DC4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 err="1">
                <a:ea typeface="+mn-lt"/>
                <a:cs typeface="+mn-lt"/>
              </a:rPr>
              <a:t>Penitensijarne</a:t>
            </a:r>
            <a:r>
              <a:rPr lang="bs-Latn-BA" dirty="0">
                <a:ea typeface="+mn-lt"/>
                <a:cs typeface="+mn-lt"/>
              </a:rPr>
              <a:t> ustanove su dizajnirane za rehabilitaciju i resocijalizaciju zatvorenika i kao takve one su predviđene da </a:t>
            </a:r>
            <a:r>
              <a:rPr lang="bs-Latn-BA" dirty="0" err="1">
                <a:ea typeface="+mn-lt"/>
                <a:cs typeface="+mn-lt"/>
              </a:rPr>
              <a:t>omoguće</a:t>
            </a:r>
            <a:r>
              <a:rPr lang="bs-Latn-BA" dirty="0">
                <a:ea typeface="+mn-lt"/>
                <a:cs typeface="+mn-lt"/>
              </a:rPr>
              <a:t> uslove za svakodnevni život zatvorenika. </a:t>
            </a:r>
          </a:p>
          <a:p>
            <a:r>
              <a:rPr lang="bs-Latn-BA" dirty="0">
                <a:ea typeface="+mn-lt"/>
                <a:cs typeface="+mn-lt"/>
              </a:rPr>
              <a:t>Kako bi sprovele jedan takav proces one moraju vršiti opservaciju nad zatvorenicima kako bi mogli ustanoviti napredak u njihovom </a:t>
            </a:r>
            <a:r>
              <a:rPr lang="bs-Latn-BA" dirty="0" err="1">
                <a:ea typeface="+mn-lt"/>
                <a:cs typeface="+mn-lt"/>
              </a:rPr>
              <a:t>ponašanju</a:t>
            </a:r>
            <a:r>
              <a:rPr lang="bs-Latn-BA" dirty="0">
                <a:ea typeface="+mn-lt"/>
                <a:cs typeface="+mn-lt"/>
              </a:rPr>
              <a:t> odnosno resocijalizaciji i reintegraciji u društvo. </a:t>
            </a:r>
            <a:endParaRPr lang="bs-Latn-BA">
              <a:ea typeface="+mn-lt"/>
              <a:cs typeface="+mn-lt"/>
            </a:endParaRPr>
          </a:p>
          <a:p>
            <a:r>
              <a:rPr lang="bs-Latn-BA" dirty="0">
                <a:ea typeface="+mn-lt"/>
                <a:cs typeface="+mn-lt"/>
              </a:rPr>
              <a:t>Takve opservacije su vršene u Kazneno-popravnom zavodu Sarajevo. </a:t>
            </a:r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8264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44796BD-8749-4816-B1BE-BFE050AB1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98C07D8-F1A2-4ECB-97E5-D524E927B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lice se penološki opservira i vrše ljekarske provjere koje su pretežno fokusirane na radnu sposobnost osuđenika.</a:t>
            </a:r>
          </a:p>
          <a:p>
            <a:r>
              <a:rPr lang="bs-Latn-BA" dirty="0">
                <a:ea typeface="+mn-lt"/>
                <a:cs typeface="+mn-lt"/>
              </a:rPr>
              <a:t> Potom, osuđenici prolaze kroz psihološke i </a:t>
            </a:r>
            <a:r>
              <a:rPr lang="bs-Latn-BA" dirty="0" err="1">
                <a:ea typeface="+mn-lt"/>
                <a:cs typeface="+mn-lt"/>
              </a:rPr>
              <a:t>biografijske</a:t>
            </a:r>
            <a:r>
              <a:rPr lang="bs-Latn-BA" dirty="0">
                <a:ea typeface="+mn-lt"/>
                <a:cs typeface="+mn-lt"/>
              </a:rPr>
              <a:t> analize i anamneze, kako bi se izvršila obrada za klasifikaciju i donijela odluka za upućivanje u jedno od odjeljenja Zavoda, nakon čega se osuđenici smještaju u kolektivne prostorije, te započinju participaciju u aktivnostima i rehabilitacionim programima Zavoda.</a:t>
            </a:r>
          </a:p>
          <a:p>
            <a:r>
              <a:rPr lang="bs-Latn-BA" dirty="0">
                <a:ea typeface="+mn-lt"/>
                <a:cs typeface="+mn-lt"/>
              </a:rPr>
              <a:t>Struktura vrsta osuđenika varira u odnosu na počinjena djela odnosno kategorije djela gdje je većina osuđena za imovinska krivična djela, djela protiv zdravlja ljudi, remećenja reda i mira, a vrlo je mali broj ljudi koji su osuđeni za ratni zločin.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20296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25B8ECB-B0C8-4A42-9DB8-31AA2657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CB9687F-556D-4108-9B43-8BEDA440B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534" y="1689340"/>
            <a:ext cx="9100880" cy="448286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bs-Latn-BA" dirty="0">
                <a:ea typeface="+mn-lt"/>
                <a:cs typeface="+mn-lt"/>
              </a:rPr>
              <a:t>Bez obzira svi oni  prolaze kroz iste rehabilitacione programe, borave u istim ćelijama, ali se ratni </a:t>
            </a:r>
            <a:r>
              <a:rPr lang="bs-Latn-BA" dirty="0" err="1">
                <a:ea typeface="+mn-lt"/>
                <a:cs typeface="+mn-lt"/>
              </a:rPr>
              <a:t>zločinci</a:t>
            </a:r>
            <a:r>
              <a:rPr lang="bs-Latn-BA" dirty="0">
                <a:ea typeface="+mn-lt"/>
                <a:cs typeface="+mn-lt"/>
              </a:rPr>
              <a:t> znatno razlikuju od ostalih osuđenika.</a:t>
            </a:r>
          </a:p>
          <a:p>
            <a:r>
              <a:rPr lang="bs-Latn-BA" dirty="0">
                <a:ea typeface="+mn-lt"/>
                <a:cs typeface="+mn-lt"/>
              </a:rPr>
              <a:t> Osuđenici za ratne zločine predstavljaju ideal osuđenika, jer su najmanje problematični. Oni ne mogu identificirati sa drugim osuđenicima.</a:t>
            </a:r>
          </a:p>
          <a:p>
            <a:r>
              <a:rPr lang="bs-Latn-BA" dirty="0">
                <a:ea typeface="+mn-lt"/>
                <a:cs typeface="+mn-lt"/>
              </a:rPr>
              <a:t>Ne može se govoriti niti o personifikaciji zla, već o običnim ljudima, koji su neminovno moralno i krivično odgovorni za zločin koji je izvršen u nesvakidašnjem ambijentu. Oni ne pripadaju šablonu Zavoda, jer posjeduju mnogo dobrih svojstava ili vrlina, a ujedno su uključeni u različite aktivnosti koje provodi Zavod. Njihovi međuljudski odnosi u Zavodu su iznimno dobri, oni poštuju pravila i djeluju u skladu sa vlastitim moralnim imperativima  iako se socijaliziraju sa kriminalcima oni se ne identificiraju sa njima</a:t>
            </a: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41038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35CEFE-9BFB-4BB4-9CC6-BFE1858AB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F00E9FE-4907-408D-8B67-B5C27FC68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s-Latn-BA" dirty="0">
                <a:ea typeface="+mn-lt"/>
                <a:cs typeface="+mn-lt"/>
              </a:rPr>
              <a:t>Po pitanju recidivizma kod ovih osuđenika ustanovljeno je da veliki broj ovih lica osim ratnih zločina nisu izvršili niti jedno drugo krivično djelo. </a:t>
            </a:r>
          </a:p>
          <a:p>
            <a:r>
              <a:rPr lang="bs-Latn-BA" dirty="0" err="1">
                <a:ea typeface="+mn-lt"/>
                <a:cs typeface="+mn-lt"/>
              </a:rPr>
              <a:t>Počinitelji</a:t>
            </a:r>
            <a:r>
              <a:rPr lang="bs-Latn-BA" dirty="0">
                <a:ea typeface="+mn-lt"/>
                <a:cs typeface="+mn-lt"/>
              </a:rPr>
              <a:t> ratnih zločina nisu neprijatelji čitavog čovječanstva, kako ih determinira </a:t>
            </a:r>
            <a:r>
              <a:rPr lang="bs-Latn-BA" dirty="0" err="1">
                <a:ea typeface="+mn-lt"/>
                <a:cs typeface="+mn-lt"/>
              </a:rPr>
              <a:t>supranacionalna</a:t>
            </a:r>
            <a:r>
              <a:rPr lang="bs-Latn-BA" dirty="0">
                <a:ea typeface="+mn-lt"/>
                <a:cs typeface="+mn-lt"/>
              </a:rPr>
              <a:t> kriminologija, niti su optimalni </a:t>
            </a:r>
            <a:r>
              <a:rPr lang="bs-Latn-BA" dirty="0" err="1">
                <a:ea typeface="+mn-lt"/>
                <a:cs typeface="+mn-lt"/>
              </a:rPr>
              <a:t>zločinci</a:t>
            </a:r>
            <a:r>
              <a:rPr lang="bs-Latn-BA" dirty="0">
                <a:ea typeface="+mn-lt"/>
                <a:cs typeface="+mn-lt"/>
              </a:rPr>
              <a:t>, kako ih nerijetko etiketira društvo, već sasvim obične osobe koje su sposobne izvršiti užasne zločine u vanrednim okolnostima. </a:t>
            </a:r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1009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60DB24-5FD5-4EF8-9325-46429B739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604" y="372137"/>
            <a:ext cx="9143998" cy="1837663"/>
          </a:xfrm>
        </p:spPr>
        <p:txBody>
          <a:bodyPr/>
          <a:lstStyle/>
          <a:p>
            <a:r>
              <a:rPr lang="bs-Latn-BA" sz="4400" dirty="0"/>
              <a:t>     Hvala na pažnji.</a:t>
            </a:r>
            <a:r>
              <a:rPr lang="bs-Latn-BA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8450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2807</Words>
  <Application>Microsoft Office PowerPoint</Application>
  <PresentationFormat>Custom</PresentationFormat>
  <Paragraphs>97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Consolas</vt:lpstr>
      <vt:lpstr>Corbel</vt:lpstr>
      <vt:lpstr>Chalkboard 16x9</vt:lpstr>
      <vt:lpstr>Resocijalizacija kod počinitelja ratnih zločina</vt:lpstr>
      <vt:lpstr>Pojam resocijalizacije</vt:lpstr>
      <vt:lpstr>Title and Content Layout with Chart</vt:lpstr>
      <vt:lpstr>Definiranje ratnog zločina</vt:lpstr>
      <vt:lpstr>PowerPoint Presentation</vt:lpstr>
      <vt:lpstr>Psihosocijalni korijeni kod učinitelja ratnih zločina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Resocijalizacija kod učinitelja ratnih  zločina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Resocijalizacija ratnih zločinaca u Bosni i Hercegovini</vt:lpstr>
      <vt:lpstr>PowerPoint Presentation</vt:lpstr>
      <vt:lpstr>PowerPoint Presentation</vt:lpstr>
      <vt:lpstr>PowerPoint Presentation</vt:lpstr>
      <vt:lpstr>     Hvala na pažnji.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Ena Gotovusa</dc:creator>
  <cp:lastModifiedBy>Ena Gotovuša</cp:lastModifiedBy>
  <cp:revision>351</cp:revision>
  <dcterms:created xsi:type="dcterms:W3CDTF">2020-06-02T18:56:50Z</dcterms:created>
  <dcterms:modified xsi:type="dcterms:W3CDTF">2020-06-03T06:40:44Z</dcterms:modified>
</cp:coreProperties>
</file>