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19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2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7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8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4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6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4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676F9-B6CE-4709-8C1E-FADF357B1CA8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D4C-F44C-4EDD-9F19-71545ABE2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8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s-Latn-BA" b="1" dirty="0">
                <a:solidFill>
                  <a:schemeClr val="tx1"/>
                </a:solidFill>
                <a:latin typeface="Garamond" panose="02020404030301010803" pitchFamily="18" charset="0"/>
              </a:rPr>
              <a:t>POSTUPAK ZA IZDAVANJE </a:t>
            </a:r>
            <a:br>
              <a:rPr lang="bs-Latn-BA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bs-Latn-BA" b="1" dirty="0">
                <a:solidFill>
                  <a:schemeClr val="tx1"/>
                </a:solidFill>
                <a:latin typeface="Garamond" panose="02020404030301010803" pitchFamily="18" charset="0"/>
              </a:rPr>
              <a:t>KAZNENOG NALOGA</a:t>
            </a:r>
            <a:r>
              <a:rPr lang="bs-Latn-BA" b="1" dirty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 dirty="0"/>
          </a:p>
          <a:p>
            <a:endParaRPr lang="bs-Latn-BA" dirty="0"/>
          </a:p>
          <a:p>
            <a:r>
              <a:rPr lang="bs-Latn-BA" dirty="0">
                <a:latin typeface="Garamond" panose="02020404030301010803" pitchFamily="18" charset="0"/>
              </a:rPr>
              <a:t>Sarajevo, 05. </a:t>
            </a:r>
            <a:r>
              <a:rPr lang="bs-Latn-BA">
                <a:latin typeface="Garamond" panose="02020404030301010803" pitchFamily="18" charset="0"/>
              </a:rPr>
              <a:t>06. </a:t>
            </a:r>
            <a:r>
              <a:rPr lang="bs-Latn-BA" dirty="0">
                <a:latin typeface="Garamond" panose="02020404030301010803" pitchFamily="18" charset="0"/>
              </a:rPr>
              <a:t>2020. godine 		      Ass. Ena Gotovuša, MA iur.  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9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Šta ako se optuženi izjasni da nije kriv?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bs-Latn-BA" sz="4000" b="1" dirty="0"/>
          </a:p>
          <a:p>
            <a:pPr marL="0" indent="0" algn="just">
              <a:buNone/>
            </a:pPr>
            <a:r>
              <a:rPr lang="en-US" sz="4000" dirty="0" err="1">
                <a:latin typeface="Garamond" panose="02020404030301010803" pitchFamily="18" charset="0"/>
              </a:rPr>
              <a:t>Ako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optuženi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izjavi</a:t>
            </a:r>
            <a:r>
              <a:rPr lang="en-US" sz="4000" dirty="0">
                <a:latin typeface="Garamond" panose="02020404030301010803" pitchFamily="18" charset="0"/>
              </a:rPr>
              <a:t> da </a:t>
            </a:r>
            <a:r>
              <a:rPr lang="en-US" sz="4000" dirty="0" err="1">
                <a:latin typeface="Garamond" panose="02020404030301010803" pitchFamily="18" charset="0"/>
              </a:rPr>
              <a:t>nije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kriv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ili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stavi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prigovor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na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optužnicu</a:t>
            </a:r>
            <a:r>
              <a:rPr lang="en-US" sz="4000" dirty="0">
                <a:latin typeface="Garamond" panose="02020404030301010803" pitchFamily="18" charset="0"/>
              </a:rPr>
              <a:t>, </a:t>
            </a:r>
            <a:r>
              <a:rPr lang="en-US" sz="4000" dirty="0" err="1">
                <a:latin typeface="Garamond" panose="02020404030301010803" pitchFamily="18" charset="0"/>
              </a:rPr>
              <a:t>sudija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će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proslijediti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optužnicu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radi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zakazivanja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glavnog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pretresa</a:t>
            </a:r>
            <a:r>
              <a:rPr lang="en-US" sz="4000" dirty="0">
                <a:latin typeface="Garamond" panose="02020404030301010803" pitchFamily="18" charset="0"/>
              </a:rPr>
              <a:t>, u </a:t>
            </a:r>
            <a:r>
              <a:rPr lang="en-US" sz="4000" dirty="0" err="1">
                <a:latin typeface="Garamond" panose="02020404030301010803" pitchFamily="18" charset="0"/>
              </a:rPr>
              <a:t>skladu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sa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bs-Latn-BA" sz="4000" dirty="0">
                <a:latin typeface="Garamond" panose="02020404030301010803" pitchFamily="18" charset="0"/>
              </a:rPr>
              <a:t>odredbama ZKP</a:t>
            </a:r>
            <a:r>
              <a:rPr lang="en-US" sz="4000" dirty="0">
                <a:latin typeface="Garamond" panose="02020404030301010803" pitchFamily="18" charset="0"/>
              </a:rPr>
              <a:t>. </a:t>
            </a:r>
            <a:endParaRPr lang="bs-Latn-BA" sz="40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bs-Latn-BA" sz="4000" dirty="0">
                <a:latin typeface="Garamond" panose="02020404030301010803" pitchFamily="18" charset="0"/>
              </a:rPr>
              <a:t>U tom slučaju g</a:t>
            </a:r>
            <a:r>
              <a:rPr lang="en-US" sz="4000" dirty="0" err="1">
                <a:latin typeface="Garamond" panose="02020404030301010803" pitchFamily="18" charset="0"/>
              </a:rPr>
              <a:t>lavni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pretres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će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biti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zakazan</a:t>
            </a:r>
            <a:r>
              <a:rPr lang="en-US" sz="4000" dirty="0">
                <a:latin typeface="Garamond" panose="02020404030301010803" pitchFamily="18" charset="0"/>
              </a:rPr>
              <a:t> u </a:t>
            </a:r>
            <a:r>
              <a:rPr lang="en-US" sz="4000" dirty="0" err="1">
                <a:latin typeface="Garamond" panose="02020404030301010803" pitchFamily="18" charset="0"/>
              </a:rPr>
              <a:t>roku</a:t>
            </a:r>
            <a:r>
              <a:rPr lang="en-US" sz="4000" dirty="0">
                <a:latin typeface="Garamond" panose="02020404030301010803" pitchFamily="18" charset="0"/>
              </a:rPr>
              <a:t> od 30 dana. </a:t>
            </a:r>
          </a:p>
        </p:txBody>
      </p:sp>
    </p:spTree>
    <p:extLst>
      <p:ext uri="{BB962C8B-B14F-4D97-AF65-F5344CB8AC3E}">
        <p14:creationId xmlns:p14="http://schemas.microsoft.com/office/powerpoint/2010/main" val="3158825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Šta ako optuženi izjavi da je kriv?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bs-Latn-BA" sz="4000" b="1" dirty="0"/>
          </a:p>
          <a:p>
            <a:pPr marL="0" indent="0" algn="just">
              <a:buNone/>
            </a:pPr>
            <a:r>
              <a:rPr lang="en-US" sz="4000" dirty="0" err="1">
                <a:latin typeface="Garamond" panose="02020404030301010803" pitchFamily="18" charset="0"/>
              </a:rPr>
              <a:t>Ako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optuženi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izjavi</a:t>
            </a:r>
            <a:r>
              <a:rPr lang="en-US" sz="4000" dirty="0">
                <a:latin typeface="Garamond" panose="02020404030301010803" pitchFamily="18" charset="0"/>
              </a:rPr>
              <a:t> da je </a:t>
            </a:r>
            <a:r>
              <a:rPr lang="en-US" sz="4000" dirty="0" err="1">
                <a:latin typeface="Garamond" panose="02020404030301010803" pitchFamily="18" charset="0"/>
              </a:rPr>
              <a:t>kriv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</a:t>
            </a:r>
            <a:r>
              <a:rPr lang="en-US" sz="4000" dirty="0">
                <a:latin typeface="Garamond" panose="02020404030301010803" pitchFamily="18" charset="0"/>
              </a:rPr>
              <a:t> da </a:t>
            </a:r>
            <a:r>
              <a:rPr lang="en-US" sz="4000" dirty="0" err="1">
                <a:latin typeface="Garamond" panose="02020404030301010803" pitchFamily="18" charset="0"/>
              </a:rPr>
              <a:t>prihvata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krivičnopravnu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sankciju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ili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mjeru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predloženu</a:t>
            </a:r>
            <a:r>
              <a:rPr lang="en-US" sz="4000" dirty="0">
                <a:latin typeface="Garamond" panose="02020404030301010803" pitchFamily="18" charset="0"/>
              </a:rPr>
              <a:t> u </a:t>
            </a:r>
            <a:r>
              <a:rPr lang="en-US" sz="4000" dirty="0" err="1">
                <a:latin typeface="Garamond" panose="02020404030301010803" pitchFamily="18" charset="0"/>
              </a:rPr>
              <a:t>optužnici</a:t>
            </a:r>
            <a:r>
              <a:rPr lang="en-US" sz="4000" dirty="0">
                <a:latin typeface="Garamond" panose="02020404030301010803" pitchFamily="18" charset="0"/>
              </a:rPr>
              <a:t>, </a:t>
            </a:r>
            <a:r>
              <a:rPr lang="en-US" sz="4000" dirty="0" err="1">
                <a:latin typeface="Garamond" panose="02020404030301010803" pitchFamily="18" charset="0"/>
              </a:rPr>
              <a:t>sudija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će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prvo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utvrditi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krivnju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i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dirty="0" err="1">
                <a:latin typeface="Garamond" panose="02020404030301010803" pitchFamily="18" charset="0"/>
              </a:rPr>
              <a:t>onda</a:t>
            </a:r>
            <a:r>
              <a:rPr lang="en-US" sz="4000" dirty="0">
                <a:latin typeface="Garamond" panose="02020404030301010803" pitchFamily="18" charset="0"/>
              </a:rPr>
              <a:t> </a:t>
            </a:r>
            <a:r>
              <a:rPr lang="en-US" sz="4000" u="sng" dirty="0" err="1">
                <a:latin typeface="Garamond" panose="02020404030301010803" pitchFamily="18" charset="0"/>
              </a:rPr>
              <a:t>presudom</a:t>
            </a:r>
            <a:r>
              <a:rPr lang="en-US" sz="4000" u="sng" dirty="0">
                <a:latin typeface="Garamond" panose="02020404030301010803" pitchFamily="18" charset="0"/>
              </a:rPr>
              <a:t> </a:t>
            </a:r>
            <a:r>
              <a:rPr lang="en-US" sz="4000" u="sng" dirty="0" err="1">
                <a:latin typeface="Garamond" panose="02020404030301010803" pitchFamily="18" charset="0"/>
              </a:rPr>
              <a:t>izdati</a:t>
            </a:r>
            <a:r>
              <a:rPr lang="en-US" sz="4000" u="sng" dirty="0">
                <a:latin typeface="Garamond" panose="02020404030301010803" pitchFamily="18" charset="0"/>
              </a:rPr>
              <a:t> </a:t>
            </a:r>
            <a:r>
              <a:rPr lang="en-US" sz="4000" u="sng" dirty="0" err="1">
                <a:latin typeface="Garamond" panose="02020404030301010803" pitchFamily="18" charset="0"/>
              </a:rPr>
              <a:t>kazneni</a:t>
            </a:r>
            <a:r>
              <a:rPr lang="en-US" sz="4000" u="sng" dirty="0">
                <a:latin typeface="Garamond" panose="02020404030301010803" pitchFamily="18" charset="0"/>
              </a:rPr>
              <a:t> </a:t>
            </a:r>
            <a:r>
              <a:rPr lang="en-US" sz="4000" u="sng" dirty="0" err="1">
                <a:latin typeface="Garamond" panose="02020404030301010803" pitchFamily="18" charset="0"/>
              </a:rPr>
              <a:t>nalog</a:t>
            </a:r>
            <a:r>
              <a:rPr lang="en-US" sz="4000" u="sng" dirty="0">
                <a:latin typeface="Garamond" panose="02020404030301010803" pitchFamily="18" charset="0"/>
              </a:rPr>
              <a:t> </a:t>
            </a:r>
            <a:r>
              <a:rPr lang="en-US" sz="4000" dirty="0">
                <a:latin typeface="Garamond" panose="02020404030301010803" pitchFamily="18" charset="0"/>
              </a:rPr>
              <a:t>u </a:t>
            </a:r>
            <a:r>
              <a:rPr lang="en-US" sz="4000" dirty="0" err="1">
                <a:latin typeface="Garamond" panose="02020404030301010803" pitchFamily="18" charset="0"/>
              </a:rPr>
              <a:t>skladu</a:t>
            </a:r>
            <a:r>
              <a:rPr lang="en-US" sz="4000" dirty="0">
                <a:latin typeface="Garamond" panose="02020404030301010803" pitchFamily="18" charset="0"/>
              </a:rPr>
              <a:t> s </a:t>
            </a:r>
            <a:r>
              <a:rPr lang="en-US" sz="4000" dirty="0" err="1">
                <a:latin typeface="Garamond" panose="02020404030301010803" pitchFamily="18" charset="0"/>
              </a:rPr>
              <a:t>optužnicom</a:t>
            </a:r>
            <a:r>
              <a:rPr lang="en-US" sz="4000" dirty="0">
                <a:latin typeface="Garamond" panose="02020404030301010803" pitchFamily="18" charset="0"/>
              </a:rPr>
              <a:t>. </a:t>
            </a:r>
            <a:endParaRPr lang="bs-Latn-BA" sz="40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bs-Latn-BA" sz="3800" dirty="0">
                <a:latin typeface="Garamond" panose="02020404030301010803" pitchFamily="18" charset="0"/>
              </a:rPr>
              <a:t>Presudom se optuženi oglašava krivim i izdaje se kazneni nalog koji odgovara zahtjevu tužioca navedenom u optužnici. </a:t>
            </a:r>
            <a:endParaRPr lang="en-US" sz="3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16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Šta sadrži presuda kojom se izdaje KN?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s-Latn-BA" dirty="0">
                <a:latin typeface="Garamond" panose="02020404030301010803" pitchFamily="18" charset="0"/>
              </a:rPr>
              <a:t>Podatke koje sadrži i presuda kojom se optuženi oglašava krivim (čl. 285 ZKP BiH). </a:t>
            </a:r>
          </a:p>
          <a:p>
            <a:pPr marL="0" indent="0" algn="just">
              <a:buNone/>
            </a:pPr>
            <a:endParaRPr lang="bs-Latn-BA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bs-Latn-BA" dirty="0">
                <a:latin typeface="Garamond" panose="02020404030301010803" pitchFamily="18" charset="0"/>
              </a:rPr>
              <a:t>Obrazloženje presude mora sadržavati ukratko </a:t>
            </a:r>
            <a:r>
              <a:rPr lang="en-US" dirty="0" err="1">
                <a:latin typeface="Garamond" panose="02020404030301010803" pitchFamily="18" charset="0"/>
              </a:rPr>
              <a:t>razlo</a:t>
            </a:r>
            <a:r>
              <a:rPr lang="bs-Latn-BA" dirty="0">
                <a:latin typeface="Garamond" panose="02020404030301010803" pitchFamily="18" charset="0"/>
              </a:rPr>
              <a:t>ge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opravdavaju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izricanje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kojom</a:t>
            </a:r>
            <a:r>
              <a:rPr lang="en-US" dirty="0">
                <a:latin typeface="Garamond" panose="02020404030301010803" pitchFamily="18" charset="0"/>
              </a:rPr>
              <a:t> se </a:t>
            </a:r>
            <a:r>
              <a:rPr lang="en-US" dirty="0" err="1">
                <a:latin typeface="Garamond" panose="02020404030301010803" pitchFamily="18" charset="0"/>
              </a:rPr>
              <a:t>izdaje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kazneni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nalog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endParaRPr lang="bs-Latn-BA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bs-Latn-BA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Garamond" panose="02020404030301010803" pitchFamily="18" charset="0"/>
              </a:rPr>
              <a:t>Protiv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bs-Latn-BA" dirty="0">
                <a:latin typeface="Garamond" panose="02020404030301010803" pitchFamily="18" charset="0"/>
              </a:rPr>
              <a:t>je </a:t>
            </a:r>
            <a:r>
              <a:rPr lang="en-US" dirty="0" err="1">
                <a:latin typeface="Garamond" panose="02020404030301010803" pitchFamily="18" charset="0"/>
              </a:rPr>
              <a:t>dopuštena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žalba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roku</a:t>
            </a:r>
            <a:r>
              <a:rPr lang="en-US" dirty="0">
                <a:latin typeface="Garamond" panose="02020404030301010803" pitchFamily="18" charset="0"/>
              </a:rPr>
              <a:t> od </a:t>
            </a:r>
            <a:r>
              <a:rPr lang="en-US" dirty="0" err="1">
                <a:latin typeface="Garamond" panose="02020404030301010803" pitchFamily="18" charset="0"/>
              </a:rPr>
              <a:t>osam</a:t>
            </a:r>
            <a:r>
              <a:rPr lang="en-US" dirty="0">
                <a:latin typeface="Garamond" panose="02020404030301010803" pitchFamily="18" charset="0"/>
              </a:rPr>
              <a:t> dana od dana </a:t>
            </a:r>
            <a:r>
              <a:rPr lang="en-US" dirty="0" err="1">
                <a:latin typeface="Garamond" panose="02020404030301010803" pitchFamily="18" charset="0"/>
              </a:rPr>
              <a:t>dostavljanja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presude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r>
              <a:rPr lang="bs-Latn-BA" dirty="0">
                <a:latin typeface="Garamond" panose="02020404030301010803" pitchFamily="18" charset="0"/>
              </a:rPr>
              <a:t>Žalbu je moguće podnijeti kako zbog povrede zakona (materijalnog i procesnog), tako i zbog odluke o troškovima krivčnog postupka ili imovinskopravnom zahtjevu.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09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C905-993A-44CB-AD84-3C8FDBF07C3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Dostavljanje presude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9E8DD-4EA3-4FBB-9378-D29865325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s-Latn-BA" dirty="0">
                <a:latin typeface="Garamond" panose="02020404030301010803" pitchFamily="18" charset="0"/>
              </a:rPr>
              <a:t>Presuda kojom se izdaje kazneni nalog dostavlja se optuženom, njegovom braniocu i tužiocu. </a:t>
            </a:r>
          </a:p>
          <a:p>
            <a:pPr algn="just"/>
            <a:endParaRPr lang="bs-Latn-BA" dirty="0">
              <a:latin typeface="Garamond" panose="02020404030301010803" pitchFamily="18" charset="0"/>
            </a:endParaRPr>
          </a:p>
          <a:p>
            <a:pPr algn="just"/>
            <a:r>
              <a:rPr lang="bs-Latn-BA" dirty="0">
                <a:latin typeface="Garamond" panose="02020404030301010803" pitchFamily="18" charset="0"/>
              </a:rPr>
              <a:t>Napomena: odredba člana 363. ZKP RS propisuje da se ova presuda dostavlja i oštećenom</a:t>
            </a:r>
            <a:r>
              <a:rPr lang="bs-Latn-BA">
                <a:latin typeface="Garamond" panose="02020404030301010803" pitchFamily="18" charset="0"/>
              </a:rPr>
              <a:t>. </a:t>
            </a:r>
          </a:p>
          <a:p>
            <a:pPr marL="0" indent="0" algn="just">
              <a:buNone/>
            </a:pPr>
            <a:endParaRPr lang="bs-Latn-BA" dirty="0">
              <a:latin typeface="Garamond" panose="02020404030301010803" pitchFamily="18" charset="0"/>
            </a:endParaRPr>
          </a:p>
          <a:p>
            <a:pPr algn="just"/>
            <a:r>
              <a:rPr lang="bs-Latn-BA" dirty="0">
                <a:latin typeface="Garamond" panose="02020404030301010803" pitchFamily="18" charset="0"/>
              </a:rPr>
              <a:t>Plaćanje novčane kazne prije isteka roka za podnošenje žalbe ne smatra se odricanjem od prava na žalbu</a:t>
            </a:r>
          </a:p>
        </p:txBody>
      </p:sp>
    </p:spTree>
    <p:extLst>
      <p:ext uri="{BB962C8B-B14F-4D97-AF65-F5344CB8AC3E}">
        <p14:creationId xmlns:p14="http://schemas.microsoft.com/office/powerpoint/2010/main" val="126639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Postupak za izdavanje kaznenog naloga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073" y="1856798"/>
            <a:ext cx="10515600" cy="43513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bs-Latn-BA" dirty="0">
                <a:latin typeface="Garamond" panose="02020404030301010803" pitchFamily="18" charset="0"/>
              </a:rPr>
              <a:t>Postupak za izdavanje kaznenog naloga propisan je u zasebnom dijelu ZKP - Posebni postupci</a:t>
            </a:r>
          </a:p>
          <a:p>
            <a:r>
              <a:rPr lang="bs-Latn-BA" dirty="0">
                <a:latin typeface="Garamond" panose="02020404030301010803" pitchFamily="18" charset="0"/>
              </a:rPr>
              <a:t>Namijenjen je brzom provođenju i završetku krivičnog postupka za lakša krivična djela.  </a:t>
            </a:r>
          </a:p>
          <a:p>
            <a:r>
              <a:rPr lang="bs-Latn-BA" dirty="0">
                <a:latin typeface="Garamond" panose="02020404030301010803" pitchFamily="18" charset="0"/>
              </a:rPr>
              <a:t>Sva 4 ZKP imaju odredbe o postupku izdavanja kaznenog naloga  </a:t>
            </a:r>
          </a:p>
          <a:p>
            <a:r>
              <a:rPr lang="bs-Latn-BA" dirty="0">
                <a:latin typeface="Garamond" panose="02020404030301010803" pitchFamily="18" charset="0"/>
              </a:rPr>
              <a:t>Prednosti: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>
                <a:latin typeface="Garamond" panose="02020404030301010803" pitchFamily="18" charset="0"/>
              </a:rPr>
              <a:t>Skraćeni, alternativni oblik krivičnog postupka;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>
                <a:latin typeface="Garamond" panose="02020404030301010803" pitchFamily="18" charset="0"/>
              </a:rPr>
              <a:t>Doprinosi efikasnosti krivičnog pravosuđa: rasterećenje sudova, smanjenje troškova, ekspeditivnost </a:t>
            </a:r>
          </a:p>
        </p:txBody>
      </p:sp>
    </p:spTree>
    <p:extLst>
      <p:ext uri="{BB962C8B-B14F-4D97-AF65-F5344CB8AC3E}">
        <p14:creationId xmlns:p14="http://schemas.microsoft.com/office/powerpoint/2010/main" val="56681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4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sz="4000" dirty="0">
                <a:latin typeface="Garamond" panose="02020404030301010803" pitchFamily="18" charset="0"/>
              </a:rPr>
              <a:t>Zakonski uslovi za provođenje ovog postupka 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9809"/>
            <a:ext cx="10515600" cy="458715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bs-Latn-BA" dirty="0">
                <a:latin typeface="Garamond" panose="02020404030301010803" pitchFamily="18" charset="0"/>
              </a:rPr>
              <a:t>Da je riječ o krivičnom djelu za koje je propisana </a:t>
            </a:r>
            <a:r>
              <a:rPr lang="en-US" b="1" dirty="0" err="1">
                <a:latin typeface="Garamond" panose="02020404030301010803" pitchFamily="18" charset="0"/>
              </a:rPr>
              <a:t>kaz</a:t>
            </a:r>
            <a:r>
              <a:rPr lang="bs-Latn-BA" b="1" dirty="0">
                <a:latin typeface="Garamond" panose="02020404030301010803" pitchFamily="18" charset="0"/>
              </a:rPr>
              <a:t>na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zatvora</a:t>
            </a:r>
            <a:r>
              <a:rPr lang="en-US" b="1" dirty="0">
                <a:latin typeface="Garamond" panose="02020404030301010803" pitchFamily="18" charset="0"/>
              </a:rPr>
              <a:t> do pet </a:t>
            </a:r>
            <a:r>
              <a:rPr lang="en-US" b="1" dirty="0" err="1">
                <a:latin typeface="Garamond" panose="02020404030301010803" pitchFamily="18" charset="0"/>
              </a:rPr>
              <a:t>godina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ili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novčan</a:t>
            </a:r>
            <a:r>
              <a:rPr lang="bs-Latn-BA" b="1" dirty="0">
                <a:latin typeface="Garamond" panose="02020404030301010803" pitchFamily="18" charset="0"/>
              </a:rPr>
              <a:t>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kazn</a:t>
            </a:r>
            <a:r>
              <a:rPr lang="bs-Latn-BA" b="1" dirty="0">
                <a:latin typeface="Garamond" panose="02020404030301010803" pitchFamily="18" charset="0"/>
              </a:rPr>
              <a:t>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kao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glavn</a:t>
            </a:r>
            <a:r>
              <a:rPr lang="bs-Latn-BA" b="1" dirty="0">
                <a:latin typeface="Garamond" panose="02020404030301010803" pitchFamily="18" charset="0"/>
              </a:rPr>
              <a:t>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kazn</a:t>
            </a:r>
            <a:r>
              <a:rPr lang="bs-Latn-BA" b="1" dirty="0">
                <a:latin typeface="Garamond" panose="02020404030301010803" pitchFamily="18" charset="0"/>
              </a:rPr>
              <a:t>a</a:t>
            </a:r>
            <a:r>
              <a:rPr lang="bs-Latn-BA" dirty="0">
                <a:latin typeface="Garamond" panose="02020404030301010803" pitchFamily="18" charset="0"/>
              </a:rPr>
              <a:t>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bs-Latn-BA" dirty="0">
                <a:latin typeface="Garamond" panose="02020404030301010803" pitchFamily="18" charset="0"/>
              </a:rPr>
              <a:t>Da je tužilac </a:t>
            </a:r>
            <a:r>
              <a:rPr lang="en-US" dirty="0" err="1">
                <a:latin typeface="Garamond" panose="02020404030301010803" pitchFamily="18" charset="0"/>
              </a:rPr>
              <a:t>prikupio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dovoljno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dokaza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pružaju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osnov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tvrdnju</a:t>
            </a:r>
            <a:r>
              <a:rPr lang="en-US" dirty="0">
                <a:latin typeface="Garamond" panose="02020404030301010803" pitchFamily="18" charset="0"/>
              </a:rPr>
              <a:t> da je </a:t>
            </a:r>
            <a:r>
              <a:rPr lang="en-US" dirty="0" err="1">
                <a:latin typeface="Garamond" panose="02020404030301010803" pitchFamily="18" charset="0"/>
              </a:rPr>
              <a:t>osumnjičeni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učinio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djelo</a:t>
            </a:r>
            <a:r>
              <a:rPr lang="bs-Latn-BA" dirty="0">
                <a:latin typeface="Garamond" panose="02020404030301010803" pitchFamily="18" charset="0"/>
              </a:rPr>
              <a:t> koje mu se stavlja na teret;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bs-Latn-BA" dirty="0">
                <a:latin typeface="Garamond" panose="02020404030301010803" pitchFamily="18" charset="0"/>
              </a:rPr>
              <a:t>Da je tužilac </a:t>
            </a:r>
            <a:r>
              <a:rPr lang="en-US" b="1" dirty="0">
                <a:latin typeface="Garamond" panose="02020404030301010803" pitchFamily="18" charset="0"/>
              </a:rPr>
              <a:t>u </a:t>
            </a:r>
            <a:r>
              <a:rPr lang="en-US" b="1" dirty="0" err="1">
                <a:latin typeface="Garamond" panose="02020404030301010803" pitchFamily="18" charset="0"/>
              </a:rPr>
              <a:t>optužnici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zatraži</a:t>
            </a:r>
            <a:r>
              <a:rPr lang="bs-Latn-BA" dirty="0">
                <a:latin typeface="Garamond" panose="02020404030301010803" pitchFamily="18" charset="0"/>
              </a:rPr>
              <a:t>o</a:t>
            </a:r>
            <a:r>
              <a:rPr lang="en-US" dirty="0">
                <a:latin typeface="Garamond" panose="02020404030301010803" pitchFamily="18" charset="0"/>
              </a:rPr>
              <a:t> od </a:t>
            </a:r>
            <a:r>
              <a:rPr lang="bs-Latn-BA" u="sng" dirty="0">
                <a:latin typeface="Garamond" panose="02020404030301010803" pitchFamily="18" charset="0"/>
              </a:rPr>
              <a:t>sudije pojedinca</a:t>
            </a:r>
            <a:r>
              <a:rPr lang="en-US" dirty="0">
                <a:latin typeface="Garamond" panose="02020404030301010803" pitchFamily="18" charset="0"/>
              </a:rPr>
              <a:t> da </a:t>
            </a:r>
            <a:r>
              <a:rPr lang="en-US" dirty="0" err="1">
                <a:latin typeface="Garamond" panose="02020404030301010803" pitchFamily="18" charset="0"/>
              </a:rPr>
              <a:t>izda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kazneni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nalog</a:t>
            </a:r>
            <a:r>
              <a:rPr lang="en-US" dirty="0">
                <a:latin typeface="Garamond" panose="02020404030301010803" pitchFamily="18" charset="0"/>
              </a:rPr>
              <a:t> - u </a:t>
            </a:r>
            <a:r>
              <a:rPr lang="en-US" dirty="0" err="1">
                <a:latin typeface="Garamond" panose="02020404030301010803" pitchFamily="18" charset="0"/>
              </a:rPr>
              <a:t>kojem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će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optuženom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izreći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određenu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krivičnopravnu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sankciju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ili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mjeru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bez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provođenja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glavne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rasprave</a:t>
            </a:r>
            <a:r>
              <a:rPr lang="bs-Latn-BA" b="1" dirty="0">
                <a:latin typeface="Garamond" panose="02020404030301010803" pitchFamily="18" charset="0"/>
              </a:rPr>
              <a:t>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bs-Latn-BA" dirty="0">
                <a:latin typeface="Garamond" panose="02020404030301010803" pitchFamily="18" charset="0"/>
              </a:rPr>
              <a:t>Da je tužilac </a:t>
            </a:r>
            <a:r>
              <a:rPr lang="en-US" dirty="0" err="1">
                <a:latin typeface="Garamond" panose="02020404030301010803" pitchFamily="18" charset="0"/>
              </a:rPr>
              <a:t>zatraži</a:t>
            </a:r>
            <a:r>
              <a:rPr lang="bs-Latn-BA" dirty="0">
                <a:latin typeface="Garamond" panose="02020404030301010803" pitchFamily="18" charset="0"/>
              </a:rPr>
              <a:t>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izricanje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sljedećih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krivičnopravnih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sankcija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novčanu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kaznu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uslovnu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osudu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mjeru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bezbjednosti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zabranu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obavljanja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određenih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poziva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djelatnosti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dužnosti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oduzimanje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predmeta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kao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mjeru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oduzimanja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imovinske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koristi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pribavljene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djelom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endParaRPr lang="bs-Latn-BA" dirty="0">
              <a:latin typeface="Garamond" panose="020204040303010108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 err="1">
                <a:latin typeface="Garamond" panose="02020404030301010803" pitchFamily="18" charset="0"/>
              </a:rPr>
              <a:t>Izricanje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novčane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kazne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može</a:t>
            </a:r>
            <a:r>
              <a:rPr lang="en-US" b="1" dirty="0">
                <a:latin typeface="Garamond" panose="02020404030301010803" pitchFamily="18" charset="0"/>
              </a:rPr>
              <a:t> se </a:t>
            </a:r>
            <a:r>
              <a:rPr lang="en-US" b="1" dirty="0" err="1">
                <a:latin typeface="Garamond" panose="02020404030301010803" pitchFamily="18" charset="0"/>
              </a:rPr>
              <a:t>zatražiti</a:t>
            </a:r>
            <a:r>
              <a:rPr lang="en-US" b="1" dirty="0">
                <a:latin typeface="Garamond" panose="02020404030301010803" pitchFamily="18" charset="0"/>
              </a:rPr>
              <a:t> u </a:t>
            </a:r>
            <a:r>
              <a:rPr lang="en-US" b="1" dirty="0" err="1">
                <a:latin typeface="Garamond" panose="02020404030301010803" pitchFamily="18" charset="0"/>
              </a:rPr>
              <a:t>visini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koja</a:t>
            </a:r>
            <a:r>
              <a:rPr lang="en-US" b="1" dirty="0">
                <a:latin typeface="Garamond" panose="02020404030301010803" pitchFamily="18" charset="0"/>
              </a:rPr>
              <a:t> ne </a:t>
            </a:r>
            <a:r>
              <a:rPr lang="en-US" b="1" dirty="0" err="1">
                <a:latin typeface="Garamond" panose="02020404030301010803" pitchFamily="18" charset="0"/>
              </a:rPr>
              <a:t>može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biti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veća</a:t>
            </a:r>
            <a:r>
              <a:rPr lang="en-US" b="1" dirty="0">
                <a:latin typeface="Garamond" panose="02020404030301010803" pitchFamily="18" charset="0"/>
              </a:rPr>
              <a:t> od 50.000 KM. </a:t>
            </a:r>
          </a:p>
        </p:txBody>
      </p:sp>
    </p:spTree>
    <p:extLst>
      <p:ext uri="{BB962C8B-B14F-4D97-AF65-F5344CB8AC3E}">
        <p14:creationId xmlns:p14="http://schemas.microsoft.com/office/powerpoint/2010/main" val="98795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s-Latn-BA" sz="3900" dirty="0">
                <a:latin typeface="Garamond" panose="02020404030301010803" pitchFamily="18" charset="0"/>
              </a:rPr>
              <a:t>Postupak po zahtjevu tužioca za izdavanje kaznenog naloga </a:t>
            </a:r>
            <a:endParaRPr lang="en-US" sz="39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bs-Latn-BA" dirty="0">
                <a:latin typeface="Garamond" panose="02020404030301010803" pitchFamily="18" charset="0"/>
              </a:rPr>
              <a:t>O optužnici koja sadrži zahtjev za izdavanje kaznenog naloga odlučuje: SUDIJA POJEDINAC.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bs-Latn-BA" dirty="0">
                <a:latin typeface="Garamond" panose="02020404030301010803" pitchFamily="18" charset="0"/>
              </a:rPr>
              <a:t>Ukoliko sudija pojedinac prihvati zahtjev za izdavanje kaznenog naloga, izricanje predložene krivične sankcije ili mjere dozvoljeno je </a:t>
            </a:r>
            <a:r>
              <a:rPr lang="bs-Latn-BA" b="1" dirty="0">
                <a:latin typeface="Garamond" panose="02020404030301010803" pitchFamily="18" charset="0"/>
              </a:rPr>
              <a:t>bez provođenja glavnog pretresa.</a:t>
            </a:r>
          </a:p>
          <a:p>
            <a:pPr marL="0" indent="0" algn="just">
              <a:buNone/>
            </a:pPr>
            <a:endParaRPr lang="bs-Latn-BA" b="1" dirty="0">
              <a:latin typeface="Garamond" panose="02020404030301010803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bs-Latn-BA" b="1" dirty="0">
                <a:latin typeface="Garamond" panose="02020404030301010803" pitchFamily="18" charset="0"/>
              </a:rPr>
              <a:t>Sudija pojedinac kazneni nalog izdaje presudom.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bs-Latn-BA" b="1" dirty="0">
                <a:latin typeface="Garamond" panose="02020404030301010803" pitchFamily="18" charset="0"/>
              </a:rPr>
              <a:t>Međutim, postoje i druge mogućnosti.</a:t>
            </a:r>
            <a:endParaRPr lang="en-US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3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295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bs-Latn-BA" sz="4000" dirty="0">
                <a:latin typeface="Garamond" panose="02020404030301010803" pitchFamily="18" charset="0"/>
              </a:rPr>
              <a:t>Neprihvatanje zahtjeva za izdavanje kaznenog naloga 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8082"/>
            <a:ext cx="10515600" cy="532014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bs-Latn-BA" dirty="0">
                <a:latin typeface="Garamond" panose="02020404030301010803" pitchFamily="18" charset="0"/>
              </a:rPr>
              <a:t>Sudija pojedinac će </a:t>
            </a:r>
            <a:r>
              <a:rPr lang="bs-Latn-BA" b="1" dirty="0">
                <a:latin typeface="Garamond" panose="02020404030301010803" pitchFamily="18" charset="0"/>
              </a:rPr>
              <a:t>rješenjem</a:t>
            </a:r>
            <a:r>
              <a:rPr lang="bs-Latn-BA" dirty="0">
                <a:latin typeface="Garamond" panose="02020404030301010803" pitchFamily="18" charset="0"/>
              </a:rPr>
              <a:t> odbaciti zahtjev za izdavanje kaznenog naloga ako ustanovi: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bs-Latn-BA" dirty="0">
                <a:latin typeface="Garamond" panose="02020404030301010803" pitchFamily="18" charset="0"/>
              </a:rPr>
              <a:t>da postoji osnov za spajanje postupka;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bs-Latn-BA" dirty="0">
                <a:latin typeface="Garamond" panose="02020404030301010803" pitchFamily="18" charset="0"/>
              </a:rPr>
              <a:t>da se radi o krivičnom djelu za koje je propisana kazna zatvora preko 5 godina;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ako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bs-Latn-BA" dirty="0" err="1">
                <a:latin typeface="Garamond" panose="02020404030301010803" pitchFamily="18" charset="0"/>
              </a:rPr>
              <a:t>t</a:t>
            </a:r>
            <a:r>
              <a:rPr lang="en-US" dirty="0" err="1">
                <a:latin typeface="Garamond" panose="02020404030301010803" pitchFamily="18" charset="0"/>
              </a:rPr>
              <a:t>užilac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zatražio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izricanje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krivičnopravne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sankcije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mjere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zakonu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nije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dopuštena</a:t>
            </a:r>
            <a:r>
              <a:rPr lang="en-US" dirty="0">
                <a:latin typeface="Garamond" panose="02020404030301010803" pitchFamily="18" charset="0"/>
              </a:rPr>
              <a:t>.</a:t>
            </a:r>
            <a:endParaRPr lang="bs-Latn-BA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bs-Latn-BA" dirty="0">
                <a:latin typeface="Garamond" panose="02020404030301010803" pitchFamily="18" charset="0"/>
              </a:rPr>
              <a:t>Ako sudija pojedinac odbaci zahtjev za izdavanje KN onda se sa optužnicom postupa kao da je podnijeta na potvrđivanje. </a:t>
            </a:r>
          </a:p>
          <a:p>
            <a:pPr marL="0" indent="0" algn="just">
              <a:buNone/>
            </a:pPr>
            <a:r>
              <a:rPr lang="bs-Latn-BA" dirty="0">
                <a:latin typeface="Garamond" panose="02020404030301010803" pitchFamily="18" charset="0"/>
              </a:rPr>
              <a:t>Tužilac                   pravo žalbe na rješenje kojim se ne prihvata zahtjev</a:t>
            </a:r>
          </a:p>
          <a:p>
            <a:pPr marL="0" indent="0" algn="just">
              <a:buNone/>
            </a:pPr>
            <a:r>
              <a:rPr lang="bs-Latn-BA" dirty="0">
                <a:latin typeface="Garamond" panose="02020404030301010803" pitchFamily="18" charset="0"/>
              </a:rPr>
              <a:t>za izdavanje KN. O žalbi odlučuje žalbeno vijeće u roku od 48 sati.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150918" y="5569527"/>
            <a:ext cx="1132609" cy="145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48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s-Latn-BA" dirty="0">
                <a:latin typeface="Garamond" panose="02020404030301010803" pitchFamily="18" charset="0"/>
              </a:rPr>
              <a:t>Spajanje postupka (čl. 25 ZKP BiH)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AutoNum type="arabicParenR"/>
            </a:pPr>
            <a:r>
              <a:rPr lang="en-US" dirty="0" err="1">
                <a:latin typeface="Garamond" panose="02020404030301010803" pitchFamily="18" charset="0"/>
              </a:rPr>
              <a:t>Sud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će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po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pravilu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odlučiti</a:t>
            </a:r>
            <a:r>
              <a:rPr lang="en-US" dirty="0">
                <a:latin typeface="Garamond" panose="02020404030301010803" pitchFamily="18" charset="0"/>
              </a:rPr>
              <a:t> da se </a:t>
            </a:r>
            <a:r>
              <a:rPr lang="en-US" dirty="0" err="1">
                <a:latin typeface="Garamond" panose="02020404030301010803" pitchFamily="18" charset="0"/>
              </a:rPr>
              <a:t>provede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jedinstveni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donese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presuda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slučaju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kada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isto</a:t>
            </a:r>
            <a:r>
              <a:rPr lang="en-US" dirty="0">
                <a:latin typeface="Garamond" panose="02020404030301010803" pitchFamily="18" charset="0"/>
              </a:rPr>
              <a:t> lice </a:t>
            </a:r>
            <a:r>
              <a:rPr lang="en-US" dirty="0" err="1">
                <a:latin typeface="Garamond" panose="02020404030301010803" pitchFamily="18" charset="0"/>
              </a:rPr>
              <a:t>optuženo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kada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lica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učestvovalo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izvršenju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istog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krivičnog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djela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endParaRPr lang="bs-Latn-BA" dirty="0">
              <a:latin typeface="Garamond" panose="02020404030301010803" pitchFamily="18" charset="0"/>
            </a:endParaRPr>
          </a:p>
          <a:p>
            <a:pPr marL="514350" indent="-514350" algn="just">
              <a:buAutoNum type="arabicParenR"/>
            </a:pPr>
            <a:r>
              <a:rPr lang="en-US" dirty="0" err="1">
                <a:latin typeface="Garamond" panose="02020404030301010803" pitchFamily="18" charset="0"/>
              </a:rPr>
              <a:t>Sud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može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odlučiti</a:t>
            </a:r>
            <a:r>
              <a:rPr lang="en-US" dirty="0">
                <a:latin typeface="Garamond" panose="02020404030301010803" pitchFamily="18" charset="0"/>
              </a:rPr>
              <a:t> da </a:t>
            </a:r>
            <a:r>
              <a:rPr lang="en-US" dirty="0" err="1">
                <a:latin typeface="Garamond" panose="02020404030301010803" pitchFamily="18" charset="0"/>
              </a:rPr>
              <a:t>provede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jedinstveni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donijeti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slučaju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kad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lica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optuženo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ali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samo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ako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između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izvršenih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postoji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međusobna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veza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endParaRPr lang="bs-Latn-BA" dirty="0">
              <a:latin typeface="Garamond" panose="02020404030301010803" pitchFamily="18" charset="0"/>
            </a:endParaRPr>
          </a:p>
          <a:p>
            <a:pPr marL="514350" indent="-514350" algn="just">
              <a:buAutoNum type="arabicParenR"/>
            </a:pPr>
            <a:r>
              <a:rPr lang="en-US" dirty="0" err="1">
                <a:latin typeface="Garamond" panose="02020404030301010803" pitchFamily="18" charset="0"/>
              </a:rPr>
              <a:t>Sud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može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odlučiti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provesti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jedinstveni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donijeti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jednu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presudu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ako</a:t>
            </a:r>
            <a:r>
              <a:rPr lang="en-US" dirty="0">
                <a:latin typeface="Garamond" panose="02020404030301010803" pitchFamily="18" charset="0"/>
              </a:rPr>
              <a:t> se </a:t>
            </a:r>
            <a:r>
              <a:rPr lang="en-US" dirty="0" err="1">
                <a:latin typeface="Garamond" panose="02020404030301010803" pitchFamily="18" charset="0"/>
              </a:rPr>
              <a:t>pred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ovim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sudom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vode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odvojeni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postupci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protiv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istog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lica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protiv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lica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isto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djelo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endParaRPr lang="bs-Latn-BA" dirty="0">
              <a:latin typeface="Garamond" panose="02020404030301010803" pitchFamily="18" charset="0"/>
            </a:endParaRPr>
          </a:p>
          <a:p>
            <a:pPr marL="514350" indent="-514350" algn="just">
              <a:buAutoNum type="arabicParenR"/>
            </a:pPr>
            <a:r>
              <a:rPr lang="en-US" dirty="0">
                <a:latin typeface="Garamond" panose="02020404030301010803" pitchFamily="18" charset="0"/>
              </a:rPr>
              <a:t>O </a:t>
            </a:r>
            <a:r>
              <a:rPr lang="en-US" dirty="0" err="1">
                <a:latin typeface="Garamond" panose="02020404030301010803" pitchFamily="18" charset="0"/>
              </a:rPr>
              <a:t>spajanju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postupka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odlučuje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rješenjem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sudija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odnosno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vijeće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r>
              <a:rPr lang="en-US" dirty="0" err="1">
                <a:latin typeface="Garamond" panose="02020404030301010803" pitchFamily="18" charset="0"/>
              </a:rPr>
              <a:t>Protiv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rješenja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kojim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određeno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spajanje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postupka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kojim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odbijen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prijedlog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spajanje</a:t>
            </a:r>
            <a:r>
              <a:rPr lang="en-US" dirty="0">
                <a:latin typeface="Garamond" panose="02020404030301010803" pitchFamily="18" charset="0"/>
              </a:rPr>
              <a:t> - </a:t>
            </a:r>
            <a:r>
              <a:rPr lang="en-US" dirty="0" err="1">
                <a:latin typeface="Garamond" panose="02020404030301010803" pitchFamily="18" charset="0"/>
              </a:rPr>
              <a:t>nije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dopuštena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žalba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5310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s-Latn-BA" sz="4200" dirty="0">
                <a:latin typeface="Garamond" panose="02020404030301010803" pitchFamily="18" charset="0"/>
              </a:rPr>
              <a:t>Odbacivanje zahtjeva za izdavanje KN, dodatni razlog </a:t>
            </a:r>
            <a:endParaRPr lang="en-US" sz="42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>
                <a:latin typeface="Garamond" panose="02020404030301010803" pitchFamily="18" charset="0"/>
              </a:rPr>
              <a:t>Ako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sudija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smatra</a:t>
            </a:r>
            <a:r>
              <a:rPr lang="en-US" dirty="0">
                <a:latin typeface="Garamond" panose="02020404030301010803" pitchFamily="18" charset="0"/>
              </a:rPr>
              <a:t> da </a:t>
            </a:r>
            <a:r>
              <a:rPr lang="en-US" dirty="0" err="1">
                <a:latin typeface="Garamond" panose="02020404030301010803" pitchFamily="18" charset="0"/>
              </a:rPr>
              <a:t>podaci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optužnici</a:t>
            </a:r>
            <a:r>
              <a:rPr lang="en-US" dirty="0">
                <a:latin typeface="Garamond" panose="02020404030301010803" pitchFamily="18" charset="0"/>
              </a:rPr>
              <a:t> ne </a:t>
            </a:r>
            <a:r>
              <a:rPr lang="en-US" dirty="0" err="1">
                <a:latin typeface="Garamond" panose="02020404030301010803" pitchFamily="18" charset="0"/>
              </a:rPr>
              <a:t>pružaju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dovoljno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osnova</a:t>
            </a:r>
            <a:r>
              <a:rPr lang="en-US" dirty="0">
                <a:latin typeface="Garamond" panose="02020404030301010803" pitchFamily="18" charset="0"/>
              </a:rPr>
              <a:t> za </a:t>
            </a:r>
            <a:r>
              <a:rPr lang="en-US" dirty="0" err="1">
                <a:latin typeface="Garamond" panose="02020404030301010803" pitchFamily="18" charset="0"/>
              </a:rPr>
              <a:t>izdavanje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kaznenog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naloga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da se </a:t>
            </a:r>
            <a:r>
              <a:rPr lang="en-US" dirty="0" err="1">
                <a:latin typeface="Garamond" panose="02020404030301010803" pitchFamily="18" charset="0"/>
              </a:rPr>
              <a:t>prema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podacima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može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očekivati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izricanje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neke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druge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krivične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sankcije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mjere</a:t>
            </a:r>
            <a:r>
              <a:rPr lang="en-US" dirty="0">
                <a:latin typeface="Garamond" panose="02020404030301010803" pitchFamily="18" charset="0"/>
              </a:rPr>
              <a:t>, a ne one </a:t>
            </a:r>
            <a:r>
              <a:rPr lang="en-US" dirty="0" err="1">
                <a:latin typeface="Garamond" panose="02020404030301010803" pitchFamily="18" charset="0"/>
              </a:rPr>
              <a:t>koju</a:t>
            </a:r>
            <a:r>
              <a:rPr lang="en-US" dirty="0">
                <a:latin typeface="Garamond" panose="02020404030301010803" pitchFamily="18" charset="0"/>
              </a:rPr>
              <a:t> je </a:t>
            </a:r>
            <a:r>
              <a:rPr lang="en-US" dirty="0" err="1">
                <a:latin typeface="Garamond" panose="02020404030301010803" pitchFamily="18" charset="0"/>
              </a:rPr>
              <a:t>zatražio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bs-Latn-BA" dirty="0" err="1">
                <a:latin typeface="Garamond" panose="02020404030301010803" pitchFamily="18" charset="0"/>
              </a:rPr>
              <a:t>t</a:t>
            </a:r>
            <a:r>
              <a:rPr lang="en-US" dirty="0" err="1">
                <a:latin typeface="Garamond" panose="02020404030301010803" pitchFamily="18" charset="0"/>
              </a:rPr>
              <a:t>užilac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postupit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će</a:t>
            </a:r>
            <a:r>
              <a:rPr lang="en-US" dirty="0">
                <a:latin typeface="Garamond" panose="02020404030301010803" pitchFamily="18" charset="0"/>
              </a:rPr>
              <a:t> s </a:t>
            </a:r>
            <a:r>
              <a:rPr lang="en-US" dirty="0" err="1">
                <a:latin typeface="Garamond" panose="02020404030301010803" pitchFamily="18" charset="0"/>
              </a:rPr>
              <a:t>optužnicom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kao</a:t>
            </a:r>
            <a:r>
              <a:rPr lang="en-US" dirty="0">
                <a:latin typeface="Garamond" panose="02020404030301010803" pitchFamily="18" charset="0"/>
              </a:rPr>
              <a:t> da je </a:t>
            </a:r>
            <a:r>
              <a:rPr lang="en-US" dirty="0" err="1">
                <a:latin typeface="Garamond" panose="02020404030301010803" pitchFamily="18" charset="0"/>
              </a:rPr>
              <a:t>podnijeta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potvrdu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postupiti</a:t>
            </a:r>
            <a:r>
              <a:rPr lang="en-US" dirty="0">
                <a:latin typeface="Garamond" panose="02020404030301010803" pitchFamily="18" charset="0"/>
              </a:rPr>
              <a:t> u </a:t>
            </a:r>
            <a:r>
              <a:rPr lang="en-US" dirty="0" err="1">
                <a:latin typeface="Garamond" panose="02020404030301010803" pitchFamily="18" charset="0"/>
              </a:rPr>
              <a:t>skladu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članom</a:t>
            </a:r>
            <a:r>
              <a:rPr lang="en-US" dirty="0">
                <a:latin typeface="Garamond" panose="02020404030301010803" pitchFamily="18" charset="0"/>
              </a:rPr>
              <a:t> 228.</a:t>
            </a:r>
            <a:r>
              <a:rPr lang="bs-Latn-BA" dirty="0">
                <a:latin typeface="Garamond" panose="02020404030301010803" pitchFamily="18" charset="0"/>
              </a:rPr>
              <a:t>(odlučivanje o optužnici)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703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s-Latn-BA" sz="4200" dirty="0">
                <a:latin typeface="Garamond" panose="02020404030301010803" pitchFamily="18" charset="0"/>
              </a:rPr>
              <a:t>Prihvatanje zahtjeva za izdavanje KN od strane sudije pojedinca </a:t>
            </a:r>
            <a:endParaRPr lang="en-US" sz="42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bs-Latn-BA" dirty="0">
                <a:latin typeface="Garamond" panose="02020404030301010803" pitchFamily="18" charset="0"/>
              </a:rPr>
              <a:t>Sudija će prvo potvrditi optužnicu.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bs-Latn-BA" dirty="0">
                <a:latin typeface="Garamond" panose="02020404030301010803" pitchFamily="18" charset="0"/>
              </a:rPr>
              <a:t>Zakazati saslušanje optuženog bez odlaganja, a najkasnije u roku od 8 dana od dana potvrđivanja optužnice.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bs-Latn-BA" dirty="0">
                <a:latin typeface="Garamond" panose="02020404030301010803" pitchFamily="18" charset="0"/>
              </a:rPr>
              <a:t>Saslušanju pored optuženog prisustvuju još tužilac i branilac, ako optuženi ima branioca. (ako navedeni procesni subjekti ne dođu na zakazano ročište, postupit će se kao da se radi o glavnom pretresu, te će se po zakonskim uslovima narediti određene prinudne i druge mjere, a samo ročište za saslušanje sudija pojedinac će se odložiti). </a:t>
            </a:r>
          </a:p>
          <a:p>
            <a:pPr marL="0" indent="0" algn="just">
              <a:buNone/>
            </a:pPr>
            <a:endParaRPr lang="bs-Latn-BA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00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s-Latn-BA" sz="4100" dirty="0">
                <a:latin typeface="Garamond" panose="02020404030301010803" pitchFamily="18" charset="0"/>
              </a:rPr>
              <a:t>Prilikom saslušanja optuženog sudija pojedinac će: </a:t>
            </a:r>
            <a:endParaRPr lang="en-US" sz="41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514350" indent="-514350">
              <a:buAutoNum type="alphaLcParenR"/>
            </a:pPr>
            <a:r>
              <a:rPr lang="en-US" sz="3000" dirty="0" err="1">
                <a:latin typeface="Garamond" panose="02020404030301010803" pitchFamily="18" charset="0"/>
              </a:rPr>
              <a:t>utvrditi</a:t>
            </a:r>
            <a:r>
              <a:rPr lang="en-US" sz="3000" dirty="0">
                <a:latin typeface="Garamond" panose="02020404030301010803" pitchFamily="18" charset="0"/>
              </a:rPr>
              <a:t> da li je </a:t>
            </a:r>
            <a:r>
              <a:rPr lang="en-US" sz="3000" dirty="0" err="1">
                <a:latin typeface="Garamond" panose="02020404030301010803" pitchFamily="18" charset="0"/>
              </a:rPr>
              <a:t>ispoštovano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pravo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optuženog</a:t>
            </a:r>
            <a:r>
              <a:rPr lang="en-US" sz="3000" dirty="0">
                <a:latin typeface="Garamond" panose="02020404030301010803" pitchFamily="18" charset="0"/>
              </a:rPr>
              <a:t> da </a:t>
            </a:r>
            <a:r>
              <a:rPr lang="en-US" sz="3000" dirty="0" err="1">
                <a:latin typeface="Garamond" panose="02020404030301010803" pitchFamily="18" charset="0"/>
              </a:rPr>
              <a:t>ga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zastupa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branilac</a:t>
            </a:r>
            <a:r>
              <a:rPr lang="en-US" sz="3000" dirty="0">
                <a:latin typeface="Garamond" panose="02020404030301010803" pitchFamily="18" charset="0"/>
              </a:rPr>
              <a:t>,</a:t>
            </a:r>
            <a:endParaRPr lang="bs-Latn-BA" sz="3000" dirty="0">
              <a:latin typeface="Garamond" panose="02020404030301010803" pitchFamily="18" charset="0"/>
            </a:endParaRPr>
          </a:p>
          <a:p>
            <a:pPr marL="514350" indent="-514350">
              <a:buAutoNum type="alphaLcParenR"/>
            </a:pPr>
            <a:r>
              <a:rPr lang="en-US" sz="3000" dirty="0" err="1">
                <a:latin typeface="Garamond" panose="02020404030301010803" pitchFamily="18" charset="0"/>
              </a:rPr>
              <a:t>utvrditi</a:t>
            </a:r>
            <a:r>
              <a:rPr lang="en-US" sz="3000" dirty="0">
                <a:latin typeface="Garamond" panose="02020404030301010803" pitchFamily="18" charset="0"/>
              </a:rPr>
              <a:t> da li je </a:t>
            </a:r>
            <a:r>
              <a:rPr lang="en-US" sz="3000" dirty="0" err="1">
                <a:latin typeface="Garamond" panose="02020404030301010803" pitchFamily="18" charset="0"/>
              </a:rPr>
              <a:t>optuženi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razumio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optužnicu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zahtjev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bs-Latn-BA" sz="3000" dirty="0" err="1">
                <a:latin typeface="Garamond" panose="02020404030301010803" pitchFamily="18" charset="0"/>
              </a:rPr>
              <a:t>t</a:t>
            </a:r>
            <a:r>
              <a:rPr lang="en-US" sz="3000" dirty="0" err="1">
                <a:latin typeface="Garamond" panose="02020404030301010803" pitchFamily="18" charset="0"/>
              </a:rPr>
              <a:t>užioca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za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izricanje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krivičnopravne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sankcije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ili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mjere</a:t>
            </a:r>
            <a:endParaRPr lang="bs-Latn-BA" sz="3000" dirty="0">
              <a:latin typeface="Garamond" panose="02020404030301010803" pitchFamily="18" charset="0"/>
            </a:endParaRPr>
          </a:p>
          <a:p>
            <a:pPr marL="514350" indent="-514350">
              <a:buAutoNum type="alphaLcParenR"/>
            </a:pPr>
            <a:r>
              <a:rPr lang="en-US" sz="3000" dirty="0" err="1">
                <a:latin typeface="Garamond" panose="02020404030301010803" pitchFamily="18" charset="0"/>
              </a:rPr>
              <a:t>pozvati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tužioca</a:t>
            </a:r>
            <a:r>
              <a:rPr lang="en-US" sz="3000" dirty="0">
                <a:latin typeface="Garamond" panose="02020404030301010803" pitchFamily="18" charset="0"/>
              </a:rPr>
              <a:t> da </a:t>
            </a:r>
            <a:r>
              <a:rPr lang="en-US" sz="3000" dirty="0" err="1">
                <a:latin typeface="Garamond" panose="02020404030301010803" pitchFamily="18" charset="0"/>
              </a:rPr>
              <a:t>upozna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optuženog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sadržajem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dokaza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koje</a:t>
            </a:r>
            <a:r>
              <a:rPr lang="en-US" sz="3000" dirty="0">
                <a:latin typeface="Garamond" panose="02020404030301010803" pitchFamily="18" charset="0"/>
              </a:rPr>
              <a:t> je </a:t>
            </a:r>
            <a:r>
              <a:rPr lang="en-US" sz="3000" dirty="0" err="1">
                <a:latin typeface="Garamond" panose="02020404030301010803" pitchFamily="18" charset="0"/>
              </a:rPr>
              <a:t>prikupio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pozvati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bs-Latn-BA" sz="3000" dirty="0">
                <a:latin typeface="Garamond" panose="02020404030301010803" pitchFamily="18" charset="0"/>
              </a:rPr>
              <a:t>optuženog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na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davanje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izjave</a:t>
            </a:r>
            <a:r>
              <a:rPr lang="en-US" sz="3000" dirty="0">
                <a:latin typeface="Garamond" panose="02020404030301010803" pitchFamily="18" charset="0"/>
              </a:rPr>
              <a:t> o </a:t>
            </a:r>
            <a:r>
              <a:rPr lang="en-US" sz="3000" dirty="0" err="1">
                <a:latin typeface="Garamond" panose="02020404030301010803" pitchFamily="18" charset="0"/>
              </a:rPr>
              <a:t>predočenim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dokazima</a:t>
            </a:r>
            <a:endParaRPr lang="bs-Latn-BA" sz="3000" dirty="0">
              <a:latin typeface="Garamond" panose="02020404030301010803" pitchFamily="18" charset="0"/>
            </a:endParaRPr>
          </a:p>
          <a:p>
            <a:pPr marL="514350" indent="-514350">
              <a:buAutoNum type="alphaLcParenR"/>
            </a:pP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pozvati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optuženog</a:t>
            </a:r>
            <a:r>
              <a:rPr lang="en-US" sz="3000" dirty="0">
                <a:latin typeface="Garamond" panose="02020404030301010803" pitchFamily="18" charset="0"/>
              </a:rPr>
              <a:t> da se </a:t>
            </a:r>
            <a:r>
              <a:rPr lang="en-US" sz="3000" dirty="0" err="1">
                <a:latin typeface="Garamond" panose="02020404030301010803" pitchFamily="18" charset="0"/>
              </a:rPr>
              <a:t>izjasni</a:t>
            </a:r>
            <a:r>
              <a:rPr lang="en-US" sz="3000" dirty="0">
                <a:latin typeface="Garamond" panose="02020404030301010803" pitchFamily="18" charset="0"/>
              </a:rPr>
              <a:t> o </a:t>
            </a:r>
            <a:r>
              <a:rPr lang="en-US" sz="3000" dirty="0" err="1">
                <a:latin typeface="Garamond" panose="02020404030301010803" pitchFamily="18" charset="0"/>
              </a:rPr>
              <a:t>krivnji</a:t>
            </a:r>
            <a:endParaRPr lang="bs-Latn-BA" sz="3000" dirty="0">
              <a:latin typeface="Garamond" panose="02020404030301010803" pitchFamily="18" charset="0"/>
            </a:endParaRPr>
          </a:p>
          <a:p>
            <a:pPr marL="514350" indent="-514350">
              <a:buAutoNum type="alphaLcParenR"/>
            </a:pPr>
            <a:r>
              <a:rPr lang="en-US" sz="3000" dirty="0" err="1">
                <a:latin typeface="Garamond" panose="02020404030301010803" pitchFamily="18" charset="0"/>
              </a:rPr>
              <a:t>pozvati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optuženog</a:t>
            </a:r>
            <a:r>
              <a:rPr lang="en-US" sz="3000" dirty="0">
                <a:latin typeface="Garamond" panose="02020404030301010803" pitchFamily="18" charset="0"/>
              </a:rPr>
              <a:t> da se </a:t>
            </a:r>
            <a:r>
              <a:rPr lang="en-US" sz="3000" dirty="0" err="1">
                <a:latin typeface="Garamond" panose="02020404030301010803" pitchFamily="18" charset="0"/>
              </a:rPr>
              <a:t>izjasni</a:t>
            </a:r>
            <a:r>
              <a:rPr lang="en-US" sz="3000" dirty="0">
                <a:latin typeface="Garamond" panose="02020404030301010803" pitchFamily="18" charset="0"/>
              </a:rPr>
              <a:t> o </a:t>
            </a:r>
            <a:r>
              <a:rPr lang="en-US" sz="3000" dirty="0" err="1">
                <a:latin typeface="Garamond" panose="02020404030301010803" pitchFamily="18" charset="0"/>
              </a:rPr>
              <a:t>predloženoj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krivičnopravnoj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sankciji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ili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mjeri</a:t>
            </a:r>
            <a:r>
              <a:rPr lang="en-US" sz="3000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7295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1032</Words>
  <Application>Microsoft Office PowerPoint</Application>
  <PresentationFormat>Widescreen</PresentationFormat>
  <Paragraphs>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Garamond</vt:lpstr>
      <vt:lpstr>Wingdings</vt:lpstr>
      <vt:lpstr>Office Theme</vt:lpstr>
      <vt:lpstr>POSTUPAK ZA IZDAVANJE  KAZNENOG NALOGA </vt:lpstr>
      <vt:lpstr>Postupak za izdavanje kaznenog naloga </vt:lpstr>
      <vt:lpstr>Zakonski uslovi za provođenje ovog postupka </vt:lpstr>
      <vt:lpstr>Postupak po zahtjevu tužioca za izdavanje kaznenog naloga </vt:lpstr>
      <vt:lpstr>Neprihvatanje zahtjeva za izdavanje kaznenog naloga </vt:lpstr>
      <vt:lpstr>Spajanje postupka (čl. 25 ZKP BiH) </vt:lpstr>
      <vt:lpstr>Odbacivanje zahtjeva za izdavanje KN, dodatni razlog </vt:lpstr>
      <vt:lpstr>Prihvatanje zahtjeva za izdavanje KN od strane sudije pojedinca </vt:lpstr>
      <vt:lpstr>Prilikom saslušanja optuženog sudija pojedinac će: </vt:lpstr>
      <vt:lpstr>Šta ako se optuženi izjasni da nije kriv? </vt:lpstr>
      <vt:lpstr>Šta ako optuženi izjavi da je kriv? </vt:lpstr>
      <vt:lpstr>Šta sadrži presuda kojom se izdaje KN? </vt:lpstr>
      <vt:lpstr>Dostavljanje presude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POSEBNI POSTUPAK  KAZNENI NALOG</dc:title>
  <dc:creator>Ane</dc:creator>
  <cp:lastModifiedBy>Ena Gotovuša</cp:lastModifiedBy>
  <cp:revision>15</cp:revision>
  <dcterms:created xsi:type="dcterms:W3CDTF">2019-05-09T19:30:31Z</dcterms:created>
  <dcterms:modified xsi:type="dcterms:W3CDTF">2020-06-05T12:00:10Z</dcterms:modified>
</cp:coreProperties>
</file>