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5" r:id="rId1"/>
  </p:sldMasterIdLst>
  <p:sldIdLst>
    <p:sldId id="256" r:id="rId2"/>
    <p:sldId id="257" r:id="rId3"/>
    <p:sldId id="259" r:id="rId4"/>
    <p:sldId id="272" r:id="rId5"/>
    <p:sldId id="273" r:id="rId6"/>
    <p:sldId id="274" r:id="rId7"/>
    <p:sldId id="275" r:id="rId8"/>
    <p:sldId id="258" r:id="rId9"/>
    <p:sldId id="260" r:id="rId10"/>
    <p:sldId id="261" r:id="rId11"/>
    <p:sldId id="262" r:id="rId12"/>
    <p:sldId id="263" r:id="rId13"/>
    <p:sldId id="276" r:id="rId14"/>
    <p:sldId id="277" r:id="rId15"/>
    <p:sldId id="278" r:id="rId16"/>
    <p:sldId id="279" r:id="rId17"/>
    <p:sldId id="264" r:id="rId18"/>
    <p:sldId id="265" r:id="rId19"/>
    <p:sldId id="266" r:id="rId20"/>
    <p:sldId id="267" r:id="rId21"/>
    <p:sldId id="268" r:id="rId22"/>
    <p:sldId id="281" r:id="rId23"/>
    <p:sldId id="280" r:id="rId24"/>
    <p:sldId id="269" r:id="rId25"/>
    <p:sldId id="270" r:id="rId26"/>
    <p:sldId id="282" r:id="rId27"/>
    <p:sldId id="271" r:id="rId2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34585D-A9B8-FD08-8B80-176822FB2A01}" v="13963" dt="2020-05-07T16:50:05.915"/>
    <p1510:client id="{D07528DF-78E8-6E51-7482-2A136A2450D5}" v="232" dt="2020-05-07T14:37:16.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959" autoAdjust="0"/>
    <p:restoredTop sz="94660"/>
  </p:normalViewPr>
  <p:slideViewPr>
    <p:cSldViewPr snapToGrid="0">
      <p:cViewPr varScale="1">
        <p:scale>
          <a:sx n="76" d="100"/>
          <a:sy n="76" d="100"/>
        </p:scale>
        <p:origin x="-48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62411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85074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4275476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196224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739666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602091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extLst>
      <p:ext uri="{BB962C8B-B14F-4D97-AF65-F5344CB8AC3E}">
        <p14:creationId xmlns:p14="http://schemas.microsoft.com/office/powerpoint/2010/main" xmlns="" val="4104075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7000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11727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29360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extLst>
      <p:ext uri="{BB962C8B-B14F-4D97-AF65-F5344CB8AC3E}">
        <p14:creationId xmlns:p14="http://schemas.microsoft.com/office/powerpoint/2010/main" xmlns="" val="31391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12501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81970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84934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extLst>
      <p:ext uri="{BB962C8B-B14F-4D97-AF65-F5344CB8AC3E}">
        <p14:creationId xmlns:p14="http://schemas.microsoft.com/office/powerpoint/2010/main" xmlns="" val="32034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62927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983693891"/>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18226" y="1438665"/>
            <a:ext cx="9144000" cy="2387600"/>
          </a:xfrm>
        </p:spPr>
        <p:txBody>
          <a:bodyPr>
            <a:normAutofit fontScale="90000"/>
          </a:bodyPr>
          <a:lstStyle/>
          <a:p>
            <a:pPr algn="ctr"/>
            <a:r>
              <a:rPr lang="hr-HR" sz="4400" dirty="0">
                <a:latin typeface="Times New Roman"/>
                <a:cs typeface="Calibri Light"/>
              </a:rPr>
              <a:t>IZVRŠENJE ODGOJNE MJERE UPUĆIVANJA U ODGOJNO-POPRAVNI DOM U BIH I REPUBLICI HRVATSKOJ</a:t>
            </a:r>
            <a:endParaRPr lang="sr-Latn-RS" dirty="0">
              <a:latin typeface="Times New Roman"/>
              <a:cs typeface="Times New Roman"/>
            </a:endParaRPr>
          </a:p>
        </p:txBody>
      </p:sp>
      <p:sp>
        <p:nvSpPr>
          <p:cNvPr id="3" name="Podnaslov 2"/>
          <p:cNvSpPr>
            <a:spLocks noGrp="1"/>
          </p:cNvSpPr>
          <p:nvPr>
            <p:ph type="subTitle" idx="1"/>
          </p:nvPr>
        </p:nvSpPr>
        <p:spPr>
          <a:xfrm>
            <a:off x="169973" y="5574833"/>
            <a:ext cx="7766936" cy="1096899"/>
          </a:xfrm>
        </p:spPr>
        <p:txBody>
          <a:bodyPr vert="horz" lIns="91440" tIns="45720" rIns="91440" bIns="45720" rtlCol="0" anchor="t">
            <a:normAutofit/>
          </a:bodyPr>
          <a:lstStyle/>
          <a:p>
            <a:pPr algn="l"/>
            <a:r>
              <a:rPr lang="hr-HR" sz="2400" dirty="0">
                <a:latin typeface="Times New Roman"/>
                <a:cs typeface="Calibri"/>
              </a:rPr>
              <a:t>Kristina </a:t>
            </a:r>
            <a:r>
              <a:rPr lang="hr-HR" sz="2400" dirty="0" err="1">
                <a:latin typeface="Times New Roman"/>
                <a:cs typeface="Calibri"/>
              </a:rPr>
              <a:t>Jovančić</a:t>
            </a:r>
            <a:r>
              <a:rPr lang="hr-HR" sz="2400" dirty="0">
                <a:latin typeface="Times New Roman"/>
                <a:cs typeface="Calibri"/>
              </a:rPr>
              <a:t> i</a:t>
            </a:r>
            <a:endParaRPr lang="sr-Latn-RS">
              <a:latin typeface="Times New Roman"/>
              <a:cs typeface="Times New Roman"/>
            </a:endParaRPr>
          </a:p>
          <a:p>
            <a:pPr algn="l"/>
            <a:r>
              <a:rPr lang="hr-HR" sz="2400" dirty="0">
                <a:latin typeface="Times New Roman"/>
                <a:cs typeface="Calibri"/>
              </a:rPr>
              <a:t>Igor Ždrale</a:t>
            </a:r>
          </a:p>
          <a:p>
            <a:endParaRPr lang="hr-HR" dirty="0">
              <a:cs typeface="Calibri"/>
            </a:endParaRPr>
          </a:p>
        </p:txBody>
      </p:sp>
      <p:sp>
        <p:nvSpPr>
          <p:cNvPr id="5" name="TekstniOkvir 4">
            <a:extLst>
              <a:ext uri="{FF2B5EF4-FFF2-40B4-BE49-F238E27FC236}">
                <a16:creationId xmlns:a16="http://schemas.microsoft.com/office/drawing/2014/main" xmlns="" id="{6180C8DD-57FF-456B-9D7A-A468227709F5}"/>
              </a:ext>
            </a:extLst>
          </p:cNvPr>
          <p:cNvSpPr txBox="1"/>
          <p:nvPr/>
        </p:nvSpPr>
        <p:spPr>
          <a:xfrm>
            <a:off x="4723501" y="6391275"/>
            <a:ext cx="27432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hr-HR" sz="2000" dirty="0">
                <a:latin typeface="Times New Roman"/>
                <a:cs typeface="Times New Roman"/>
              </a:rPr>
              <a:t>Maj 2020.</a:t>
            </a:r>
          </a:p>
        </p:txBody>
      </p:sp>
    </p:spTree>
    <p:extLst>
      <p:ext uri="{BB962C8B-B14F-4D97-AF65-F5344CB8AC3E}">
        <p14:creationId xmlns:p14="http://schemas.microsoft.com/office/powerpoint/2010/main" xmlns="" val="414714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3D8291F3-D95C-4217-BAAC-EE7747EF395B}"/>
              </a:ext>
            </a:extLst>
          </p:cNvPr>
          <p:cNvSpPr>
            <a:spLocks noGrp="1"/>
          </p:cNvSpPr>
          <p:nvPr>
            <p:ph type="title"/>
          </p:nvPr>
        </p:nvSpPr>
        <p:spPr/>
        <p:txBody>
          <a:bodyPr/>
          <a:lstStyle/>
          <a:p>
            <a:r>
              <a:rPr lang="hr-HR" dirty="0"/>
              <a:t>5.1. Upućivanje u odgojno-popravni dom</a:t>
            </a:r>
          </a:p>
        </p:txBody>
      </p:sp>
      <p:sp>
        <p:nvSpPr>
          <p:cNvPr id="3" name="Rezervirano mjesto sadržaja 2">
            <a:extLst>
              <a:ext uri="{FF2B5EF4-FFF2-40B4-BE49-F238E27FC236}">
                <a16:creationId xmlns:a16="http://schemas.microsoft.com/office/drawing/2014/main" xmlns="" id="{0E399689-B767-481E-A132-ABAC7A1D01E6}"/>
              </a:ext>
            </a:extLst>
          </p:cNvPr>
          <p:cNvSpPr>
            <a:spLocks noGrp="1"/>
          </p:cNvSpPr>
          <p:nvPr>
            <p:ph idx="1"/>
          </p:nvPr>
        </p:nvSpPr>
        <p:spPr/>
        <p:txBody>
          <a:bodyPr vert="horz" lIns="91440" tIns="45720" rIns="91440" bIns="45720" rtlCol="0" anchor="t">
            <a:normAutofit/>
          </a:bodyPr>
          <a:lstStyle/>
          <a:p>
            <a:r>
              <a:rPr lang="hr-HR" dirty="0"/>
              <a:t>Uređeno odredbama člana 170 Zakona o zaštiti i postupanju sa djecom i maloljetnicima u krivičnom postupku FBiH.</a:t>
            </a:r>
            <a:endParaRPr lang="sr-Latn-RS" dirty="0"/>
          </a:p>
          <a:p>
            <a:r>
              <a:rPr lang="hr-HR" dirty="0"/>
              <a:t>Nadležan sud koji je izrekao mjeru</a:t>
            </a:r>
          </a:p>
          <a:p>
            <a:r>
              <a:rPr lang="hr-HR" dirty="0"/>
              <a:t>Rok koji se maloljetniku ostavlja za pripremu je od 8 do 15 dana</a:t>
            </a:r>
          </a:p>
          <a:p>
            <a:r>
              <a:rPr lang="hr-HR" dirty="0"/>
              <a:t>U Hrvatskoj, u članku 10 Zakona o izvršavanju </a:t>
            </a:r>
            <a:r>
              <a:rPr lang="hr-HR" dirty="0" err="1"/>
              <a:t>sanckija</a:t>
            </a:r>
            <a:r>
              <a:rPr lang="hr-HR" dirty="0"/>
              <a:t> izrečenih maloljetnicima za kaznena djela i prekršaje uređeno je pozivanje i upućivanje na izvršavanje odgojnih mjera.</a:t>
            </a:r>
          </a:p>
          <a:p>
            <a:endParaRPr lang="hr-HR" dirty="0"/>
          </a:p>
        </p:txBody>
      </p:sp>
    </p:spTree>
    <p:extLst>
      <p:ext uri="{BB962C8B-B14F-4D97-AF65-F5344CB8AC3E}">
        <p14:creationId xmlns:p14="http://schemas.microsoft.com/office/powerpoint/2010/main" xmlns="" val="236357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8A242814-4077-4EB7-A503-864741AA08DB}"/>
              </a:ext>
            </a:extLst>
          </p:cNvPr>
          <p:cNvSpPr>
            <a:spLocks noGrp="1"/>
          </p:cNvSpPr>
          <p:nvPr>
            <p:ph type="title"/>
          </p:nvPr>
        </p:nvSpPr>
        <p:spPr/>
        <p:txBody>
          <a:bodyPr/>
          <a:lstStyle/>
          <a:p>
            <a:r>
              <a:rPr lang="hr-HR" dirty="0"/>
              <a:t>5.2. Dovođenje</a:t>
            </a:r>
          </a:p>
        </p:txBody>
      </p:sp>
      <p:sp>
        <p:nvSpPr>
          <p:cNvPr id="3" name="Rezervirano mjesto sadržaja 2">
            <a:extLst>
              <a:ext uri="{FF2B5EF4-FFF2-40B4-BE49-F238E27FC236}">
                <a16:creationId xmlns:a16="http://schemas.microsoft.com/office/drawing/2014/main" xmlns="" id="{ED404D6F-C28B-4BD4-B98D-2B438E924B78}"/>
              </a:ext>
            </a:extLst>
          </p:cNvPr>
          <p:cNvSpPr>
            <a:spLocks noGrp="1"/>
          </p:cNvSpPr>
          <p:nvPr>
            <p:ph idx="1"/>
          </p:nvPr>
        </p:nvSpPr>
        <p:spPr/>
        <p:txBody>
          <a:bodyPr vert="horz" lIns="91440" tIns="45720" rIns="91440" bIns="45720" rtlCol="0" anchor="t">
            <a:normAutofit/>
          </a:bodyPr>
          <a:lstStyle/>
          <a:p>
            <a:r>
              <a:rPr lang="hr-HR" dirty="0"/>
              <a:t>Je </a:t>
            </a:r>
            <a:r>
              <a:rPr lang="hr-HR" dirty="0" err="1"/>
              <a:t>regulisano</a:t>
            </a:r>
            <a:r>
              <a:rPr lang="hr-HR" dirty="0"/>
              <a:t> članom 171. Zakona o zaštiti i postupanju sa djecom i maloljetnicima u </a:t>
            </a:r>
            <a:r>
              <a:rPr lang="hr-HR" dirty="0" err="1"/>
              <a:t>k.p</a:t>
            </a:r>
            <a:r>
              <a:rPr lang="hr-HR" dirty="0"/>
              <a:t>. FBiH</a:t>
            </a:r>
          </a:p>
          <a:p>
            <a:r>
              <a:rPr lang="hr-HR" dirty="0" err="1"/>
              <a:t>Sudija</a:t>
            </a:r>
            <a:r>
              <a:rPr lang="hr-HR" dirty="0"/>
              <a:t> nalaže maloljetniku koji nije u pritvoru da se javi, radi izvršenja izrečene mjere</a:t>
            </a:r>
          </a:p>
          <a:p>
            <a:r>
              <a:rPr lang="hr-HR" dirty="0"/>
              <a:t>Sud obavještava i odgojno-popravni dom o datumu javljanja</a:t>
            </a:r>
          </a:p>
          <a:p>
            <a:r>
              <a:rPr lang="hr-HR" dirty="0"/>
              <a:t>Sud će narediti dovođenje ako se maloljetnik ne javi u odgojno-popravni dom i izdati potjernicu ako se krije ili je u bjekstvu</a:t>
            </a:r>
          </a:p>
          <a:p>
            <a:r>
              <a:rPr lang="hr-HR" dirty="0"/>
              <a:t>U slučaju bjekstva iz odgojno-popravnog doma, rukovodilac će obavijestiti roditelja odnosno staratelja i narediti izdavanje potjernice.</a:t>
            </a:r>
          </a:p>
          <a:p>
            <a:endParaRPr lang="hr-HR" dirty="0"/>
          </a:p>
        </p:txBody>
      </p:sp>
    </p:spTree>
    <p:extLst>
      <p:ext uri="{BB962C8B-B14F-4D97-AF65-F5344CB8AC3E}">
        <p14:creationId xmlns:p14="http://schemas.microsoft.com/office/powerpoint/2010/main" xmlns="" val="951318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556ED8C0-6FC3-4F11-989F-5113FE2CBFFB}"/>
              </a:ext>
            </a:extLst>
          </p:cNvPr>
          <p:cNvSpPr>
            <a:spLocks noGrp="1"/>
          </p:cNvSpPr>
          <p:nvPr>
            <p:ph type="title"/>
          </p:nvPr>
        </p:nvSpPr>
        <p:spPr/>
        <p:txBody>
          <a:bodyPr/>
          <a:lstStyle/>
          <a:p>
            <a:r>
              <a:rPr lang="hr-HR" dirty="0"/>
              <a:t>5.3. Prijem maloljetnika u odgojno-popravni dom</a:t>
            </a:r>
          </a:p>
        </p:txBody>
      </p:sp>
      <p:sp>
        <p:nvSpPr>
          <p:cNvPr id="3" name="Rezervirano mjesto sadržaja 2">
            <a:extLst>
              <a:ext uri="{FF2B5EF4-FFF2-40B4-BE49-F238E27FC236}">
                <a16:creationId xmlns:a16="http://schemas.microsoft.com/office/drawing/2014/main" xmlns="" id="{F6028253-31FA-4C0C-85E1-393CFEADFE8F}"/>
              </a:ext>
            </a:extLst>
          </p:cNvPr>
          <p:cNvSpPr>
            <a:spLocks noGrp="1"/>
          </p:cNvSpPr>
          <p:nvPr>
            <p:ph idx="1"/>
          </p:nvPr>
        </p:nvSpPr>
        <p:spPr/>
        <p:txBody>
          <a:bodyPr vert="horz" lIns="91440" tIns="45720" rIns="91440" bIns="45720" rtlCol="0" anchor="t">
            <a:normAutofit fontScale="92500"/>
          </a:bodyPr>
          <a:lstStyle/>
          <a:p>
            <a:r>
              <a:rPr lang="hr-HR" dirty="0"/>
              <a:t>Postupak zaštite i postupanja sa djecom i maloljetnicima</a:t>
            </a:r>
          </a:p>
          <a:p>
            <a:r>
              <a:rPr lang="hr-HR" dirty="0"/>
              <a:t>Prijem djece i maloljetnika u odgojno-popravni dom</a:t>
            </a:r>
          </a:p>
          <a:p>
            <a:r>
              <a:rPr lang="hr-HR" dirty="0"/>
              <a:t>Izvršenje se sprovodi na osnovu izvršne odluke o izrečenoj mjeri sa pratećom dokumentacijom   </a:t>
            </a:r>
          </a:p>
          <a:p>
            <a:r>
              <a:rPr lang="hr-HR" dirty="0"/>
              <a:t>Nakon prijema, slijedi proces saopštavanja pravila ustanove i medicinski pregled</a:t>
            </a:r>
          </a:p>
          <a:p>
            <a:r>
              <a:rPr lang="hr-HR" dirty="0"/>
              <a:t>U Hrvatskoj, postupak dovođenja uređen je članom 50. Pravilnika o načinu izvršavanja odgojnih mjera </a:t>
            </a:r>
          </a:p>
          <a:p>
            <a:r>
              <a:rPr lang="hr-HR" dirty="0"/>
              <a:t>Maloljetnika dovodi stručni radnik nadležnog zavoda u pratnji roditelja ili skrbnika</a:t>
            </a:r>
          </a:p>
          <a:p>
            <a:r>
              <a:rPr lang="hr-HR" dirty="0"/>
              <a:t>Članom 50 uređeno je i raspoređivanje maloljetnika u odgojnu skupinu, kao i dodjeljivanje matičnog odgajatelja</a:t>
            </a:r>
          </a:p>
          <a:p>
            <a:r>
              <a:rPr lang="hr-HR" dirty="0"/>
              <a:t>Medicinski pregled je potrebno izvršiti u roku od 48 sati.</a:t>
            </a:r>
          </a:p>
        </p:txBody>
      </p:sp>
    </p:spTree>
    <p:extLst>
      <p:ext uri="{BB962C8B-B14F-4D97-AF65-F5344CB8AC3E}">
        <p14:creationId xmlns:p14="http://schemas.microsoft.com/office/powerpoint/2010/main" xmlns="" val="2006092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5.4. Postupak izvršenja</a:t>
            </a:r>
            <a:endParaRPr lang="en-US" dirty="0"/>
          </a:p>
        </p:txBody>
      </p:sp>
      <p:sp>
        <p:nvSpPr>
          <p:cNvPr id="3" name="Content Placeholder 2"/>
          <p:cNvSpPr>
            <a:spLocks noGrp="1"/>
          </p:cNvSpPr>
          <p:nvPr>
            <p:ph idx="1"/>
          </p:nvPr>
        </p:nvSpPr>
        <p:spPr/>
        <p:txBody>
          <a:bodyPr/>
          <a:lstStyle/>
          <a:p>
            <a:r>
              <a:rPr lang="sr-Latn-BA" dirty="0"/>
              <a:t>Sprovodi se u dvije faze, prva koja će podrazumjevati utrđivanje indetiteta, predstavljanje pravila ustanove, prava i obaveza maloljetnika, te druga faza tzv. opservacije koja podrazumjeva ispitivanje ličnosti maloljetnika</a:t>
            </a:r>
          </a:p>
          <a:p>
            <a:r>
              <a:rPr lang="sr-Latn-BA" dirty="0"/>
              <a:t>Maloljetnici se raspoređuju u odgojne grupe koje ne mogu brojati više od 10 članova</a:t>
            </a:r>
          </a:p>
          <a:p>
            <a:r>
              <a:rPr lang="sr-Latn-BA" dirty="0"/>
              <a:t>Odgojni program podrazumjeva intenzivan pedagoški tretman maloljetnika</a:t>
            </a:r>
          </a:p>
          <a:p>
            <a:r>
              <a:rPr lang="sr-Latn-BA" dirty="0"/>
              <a:t>U formi individualnog ili kolektivnog rada javljaju se sadržaji koji se odnose na školovanje maloljetnika</a:t>
            </a:r>
          </a:p>
          <a:p>
            <a:r>
              <a:rPr lang="en-US" dirty="0" err="1"/>
              <a:t>Svako</a:t>
            </a:r>
            <a:r>
              <a:rPr lang="en-US" dirty="0"/>
              <a:t> </a:t>
            </a:r>
            <a:r>
              <a:rPr lang="en-US" dirty="0" err="1"/>
              <a:t>izvršenje</a:t>
            </a:r>
            <a:r>
              <a:rPr lang="en-US" dirty="0"/>
              <a:t> </a:t>
            </a:r>
            <a:r>
              <a:rPr lang="en-US" dirty="0" err="1"/>
              <a:t>sankcija</a:t>
            </a:r>
            <a:r>
              <a:rPr lang="en-US" dirty="0"/>
              <a:t> se </a:t>
            </a:r>
            <a:r>
              <a:rPr lang="en-US" dirty="0" err="1"/>
              <a:t>zasniva</a:t>
            </a:r>
            <a:r>
              <a:rPr lang="en-US" dirty="0"/>
              <a:t> </a:t>
            </a:r>
            <a:r>
              <a:rPr lang="en-US" dirty="0" err="1"/>
              <a:t>na</a:t>
            </a:r>
            <a:r>
              <a:rPr lang="en-US" dirty="0"/>
              <a:t> </a:t>
            </a:r>
            <a:r>
              <a:rPr lang="en-US" dirty="0" err="1"/>
              <a:t>pojedinačnom</a:t>
            </a:r>
            <a:r>
              <a:rPr lang="en-US" dirty="0"/>
              <a:t> </a:t>
            </a:r>
            <a:r>
              <a:rPr lang="en-US" dirty="0" err="1"/>
              <a:t>programu</a:t>
            </a:r>
            <a:r>
              <a:rPr lang="en-US" dirty="0"/>
              <a:t> </a:t>
            </a:r>
            <a:r>
              <a:rPr lang="en-US" dirty="0" err="1"/>
              <a:t>postupanja</a:t>
            </a:r>
            <a:r>
              <a:rPr lang="en-US" dirty="0"/>
              <a:t> </a:t>
            </a:r>
            <a:r>
              <a:rPr lang="en-US" dirty="0" err="1"/>
              <a:t>sa</a:t>
            </a:r>
            <a:r>
              <a:rPr lang="en-US" dirty="0"/>
              <a:t> </a:t>
            </a:r>
            <a:r>
              <a:rPr lang="en-US" dirty="0" err="1"/>
              <a:t>maloljetnikom</a:t>
            </a:r>
            <a:r>
              <a:rPr lang="en-US" dirty="0"/>
              <a:t>. </a:t>
            </a:r>
            <a:r>
              <a:rPr lang="en-US" dirty="0" err="1"/>
              <a:t>Dakle</a:t>
            </a:r>
            <a:r>
              <a:rPr lang="en-US" dirty="0"/>
              <a:t>, </a:t>
            </a:r>
            <a:r>
              <a:rPr lang="en-US" dirty="0" err="1"/>
              <a:t>isto</a:t>
            </a:r>
            <a:r>
              <a:rPr lang="en-US" dirty="0"/>
              <a:t> se </a:t>
            </a:r>
            <a:r>
              <a:rPr lang="en-US" dirty="0" err="1"/>
              <a:t>prilagođava</a:t>
            </a:r>
            <a:r>
              <a:rPr lang="en-US" dirty="0"/>
              <a:t> </a:t>
            </a:r>
            <a:r>
              <a:rPr lang="en-US" dirty="0" err="1"/>
              <a:t>njegovoj</a:t>
            </a:r>
            <a:r>
              <a:rPr lang="en-US" dirty="0"/>
              <a:t> </a:t>
            </a:r>
            <a:r>
              <a:rPr lang="en-US" dirty="0" err="1"/>
              <a:t>ličnosti</a:t>
            </a:r>
            <a:r>
              <a:rPr lang="en-US" dirty="0"/>
              <a:t> a </a:t>
            </a:r>
            <a:r>
              <a:rPr lang="en-US" dirty="0" err="1"/>
              <a:t>sve</a:t>
            </a:r>
            <a:r>
              <a:rPr lang="en-US" dirty="0"/>
              <a:t> u </a:t>
            </a:r>
            <a:r>
              <a:rPr lang="en-US" dirty="0" err="1"/>
              <a:t>skladu</a:t>
            </a:r>
            <a:r>
              <a:rPr lang="en-US" dirty="0"/>
              <a:t> da </a:t>
            </a:r>
            <a:r>
              <a:rPr lang="en-US" dirty="0" err="1"/>
              <a:t>savremenim</a:t>
            </a:r>
            <a:r>
              <a:rPr lang="en-US" dirty="0"/>
              <a:t> </a:t>
            </a:r>
            <a:r>
              <a:rPr lang="en-US" dirty="0" err="1"/>
              <a:t>dostignućima</a:t>
            </a:r>
            <a:r>
              <a:rPr lang="en-US" dirty="0"/>
              <a:t> </a:t>
            </a:r>
            <a:r>
              <a:rPr lang="en-US" dirty="0" err="1"/>
              <a:t>nauke</a:t>
            </a:r>
            <a:endParaRPr lang="sr-Latn-BA" dirty="0"/>
          </a:p>
          <a:p>
            <a:endParaRPr lang="en-US" dirty="0"/>
          </a:p>
        </p:txBody>
      </p:sp>
    </p:spTree>
    <p:extLst>
      <p:ext uri="{BB962C8B-B14F-4D97-AF65-F5344CB8AC3E}">
        <p14:creationId xmlns:p14="http://schemas.microsoft.com/office/powerpoint/2010/main" xmlns="" val="2601080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5.5. Subjekti nadzora</a:t>
            </a:r>
            <a:endParaRPr lang="en-US" dirty="0"/>
          </a:p>
        </p:txBody>
      </p:sp>
      <p:sp>
        <p:nvSpPr>
          <p:cNvPr id="3" name="Content Placeholder 2"/>
          <p:cNvSpPr>
            <a:spLocks noGrp="1"/>
          </p:cNvSpPr>
          <p:nvPr>
            <p:ph idx="1"/>
          </p:nvPr>
        </p:nvSpPr>
        <p:spPr/>
        <p:txBody>
          <a:bodyPr/>
          <a:lstStyle/>
          <a:p>
            <a:r>
              <a:rPr lang="sr-Latn-BA" dirty="0"/>
              <a:t>Prevashodno se vrši od strane odgojne ustanove</a:t>
            </a:r>
          </a:p>
          <a:p>
            <a:r>
              <a:rPr lang="sr-Latn-BA" dirty="0"/>
              <a:t>Odgojna ustanova sačinjava izvještaj o ponašanju maloljetnika na svaka dva mjeseca, te isti dostavlja sudiji koji je izrekao sankciju te tužiocu,na taj način se sprovodi posredna kontrola</a:t>
            </a:r>
          </a:p>
          <a:p>
            <a:r>
              <a:rPr lang="sr-Latn-BA" dirty="0"/>
              <a:t>Saradnja u vezi nadzora se vrši i sa roditeljima, odnosno staraocima maloljetnika, Centrom za socijalni rad, različitim nevladinim organizacijama</a:t>
            </a:r>
          </a:p>
          <a:p>
            <a:r>
              <a:rPr lang="sr-Latn-BA" dirty="0"/>
              <a:t>Sudija za maloljetnike i tužilac su dužni sprovoditi i sistem neposredne kontrole ponašanja maloljetnika</a:t>
            </a:r>
            <a:endParaRPr lang="en-US" dirty="0"/>
          </a:p>
        </p:txBody>
      </p:sp>
    </p:spTree>
    <p:extLst>
      <p:ext uri="{BB962C8B-B14F-4D97-AF65-F5344CB8AC3E}">
        <p14:creationId xmlns:p14="http://schemas.microsoft.com/office/powerpoint/2010/main" xmlns="" val="93737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5.6. Prava i obaveze</a:t>
            </a:r>
            <a:endParaRPr lang="en-US" dirty="0"/>
          </a:p>
        </p:txBody>
      </p:sp>
      <p:sp>
        <p:nvSpPr>
          <p:cNvPr id="3" name="Content Placeholder 2"/>
          <p:cNvSpPr>
            <a:spLocks noGrp="1"/>
          </p:cNvSpPr>
          <p:nvPr>
            <p:ph idx="1"/>
          </p:nvPr>
        </p:nvSpPr>
        <p:spPr/>
        <p:txBody>
          <a:bodyPr/>
          <a:lstStyle/>
          <a:p>
            <a:r>
              <a:rPr lang="sr-Latn-BA" dirty="0"/>
              <a:t>Prava i obaveze maloljetnika se obezbjeđuju sa ciljem zaštite ličnosti maloljetnika i obezbjeđenjem uspješne reintegracije maloljetnika u društvenu zajednicu.</a:t>
            </a:r>
          </a:p>
          <a:p>
            <a:r>
              <a:rPr lang="sr-Latn-BA" dirty="0"/>
              <a:t>Ista su taksativno navedena Zakonom o zaštiti i postupanja sa maloljetnicima u krivičnom postupku</a:t>
            </a:r>
          </a:p>
          <a:p>
            <a:r>
              <a:rPr lang="sr-Latn-BA" dirty="0"/>
              <a:t>Kršenje obaveza maloljetnika rezultira disciplinskom odgovornošću koja će prouzrokovati vođenje disciplinskog postupka</a:t>
            </a:r>
          </a:p>
          <a:p>
            <a:pPr marL="0" indent="0">
              <a:buNone/>
            </a:pPr>
            <a:endParaRPr lang="en-US" dirty="0"/>
          </a:p>
        </p:txBody>
      </p:sp>
    </p:spTree>
    <p:extLst>
      <p:ext uri="{BB962C8B-B14F-4D97-AF65-F5344CB8AC3E}">
        <p14:creationId xmlns:p14="http://schemas.microsoft.com/office/powerpoint/2010/main" xmlns="" val="2102110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5.7. Disciplinski postupak</a:t>
            </a:r>
            <a:endParaRPr lang="en-US" dirty="0"/>
          </a:p>
        </p:txBody>
      </p:sp>
      <p:sp>
        <p:nvSpPr>
          <p:cNvPr id="3" name="Content Placeholder 2"/>
          <p:cNvSpPr>
            <a:spLocks noGrp="1"/>
          </p:cNvSpPr>
          <p:nvPr>
            <p:ph idx="1"/>
          </p:nvPr>
        </p:nvSpPr>
        <p:spPr/>
        <p:txBody>
          <a:bodyPr/>
          <a:lstStyle/>
          <a:p>
            <a:r>
              <a:rPr lang="sr-Latn-BA" dirty="0"/>
              <a:t>Pravila disciplinskog postupka su u saglasnosti sa najznačajnijim međunarodnim konvencijama i ugovorima među kojima se ističu tzv. Havanska pravila</a:t>
            </a:r>
          </a:p>
          <a:p>
            <a:r>
              <a:rPr lang="sr-Latn-BA" dirty="0"/>
              <a:t>Pokretanje se vrši usljed povrede pravila kućnog reda, radne discipline, nepostupanja po nalogu ovlaštenog lica, povreda pravila ustanove u kojoj maloljetnik boravi</a:t>
            </a:r>
          </a:p>
          <a:p>
            <a:r>
              <a:rPr lang="sr-Latn-BA" dirty="0"/>
              <a:t>Federalni ministar pravde donosi akt kojim se uređuje postupak, organ koji ga vodi, pravo maloljetnika na iznošenje odbrane, kao i pravo na žalbu</a:t>
            </a:r>
          </a:p>
          <a:p>
            <a:r>
              <a:rPr lang="sr-Latn-BA" dirty="0"/>
              <a:t>Posljedica  sprovođenja postupka je odluka koja se sastoji u opomeni, ili uskraćivanju dodatnih pogodnosti</a:t>
            </a:r>
          </a:p>
          <a:p>
            <a:pPr marL="0" indent="0">
              <a:buNone/>
            </a:pPr>
            <a:endParaRPr lang="en-US" dirty="0"/>
          </a:p>
        </p:txBody>
      </p:sp>
    </p:spTree>
    <p:extLst>
      <p:ext uri="{BB962C8B-B14F-4D97-AF65-F5344CB8AC3E}">
        <p14:creationId xmlns:p14="http://schemas.microsoft.com/office/powerpoint/2010/main" xmlns="" val="3262224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4B5E5AE-EA6F-45C6-A587-9F42AD127DE1}"/>
              </a:ext>
            </a:extLst>
          </p:cNvPr>
          <p:cNvSpPr>
            <a:spLocks noGrp="1"/>
          </p:cNvSpPr>
          <p:nvPr>
            <p:ph type="title"/>
          </p:nvPr>
        </p:nvSpPr>
        <p:spPr/>
        <p:txBody>
          <a:bodyPr/>
          <a:lstStyle/>
          <a:p>
            <a:r>
              <a:rPr lang="hr-HR" dirty="0"/>
              <a:t>5.8. Odgađanje izvršenja zavodske mjere </a:t>
            </a:r>
          </a:p>
        </p:txBody>
      </p:sp>
      <p:sp>
        <p:nvSpPr>
          <p:cNvPr id="3" name="Rezervirano mjesto sadržaja 2">
            <a:extLst>
              <a:ext uri="{FF2B5EF4-FFF2-40B4-BE49-F238E27FC236}">
                <a16:creationId xmlns:a16="http://schemas.microsoft.com/office/drawing/2014/main" xmlns="" id="{988F35DC-AA1A-4739-AFE7-A261812EF63F}"/>
              </a:ext>
            </a:extLst>
          </p:cNvPr>
          <p:cNvSpPr>
            <a:spLocks noGrp="1"/>
          </p:cNvSpPr>
          <p:nvPr>
            <p:ph idx="1"/>
          </p:nvPr>
        </p:nvSpPr>
        <p:spPr/>
        <p:txBody>
          <a:bodyPr vert="horz" lIns="91440" tIns="45720" rIns="91440" bIns="45720" rtlCol="0" anchor="t">
            <a:normAutofit/>
          </a:bodyPr>
          <a:lstStyle/>
          <a:p>
            <a:r>
              <a:rPr lang="hr-HR" dirty="0"/>
              <a:t>Na molbu maloljetnika, njegovog roditelja odnosno staratelja ili usvojitelja, ili na prijedlog organa starateljstva, sudija može odgoditi izvršenje zavodske odgojne mjere</a:t>
            </a:r>
          </a:p>
          <a:p>
            <a:r>
              <a:rPr lang="hr-HR" dirty="0"/>
              <a:t>Odgoda se vrši u slučaju teže akutne bolesti maloljetnika, smrti ili bolesti užeg člana porodice,ako je maloljetnik neposredno pred završetkom škole,trudne maloljetnice kojoj preostaje pet mjeseci do porođaja, ili maloljetnice koja ima dijete mlađe od jedne godine</a:t>
            </a:r>
            <a:endParaRPr lang="hr-HR" b="1" dirty="0"/>
          </a:p>
          <a:p>
            <a:r>
              <a:rPr lang="hr-HR" dirty="0" err="1"/>
              <a:t>Sudija</a:t>
            </a:r>
            <a:r>
              <a:rPr lang="hr-HR" dirty="0"/>
              <a:t> odlučuje u formi rješenja, a odgoditi izvršenje može za najviše godinu dana, a ako je maloljetnik bolestan dok bolest traje</a:t>
            </a:r>
          </a:p>
          <a:p>
            <a:r>
              <a:rPr lang="hr-HR" dirty="0"/>
              <a:t>Protiv rješenja moguće je ulagati žalbu vijeću za maloljetnike istog suda</a:t>
            </a:r>
          </a:p>
        </p:txBody>
      </p:sp>
    </p:spTree>
    <p:extLst>
      <p:ext uri="{BB962C8B-B14F-4D97-AF65-F5344CB8AC3E}">
        <p14:creationId xmlns:p14="http://schemas.microsoft.com/office/powerpoint/2010/main" xmlns="" val="394357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19710E27-08D9-4B62-82E8-BE642817BFE6}"/>
              </a:ext>
            </a:extLst>
          </p:cNvPr>
          <p:cNvSpPr>
            <a:spLocks noGrp="1"/>
          </p:cNvSpPr>
          <p:nvPr>
            <p:ph type="title"/>
          </p:nvPr>
        </p:nvSpPr>
        <p:spPr/>
        <p:txBody>
          <a:bodyPr/>
          <a:lstStyle/>
          <a:p>
            <a:r>
              <a:rPr lang="hr-HR" dirty="0"/>
              <a:t>5.9. Prekid izvršenja zavodske mjere</a:t>
            </a:r>
          </a:p>
        </p:txBody>
      </p:sp>
      <p:sp>
        <p:nvSpPr>
          <p:cNvPr id="3" name="Rezervirano mjesto sadržaja 2">
            <a:extLst>
              <a:ext uri="{FF2B5EF4-FFF2-40B4-BE49-F238E27FC236}">
                <a16:creationId xmlns:a16="http://schemas.microsoft.com/office/drawing/2014/main" xmlns="" id="{2CC12006-B428-47CC-96EF-EE0940677083}"/>
              </a:ext>
            </a:extLst>
          </p:cNvPr>
          <p:cNvSpPr>
            <a:spLocks noGrp="1"/>
          </p:cNvSpPr>
          <p:nvPr>
            <p:ph idx="1"/>
          </p:nvPr>
        </p:nvSpPr>
        <p:spPr/>
        <p:txBody>
          <a:bodyPr vert="horz" lIns="91440" tIns="45720" rIns="91440" bIns="45720" rtlCol="0" anchor="t">
            <a:normAutofit/>
          </a:bodyPr>
          <a:lstStyle/>
          <a:p>
            <a:r>
              <a:rPr lang="hr-HR" dirty="0" err="1"/>
              <a:t>Sudija</a:t>
            </a:r>
            <a:r>
              <a:rPr lang="hr-HR" dirty="0"/>
              <a:t> može prekinuti izvršenje zavodske odgojne mjere na molbu maloljetnika, njegovih roditelja, usvojitelja ili staratelja, kao i na prijedlog </a:t>
            </a:r>
            <a:r>
              <a:rPr lang="hr-HR" dirty="0" err="1"/>
              <a:t>rukovodiova</a:t>
            </a:r>
            <a:r>
              <a:rPr lang="hr-HR" dirty="0"/>
              <a:t> ustanove ili organa starateljstva</a:t>
            </a:r>
          </a:p>
          <a:p>
            <a:r>
              <a:rPr lang="hr-HR" dirty="0"/>
              <a:t>Odlučuje u formi rješenja u roku od 3 dana od prijema molbe</a:t>
            </a:r>
          </a:p>
          <a:p>
            <a:r>
              <a:rPr lang="hr-HR" dirty="0"/>
              <a:t>Vrijeme trajanja prekida je godinu dana, a ako je maloljetnik bolestan, dok bolest traje</a:t>
            </a:r>
          </a:p>
          <a:p>
            <a:r>
              <a:rPr lang="hr-HR" dirty="0"/>
              <a:t>Moguća je žalba protiv rješenja </a:t>
            </a:r>
          </a:p>
          <a:p>
            <a:r>
              <a:rPr lang="hr-HR" dirty="0"/>
              <a:t>Vrijeme prekida se ne uračunava u vrijeme trajanja odgojne mjere</a:t>
            </a:r>
          </a:p>
        </p:txBody>
      </p:sp>
    </p:spTree>
    <p:extLst>
      <p:ext uri="{BB962C8B-B14F-4D97-AF65-F5344CB8AC3E}">
        <p14:creationId xmlns:p14="http://schemas.microsoft.com/office/powerpoint/2010/main" xmlns="" val="3531921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C7FEA80B-3978-4BEB-8C19-666A4ABEB9B3}"/>
              </a:ext>
            </a:extLst>
          </p:cNvPr>
          <p:cNvSpPr>
            <a:spLocks noGrp="1"/>
          </p:cNvSpPr>
          <p:nvPr>
            <p:ph type="title"/>
          </p:nvPr>
        </p:nvSpPr>
        <p:spPr/>
        <p:txBody>
          <a:bodyPr/>
          <a:lstStyle/>
          <a:p>
            <a:r>
              <a:rPr lang="hr-HR" dirty="0"/>
              <a:t>5.10. </a:t>
            </a:r>
            <a:r>
              <a:rPr lang="hr-HR" dirty="0" err="1"/>
              <a:t>Uslovni</a:t>
            </a:r>
            <a:r>
              <a:rPr lang="hr-HR" dirty="0"/>
              <a:t> otpust</a:t>
            </a:r>
          </a:p>
        </p:txBody>
      </p:sp>
      <p:sp>
        <p:nvSpPr>
          <p:cNvPr id="3" name="Rezervirano mjesto sadržaja 2">
            <a:extLst>
              <a:ext uri="{FF2B5EF4-FFF2-40B4-BE49-F238E27FC236}">
                <a16:creationId xmlns:a16="http://schemas.microsoft.com/office/drawing/2014/main" xmlns="" id="{C9832192-11A7-4F34-B85E-4FF38C3147E4}"/>
              </a:ext>
            </a:extLst>
          </p:cNvPr>
          <p:cNvSpPr>
            <a:spLocks noGrp="1"/>
          </p:cNvSpPr>
          <p:nvPr>
            <p:ph idx="1"/>
          </p:nvPr>
        </p:nvSpPr>
        <p:spPr/>
        <p:txBody>
          <a:bodyPr vert="horz" lIns="91440" tIns="45720" rIns="91440" bIns="45720" rtlCol="0" anchor="t">
            <a:normAutofit/>
          </a:bodyPr>
          <a:lstStyle/>
          <a:p>
            <a:r>
              <a:rPr lang="hr-HR" dirty="0" err="1"/>
              <a:t>Uslovno</a:t>
            </a:r>
            <a:r>
              <a:rPr lang="hr-HR" dirty="0"/>
              <a:t> otpustiti iz zavodske ustanove sud maloljetnika može ako je proveo najmanje 6 mjeseci i ako postignuti uspjeh ukazuje da maloljetnik dalje neće činiti krivična djela</a:t>
            </a:r>
          </a:p>
          <a:p>
            <a:r>
              <a:rPr lang="hr-HR" dirty="0"/>
              <a:t>Može se izreći mjera pojačanog nadzora, primjena jedne ili više posebnih obaveza</a:t>
            </a:r>
          </a:p>
          <a:p>
            <a:r>
              <a:rPr lang="hr-HR" dirty="0"/>
              <a:t>Sud može opozvati </a:t>
            </a:r>
            <a:r>
              <a:rPr lang="hr-HR" dirty="0" err="1"/>
              <a:t>uslovni</a:t>
            </a:r>
            <a:r>
              <a:rPr lang="hr-HR" dirty="0"/>
              <a:t> otpust</a:t>
            </a:r>
          </a:p>
          <a:p>
            <a:r>
              <a:rPr lang="hr-HR" dirty="0"/>
              <a:t>U članu 21. Zakona o sudovima za mladež, navode se isti </a:t>
            </a:r>
            <a:r>
              <a:rPr lang="hr-HR" dirty="0" err="1"/>
              <a:t>uslovi</a:t>
            </a:r>
            <a:r>
              <a:rPr lang="hr-HR" dirty="0"/>
              <a:t> kako za izricanje, tako i za prestanak </a:t>
            </a:r>
            <a:r>
              <a:rPr lang="hr-HR" dirty="0" err="1"/>
              <a:t>uslovnog</a:t>
            </a:r>
            <a:r>
              <a:rPr lang="hr-HR" dirty="0"/>
              <a:t> otpusta.</a:t>
            </a:r>
          </a:p>
        </p:txBody>
      </p:sp>
    </p:spTree>
    <p:extLst>
      <p:ext uri="{BB962C8B-B14F-4D97-AF65-F5344CB8AC3E}">
        <p14:creationId xmlns:p14="http://schemas.microsoft.com/office/powerpoint/2010/main" xmlns="" val="2056386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AE3EBCFA-5B5D-468C-AF4E-6FF011224CE4}"/>
              </a:ext>
            </a:extLst>
          </p:cNvPr>
          <p:cNvSpPr>
            <a:spLocks noGrp="1"/>
          </p:cNvSpPr>
          <p:nvPr>
            <p:ph type="title"/>
          </p:nvPr>
        </p:nvSpPr>
        <p:spPr/>
        <p:txBody>
          <a:bodyPr/>
          <a:lstStyle/>
          <a:p>
            <a:r>
              <a:rPr lang="hr-HR" dirty="0"/>
              <a:t>1. Uvodne naznake</a:t>
            </a:r>
            <a:endParaRPr lang="sr-Latn-RS" dirty="0"/>
          </a:p>
        </p:txBody>
      </p:sp>
      <p:sp>
        <p:nvSpPr>
          <p:cNvPr id="3" name="Rezervirano mjesto sadržaja 2">
            <a:extLst>
              <a:ext uri="{FF2B5EF4-FFF2-40B4-BE49-F238E27FC236}">
                <a16:creationId xmlns:a16="http://schemas.microsoft.com/office/drawing/2014/main" xmlns="" id="{AE9DFA43-87D0-4843-A243-A1A1107EE02D}"/>
              </a:ext>
            </a:extLst>
          </p:cNvPr>
          <p:cNvSpPr>
            <a:spLocks noGrp="1"/>
          </p:cNvSpPr>
          <p:nvPr>
            <p:ph idx="1"/>
          </p:nvPr>
        </p:nvSpPr>
        <p:spPr>
          <a:xfrm>
            <a:off x="619825" y="1988061"/>
            <a:ext cx="8596668" cy="3880773"/>
          </a:xfrm>
        </p:spPr>
        <p:txBody>
          <a:bodyPr vert="horz" lIns="91440" tIns="45720" rIns="91440" bIns="45720" rtlCol="0" anchor="t">
            <a:normAutofit/>
          </a:bodyPr>
          <a:lstStyle/>
          <a:p>
            <a:r>
              <a:rPr lang="sr-Latn-BA" dirty="0">
                <a:ea typeface="+mn-lt"/>
                <a:cs typeface="+mn-lt"/>
              </a:rPr>
              <a:t>Faktori koji dovode do stvaranja delikventnih ličnosti kod maloljetnika (porodica, škola, okruženje, ekonomski društveni uslovi..)</a:t>
            </a:r>
            <a:endParaRPr lang="sr-Latn-RS" dirty="0"/>
          </a:p>
          <a:p>
            <a:r>
              <a:rPr lang="sr-Latn-BA" dirty="0">
                <a:ea typeface="+mn-lt"/>
                <a:cs typeface="+mn-lt"/>
              </a:rPr>
              <a:t>Krivične sankcije za maloljetnika se izriču u njegovom najboljem interesu</a:t>
            </a:r>
          </a:p>
          <a:p>
            <a:r>
              <a:rPr lang="sr-Latn-BA" dirty="0">
                <a:ea typeface="+mn-lt"/>
                <a:cs typeface="+mn-lt"/>
              </a:rPr>
              <a:t>Velika je naglašenost maloljetničkog recidivizma ili </a:t>
            </a:r>
            <a:r>
              <a:rPr lang="sr-Latn-BA" dirty="0" err="1">
                <a:ea typeface="+mn-lt"/>
                <a:cs typeface="+mn-lt"/>
              </a:rPr>
              <a:t>povratništva</a:t>
            </a:r>
          </a:p>
          <a:p>
            <a:r>
              <a:rPr lang="sr-Latn-BA" dirty="0">
                <a:ea typeface="+mn-lt"/>
                <a:cs typeface="+mn-lt"/>
              </a:rPr>
              <a:t>Lex specialis zakoni na entitetskim nivoima </a:t>
            </a:r>
          </a:p>
          <a:p>
            <a:r>
              <a:rPr lang="sr-Latn-BA" dirty="0">
                <a:ea typeface="+mn-lt"/>
                <a:cs typeface="+mn-lt"/>
              </a:rPr>
              <a:t>Vrste sankacija koje se mogu izreći maloljetnim učiniocima krivičnih djela u BiH (odgojne mjere, kazna maloljetničkog zatvora i sigurnosne mjere)</a:t>
            </a:r>
          </a:p>
          <a:p>
            <a:r>
              <a:rPr lang="sr-Latn-BA" dirty="0">
                <a:ea typeface="+mn-lt"/>
                <a:cs typeface="+mn-lt"/>
              </a:rPr>
              <a:t>Mjere predviđene Zakonom o sudovima za mladež Republike Hrvatske (odgojne mjere, maloljetnički zatvor, sigurnosne mjere)</a:t>
            </a:r>
          </a:p>
          <a:p>
            <a:endParaRPr lang="sr-Latn-BA" dirty="0">
              <a:ea typeface="+mn-lt"/>
              <a:cs typeface="+mn-lt"/>
            </a:endParaRPr>
          </a:p>
          <a:p>
            <a:endParaRPr lang="hr-HR" dirty="0">
              <a:ea typeface="+mn-lt"/>
              <a:cs typeface="+mn-lt"/>
            </a:endParaRPr>
          </a:p>
          <a:p>
            <a:endParaRPr lang="sr-Latn-BA" dirty="0">
              <a:ea typeface="+mn-lt"/>
              <a:cs typeface="+mn-lt"/>
            </a:endParaRPr>
          </a:p>
          <a:p>
            <a:endParaRPr lang="sr-Latn-BA" dirty="0">
              <a:ea typeface="+mn-lt"/>
              <a:cs typeface="+mn-lt"/>
            </a:endParaRPr>
          </a:p>
        </p:txBody>
      </p:sp>
    </p:spTree>
    <p:extLst>
      <p:ext uri="{BB962C8B-B14F-4D97-AF65-F5344CB8AC3E}">
        <p14:creationId xmlns:p14="http://schemas.microsoft.com/office/powerpoint/2010/main" xmlns="" val="3361150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54F0BE5-74A0-45F7-AFEA-A4F46716BC56}"/>
              </a:ext>
            </a:extLst>
          </p:cNvPr>
          <p:cNvSpPr>
            <a:spLocks noGrp="1"/>
          </p:cNvSpPr>
          <p:nvPr>
            <p:ph type="title"/>
          </p:nvPr>
        </p:nvSpPr>
        <p:spPr/>
        <p:txBody>
          <a:bodyPr>
            <a:normAutofit fontScale="90000"/>
          </a:bodyPr>
          <a:lstStyle/>
          <a:p>
            <a:r>
              <a:rPr lang="hr-HR" dirty="0"/>
              <a:t>5.11. Obustava izvršenja i zamjena izrečene mjere drugom odgojnom mjerom</a:t>
            </a:r>
          </a:p>
        </p:txBody>
      </p:sp>
      <p:sp>
        <p:nvSpPr>
          <p:cNvPr id="3" name="Rezervirano mjesto sadržaja 2">
            <a:extLst>
              <a:ext uri="{FF2B5EF4-FFF2-40B4-BE49-F238E27FC236}">
                <a16:creationId xmlns:a16="http://schemas.microsoft.com/office/drawing/2014/main" xmlns="" id="{EEA371E8-EC7F-4F85-AB0A-17F0FAB2735B}"/>
              </a:ext>
            </a:extLst>
          </p:cNvPr>
          <p:cNvSpPr>
            <a:spLocks noGrp="1"/>
          </p:cNvSpPr>
          <p:nvPr>
            <p:ph idx="1"/>
          </p:nvPr>
        </p:nvSpPr>
        <p:spPr/>
        <p:txBody>
          <a:bodyPr vert="horz" lIns="91440" tIns="45720" rIns="91440" bIns="45720" rtlCol="0" anchor="t">
            <a:normAutofit/>
          </a:bodyPr>
          <a:lstStyle/>
          <a:p>
            <a:r>
              <a:rPr lang="hr-HR" dirty="0"/>
              <a:t>Kada se promijene okolnosti nakon izricanja mjere, sud može obustaviti izvršenje izrečene mjere i zamijeniti je drugom odgojnom mjerom. </a:t>
            </a:r>
          </a:p>
          <a:p>
            <a:r>
              <a:rPr lang="hr-HR" dirty="0"/>
              <a:t>Zbog postignutog evidentnog uspjeha, može se obustaviti izvršenje odgojne mjere ili se ona može zamijeniti drugom, ako se smatra da će se postići bolja svrha mjere uz određena ograničenja  </a:t>
            </a:r>
          </a:p>
          <a:p>
            <a:r>
              <a:rPr lang="hr-HR" dirty="0"/>
              <a:t>U Hrvatskoj je obustava izvršenja i zamjena izrečene odgojne mjere uređena na isti način u članu 18. Zakona o sudovima za mladež</a:t>
            </a:r>
          </a:p>
          <a:p>
            <a:endParaRPr lang="hr-HR" dirty="0"/>
          </a:p>
          <a:p>
            <a:endParaRPr lang="hr-HR" dirty="0"/>
          </a:p>
        </p:txBody>
      </p:sp>
    </p:spTree>
    <p:extLst>
      <p:ext uri="{BB962C8B-B14F-4D97-AF65-F5344CB8AC3E}">
        <p14:creationId xmlns:p14="http://schemas.microsoft.com/office/powerpoint/2010/main" xmlns="" val="4224650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2CBE3BBF-8308-4113-A303-635C041EA50A}"/>
              </a:ext>
            </a:extLst>
          </p:cNvPr>
          <p:cNvSpPr>
            <a:spLocks noGrp="1"/>
          </p:cNvSpPr>
          <p:nvPr>
            <p:ph type="title"/>
          </p:nvPr>
        </p:nvSpPr>
        <p:spPr/>
        <p:txBody>
          <a:bodyPr/>
          <a:lstStyle/>
          <a:p>
            <a:r>
              <a:rPr lang="hr-HR" dirty="0"/>
              <a:t>5.12. Otpuštanje maloljetnika iz ustanove</a:t>
            </a:r>
          </a:p>
        </p:txBody>
      </p:sp>
      <p:sp>
        <p:nvSpPr>
          <p:cNvPr id="3" name="Rezervirano mjesto sadržaja 2">
            <a:extLst>
              <a:ext uri="{FF2B5EF4-FFF2-40B4-BE49-F238E27FC236}">
                <a16:creationId xmlns:a16="http://schemas.microsoft.com/office/drawing/2014/main" xmlns="" id="{F0C7D2F6-6367-4C2B-BA0E-EAD1BE8EB649}"/>
              </a:ext>
            </a:extLst>
          </p:cNvPr>
          <p:cNvSpPr>
            <a:spLocks noGrp="1"/>
          </p:cNvSpPr>
          <p:nvPr>
            <p:ph idx="1"/>
          </p:nvPr>
        </p:nvSpPr>
        <p:spPr/>
        <p:txBody>
          <a:bodyPr vert="horz" lIns="91440" tIns="45720" rIns="91440" bIns="45720" rtlCol="0" anchor="t">
            <a:normAutofit/>
          </a:bodyPr>
          <a:lstStyle/>
          <a:p>
            <a:r>
              <a:rPr lang="hr-HR" dirty="0"/>
              <a:t>Maloljetnik se otpušta sa izvršenja zavodske mjere kad istekne </a:t>
            </a:r>
            <a:r>
              <a:rPr lang="hr-HR" dirty="0" err="1"/>
              <a:t>naduže</a:t>
            </a:r>
            <a:r>
              <a:rPr lang="hr-HR" dirty="0"/>
              <a:t> trajanje mjere ili sud obustavi njeno izvršenje ili zamjeni izrečenu mjeru drugom mjerom ili u slučaju </a:t>
            </a:r>
            <a:r>
              <a:rPr lang="hr-HR" dirty="0" err="1"/>
              <a:t>uslovnog</a:t>
            </a:r>
            <a:r>
              <a:rPr lang="hr-HR" dirty="0"/>
              <a:t> otpusta</a:t>
            </a:r>
            <a:endParaRPr lang="sr-Latn-RS" dirty="0"/>
          </a:p>
          <a:p>
            <a:r>
              <a:rPr lang="hr-HR" dirty="0"/>
              <a:t>U Hrvatskoj maloljetnik je dužan javiti se centru za socijalnu skrb prema mjestu prebivališta odnosno boravišta </a:t>
            </a:r>
          </a:p>
          <a:p>
            <a:r>
              <a:rPr lang="hr-HR" dirty="0"/>
              <a:t>Centar za socijalnu skrb će pružiti stručnu pomoć maloljetniku nakon otpusta, u periodu najmanjem od 6 mjeseci</a:t>
            </a:r>
          </a:p>
        </p:txBody>
      </p:sp>
    </p:spTree>
    <p:extLst>
      <p:ext uri="{BB962C8B-B14F-4D97-AF65-F5344CB8AC3E}">
        <p14:creationId xmlns:p14="http://schemas.microsoft.com/office/powerpoint/2010/main" xmlns="" val="1304255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5.13. Prestanak izvršenja</a:t>
            </a:r>
            <a:endParaRPr lang="en-US" dirty="0"/>
          </a:p>
        </p:txBody>
      </p:sp>
      <p:sp>
        <p:nvSpPr>
          <p:cNvPr id="3" name="Content Placeholder 2"/>
          <p:cNvSpPr>
            <a:spLocks noGrp="1"/>
          </p:cNvSpPr>
          <p:nvPr>
            <p:ph idx="1"/>
          </p:nvPr>
        </p:nvSpPr>
        <p:spPr/>
        <p:txBody>
          <a:bodyPr/>
          <a:lstStyle/>
          <a:p>
            <a:r>
              <a:rPr lang="sr-Latn-BA" dirty="0"/>
              <a:t>Može se izvršiti na više načina:</a:t>
            </a:r>
          </a:p>
          <a:p>
            <a:r>
              <a:rPr lang="sr-Latn-BA" dirty="0"/>
              <a:t>Redovan put je protek vremena označenog u sudskoj odluci</a:t>
            </a:r>
          </a:p>
          <a:p>
            <a:r>
              <a:rPr lang="sr-Latn-BA" dirty="0"/>
              <a:t>Protekom roka od 6 mjeseci Sudija za maloljetnike je ovlašten da izrečenu mjeru zamjeni ili obustavi, zavisno od rezultata posredne/neposredne kontrole</a:t>
            </a:r>
          </a:p>
          <a:p>
            <a:r>
              <a:rPr lang="sr-Latn-BA" dirty="0"/>
              <a:t>Prije isteka roka od 6 mjeseci ova mjera se može zamjeniti mjerom upućivanja u ustanovu za liječenje</a:t>
            </a:r>
          </a:p>
          <a:p>
            <a:r>
              <a:rPr lang="sr-Latn-BA" dirty="0"/>
              <a:t>Prestanak izvršenja ove mjere može biti prouzrokovan i smrću maloljetnika.</a:t>
            </a:r>
          </a:p>
          <a:p>
            <a:endParaRPr lang="en-US" dirty="0"/>
          </a:p>
        </p:txBody>
      </p:sp>
    </p:spTree>
    <p:extLst>
      <p:ext uri="{BB962C8B-B14F-4D97-AF65-F5344CB8AC3E}">
        <p14:creationId xmlns:p14="http://schemas.microsoft.com/office/powerpoint/2010/main" xmlns="" val="1564467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a:t>5.14. </a:t>
            </a:r>
            <a:r>
              <a:rPr lang="sr-Latn-BA" dirty="0"/>
              <a:t>Postpenalna podrška</a:t>
            </a:r>
            <a:endParaRPr lang="en-US" dirty="0"/>
          </a:p>
        </p:txBody>
      </p:sp>
      <p:sp>
        <p:nvSpPr>
          <p:cNvPr id="3" name="Content Placeholder 2"/>
          <p:cNvSpPr>
            <a:spLocks noGrp="1"/>
          </p:cNvSpPr>
          <p:nvPr>
            <p:ph idx="1"/>
          </p:nvPr>
        </p:nvSpPr>
        <p:spPr/>
        <p:txBody>
          <a:bodyPr/>
          <a:lstStyle/>
          <a:p>
            <a:r>
              <a:rPr lang="sr-Latn-BA" dirty="0"/>
              <a:t>Postpenalna pomoć je završni potez države u cilju ostvarivanja svrhe  resocijalizacije maloljetnika te njegovog uspješnog povratka u zajednicu. </a:t>
            </a:r>
          </a:p>
          <a:p>
            <a:r>
              <a:rPr lang="sr-Latn-BA" dirty="0"/>
              <a:t>Zakonom je predviđeno nekoliko oblika pomoći, kao što su :</a:t>
            </a:r>
          </a:p>
          <a:p>
            <a:r>
              <a:rPr lang="sr-Latn-BA" dirty="0"/>
              <a:t> pronalaženje smještaja i sredine u kojoj će maloljetnik živjeti,  </a:t>
            </a:r>
          </a:p>
          <a:p>
            <a:r>
              <a:rPr lang="sr-Latn-BA" dirty="0"/>
              <a:t>pomoć pri završetku započetog obrazovanja ili stručnog osposobljavanja, </a:t>
            </a:r>
          </a:p>
          <a:p>
            <a:r>
              <a:rPr lang="sr-Latn-BA" dirty="0"/>
              <a:t>liječenje maloljetnika radi  zaštite njegovog fizičkog i psihičkog integriteta, </a:t>
            </a:r>
          </a:p>
          <a:p>
            <a:r>
              <a:rPr lang="sr-Latn-BA" dirty="0"/>
              <a:t>pomoć pri pronalaženju zaposlenja, obezbjeđenju ishrane, odjeće ili nužnih finansijskih sredstava. </a:t>
            </a:r>
            <a:endParaRPr lang="en-US" dirty="0"/>
          </a:p>
          <a:p>
            <a:endParaRPr lang="en-US" dirty="0"/>
          </a:p>
        </p:txBody>
      </p:sp>
    </p:spTree>
    <p:extLst>
      <p:ext uri="{BB962C8B-B14F-4D97-AF65-F5344CB8AC3E}">
        <p14:creationId xmlns:p14="http://schemas.microsoft.com/office/powerpoint/2010/main" xmlns="" val="2490057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C44FA7FD-D959-4C67-AA36-B0271996C3D2}"/>
              </a:ext>
            </a:extLst>
          </p:cNvPr>
          <p:cNvSpPr>
            <a:spLocks noGrp="1"/>
          </p:cNvSpPr>
          <p:nvPr>
            <p:ph type="title"/>
          </p:nvPr>
        </p:nvSpPr>
        <p:spPr/>
        <p:txBody>
          <a:bodyPr/>
          <a:lstStyle/>
          <a:p>
            <a:r>
              <a:rPr lang="hr-HR" dirty="0"/>
              <a:t>6. Ustanove za izvršenje odgojne mjere upućivanja u odgojno-popravni dom</a:t>
            </a:r>
          </a:p>
        </p:txBody>
      </p:sp>
      <p:sp>
        <p:nvSpPr>
          <p:cNvPr id="3" name="Rezervirano mjesto sadržaja 2">
            <a:extLst>
              <a:ext uri="{FF2B5EF4-FFF2-40B4-BE49-F238E27FC236}">
                <a16:creationId xmlns:a16="http://schemas.microsoft.com/office/drawing/2014/main" xmlns="" id="{ADF109F0-98CE-4589-AAF0-2925B9F30ACE}"/>
              </a:ext>
            </a:extLst>
          </p:cNvPr>
          <p:cNvSpPr>
            <a:spLocks noGrp="1"/>
          </p:cNvSpPr>
          <p:nvPr>
            <p:ph idx="1"/>
          </p:nvPr>
        </p:nvSpPr>
        <p:spPr/>
        <p:txBody>
          <a:bodyPr vert="horz" lIns="91440" tIns="45720" rIns="91440" bIns="45720" rtlCol="0" anchor="t">
            <a:normAutofit/>
          </a:bodyPr>
          <a:lstStyle/>
          <a:p>
            <a:pPr marL="0" indent="0">
              <a:buNone/>
            </a:pPr>
            <a:r>
              <a:rPr lang="hr-HR" sz="2400" b="1" dirty="0"/>
              <a:t>1. Odgojno popravni dom pri Kazneno-popravnom zavodu u Orašju</a:t>
            </a:r>
          </a:p>
          <a:p>
            <a:pPr marL="0" indent="0">
              <a:buNone/>
            </a:pPr>
            <a:endParaRPr lang="hr-HR" dirty="0"/>
          </a:p>
          <a:p>
            <a:r>
              <a:rPr lang="hr-HR" dirty="0"/>
              <a:t>Posebno odjeljenje pri kazneno popravnom zavodu</a:t>
            </a:r>
          </a:p>
          <a:p>
            <a:r>
              <a:rPr lang="hr-HR" dirty="0"/>
              <a:t>Poluotvorenog tipa</a:t>
            </a:r>
          </a:p>
          <a:p>
            <a:r>
              <a:rPr lang="hr-HR"/>
              <a:t>Kapacitet ustanove 100 </a:t>
            </a:r>
            <a:r>
              <a:rPr lang="hr-HR" dirty="0"/>
              <a:t>maloljetnika</a:t>
            </a:r>
          </a:p>
        </p:txBody>
      </p:sp>
    </p:spTree>
    <p:extLst>
      <p:ext uri="{BB962C8B-B14F-4D97-AF65-F5344CB8AC3E}">
        <p14:creationId xmlns:p14="http://schemas.microsoft.com/office/powerpoint/2010/main" xmlns="" val="3902316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81617662-858E-49EF-BAC1-BDD86B72BF92}"/>
              </a:ext>
            </a:extLst>
          </p:cNvPr>
          <p:cNvSpPr>
            <a:spLocks noGrp="1"/>
          </p:cNvSpPr>
          <p:nvPr>
            <p:ph type="title"/>
          </p:nvPr>
        </p:nvSpPr>
        <p:spPr/>
        <p:txBody>
          <a:bodyPr>
            <a:normAutofit fontScale="90000"/>
          </a:bodyPr>
          <a:lstStyle/>
          <a:p>
            <a:r>
              <a:rPr lang="hr-HR" sz="4000" dirty="0"/>
              <a:t>6. Ustanove za izvršenje odgojne mjere upućivanja u odgojno popravni dom</a:t>
            </a:r>
            <a:r>
              <a:rPr lang="hr-HR" dirty="0"/>
              <a:t/>
            </a:r>
            <a:br>
              <a:rPr lang="hr-HR" dirty="0"/>
            </a:br>
            <a:endParaRPr lang="hr-HR" sz="1900" dirty="0"/>
          </a:p>
        </p:txBody>
      </p:sp>
      <p:sp>
        <p:nvSpPr>
          <p:cNvPr id="3" name="Rezervirano mjesto sadržaja 2">
            <a:extLst>
              <a:ext uri="{FF2B5EF4-FFF2-40B4-BE49-F238E27FC236}">
                <a16:creationId xmlns:a16="http://schemas.microsoft.com/office/drawing/2014/main" xmlns="" id="{CA4E888E-6C6A-42CF-B98D-8BB9B4EDF67C}"/>
              </a:ext>
            </a:extLst>
          </p:cNvPr>
          <p:cNvSpPr>
            <a:spLocks noGrp="1"/>
          </p:cNvSpPr>
          <p:nvPr>
            <p:ph idx="1"/>
          </p:nvPr>
        </p:nvSpPr>
        <p:spPr>
          <a:xfrm>
            <a:off x="547938" y="2289987"/>
            <a:ext cx="8596668" cy="4283337"/>
          </a:xfrm>
        </p:spPr>
        <p:txBody>
          <a:bodyPr vert="horz" lIns="91440" tIns="45720" rIns="91440" bIns="45720" rtlCol="0" anchor="t">
            <a:normAutofit/>
          </a:bodyPr>
          <a:lstStyle/>
          <a:p>
            <a:pPr marL="0" indent="0">
              <a:buNone/>
            </a:pPr>
            <a:endParaRPr lang="hr-HR" sz="2400" b="1" dirty="0"/>
          </a:p>
          <a:p>
            <a:pPr marL="0" indent="0">
              <a:buNone/>
            </a:pPr>
            <a:r>
              <a:rPr lang="hr-HR" sz="2400" b="1" dirty="0"/>
              <a:t>2. </a:t>
            </a:r>
            <a:r>
              <a:rPr lang="hr-HR" sz="2400" b="1" dirty="0" err="1"/>
              <a:t>Vaspitno</a:t>
            </a:r>
            <a:r>
              <a:rPr lang="hr-HR" sz="2400" b="1" dirty="0"/>
              <a:t> popravni dom pri kazneno </a:t>
            </a:r>
            <a:r>
              <a:rPr lang="hr-HR" sz="2400" b="1" dirty="0" err="1"/>
              <a:t>popravom</a:t>
            </a:r>
            <a:r>
              <a:rPr lang="hr-HR" sz="2400" b="1" dirty="0"/>
              <a:t> zavodu </a:t>
            </a:r>
            <a:r>
              <a:rPr lang="hr-HR" sz="2400" b="1" dirty="0" err="1"/>
              <a:t>Tunjice</a:t>
            </a:r>
            <a:r>
              <a:rPr lang="hr-HR" sz="2400" b="1" dirty="0"/>
              <a:t> Banja Luka</a:t>
            </a:r>
            <a:endParaRPr lang="hr-HR" sz="2400"/>
          </a:p>
          <a:p>
            <a:endParaRPr lang="hr-HR" dirty="0"/>
          </a:p>
          <a:p>
            <a:r>
              <a:rPr lang="hr-HR" dirty="0"/>
              <a:t>Jedina ustanova ovog tipa u Republici Srpskoj</a:t>
            </a:r>
            <a:endParaRPr lang="sr-Latn-RS" dirty="0"/>
          </a:p>
          <a:p>
            <a:r>
              <a:rPr lang="hr-HR" dirty="0"/>
              <a:t>Kapacitet je 16 maloljetnika i 4 u prijemno otpusnom odjeljenju</a:t>
            </a:r>
          </a:p>
          <a:p>
            <a:endParaRPr lang="hr-HR" dirty="0"/>
          </a:p>
          <a:p>
            <a:endParaRPr lang="hr-HR" dirty="0"/>
          </a:p>
          <a:p>
            <a:endParaRPr lang="hr-HR" sz="2400" b="1" dirty="0"/>
          </a:p>
          <a:p>
            <a:endParaRPr lang="hr-HR" dirty="0"/>
          </a:p>
          <a:p>
            <a:endParaRPr lang="hr-HR" dirty="0"/>
          </a:p>
          <a:p>
            <a:endParaRPr lang="hr-HR" dirty="0"/>
          </a:p>
        </p:txBody>
      </p:sp>
    </p:spTree>
    <p:extLst>
      <p:ext uri="{BB962C8B-B14F-4D97-AF65-F5344CB8AC3E}">
        <p14:creationId xmlns:p14="http://schemas.microsoft.com/office/powerpoint/2010/main" xmlns="" val="2389142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 FBiH</a:t>
            </a:r>
            <a:endParaRPr lang="hr-HR" dirty="0"/>
          </a:p>
        </p:txBody>
      </p:sp>
      <p:sp>
        <p:nvSpPr>
          <p:cNvPr id="3" name="Content Placeholder 2"/>
          <p:cNvSpPr>
            <a:spLocks noGrp="1"/>
          </p:cNvSpPr>
          <p:nvPr>
            <p:ph idx="1"/>
          </p:nvPr>
        </p:nvSpPr>
        <p:spPr/>
        <p:txBody>
          <a:bodyPr/>
          <a:lstStyle/>
          <a:p>
            <a:r>
              <a:rPr lang="hr-HR" smtClean="0"/>
              <a:t>Odgojno-popravni dom u Orašju</a:t>
            </a:r>
          </a:p>
          <a:p>
            <a:pPr>
              <a:buNone/>
            </a:pPr>
            <a:endParaRPr lang="hr-H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CF63FF73-A6C9-4567-9911-6BF5890B7C03}"/>
              </a:ext>
            </a:extLst>
          </p:cNvPr>
          <p:cNvSpPr>
            <a:spLocks noGrp="1"/>
          </p:cNvSpPr>
          <p:nvPr>
            <p:ph type="title"/>
          </p:nvPr>
        </p:nvSpPr>
        <p:spPr/>
        <p:txBody>
          <a:bodyPr>
            <a:normAutofit fontScale="90000"/>
          </a:bodyPr>
          <a:lstStyle/>
          <a:p>
            <a:r>
              <a:rPr lang="hr-HR" dirty="0">
                <a:ea typeface="+mj-lt"/>
                <a:cs typeface="+mj-lt"/>
              </a:rPr>
              <a:t>6. Ustanove za izvršenje odgojne mjere upućivanja u odgojno popravni dom</a:t>
            </a:r>
            <a:br>
              <a:rPr lang="hr-HR" dirty="0">
                <a:ea typeface="+mj-lt"/>
                <a:cs typeface="+mj-lt"/>
              </a:rPr>
            </a:br>
            <a:endParaRPr lang="hr-HR" dirty="0">
              <a:ea typeface="+mj-lt"/>
              <a:cs typeface="+mj-lt"/>
            </a:endParaRPr>
          </a:p>
          <a:p>
            <a:endParaRPr lang="hr-HR" dirty="0"/>
          </a:p>
        </p:txBody>
      </p:sp>
      <p:sp>
        <p:nvSpPr>
          <p:cNvPr id="3" name="Rezervirano mjesto sadržaja 2">
            <a:extLst>
              <a:ext uri="{FF2B5EF4-FFF2-40B4-BE49-F238E27FC236}">
                <a16:creationId xmlns:a16="http://schemas.microsoft.com/office/drawing/2014/main" xmlns="" id="{B10496D7-8BD9-44C4-8990-B32FFA9F8F5E}"/>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hr-HR" sz="2400" b="1" dirty="0"/>
              <a:t>3. Odgojni Zavod u Turopolju</a:t>
            </a:r>
          </a:p>
          <a:p>
            <a:endParaRPr lang="hr-HR" sz="2400" dirty="0"/>
          </a:p>
          <a:p>
            <a:r>
              <a:rPr lang="hr-HR" dirty="0">
                <a:ea typeface="+mn-lt"/>
                <a:cs typeface="+mn-lt"/>
              </a:rPr>
              <a:t>Jedna od najstarijih </a:t>
            </a:r>
            <a:r>
              <a:rPr lang="hr-HR" dirty="0" err="1">
                <a:ea typeface="+mn-lt"/>
                <a:cs typeface="+mn-lt"/>
              </a:rPr>
              <a:t>penalnih</a:t>
            </a:r>
            <a:r>
              <a:rPr lang="hr-HR" dirty="0">
                <a:ea typeface="+mn-lt"/>
                <a:cs typeface="+mn-lt"/>
              </a:rPr>
              <a:t> institucija u ovom dijelu Europe</a:t>
            </a:r>
          </a:p>
          <a:p>
            <a:r>
              <a:rPr lang="hr-HR" dirty="0">
                <a:ea typeface="+mn-lt"/>
                <a:cs typeface="+mn-lt"/>
              </a:rPr>
              <a:t>1992.godine Dom za preodgoj maloljetnika Glina prebačen je na lokaciju kaznenog zavoda Turopolje</a:t>
            </a:r>
            <a:endParaRPr lang="en-US" dirty="0">
              <a:ea typeface="+mn-lt"/>
              <a:cs typeface="+mn-lt"/>
            </a:endParaRPr>
          </a:p>
          <a:p>
            <a:r>
              <a:rPr lang="hr-HR" dirty="0">
                <a:ea typeface="+mn-lt"/>
                <a:cs typeface="+mn-lt"/>
              </a:rPr>
              <a:t>Odgojni zavod u Turopolju je sljednik zavoda za preodgoj maloljetnika Glina</a:t>
            </a:r>
            <a:endParaRPr lang="en-US" dirty="0">
              <a:ea typeface="+mn-lt"/>
              <a:cs typeface="+mn-lt"/>
            </a:endParaRPr>
          </a:p>
          <a:p>
            <a:endParaRPr lang="hr-HR" sz="2400" dirty="0">
              <a:ea typeface="+mn-lt"/>
              <a:cs typeface="+mn-lt"/>
            </a:endParaRPr>
          </a:p>
          <a:p>
            <a:r>
              <a:rPr lang="hr-HR" sz="2400" b="1" dirty="0">
                <a:ea typeface="+mn-lt"/>
                <a:cs typeface="+mn-lt"/>
              </a:rPr>
              <a:t>4. Odgojni Zavod u Požegi</a:t>
            </a:r>
            <a:endParaRPr lang="hr-HR" sz="2400" dirty="0">
              <a:ea typeface="+mn-lt"/>
              <a:cs typeface="+mn-lt"/>
            </a:endParaRPr>
          </a:p>
          <a:p>
            <a:endParaRPr lang="hr-HR" sz="2400" dirty="0">
              <a:ea typeface="+mn-lt"/>
              <a:cs typeface="+mn-lt"/>
            </a:endParaRPr>
          </a:p>
          <a:p>
            <a:r>
              <a:rPr lang="hr-HR" dirty="0">
                <a:ea typeface="+mn-lt"/>
                <a:cs typeface="+mn-lt"/>
              </a:rPr>
              <a:t>Zavod namijenjen za maloljetnike ženskog i muškog spola</a:t>
            </a:r>
            <a:endParaRPr lang="en-US">
              <a:ea typeface="+mn-lt"/>
              <a:cs typeface="+mn-lt"/>
            </a:endParaRPr>
          </a:p>
          <a:p>
            <a:r>
              <a:rPr lang="hr-HR" dirty="0">
                <a:ea typeface="+mn-lt"/>
                <a:cs typeface="+mn-lt"/>
              </a:rPr>
              <a:t>Zatvorenog tipa</a:t>
            </a:r>
            <a:endParaRPr lang="en-US" dirty="0">
              <a:ea typeface="+mn-lt"/>
              <a:cs typeface="+mn-lt"/>
            </a:endParaRPr>
          </a:p>
          <a:p>
            <a:endParaRPr lang="hr-HR" sz="2400" b="1" dirty="0"/>
          </a:p>
          <a:p>
            <a:pPr marL="0" indent="0">
              <a:buNone/>
            </a:pPr>
            <a:endParaRPr lang="hr-HR" sz="2400" b="1" dirty="0"/>
          </a:p>
          <a:p>
            <a:pPr marL="0" indent="0">
              <a:buNone/>
            </a:pPr>
            <a:endParaRPr lang="hr-HR" sz="2400" b="1" dirty="0"/>
          </a:p>
        </p:txBody>
      </p:sp>
    </p:spTree>
    <p:extLst>
      <p:ext uri="{BB962C8B-B14F-4D97-AF65-F5344CB8AC3E}">
        <p14:creationId xmlns:p14="http://schemas.microsoft.com/office/powerpoint/2010/main" xmlns="" val="2196055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1939ACB3-4557-4C02-8AB1-D80C86C81F7A}"/>
              </a:ext>
            </a:extLst>
          </p:cNvPr>
          <p:cNvSpPr>
            <a:spLocks noGrp="1"/>
          </p:cNvSpPr>
          <p:nvPr>
            <p:ph type="title"/>
          </p:nvPr>
        </p:nvSpPr>
        <p:spPr/>
        <p:txBody>
          <a:bodyPr/>
          <a:lstStyle/>
          <a:p>
            <a:r>
              <a:rPr lang="hr-HR" dirty="0"/>
              <a:t>2. Svrha odgojnih mjera</a:t>
            </a:r>
          </a:p>
        </p:txBody>
      </p:sp>
      <p:sp>
        <p:nvSpPr>
          <p:cNvPr id="3" name="Rezervirano mjesto sadržaja 2">
            <a:extLst>
              <a:ext uri="{FF2B5EF4-FFF2-40B4-BE49-F238E27FC236}">
                <a16:creationId xmlns:a16="http://schemas.microsoft.com/office/drawing/2014/main" xmlns="" id="{C272D310-01FB-4891-AC32-20D98362F6DA}"/>
              </a:ext>
            </a:extLst>
          </p:cNvPr>
          <p:cNvSpPr>
            <a:spLocks noGrp="1"/>
          </p:cNvSpPr>
          <p:nvPr>
            <p:ph idx="1"/>
          </p:nvPr>
        </p:nvSpPr>
        <p:spPr/>
        <p:txBody>
          <a:bodyPr vert="horz" lIns="91440" tIns="45720" rIns="91440" bIns="45720" rtlCol="0" anchor="t">
            <a:normAutofit/>
          </a:bodyPr>
          <a:lstStyle/>
          <a:p>
            <a:r>
              <a:rPr lang="hr-HR" dirty="0"/>
              <a:t>Krajnji ciljevi sankcija su resocijalizacija i reintegracija</a:t>
            </a:r>
          </a:p>
          <a:p>
            <a:r>
              <a:rPr lang="hr-HR" dirty="0"/>
              <a:t>Veliki stepen naglašenosti preventivnog djelovanja i </a:t>
            </a:r>
            <a:r>
              <a:rPr lang="hr-HR" dirty="0" err="1"/>
              <a:t>spriječavanja</a:t>
            </a:r>
            <a:r>
              <a:rPr lang="hr-HR" dirty="0"/>
              <a:t> krivičnih djela</a:t>
            </a:r>
          </a:p>
          <a:p>
            <a:r>
              <a:rPr lang="hr-HR" dirty="0"/>
              <a:t>Mjere koje se izriču prema maloljetnicima su isključivo u njegovom najboljem interesu</a:t>
            </a:r>
          </a:p>
          <a:p>
            <a:r>
              <a:rPr lang="hr-HR" dirty="0"/>
              <a:t>Cilj je i ukazati na štetnost činjenja krivičnog djela, te ojačati svijest maloljetnika i formirati njegovu ličnost</a:t>
            </a:r>
          </a:p>
          <a:p>
            <a:r>
              <a:rPr lang="hr-HR" dirty="0"/>
              <a:t>Upućivanje u odgojno-popravni zavod za cilj ima isključenje maloljetnika iz njegove dotadašnje sredine. </a:t>
            </a:r>
          </a:p>
          <a:p>
            <a:endParaRPr lang="hr-HR" dirty="0"/>
          </a:p>
          <a:p>
            <a:endParaRPr lang="hr-HR" dirty="0"/>
          </a:p>
        </p:txBody>
      </p:sp>
    </p:spTree>
    <p:extLst>
      <p:ext uri="{BB962C8B-B14F-4D97-AF65-F5344CB8AC3E}">
        <p14:creationId xmlns:p14="http://schemas.microsoft.com/office/powerpoint/2010/main" xmlns="" val="59070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678E6116-9B10-4425-83DD-A45B373CE070}"/>
              </a:ext>
            </a:extLst>
          </p:cNvPr>
          <p:cNvSpPr>
            <a:spLocks noGrp="1"/>
          </p:cNvSpPr>
          <p:nvPr>
            <p:ph type="title"/>
          </p:nvPr>
        </p:nvSpPr>
        <p:spPr/>
        <p:txBody>
          <a:bodyPr/>
          <a:lstStyle/>
          <a:p>
            <a:r>
              <a:rPr lang="hr-HR" dirty="0"/>
              <a:t>3. Pravni okvir</a:t>
            </a:r>
          </a:p>
        </p:txBody>
      </p:sp>
      <p:sp>
        <p:nvSpPr>
          <p:cNvPr id="3" name="Rezervirano mjesto sadržaja 2">
            <a:extLst>
              <a:ext uri="{FF2B5EF4-FFF2-40B4-BE49-F238E27FC236}">
                <a16:creationId xmlns:a16="http://schemas.microsoft.com/office/drawing/2014/main" xmlns="" id="{12DBE3D8-4017-4D2C-88DF-C82A851C19F6}"/>
              </a:ext>
            </a:extLst>
          </p:cNvPr>
          <p:cNvSpPr>
            <a:spLocks noGrp="1"/>
          </p:cNvSpPr>
          <p:nvPr>
            <p:ph idx="1"/>
          </p:nvPr>
        </p:nvSpPr>
        <p:spPr/>
        <p:txBody>
          <a:bodyPr vert="horz" lIns="91440" tIns="45720" rIns="91440" bIns="45720" rtlCol="0" anchor="t">
            <a:normAutofit lnSpcReduction="10000"/>
          </a:bodyPr>
          <a:lstStyle/>
          <a:p>
            <a:pPr marL="0" indent="0">
              <a:buNone/>
            </a:pPr>
            <a:r>
              <a:rPr lang="hr-HR" sz="2400" b="1" dirty="0"/>
              <a:t>3.1. Domaće zakonodavstvo</a:t>
            </a:r>
          </a:p>
          <a:p>
            <a:pPr marL="0" indent="0">
              <a:buNone/>
            </a:pPr>
            <a:endParaRPr lang="hr-HR" sz="2400" b="1" dirty="0"/>
          </a:p>
          <a:p>
            <a:r>
              <a:rPr lang="hr-HR" dirty="0"/>
              <a:t>Zakon o zaštiti i postupanju sa djecom i maloljetnicima u krivičnom postupku kao </a:t>
            </a:r>
            <a:r>
              <a:rPr lang="hr-HR" dirty="0" err="1"/>
              <a:t>lex</a:t>
            </a:r>
            <a:r>
              <a:rPr lang="hr-HR" dirty="0"/>
              <a:t> </a:t>
            </a:r>
            <a:r>
              <a:rPr lang="hr-HR" dirty="0" err="1"/>
              <a:t>specialis</a:t>
            </a:r>
            <a:r>
              <a:rPr lang="hr-HR" dirty="0"/>
              <a:t> </a:t>
            </a:r>
          </a:p>
          <a:p>
            <a:r>
              <a:rPr lang="hr-HR" dirty="0"/>
              <a:t>Prvo donesen u Republici Srpskoj 2010.godine, a počeo se primjenjivati početkom 2011.godine</a:t>
            </a:r>
          </a:p>
          <a:p>
            <a:r>
              <a:rPr lang="hr-HR" dirty="0"/>
              <a:t>U Brčko Distriktu BiH donesen 2011.godine, a počeo sa primjenom 2012.godine</a:t>
            </a:r>
          </a:p>
          <a:p>
            <a:r>
              <a:rPr lang="hr-HR" dirty="0"/>
              <a:t>U FBiH donesen 2014.godine, a počeo sa primjenom 2015.godine</a:t>
            </a:r>
          </a:p>
          <a:p>
            <a:r>
              <a:rPr lang="hr-HR" dirty="0"/>
              <a:t>Primjenjuju se i opšti principi krivičnog prava koji nisu u suprotnosti sa ovim zakonom</a:t>
            </a:r>
          </a:p>
          <a:p>
            <a:endParaRPr lang="hr-HR" dirty="0"/>
          </a:p>
        </p:txBody>
      </p:sp>
    </p:spTree>
    <p:extLst>
      <p:ext uri="{BB962C8B-B14F-4D97-AF65-F5344CB8AC3E}">
        <p14:creationId xmlns:p14="http://schemas.microsoft.com/office/powerpoint/2010/main" xmlns="" val="2819174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56729039-A472-4F0E-B8B5-E8AAFB2E776E}"/>
              </a:ext>
            </a:extLst>
          </p:cNvPr>
          <p:cNvSpPr>
            <a:spLocks noGrp="1"/>
          </p:cNvSpPr>
          <p:nvPr>
            <p:ph type="title"/>
          </p:nvPr>
        </p:nvSpPr>
        <p:spPr/>
        <p:txBody>
          <a:bodyPr/>
          <a:lstStyle/>
          <a:p>
            <a:r>
              <a:rPr lang="hr-HR" dirty="0"/>
              <a:t>3. Pravni okvir</a:t>
            </a:r>
          </a:p>
        </p:txBody>
      </p:sp>
      <p:sp>
        <p:nvSpPr>
          <p:cNvPr id="3" name="Rezervirano mjesto sadržaja 2">
            <a:extLst>
              <a:ext uri="{FF2B5EF4-FFF2-40B4-BE49-F238E27FC236}">
                <a16:creationId xmlns:a16="http://schemas.microsoft.com/office/drawing/2014/main" xmlns="" id="{56829B91-9C98-4419-8C92-FBB4CFA1F36A}"/>
              </a:ext>
            </a:extLst>
          </p:cNvPr>
          <p:cNvSpPr>
            <a:spLocks noGrp="1"/>
          </p:cNvSpPr>
          <p:nvPr>
            <p:ph idx="1"/>
          </p:nvPr>
        </p:nvSpPr>
        <p:spPr/>
        <p:txBody>
          <a:bodyPr vert="horz" lIns="91440" tIns="45720" rIns="91440" bIns="45720" rtlCol="0" anchor="t">
            <a:normAutofit/>
          </a:bodyPr>
          <a:lstStyle/>
          <a:p>
            <a:r>
              <a:rPr lang="hr-HR" dirty="0"/>
              <a:t>Primjenjuju se krivični zakoni, zakoni o krivičnom postupku, te zakoni o izvršenju krivičnih sankcija, kao i razni pravilnici</a:t>
            </a:r>
          </a:p>
          <a:p>
            <a:r>
              <a:rPr lang="hr-HR" dirty="0"/>
              <a:t>U Hrvatskoj </a:t>
            </a:r>
            <a:r>
              <a:rPr lang="hr-HR" dirty="0" err="1"/>
              <a:t>lex</a:t>
            </a:r>
            <a:r>
              <a:rPr lang="hr-HR" dirty="0"/>
              <a:t> </a:t>
            </a:r>
            <a:r>
              <a:rPr lang="hr-HR" dirty="0" err="1"/>
              <a:t>specialis</a:t>
            </a:r>
            <a:r>
              <a:rPr lang="hr-HR" dirty="0"/>
              <a:t> je Zakon o sudovima za mladež</a:t>
            </a:r>
          </a:p>
          <a:p>
            <a:r>
              <a:rPr lang="hr-HR" dirty="0"/>
              <a:t>Uz njega, ključnu ulogu ima i Zakon o izvršavanju sankcija izrečenih maloljetnicima za kaznena djela i prekršaje</a:t>
            </a:r>
          </a:p>
          <a:p>
            <a:r>
              <a:rPr lang="hr-HR" dirty="0"/>
              <a:t>Pored zakona primjenjuju se i razni pravilnici</a:t>
            </a:r>
          </a:p>
          <a:p>
            <a:endParaRPr lang="hr-HR" dirty="0"/>
          </a:p>
        </p:txBody>
      </p:sp>
    </p:spTree>
    <p:extLst>
      <p:ext uri="{BB962C8B-B14F-4D97-AF65-F5344CB8AC3E}">
        <p14:creationId xmlns:p14="http://schemas.microsoft.com/office/powerpoint/2010/main" xmlns="" val="4256671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FE837BD4-EE1C-459B-BD6B-433002014930}"/>
              </a:ext>
            </a:extLst>
          </p:cNvPr>
          <p:cNvSpPr>
            <a:spLocks noGrp="1"/>
          </p:cNvSpPr>
          <p:nvPr>
            <p:ph type="title"/>
          </p:nvPr>
        </p:nvSpPr>
        <p:spPr/>
        <p:txBody>
          <a:bodyPr/>
          <a:lstStyle/>
          <a:p>
            <a:r>
              <a:rPr lang="hr-HR" dirty="0"/>
              <a:t>3. Pravni okvir</a:t>
            </a:r>
          </a:p>
        </p:txBody>
      </p:sp>
      <p:sp>
        <p:nvSpPr>
          <p:cNvPr id="3" name="Rezervirano mjesto sadržaja 2">
            <a:extLst>
              <a:ext uri="{FF2B5EF4-FFF2-40B4-BE49-F238E27FC236}">
                <a16:creationId xmlns:a16="http://schemas.microsoft.com/office/drawing/2014/main" xmlns="" id="{87DC1FF5-84D5-4849-9DBA-2345FB6BEF69}"/>
              </a:ext>
            </a:extLst>
          </p:cNvPr>
          <p:cNvSpPr>
            <a:spLocks noGrp="1"/>
          </p:cNvSpPr>
          <p:nvPr>
            <p:ph idx="1"/>
          </p:nvPr>
        </p:nvSpPr>
        <p:spPr>
          <a:xfrm>
            <a:off x="634202" y="1599872"/>
            <a:ext cx="8596668" cy="4987830"/>
          </a:xfrm>
        </p:spPr>
        <p:txBody>
          <a:bodyPr vert="horz" lIns="91440" tIns="45720" rIns="91440" bIns="45720" rtlCol="0" anchor="t">
            <a:normAutofit fontScale="92500" lnSpcReduction="20000"/>
          </a:bodyPr>
          <a:lstStyle/>
          <a:p>
            <a:pPr marL="0" indent="0">
              <a:buNone/>
            </a:pPr>
            <a:r>
              <a:rPr lang="hr-HR" sz="2400" b="1" dirty="0"/>
              <a:t>3.2. Međunarodni standardi</a:t>
            </a:r>
            <a:endParaRPr lang="hr-HR" dirty="0"/>
          </a:p>
          <a:p>
            <a:r>
              <a:rPr lang="hr-HR" b="1" dirty="0"/>
              <a:t>Bosna i Hercegovina</a:t>
            </a:r>
          </a:p>
          <a:p>
            <a:pPr>
              <a:buAutoNum type="arabicPeriod"/>
            </a:pPr>
            <a:r>
              <a:rPr lang="hr-HR" dirty="0"/>
              <a:t>Konvencija o pravima djeteta</a:t>
            </a:r>
          </a:p>
          <a:p>
            <a:pPr>
              <a:buAutoNum type="arabicPeriod"/>
            </a:pPr>
            <a:r>
              <a:rPr lang="hr-HR" dirty="0"/>
              <a:t>Standardna minimalna pravila Ujedinjenih nacija za maloljetničko pravosuđe ( Pekinška pravila) </a:t>
            </a:r>
          </a:p>
          <a:p>
            <a:pPr>
              <a:buAutoNum type="arabicPeriod"/>
            </a:pPr>
            <a:r>
              <a:rPr lang="hr-HR" dirty="0"/>
              <a:t>Pravila Ujedinjenih nacija za zaštitu maloljetnih osoba lišenih slobode (Havanska pravila)</a:t>
            </a:r>
          </a:p>
          <a:p>
            <a:pPr>
              <a:buAutoNum type="arabicPeriod"/>
            </a:pPr>
            <a:r>
              <a:rPr lang="hr-HR" dirty="0"/>
              <a:t>Smjernice Ujedinjenih nacija za prevenciju maloljetničke delikvencije</a:t>
            </a:r>
          </a:p>
          <a:p>
            <a:pPr>
              <a:buAutoNum type="arabicPeriod"/>
            </a:pPr>
            <a:r>
              <a:rPr lang="hr-HR" dirty="0"/>
              <a:t>Rijadske smjernice</a:t>
            </a:r>
          </a:p>
          <a:p>
            <a:pPr>
              <a:buAutoNum type="arabicPeriod"/>
            </a:pPr>
            <a:r>
              <a:rPr lang="hr-HR" dirty="0"/>
              <a:t>Smjernice za postupanje sa djecom u sistemu krivičnog pravosuđa 1997.godine</a:t>
            </a:r>
          </a:p>
          <a:p>
            <a:pPr>
              <a:buAutoNum type="arabicPeriod"/>
            </a:pPr>
            <a:r>
              <a:rPr lang="hr-HR" dirty="0"/>
              <a:t>Bečke smjernice</a:t>
            </a:r>
          </a:p>
          <a:p>
            <a:pPr>
              <a:buAutoNum type="arabicPeriod"/>
            </a:pPr>
            <a:r>
              <a:rPr lang="hr-HR" dirty="0"/>
              <a:t>Standardna minimalna pravila Ujedinjenih nacija za </a:t>
            </a:r>
            <a:r>
              <a:rPr lang="hr-HR" dirty="0" err="1"/>
              <a:t>alernat.kaznene</a:t>
            </a:r>
            <a:r>
              <a:rPr lang="hr-HR" dirty="0"/>
              <a:t> mjere iz 1990.godine (Tokijska pravila)</a:t>
            </a:r>
          </a:p>
          <a:p>
            <a:pPr>
              <a:buAutoNum type="arabicPeriod"/>
            </a:pPr>
            <a:r>
              <a:rPr lang="hr-HR" dirty="0"/>
              <a:t>Pravila Ujedinjenih nacija za postupanje sa ženama zatvorenicama i primjenu </a:t>
            </a:r>
            <a:r>
              <a:rPr lang="hr-HR" dirty="0" err="1"/>
              <a:t>alternat.mjera</a:t>
            </a:r>
            <a:r>
              <a:rPr lang="hr-HR" dirty="0"/>
              <a:t> prema ženama prestupnicama (</a:t>
            </a:r>
            <a:r>
              <a:rPr lang="hr-HR" dirty="0" err="1"/>
              <a:t>Bankoška</a:t>
            </a:r>
            <a:r>
              <a:rPr lang="hr-HR" dirty="0"/>
              <a:t> pravila)</a:t>
            </a:r>
          </a:p>
          <a:p>
            <a:pPr>
              <a:buAutoNum type="arabicPeriod"/>
            </a:pPr>
            <a:r>
              <a:rPr lang="hr-HR" dirty="0"/>
              <a:t>Evropska zatvorska pravila </a:t>
            </a:r>
          </a:p>
          <a:p>
            <a:pPr>
              <a:buAutoNum type="arabicPeriod"/>
            </a:pPr>
            <a:endParaRPr lang="hr-HR" dirty="0"/>
          </a:p>
        </p:txBody>
      </p:sp>
    </p:spTree>
    <p:extLst>
      <p:ext uri="{BB962C8B-B14F-4D97-AF65-F5344CB8AC3E}">
        <p14:creationId xmlns:p14="http://schemas.microsoft.com/office/powerpoint/2010/main" xmlns="" val="2734984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76399FB1-7AA2-426D-AAE1-93546FD219CA}"/>
              </a:ext>
            </a:extLst>
          </p:cNvPr>
          <p:cNvSpPr>
            <a:spLocks noGrp="1"/>
          </p:cNvSpPr>
          <p:nvPr>
            <p:ph type="title"/>
          </p:nvPr>
        </p:nvSpPr>
        <p:spPr/>
        <p:txBody>
          <a:bodyPr/>
          <a:lstStyle/>
          <a:p>
            <a:r>
              <a:rPr lang="hr-HR" dirty="0"/>
              <a:t>3. Pravni okvir</a:t>
            </a:r>
          </a:p>
        </p:txBody>
      </p:sp>
      <p:sp>
        <p:nvSpPr>
          <p:cNvPr id="3" name="Rezervirano mjesto sadržaja 2">
            <a:extLst>
              <a:ext uri="{FF2B5EF4-FFF2-40B4-BE49-F238E27FC236}">
                <a16:creationId xmlns:a16="http://schemas.microsoft.com/office/drawing/2014/main" xmlns="" id="{9314D603-186B-4249-99A9-B9D8050661CA}"/>
              </a:ext>
            </a:extLst>
          </p:cNvPr>
          <p:cNvSpPr>
            <a:spLocks noGrp="1"/>
          </p:cNvSpPr>
          <p:nvPr>
            <p:ph idx="1"/>
          </p:nvPr>
        </p:nvSpPr>
        <p:spPr>
          <a:xfrm>
            <a:off x="677334" y="1714891"/>
            <a:ext cx="8596668" cy="4326471"/>
          </a:xfrm>
        </p:spPr>
        <p:txBody>
          <a:bodyPr vert="horz" lIns="91440" tIns="45720" rIns="91440" bIns="45720" rtlCol="0" anchor="t">
            <a:normAutofit/>
          </a:bodyPr>
          <a:lstStyle/>
          <a:p>
            <a:r>
              <a:rPr lang="hr-HR" b="1" dirty="0"/>
              <a:t>Republika Hrvatska:</a:t>
            </a:r>
            <a:endParaRPr lang="sr-Latn-RS" b="1" dirty="0"/>
          </a:p>
          <a:p>
            <a:pPr>
              <a:buAutoNum type="arabicPeriod"/>
            </a:pPr>
            <a:r>
              <a:rPr lang="hr-HR" dirty="0"/>
              <a:t>Međunarodni pakt o građanskim i političkim pravima UN</a:t>
            </a:r>
          </a:p>
          <a:p>
            <a:pPr>
              <a:buAutoNum type="arabicPeriod"/>
            </a:pPr>
            <a:r>
              <a:rPr lang="hr-HR" dirty="0"/>
              <a:t>Konvencija Ujedinjenih naroda o pravima djeteta</a:t>
            </a:r>
          </a:p>
          <a:p>
            <a:pPr>
              <a:buAutoNum type="arabicPeriod"/>
            </a:pPr>
            <a:r>
              <a:rPr lang="hr-HR" dirty="0"/>
              <a:t>Standardna minimalna pravila UN za maloljetničko pravosuđe (Pekinška pravila)</a:t>
            </a:r>
          </a:p>
          <a:p>
            <a:pPr>
              <a:buAutoNum type="arabicPeriod"/>
            </a:pPr>
            <a:r>
              <a:rPr lang="hr-HR" dirty="0"/>
              <a:t>Pravila UN o zaštiti maloljetnika lišenih slobode (Havanska pravila)</a:t>
            </a:r>
          </a:p>
          <a:p>
            <a:pPr>
              <a:buAutoNum type="arabicPeriod"/>
            </a:pPr>
            <a:r>
              <a:rPr lang="hr-HR" dirty="0"/>
              <a:t>Smjernice UN o prevenciji maloljetničke delikvencije (Rijadske smjernice)</a:t>
            </a:r>
          </a:p>
          <a:p>
            <a:pPr>
              <a:buAutoNum type="arabicPeriod"/>
            </a:pPr>
            <a:r>
              <a:rPr lang="hr-HR" dirty="0"/>
              <a:t>Evropska konvencija o pravima djeteta</a:t>
            </a:r>
          </a:p>
          <a:p>
            <a:pPr>
              <a:buAutoNum type="arabicPeriod"/>
            </a:pPr>
            <a:r>
              <a:rPr lang="hr-HR" dirty="0"/>
              <a:t>Smjernice odbora ministara Vijeća Europe o pravosuđu prilagođenom djeci</a:t>
            </a:r>
          </a:p>
          <a:p>
            <a:pPr>
              <a:buAutoNum type="arabicPeriod"/>
            </a:pPr>
            <a:r>
              <a:rPr lang="hr-HR" dirty="0"/>
              <a:t>Direktiva 2016/800 Evropskog parlamenta i Vijeća o </a:t>
            </a:r>
            <a:r>
              <a:rPr lang="hr-HR" dirty="0" err="1"/>
              <a:t>postupovnim</a:t>
            </a:r>
            <a:r>
              <a:rPr lang="hr-HR" dirty="0"/>
              <a:t> jamstvima za djecu koja su osumnjičenici ili optuženici u </a:t>
            </a:r>
            <a:r>
              <a:rPr lang="hr-HR" dirty="0" err="1"/>
              <a:t>kaznenin</a:t>
            </a:r>
            <a:r>
              <a:rPr lang="hr-HR" dirty="0"/>
              <a:t> postupcima.</a:t>
            </a:r>
          </a:p>
        </p:txBody>
      </p:sp>
    </p:spTree>
    <p:extLst>
      <p:ext uri="{BB962C8B-B14F-4D97-AF65-F5344CB8AC3E}">
        <p14:creationId xmlns:p14="http://schemas.microsoft.com/office/powerpoint/2010/main" xmlns="" val="713236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19661F5-BA29-428B-9F8A-1042F9D6D49D}"/>
              </a:ext>
            </a:extLst>
          </p:cNvPr>
          <p:cNvSpPr>
            <a:spLocks noGrp="1"/>
          </p:cNvSpPr>
          <p:nvPr>
            <p:ph type="title"/>
          </p:nvPr>
        </p:nvSpPr>
        <p:spPr/>
        <p:txBody>
          <a:bodyPr/>
          <a:lstStyle/>
          <a:p>
            <a:r>
              <a:rPr lang="hr-HR" dirty="0"/>
              <a:t>4. </a:t>
            </a:r>
            <a:r>
              <a:rPr lang="hr-HR" dirty="0" err="1"/>
              <a:t>Uopšte</a:t>
            </a:r>
            <a:r>
              <a:rPr lang="hr-HR" dirty="0"/>
              <a:t> o odgojnoj mjeri upućivanja u odgojno-popravni zavod</a:t>
            </a:r>
          </a:p>
        </p:txBody>
      </p:sp>
      <p:sp>
        <p:nvSpPr>
          <p:cNvPr id="3" name="Rezervirano mjesto sadržaja 2">
            <a:extLst>
              <a:ext uri="{FF2B5EF4-FFF2-40B4-BE49-F238E27FC236}">
                <a16:creationId xmlns:a16="http://schemas.microsoft.com/office/drawing/2014/main" xmlns="" id="{D4971655-CFD4-479D-B2AB-C4C6987EBCB1}"/>
              </a:ext>
            </a:extLst>
          </p:cNvPr>
          <p:cNvSpPr>
            <a:spLocks noGrp="1"/>
          </p:cNvSpPr>
          <p:nvPr>
            <p:ph idx="1"/>
          </p:nvPr>
        </p:nvSpPr>
        <p:spPr/>
        <p:txBody>
          <a:bodyPr vert="horz" lIns="91440" tIns="45720" rIns="91440" bIns="45720" rtlCol="0" anchor="t">
            <a:normAutofit fontScale="85000" lnSpcReduction="10000"/>
          </a:bodyPr>
          <a:lstStyle/>
          <a:p>
            <a:r>
              <a:rPr lang="hr-HR" dirty="0"/>
              <a:t>Mjera koja se izriče u slučajevima kada je maloljetnika neophodno izdvojiti iz dotadašnje sredine i prema kojem treba primijeniti pojačane mjere i stručne programe preodgoja.</a:t>
            </a:r>
          </a:p>
          <a:p>
            <a:r>
              <a:rPr lang="hr-HR" dirty="0"/>
              <a:t>Prilikom izricanja mjere posebno se u obzir uzima težina i priroda učinjenog djela, te da li su ranije bile izrečene odgojne mjere i kazna maloljetničkog zatvora.</a:t>
            </a:r>
          </a:p>
          <a:p>
            <a:r>
              <a:rPr lang="hr-HR" dirty="0"/>
              <a:t>Mjere se izvršavaju u odgojno-popravnim domovima koji se </a:t>
            </a:r>
            <a:r>
              <a:rPr lang="hr-HR" dirty="0" err="1"/>
              <a:t>djele</a:t>
            </a:r>
            <a:r>
              <a:rPr lang="hr-HR" dirty="0"/>
              <a:t> na domove za žene i muškarce, samo izuzetno, u posebnom odjeljenju kazneno popravnog zavoda. </a:t>
            </a:r>
          </a:p>
          <a:p>
            <a:r>
              <a:rPr lang="hr-HR" dirty="0"/>
              <a:t>Starosna dob maloljetnika: od 14 do 18 godina</a:t>
            </a:r>
          </a:p>
          <a:p>
            <a:r>
              <a:rPr lang="hr-HR" dirty="0"/>
              <a:t>Maloljetnici se dijele u dvije grupe: mlađi i stariji maloljetnici</a:t>
            </a:r>
          </a:p>
          <a:p>
            <a:r>
              <a:rPr lang="hr-HR" dirty="0"/>
              <a:t>Mlađa punoljetna osoba od 18 do 21 godine života</a:t>
            </a:r>
          </a:p>
          <a:p>
            <a:r>
              <a:rPr lang="hr-HR" dirty="0"/>
              <a:t>Prema mlađem maloljetniku se izriču samo odgojne mjere, a prema starijem izuzetno i kazna maloljetničkog zatvora.</a:t>
            </a:r>
          </a:p>
          <a:p>
            <a:r>
              <a:rPr lang="hr-HR" dirty="0"/>
              <a:t>U odgojno-popravnom domu maloljetnik ostaje od 6 mjeseci do 4 godine, a u Republici Hrvatskoj od 6 mjeseci do 3 godine. </a:t>
            </a:r>
          </a:p>
          <a:p>
            <a:endParaRPr lang="hr-HR" dirty="0"/>
          </a:p>
        </p:txBody>
      </p:sp>
    </p:spTree>
    <p:extLst>
      <p:ext uri="{BB962C8B-B14F-4D97-AF65-F5344CB8AC3E}">
        <p14:creationId xmlns:p14="http://schemas.microsoft.com/office/powerpoint/2010/main" xmlns="" val="1219697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AFBABBB-E8BD-465B-9546-7DC9E03FD9FB}"/>
              </a:ext>
            </a:extLst>
          </p:cNvPr>
          <p:cNvSpPr>
            <a:spLocks noGrp="1"/>
          </p:cNvSpPr>
          <p:nvPr>
            <p:ph type="title"/>
          </p:nvPr>
        </p:nvSpPr>
        <p:spPr/>
        <p:txBody>
          <a:bodyPr/>
          <a:lstStyle/>
          <a:p>
            <a:r>
              <a:rPr lang="hr-HR" dirty="0"/>
              <a:t>5. Izvršenje odgojne mjere upućivanja u odgojno-popravni dom</a:t>
            </a:r>
          </a:p>
        </p:txBody>
      </p:sp>
      <p:sp>
        <p:nvSpPr>
          <p:cNvPr id="3" name="Rezervirano mjesto sadržaja 2">
            <a:extLst>
              <a:ext uri="{FF2B5EF4-FFF2-40B4-BE49-F238E27FC236}">
                <a16:creationId xmlns:a16="http://schemas.microsoft.com/office/drawing/2014/main" xmlns="" id="{81940EEA-A2C3-4BE7-B62B-5EB672CF3443}"/>
              </a:ext>
            </a:extLst>
          </p:cNvPr>
          <p:cNvSpPr>
            <a:spLocks noGrp="1"/>
          </p:cNvSpPr>
          <p:nvPr>
            <p:ph idx="1"/>
          </p:nvPr>
        </p:nvSpPr>
        <p:spPr>
          <a:xfrm>
            <a:off x="677334" y="2218098"/>
            <a:ext cx="8596668" cy="3880773"/>
          </a:xfrm>
        </p:spPr>
        <p:txBody>
          <a:bodyPr vert="horz" lIns="91440" tIns="45720" rIns="91440" bIns="45720" rtlCol="0" anchor="t">
            <a:normAutofit/>
          </a:bodyPr>
          <a:lstStyle/>
          <a:p>
            <a:r>
              <a:rPr lang="hr-HR" dirty="0"/>
              <a:t>Odgojnu mjeru maloljetniku izriče sud</a:t>
            </a:r>
          </a:p>
          <a:p>
            <a:r>
              <a:rPr lang="hr-HR" dirty="0"/>
              <a:t>Za upućivanje maloljetnika u odgojno-popravni dom nadležan je sud koji je izrekao ovu odgojnu mjeru</a:t>
            </a:r>
          </a:p>
          <a:p>
            <a:r>
              <a:rPr lang="hr-HR" dirty="0"/>
              <a:t>Za pripremu se ostavlja najmanje 8, a najviše 15 dana</a:t>
            </a:r>
          </a:p>
          <a:p>
            <a:r>
              <a:rPr lang="hr-HR" dirty="0"/>
              <a:t>Sud dostavlja odgojno-popravnom domu izvršnu odluku (rješenje) o izrečenoj mjeri, sa potrebnom dokumentacijom</a:t>
            </a:r>
          </a:p>
          <a:p>
            <a:r>
              <a:rPr lang="hr-HR" dirty="0"/>
              <a:t>Sud maloljetniku koji nije u pritvoru, u pisanom obliku nalaže da se do određenog dana javi, radi izvršenja izrečene mjere</a:t>
            </a:r>
          </a:p>
          <a:p>
            <a:endParaRPr lang="hr-HR" dirty="0"/>
          </a:p>
          <a:p>
            <a:endParaRPr lang="hr-HR" dirty="0"/>
          </a:p>
        </p:txBody>
      </p:sp>
    </p:spTree>
    <p:extLst>
      <p:ext uri="{BB962C8B-B14F-4D97-AF65-F5344CB8AC3E}">
        <p14:creationId xmlns:p14="http://schemas.microsoft.com/office/powerpoint/2010/main" xmlns="" val="32444920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1612</Words>
  <Application>Microsoft Office PowerPoint</Application>
  <PresentationFormat>Custom</PresentationFormat>
  <Paragraphs>177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Facet</vt:lpstr>
      <vt:lpstr>IZVRŠENJE ODGOJNE MJERE UPUĆIVANJA U ODGOJNO-POPRAVNI DOM U BIH I REPUBLICI HRVATSKOJ</vt:lpstr>
      <vt:lpstr>1. Uvodne naznake</vt:lpstr>
      <vt:lpstr>2. Svrha odgojnih mjera</vt:lpstr>
      <vt:lpstr>3. Pravni okvir</vt:lpstr>
      <vt:lpstr>3. Pravni okvir</vt:lpstr>
      <vt:lpstr>3. Pravni okvir</vt:lpstr>
      <vt:lpstr>3. Pravni okvir</vt:lpstr>
      <vt:lpstr>4. Uopšte o odgojnoj mjeri upućivanja u odgojno-popravni zavod</vt:lpstr>
      <vt:lpstr>5. Izvršenje odgojne mjere upućivanja u odgojno-popravni dom</vt:lpstr>
      <vt:lpstr>5.1. Upućivanje u odgojno-popravni dom</vt:lpstr>
      <vt:lpstr>5.2. Dovođenje</vt:lpstr>
      <vt:lpstr>5.3. Prijem maloljetnika u odgojno-popravni dom</vt:lpstr>
      <vt:lpstr>5.4. Postupak izvršenja</vt:lpstr>
      <vt:lpstr>5.5. Subjekti nadzora</vt:lpstr>
      <vt:lpstr>5.6. Prava i obaveze</vt:lpstr>
      <vt:lpstr>5.7. Disciplinski postupak</vt:lpstr>
      <vt:lpstr>5.8. Odgađanje izvršenja zavodske mjere </vt:lpstr>
      <vt:lpstr>5.9. Prekid izvršenja zavodske mjere</vt:lpstr>
      <vt:lpstr>5.10. Uslovni otpust</vt:lpstr>
      <vt:lpstr>5.11. Obustava izvršenja i zamjena izrečene mjere drugom odgojnom mjerom</vt:lpstr>
      <vt:lpstr>5.12. Otpuštanje maloljetnika iz ustanove</vt:lpstr>
      <vt:lpstr>5.13. Prestanak izvršenja</vt:lpstr>
      <vt:lpstr>5.14. Postpenalna podrška</vt:lpstr>
      <vt:lpstr>6. Ustanove za izvršenje odgojne mjere upućivanja u odgojno-popravni dom</vt:lpstr>
      <vt:lpstr>6. Ustanove za izvršenje odgojne mjere upućivanja u odgojno popravni dom </vt:lpstr>
      <vt:lpstr>U FBiH</vt:lpstr>
      <vt:lpstr>6. Ustanove za izvršenje odgojne mjere upućivanja u odgojno popravni dom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
  <cp:lastModifiedBy/>
  <cp:revision>941</cp:revision>
  <dcterms:created xsi:type="dcterms:W3CDTF">2020-05-07T14:18:09Z</dcterms:created>
  <dcterms:modified xsi:type="dcterms:W3CDTF">2020-05-28T08:49:50Z</dcterms:modified>
</cp:coreProperties>
</file>