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54" r:id="rId1"/>
  </p:sldMasterIdLst>
  <p:sldIdLst>
    <p:sldId id="256" r:id="rId2"/>
    <p:sldId id="257" r:id="rId3"/>
    <p:sldId id="258" r:id="rId4"/>
    <p:sldId id="259" r:id="rId5"/>
    <p:sldId id="260" r:id="rId6"/>
    <p:sldId id="261" r:id="rId7"/>
    <p:sldId id="262" r:id="rId8"/>
    <p:sldId id="263" r:id="rId9"/>
    <p:sldId id="264" r:id="rId10"/>
    <p:sldId id="265" r:id="rId11"/>
    <p:sldId id="273" r:id="rId12"/>
    <p:sldId id="266" r:id="rId13"/>
    <p:sldId id="267" r:id="rId14"/>
    <p:sldId id="275" r:id="rId15"/>
    <p:sldId id="276" r:id="rId16"/>
    <p:sldId id="268" r:id="rId17"/>
    <p:sldId id="269" r:id="rId18"/>
    <p:sldId id="270" r:id="rId19"/>
    <p:sldId id="271" r:id="rId20"/>
    <p:sldId id="274" r:id="rId21"/>
    <p:sldId id="27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19E6682-000B-4A30-B6D1-2997D593F832}">
          <p14:sldIdLst>
            <p14:sldId id="256"/>
            <p14:sldId id="257"/>
            <p14:sldId id="258"/>
            <p14:sldId id="259"/>
            <p14:sldId id="260"/>
            <p14:sldId id="261"/>
            <p14:sldId id="262"/>
            <p14:sldId id="263"/>
            <p14:sldId id="264"/>
            <p14:sldId id="265"/>
            <p14:sldId id="273"/>
          </p14:sldIdLst>
        </p14:section>
        <p14:section name="Untitled Section" id="{38A2FC92-3403-4AD7-A924-5A9C046AB7B0}">
          <p14:sldIdLst>
            <p14:sldId id="266"/>
            <p14:sldId id="267"/>
            <p14:sldId id="275"/>
            <p14:sldId id="276"/>
            <p14:sldId id="268"/>
            <p14:sldId id="269"/>
            <p14:sldId id="270"/>
            <p14:sldId id="271"/>
            <p14:sldId id="274"/>
            <p14:sldId id="27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5/4/2020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94703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5/4/2020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3651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F822A4-8DA6-4447-9B1F-C5DB58435268}" type="datetimeFigureOut">
              <a:rPr lang="en-US" smtClean="0"/>
              <a:t>5/4/2020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8200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5/4/2020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24252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5/4/2020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41419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5/4/2020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91695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5/4/2020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75953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smtClean="0"/>
              <a:t>5/4/2020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1956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smtClean="0"/>
              <a:t>5/4/2020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27289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5/4/2020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8958237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5/4/2020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6658543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664C608-40B1-4030-A28D-5B74BC98ADCE}" type="datetimeFigureOut">
              <a:rPr lang="en-US" smtClean="0"/>
              <a:t>5/4/2020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0873119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664C608-40B1-4030-A28D-5B74BC98ADCE}" type="datetimeFigureOut">
              <a:rPr lang="en-US" smtClean="0"/>
              <a:t>5/4/2020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2444296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664C608-40B1-4030-A28D-5B74BC98ADCE}" type="datetimeFigureOut">
              <a:rPr lang="en-US" smtClean="0"/>
              <a:t>5/4/2020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1648548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5/4/2020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10775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5/4/2020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47088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664C608-40B1-4030-A28D-5B74BC98ADCE}" type="datetimeFigureOut">
              <a:rPr lang="en-US" smtClean="0"/>
              <a:t>5/4/2020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64351232"/>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bs-Latn-BA" dirty="0"/>
              <a:t>ŽENE I ZATVORI</a:t>
            </a:r>
            <a:br>
              <a:rPr lang="bs-Latn-BA" dirty="0"/>
            </a:br>
            <a:endParaRPr lang="bs-Latn-BA" dirty="0"/>
          </a:p>
        </p:txBody>
      </p:sp>
      <p:sp>
        <p:nvSpPr>
          <p:cNvPr id="3" name="Subtitle 2"/>
          <p:cNvSpPr>
            <a:spLocks noGrp="1"/>
          </p:cNvSpPr>
          <p:nvPr>
            <p:ph type="subTitle" idx="1"/>
          </p:nvPr>
        </p:nvSpPr>
        <p:spPr/>
        <p:txBody>
          <a:bodyPr/>
          <a:lstStyle/>
          <a:p>
            <a:r>
              <a:rPr lang="bs-Latn-BA" dirty="0"/>
              <a:t>Penologija</a:t>
            </a:r>
          </a:p>
        </p:txBody>
      </p:sp>
    </p:spTree>
    <p:extLst>
      <p:ext uri="{BB962C8B-B14F-4D97-AF65-F5344CB8AC3E}">
        <p14:creationId xmlns:p14="http://schemas.microsoft.com/office/powerpoint/2010/main" val="3241890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EVROPSKA ZATVORSKA PRAVILA</a:t>
            </a:r>
            <a:br>
              <a:rPr lang="bs-Latn-BA" dirty="0"/>
            </a:br>
            <a:endParaRPr lang="bs-Latn-BA" dirty="0"/>
          </a:p>
        </p:txBody>
      </p:sp>
      <p:sp>
        <p:nvSpPr>
          <p:cNvPr id="3" name="Content Placeholder 2"/>
          <p:cNvSpPr>
            <a:spLocks noGrp="1"/>
          </p:cNvSpPr>
          <p:nvPr>
            <p:ph idx="1"/>
          </p:nvPr>
        </p:nvSpPr>
        <p:spPr/>
        <p:txBody>
          <a:bodyPr>
            <a:normAutofit/>
          </a:bodyPr>
          <a:lstStyle/>
          <a:p>
            <a:r>
              <a:rPr lang="bs-Latn-BA" dirty="0">
                <a:latin typeface="+mj-lt"/>
                <a:cs typeface="Times New Roman" pitchFamily="18" charset="0"/>
              </a:rPr>
              <a:t>Evropska zatvorska pravila (2006) predstavljaju jedan od najvažnijih izvora evropskog penitensijarnog prava;</a:t>
            </a:r>
          </a:p>
          <a:p>
            <a:r>
              <a:rPr lang="bs-Latn-BA" dirty="0">
                <a:latin typeface="+mj-lt"/>
                <a:cs typeface="Times New Roman" pitchFamily="18" charset="0"/>
              </a:rPr>
              <a:t>Evropska zatvorska pravila uzimaju u obzir ranije zatvorske standarde, vrijednosti EKLJP, ESLJP, aktivnosti tijela Vijeća Evrope i posebno Evropskog komiteta o sprečavanju mučenja i nečovjelnog postupanja i kažnjavanja;</a:t>
            </a:r>
          </a:p>
          <a:p>
            <a:r>
              <a:rPr lang="bs-Latn-BA" dirty="0">
                <a:latin typeface="+mj-lt"/>
                <a:cs typeface="Times New Roman" pitchFamily="18" charset="0"/>
              </a:rPr>
              <a:t>Evropska zatvorska pravila predstavljaju vodič državama članicama u procesu modernizacije propisa o zatvorima, te pružaju pomoć zatvorskoj administraciji;</a:t>
            </a:r>
          </a:p>
          <a:p>
            <a:r>
              <a:rPr lang="bs-Latn-BA" dirty="0">
                <a:latin typeface="+mj-lt"/>
                <a:cs typeface="Times New Roman" pitchFamily="18" charset="0"/>
              </a:rPr>
              <a:t>Posebnost Evropskih zatvorskih pravila je u Osnovnim principima koji se predviđaju u prvih devet pravila. Njihov smisao je da posluže kao vodič u interpretaciji i implementaciji Pravila u cjelini;</a:t>
            </a:r>
          </a:p>
        </p:txBody>
      </p:sp>
    </p:spTree>
    <p:extLst>
      <p:ext uri="{BB962C8B-B14F-4D97-AF65-F5344CB8AC3E}">
        <p14:creationId xmlns:p14="http://schemas.microsoft.com/office/powerpoint/2010/main" val="1026608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EVROPSKA ZATVORSKA PRAVILA</a:t>
            </a:r>
          </a:p>
        </p:txBody>
      </p:sp>
      <p:sp>
        <p:nvSpPr>
          <p:cNvPr id="3" name="Content Placeholder 2"/>
          <p:cNvSpPr>
            <a:spLocks noGrp="1"/>
          </p:cNvSpPr>
          <p:nvPr>
            <p:ph idx="1"/>
          </p:nvPr>
        </p:nvSpPr>
        <p:spPr/>
        <p:txBody>
          <a:bodyPr>
            <a:normAutofit fontScale="92500" lnSpcReduction="20000"/>
          </a:bodyPr>
          <a:lstStyle/>
          <a:p>
            <a:pPr algn="just">
              <a:lnSpc>
                <a:spcPct val="107000"/>
              </a:lnSpc>
              <a:spcAft>
                <a:spcPts val="800"/>
              </a:spcAft>
            </a:pPr>
            <a:r>
              <a:rPr lang="bs-Latn-BA" dirty="0">
                <a:latin typeface="Century Gothic" panose="020B0502020202020204" pitchFamily="34" charset="0"/>
                <a:ea typeface="Calibri" panose="020F0502020204030204" pitchFamily="34" charset="0"/>
                <a:cs typeface="Times New Roman" panose="02020603050405020304" pitchFamily="18" charset="0"/>
              </a:rPr>
              <a:t>Rezolucijom (73)5, Komitet ministara Vijeća Evrope usvojio je Evropska standardna minimalna pravila za postupanje sa zatvorenicima kao evropsku verziju Standardnih minimalnih pravila UN. Preporuka br. R (87)3 koju je usvojio Komitet ministara Vijeća Evrope u februaru 1987. revidirala je, prvu evropsku verziju Standardnih minimalnih pravila UN i dala im novo ime – </a:t>
            </a:r>
            <a:r>
              <a:rPr lang="bs-Latn-BA" b="1" dirty="0">
                <a:latin typeface="Century Gothic" panose="020B0502020202020204" pitchFamily="34" charset="0"/>
                <a:ea typeface="Calibri" panose="020F0502020204030204" pitchFamily="34" charset="0"/>
                <a:cs typeface="Times New Roman" panose="02020603050405020304" pitchFamily="18" charset="0"/>
              </a:rPr>
              <a:t>Evropska</a:t>
            </a:r>
            <a:r>
              <a:rPr lang="bs-Latn-BA" dirty="0">
                <a:latin typeface="Century Gothic" panose="020B0502020202020204" pitchFamily="34" charset="0"/>
                <a:ea typeface="Calibri" panose="020F0502020204030204" pitchFamily="34" charset="0"/>
                <a:cs typeface="Times New Roman" panose="02020603050405020304" pitchFamily="18" charset="0"/>
              </a:rPr>
              <a:t> </a:t>
            </a:r>
            <a:r>
              <a:rPr lang="bs-Latn-BA" b="1" dirty="0">
                <a:latin typeface="Century Gothic" panose="020B0502020202020204" pitchFamily="34" charset="0"/>
                <a:ea typeface="Calibri" panose="020F0502020204030204" pitchFamily="34" charset="0"/>
                <a:cs typeface="Times New Roman" panose="02020603050405020304" pitchFamily="18" charset="0"/>
              </a:rPr>
              <a:t>zatvorska</a:t>
            </a:r>
            <a:r>
              <a:rPr lang="bs-Latn-BA" dirty="0">
                <a:latin typeface="Century Gothic" panose="020B0502020202020204" pitchFamily="34" charset="0"/>
                <a:ea typeface="Calibri" panose="020F0502020204030204" pitchFamily="34" charset="0"/>
                <a:cs typeface="Times New Roman" panose="02020603050405020304" pitchFamily="18" charset="0"/>
              </a:rPr>
              <a:t> </a:t>
            </a:r>
            <a:r>
              <a:rPr lang="bs-Latn-BA" b="1" dirty="0">
                <a:latin typeface="Century Gothic" panose="020B0502020202020204" pitchFamily="34" charset="0"/>
                <a:ea typeface="Calibri" panose="020F0502020204030204" pitchFamily="34" charset="0"/>
                <a:cs typeface="Times New Roman" panose="02020603050405020304" pitchFamily="18" charset="0"/>
              </a:rPr>
              <a:t>pravila</a:t>
            </a:r>
            <a:r>
              <a:rPr lang="bs-Latn-BA" dirty="0">
                <a:latin typeface="Century Gothic" panose="020B0502020202020204" pitchFamily="34" charset="0"/>
                <a:ea typeface="Calibri" panose="020F0502020204030204" pitchFamily="34" charset="0"/>
                <a:cs typeface="Times New Roman" panose="02020603050405020304" pitchFamily="18" charset="0"/>
              </a:rPr>
              <a:t> (</a:t>
            </a:r>
            <a:r>
              <a:rPr lang="bs-Latn-BA" i="1" dirty="0">
                <a:latin typeface="Century Gothic" panose="020B0502020202020204" pitchFamily="34" charset="0"/>
                <a:ea typeface="Calibri" panose="020F0502020204030204" pitchFamily="34" charset="0"/>
                <a:cs typeface="Times New Roman" panose="02020603050405020304" pitchFamily="18" charset="0"/>
              </a:rPr>
              <a:t>European Prison Rules</a:t>
            </a:r>
            <a:r>
              <a:rPr lang="bs-Latn-BA" dirty="0">
                <a:latin typeface="Century Gothic" panose="020B050202020202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bs-Latn-BA" dirty="0">
                <a:latin typeface="Century Gothic" panose="020B0502020202020204" pitchFamily="34" charset="0"/>
                <a:ea typeface="Calibri" panose="020F0502020204030204" pitchFamily="34" charset="0"/>
                <a:cs typeface="Times New Roman" panose="02020603050405020304" pitchFamily="18" charset="0"/>
              </a:rPr>
              <a:t>Pravila u cjelini izražavaju mjere koje je potrebno poduzeti da bi se smanjile negativne posljedice gubitka slobode uz naglasak da svako daljnje ograničavanje prava mora biti utemeljeno na zakonu i određeno samo kada je to nužno zbog održavanja reda i sigurnosti u zatvoru. </a:t>
            </a:r>
          </a:p>
          <a:p>
            <a:r>
              <a:rPr lang="bs-Latn-BA" dirty="0">
                <a:latin typeface="Century Gothic" panose="020B0502020202020204" pitchFamily="34" charset="0"/>
                <a:cs typeface="Times New Roman" pitchFamily="18" charset="0"/>
              </a:rPr>
              <a:t>U prvih devet pravila postavljena su temeljna načela koja predstavljaju svojevrstan vodič za tumačenje i primjenu pravila u cijelosti. </a:t>
            </a:r>
          </a:p>
          <a:p>
            <a:r>
              <a:rPr lang="bs-Latn-BA" dirty="0">
                <a:latin typeface="Century Gothic" panose="020B0502020202020204" pitchFamily="34" charset="0"/>
                <a:cs typeface="Times New Roman" pitchFamily="18" charset="0"/>
              </a:rPr>
              <a:t>Prva tri temeljna načela jamče poštivanje ljudskih prava zatvorenika koja se mogu ograničiti samo u skladu sa zakonom i u mjeri u kojoj je to nužno.</a:t>
            </a:r>
          </a:p>
          <a:p>
            <a:endParaRPr lang="bs-Latn-BA" dirty="0"/>
          </a:p>
        </p:txBody>
      </p:sp>
    </p:spTree>
    <p:extLst>
      <p:ext uri="{BB962C8B-B14F-4D97-AF65-F5344CB8AC3E}">
        <p14:creationId xmlns:p14="http://schemas.microsoft.com/office/powerpoint/2010/main" val="3463811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EVROPSKA ZATVORSKA PRAVILA-</a:t>
            </a:r>
            <a:r>
              <a:rPr lang="bs-Latn-BA" sz="2800" dirty="0"/>
              <a:t>odredbe koje se odnose na zatvorenice</a:t>
            </a:r>
            <a:endParaRPr lang="bs-Latn-BA" sz="3200" dirty="0"/>
          </a:p>
        </p:txBody>
      </p:sp>
      <p:sp>
        <p:nvSpPr>
          <p:cNvPr id="3" name="Content Placeholder 2"/>
          <p:cNvSpPr>
            <a:spLocks noGrp="1"/>
          </p:cNvSpPr>
          <p:nvPr>
            <p:ph sz="half" idx="1"/>
          </p:nvPr>
        </p:nvSpPr>
        <p:spPr>
          <a:xfrm>
            <a:off x="2589211" y="2133599"/>
            <a:ext cx="4983565" cy="4511899"/>
          </a:xfrm>
        </p:spPr>
        <p:txBody>
          <a:bodyPr>
            <a:normAutofit fontScale="92500"/>
          </a:bodyPr>
          <a:lstStyle/>
          <a:p>
            <a:r>
              <a:rPr lang="bs-Latn-BA" dirty="0"/>
              <a:t>34.1. Osim posebnih odredbi Pravila koje se odnose na zatvorenice, vlasti će pri odlučivanju o izvršavanju kazne zatvora posvetiti osobitu pažnju potrebama žena kao što su njihove fi zičke, obrazovne, socijalne i psihološke potrebe.</a:t>
            </a:r>
          </a:p>
          <a:p>
            <a:r>
              <a:rPr lang="bs-Latn-BA" dirty="0"/>
              <a:t>34.2. Posebni će se napori uložiti radi omogućivanja pristupa zatvorenica koje imaju potrebe opisane u pravilu 25.4. (Kućni red za sve zatvorenike osigurat će uravnotežen program aktivnosti) specijalnim službama.</a:t>
            </a:r>
          </a:p>
          <a:p>
            <a:r>
              <a:rPr lang="bs-Latn-BA" dirty="0"/>
              <a:t>34.3. Zatvorenicama će se dopustiti da rode dijete izvan zatvora, no ako se dijete rodi u zatvoru, vlasti će osigurati svu potrebnu podršku i opremu.</a:t>
            </a:r>
          </a:p>
          <a:p>
            <a:endParaRPr lang="bs-Latn-BA"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972022" y="2616613"/>
            <a:ext cx="3790168" cy="2599331"/>
          </a:xfrm>
        </p:spPr>
      </p:pic>
    </p:spTree>
    <p:extLst>
      <p:ext uri="{BB962C8B-B14F-4D97-AF65-F5344CB8AC3E}">
        <p14:creationId xmlns:p14="http://schemas.microsoft.com/office/powerpoint/2010/main" val="3783382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EVROPSKA ZATVORSKA PRAVILA-</a:t>
            </a:r>
            <a:r>
              <a:rPr lang="bs-Latn-BA" sz="2800" dirty="0"/>
              <a:t>odredbe koje se odnose na zatvorenice</a:t>
            </a:r>
            <a:endParaRPr lang="bs-Latn-BA" sz="3200"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89214" y="2584551"/>
            <a:ext cx="4030528" cy="2657150"/>
          </a:xfrm>
        </p:spPr>
      </p:pic>
      <p:sp>
        <p:nvSpPr>
          <p:cNvPr id="4" name="Content Placeholder 3"/>
          <p:cNvSpPr>
            <a:spLocks noGrp="1"/>
          </p:cNvSpPr>
          <p:nvPr>
            <p:ph sz="half" idx="2"/>
          </p:nvPr>
        </p:nvSpPr>
        <p:spPr>
          <a:xfrm>
            <a:off x="7190747" y="2584550"/>
            <a:ext cx="4313864" cy="4273449"/>
          </a:xfrm>
        </p:spPr>
        <p:txBody>
          <a:bodyPr/>
          <a:lstStyle/>
          <a:p>
            <a:r>
              <a:rPr lang="bs-Latn-BA" dirty="0"/>
              <a:t>81.3. Osoblje koje radi sa specifičnim grupama zatvorenika, kao što su strani državljani, žene, maloljetnici ili psihički oboljeli zatvorenici i slično pohađat će posebne tečajeve s obzirom na specifičnosti svog posla.</a:t>
            </a:r>
          </a:p>
          <a:p>
            <a:r>
              <a:rPr lang="bs-Latn-BA" dirty="0"/>
              <a:t>54.5. Osobe će pretraživati samo osoblje istog spola.</a:t>
            </a:r>
          </a:p>
          <a:p>
            <a:endParaRPr lang="bs-Latn-BA" dirty="0"/>
          </a:p>
        </p:txBody>
      </p:sp>
    </p:spTree>
    <p:extLst>
      <p:ext uri="{BB962C8B-B14F-4D97-AF65-F5344CB8AC3E}">
        <p14:creationId xmlns:p14="http://schemas.microsoft.com/office/powerpoint/2010/main" val="4206013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bs-Latn-BA" sz="2800" dirty="0"/>
              <a:t>Evropski komitet za sprječavanje mučenja i nečovječnog ili ponižavajućeg postupanja ili kažnjavanja (CPT)</a:t>
            </a:r>
          </a:p>
        </p:txBody>
      </p:sp>
      <p:sp>
        <p:nvSpPr>
          <p:cNvPr id="3" name="Content Placeholder 2"/>
          <p:cNvSpPr>
            <a:spLocks noGrp="1"/>
          </p:cNvSpPr>
          <p:nvPr>
            <p:ph idx="1"/>
          </p:nvPr>
        </p:nvSpPr>
        <p:spPr/>
        <p:txBody>
          <a:bodyPr/>
          <a:lstStyle/>
          <a:p>
            <a:r>
              <a:rPr lang="bs-Latn-BA" dirty="0"/>
              <a:t>CPT vodi monitoring primjene Europskih zatvorskih pravila, odnosno da li članice Vijeća Europe (što je i BiH od 2002. godine), poštuju Pravila.</a:t>
            </a:r>
          </a:p>
          <a:p>
            <a:r>
              <a:rPr lang="bs-Latn-BA" dirty="0"/>
              <a:t>Navedeno obavlja tako što organizira posjete mjestima na kojima borave osobe lišene slobode da bi ocijenio kako se s njima postupa. Posjete obavljaju izaslanstva u kojima se obično nalazi nekoliko članova CPT-a, a prate ih članovi tajništva Odbora, te, ako je potrebno, stručnjaci i prevoditelji.</a:t>
            </a:r>
          </a:p>
          <a:p>
            <a:r>
              <a:rPr lang="bs-Latn-BA" dirty="0"/>
              <a:t>Nakon svakog posjeta CPT šalje podrobno izvješće dotičnoj državi. To izvješće sadrži nalaze CPT-a i njegove preporuke, primjedbe i zahtjeve za informacijama. CPT također traži podroban odgovor na pitanja postavljena u svom izvješću.</a:t>
            </a:r>
          </a:p>
          <a:p>
            <a:r>
              <a:rPr lang="bs-Latn-BA" dirty="0"/>
              <a:t>Na sljedećim slajdovima dat je prikaz nekih od nalaza CPT-a.  </a:t>
            </a:r>
          </a:p>
          <a:p>
            <a:endParaRPr lang="bs-Latn-B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8075" y="5441052"/>
            <a:ext cx="2248034" cy="1397539"/>
          </a:xfrm>
          <a:prstGeom prst="rect">
            <a:avLst/>
          </a:prstGeom>
        </p:spPr>
      </p:pic>
    </p:spTree>
    <p:extLst>
      <p:ext uri="{BB962C8B-B14F-4D97-AF65-F5344CB8AC3E}">
        <p14:creationId xmlns:p14="http://schemas.microsoft.com/office/powerpoint/2010/main" val="3698907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HIGIJENA I ZDRAVSTVENA ZAŠTITA</a:t>
            </a:r>
          </a:p>
        </p:txBody>
      </p:sp>
      <p:sp>
        <p:nvSpPr>
          <p:cNvPr id="3" name="Content Placeholder 2"/>
          <p:cNvSpPr>
            <a:spLocks noGrp="1"/>
          </p:cNvSpPr>
          <p:nvPr>
            <p:ph sz="half" idx="1"/>
          </p:nvPr>
        </p:nvSpPr>
        <p:spPr>
          <a:xfrm>
            <a:off x="2589212" y="1803042"/>
            <a:ext cx="5485842" cy="5054958"/>
          </a:xfrm>
        </p:spPr>
        <p:txBody>
          <a:bodyPr>
            <a:normAutofit lnSpcReduction="10000"/>
          </a:bodyPr>
          <a:lstStyle/>
          <a:p>
            <a:r>
              <a:rPr lang="bs-Latn-BA" sz="1900" dirty="0">
                <a:latin typeface="+mj-lt"/>
                <a:cs typeface="Times New Roman" pitchFamily="18" charset="0"/>
              </a:rPr>
              <a:t>Veoma bitan faktor u ženskom zatvoru bi trebala biti higijena; uredan pristup sanitarnom čvoru i prostorijama za održavanje higijene, odgovarajuća količina osnovnih higijenskih potrepština – od posebnog su značaja.</a:t>
            </a:r>
          </a:p>
          <a:p>
            <a:r>
              <a:rPr lang="bs-Latn-BA" sz="1900" dirty="0">
                <a:latin typeface="+mj-lt"/>
                <a:cs typeface="Times New Roman" pitchFamily="18" charset="0"/>
              </a:rPr>
              <a:t>Zdravstvena zaštita koja se pruža osobama lišenim slobode trebala bi biti po standardima jednaka onoj koja se pruža populaciji u zajednici.</a:t>
            </a:r>
          </a:p>
          <a:p>
            <a:r>
              <a:rPr lang="bs-Latn-BA" sz="1900" dirty="0">
                <a:latin typeface="+mj-lt"/>
                <a:cs typeface="Times New Roman" pitchFamily="18" charset="0"/>
              </a:rPr>
              <a:t>Skrining na rak dojke i jajnika = preventivna zdravstvena zaštita posebno važna za žene</a:t>
            </a:r>
          </a:p>
          <a:p>
            <a:r>
              <a:rPr lang="bs-Latn-BA" sz="1900" dirty="0">
                <a:latin typeface="+mj-lt"/>
                <a:cs typeface="Times New Roman" pitchFamily="18" charset="0"/>
              </a:rPr>
              <a:t>Odgovarajuća količina lijekova također treba biti dostupna u zatvoru ženama kojima su isti potrebni</a:t>
            </a:r>
            <a:endParaRPr lang="en-US" sz="1900" dirty="0">
              <a:latin typeface="+mj-lt"/>
              <a:cs typeface="Times New Roman" pitchFamily="18" charset="0"/>
            </a:endParaRPr>
          </a:p>
          <a:p>
            <a:endParaRPr lang="bs-Latn-BA"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190963" y="2498500"/>
            <a:ext cx="3596983" cy="2768935"/>
          </a:xfrm>
        </p:spPr>
      </p:pic>
    </p:spTree>
    <p:extLst>
      <p:ext uri="{BB962C8B-B14F-4D97-AF65-F5344CB8AC3E}">
        <p14:creationId xmlns:p14="http://schemas.microsoft.com/office/powerpoint/2010/main" val="1455841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PRE-NATALNA, POST-NATALNA I BRIGA ZA DIJETE</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842233" y="3625179"/>
            <a:ext cx="2404022" cy="1766376"/>
          </a:xfrm>
        </p:spPr>
      </p:pic>
      <p:sp>
        <p:nvSpPr>
          <p:cNvPr id="7" name="Content Placeholder 6"/>
          <p:cNvSpPr>
            <a:spLocks noGrp="1"/>
          </p:cNvSpPr>
          <p:nvPr>
            <p:ph sz="half" idx="2"/>
          </p:nvPr>
        </p:nvSpPr>
        <p:spPr>
          <a:xfrm>
            <a:off x="6568225" y="2126222"/>
            <a:ext cx="4936386" cy="3777622"/>
          </a:xfrm>
        </p:spPr>
        <p:txBody>
          <a:bodyPr>
            <a:normAutofit fontScale="92500" lnSpcReduction="10000"/>
          </a:bodyPr>
          <a:lstStyle/>
          <a:p>
            <a:r>
              <a:rPr lang="bs-Latn-BA" dirty="0">
                <a:latin typeface="+mj-lt"/>
                <a:cs typeface="Times New Roman" pitchFamily="18" charset="0"/>
              </a:rPr>
              <a:t>Trudnicama u zatvoru treba ponuditi ishranu bogatu proteinima, svježim voćem i povrćem;</a:t>
            </a:r>
          </a:p>
          <a:p>
            <a:r>
              <a:rPr lang="bs-Latn-BA" dirty="0">
                <a:latin typeface="+mj-lt"/>
                <a:cs typeface="Times New Roman" pitchFamily="18" charset="0"/>
              </a:rPr>
              <a:t>Majkama dojiljama obezbijediti potrebnu ishranu; (Rumunija, posjeta 2014, odlomak 99)</a:t>
            </a:r>
          </a:p>
          <a:p>
            <a:r>
              <a:rPr lang="bs-Latn-BA" dirty="0">
                <a:latin typeface="+mj-lt"/>
                <a:cs typeface="Times New Roman" pitchFamily="18" charset="0"/>
              </a:rPr>
              <a:t>Majke u zatvoru bi trebale biti smještene zajedno sa svojim bebama;</a:t>
            </a:r>
          </a:p>
          <a:p>
            <a:r>
              <a:rPr lang="bs-Latn-BA" dirty="0"/>
              <a:t>Treba postojati adekvatan odnos i saradnja između osoblja zaposlenog u zatvoru u odjeljenjima za majke i djecu i zdravstvene službe i drugog zatvorskog osoblja koje je u kontaktu sa majkama u zatvoru.</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720" y="2552433"/>
            <a:ext cx="2345063" cy="1297269"/>
          </a:xfrm>
          <a:prstGeom prst="rect">
            <a:avLst/>
          </a:prstGeom>
        </p:spPr>
      </p:pic>
    </p:spTree>
    <p:extLst>
      <p:ext uri="{BB962C8B-B14F-4D97-AF65-F5344CB8AC3E}">
        <p14:creationId xmlns:p14="http://schemas.microsoft.com/office/powerpoint/2010/main" val="3929271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OBRAZOVNI PROGRAM</a:t>
            </a:r>
          </a:p>
        </p:txBody>
      </p:sp>
      <p:sp>
        <p:nvSpPr>
          <p:cNvPr id="3" name="Content Placeholder 2"/>
          <p:cNvSpPr>
            <a:spLocks noGrp="1"/>
          </p:cNvSpPr>
          <p:nvPr>
            <p:ph idx="1"/>
          </p:nvPr>
        </p:nvSpPr>
        <p:spPr/>
        <p:txBody>
          <a:bodyPr/>
          <a:lstStyle/>
          <a:p>
            <a:r>
              <a:rPr lang="bs-Latn-BA" b="1" dirty="0">
                <a:latin typeface="+mj-lt"/>
                <a:cs typeface="Times New Roman" pitchFamily="18" charset="0"/>
              </a:rPr>
              <a:t>Obrazovanje = važan element rehabilitacije u zatvoru</a:t>
            </a:r>
          </a:p>
          <a:p>
            <a:r>
              <a:rPr lang="bs-Latn-BA" dirty="0">
                <a:solidFill>
                  <a:schemeClr val="tx1"/>
                </a:solidFill>
                <a:latin typeface="+mj-lt"/>
                <a:cs typeface="Times New Roman" pitchFamily="18" charset="0"/>
              </a:rPr>
              <a:t>Žene u zatvoru nedovoljno iskorištavaju mogućnosti koje im se nude u obrazovanju i usavršavanju, jer je prisutna svijest kako će preostali dio života provesti kao ovisne o socijalnim programima ili će ih izdržavati muškarci (muževi, partneri.) (Zoran Šućur, Značajke života i tretmana žena u zatvoru)</a:t>
            </a:r>
          </a:p>
          <a:p>
            <a:r>
              <a:rPr lang="bs-Latn-BA" dirty="0">
                <a:solidFill>
                  <a:schemeClr val="tx1"/>
                </a:solidFill>
              </a:rPr>
              <a:t>Također, žene ne pridaju velik značaj obrazovanju vodeći se time da ih poslije zatvora čeka briga za dijete. (Zoran Šućur, Značajke života i tretmana žena u zatvoru)</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3609" y="4559121"/>
            <a:ext cx="3817682" cy="14519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879" y="5168049"/>
            <a:ext cx="2229519" cy="1486346"/>
          </a:xfrm>
          <a:prstGeom prst="rect">
            <a:avLst/>
          </a:prstGeom>
        </p:spPr>
      </p:pic>
    </p:spTree>
    <p:extLst>
      <p:ext uri="{BB962C8B-B14F-4D97-AF65-F5344CB8AC3E}">
        <p14:creationId xmlns:p14="http://schemas.microsoft.com/office/powerpoint/2010/main" val="2368268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PRETRESI OSOBA POŠTUJUĆI RODNU PRIPADNOST</a:t>
            </a:r>
          </a:p>
        </p:txBody>
      </p:sp>
      <p:sp>
        <p:nvSpPr>
          <p:cNvPr id="3" name="Content Placeholder 2"/>
          <p:cNvSpPr>
            <a:spLocks noGrp="1"/>
          </p:cNvSpPr>
          <p:nvPr>
            <p:ph idx="1"/>
          </p:nvPr>
        </p:nvSpPr>
        <p:spPr/>
        <p:txBody>
          <a:bodyPr>
            <a:normAutofit fontScale="92500" lnSpcReduction="10000"/>
          </a:bodyPr>
          <a:lstStyle/>
          <a:p>
            <a:r>
              <a:rPr lang="bs-Latn-BA" dirty="0">
                <a:latin typeface="+mj-lt"/>
                <a:cs typeface="Times New Roman" pitchFamily="18" charset="0"/>
              </a:rPr>
              <a:t>Osobe lišene slobode treba pretresati samo osoblje </a:t>
            </a:r>
            <a:r>
              <a:rPr lang="bs-Latn-BA" b="1" dirty="0">
                <a:latin typeface="+mj-lt"/>
                <a:cs typeface="Times New Roman" pitchFamily="18" charset="0"/>
              </a:rPr>
              <a:t>ISTOG</a:t>
            </a:r>
            <a:r>
              <a:rPr lang="bs-Latn-BA" dirty="0">
                <a:latin typeface="+mj-lt"/>
                <a:cs typeface="Times New Roman" pitchFamily="18" charset="0"/>
              </a:rPr>
              <a:t> spola.</a:t>
            </a:r>
            <a:r>
              <a:rPr lang="en-US" dirty="0"/>
              <a:t> </a:t>
            </a:r>
            <a:r>
              <a:rPr lang="bs-Latn-BA" dirty="0"/>
              <a:t>Svi pretresi tokom kojih se od zatvorenika traži da skinu odjeću moraju se obavljati izvan vidokruga zatvorskog osoblja suprotnog spola. (Nizozemska, posjeta 2016, odlomak 110)</a:t>
            </a:r>
          </a:p>
          <a:p>
            <a:r>
              <a:rPr lang="bs-Latn-BA" dirty="0">
                <a:latin typeface="+mj-lt"/>
                <a:cs typeface="Times New Roman" pitchFamily="18" charset="0"/>
              </a:rPr>
              <a:t>Neugodni pretresi nose sa sobom rizik od zlostavljanja i zastrašivanja. (Grčka, posjeta 2009, odlomci 91 i 92)</a:t>
            </a:r>
          </a:p>
          <a:p>
            <a:r>
              <a:rPr lang="bs-Latn-BA" dirty="0">
                <a:latin typeface="+mj-lt"/>
                <a:cs typeface="Times New Roman" pitchFamily="18" charset="0"/>
              </a:rPr>
              <a:t>Vaginalne pretrese treba obavljati samo ukoliko je to neophodno i treba biti propraćeno određenim mehanizmima zaštite ljudskih prava.(CPT je primijetio da i u Francuskoj i u Grčkoj takvi pretresi jesu predmet prethodnog odobrenja tužioca)</a:t>
            </a:r>
          </a:p>
          <a:p>
            <a:r>
              <a:rPr lang="bs-Latn-BA" dirty="0">
                <a:latin typeface="+mj-lt"/>
                <a:cs typeface="Times New Roman" pitchFamily="18" charset="0"/>
              </a:rPr>
              <a:t>Pregledi intimne prirode trebaju se obavljati na način koji poštuje u najvećoj mjeri ličnu sigurnost žene.</a:t>
            </a:r>
          </a:p>
          <a:p>
            <a:r>
              <a:rPr lang="bs-Latn-BA" dirty="0">
                <a:latin typeface="+mj-lt"/>
                <a:cs typeface="Times New Roman" pitchFamily="18" charset="0"/>
              </a:rPr>
              <a:t>Svaki pregled treba biti ispravno evidentiran u posebnoj evidenciji.</a:t>
            </a:r>
          </a:p>
          <a:p>
            <a:endParaRPr lang="bs-Latn-BA" dirty="0"/>
          </a:p>
        </p:txBody>
      </p:sp>
    </p:spTree>
    <p:extLst>
      <p:ext uri="{BB962C8B-B14F-4D97-AF65-F5344CB8AC3E}">
        <p14:creationId xmlns:p14="http://schemas.microsoft.com/office/powerpoint/2010/main" val="2374207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27612"/>
          </a:xfrm>
        </p:spPr>
        <p:txBody>
          <a:bodyPr/>
          <a:lstStyle/>
          <a:p>
            <a:r>
              <a:rPr lang="bs-Latn-BA" dirty="0"/>
              <a:t>KONTAKT SA VANJSKIM SVIJETOM</a:t>
            </a:r>
            <a:endParaRPr lang="en-US" dirty="0"/>
          </a:p>
        </p:txBody>
      </p:sp>
      <p:sp>
        <p:nvSpPr>
          <p:cNvPr id="3" name="Content Placeholder 2"/>
          <p:cNvSpPr>
            <a:spLocks noGrp="1"/>
          </p:cNvSpPr>
          <p:nvPr>
            <p:ph idx="1"/>
          </p:nvPr>
        </p:nvSpPr>
        <p:spPr>
          <a:xfrm>
            <a:off x="2589212" y="1439186"/>
            <a:ext cx="8915400" cy="4472036"/>
          </a:xfrm>
        </p:spPr>
        <p:txBody>
          <a:bodyPr>
            <a:normAutofit/>
          </a:bodyPr>
          <a:lstStyle/>
          <a:p>
            <a:r>
              <a:rPr lang="bs-Latn-BA" dirty="0"/>
              <a:t>U principu, svi zatvorenici trebaju imati mogućnost da održavaju odnose na porodicom i prijateljima, a posebno sa svojim bračnim ili vanbračnim partnerima i djecom. Nastavak takvih odnosa može biti od kritične važnosti za sve koji su dio tih odnosa, posebno u kontekstu društvene rehabilitacije zatvorenika. Vodeći princip bi trebao biti promocija kontakata sa vanjskim svijetom što je češće moguće.</a:t>
            </a:r>
          </a:p>
          <a:p>
            <a:r>
              <a:rPr lang="bs-Latn-BA" dirty="0"/>
              <a:t>Naprimjer, otvorene posjete (eng. open visits), koje omogućavaju fizički kontakt sa prijateljima i posebno djecom i partnerima, treba biti norma. Odluka o režimu zatvorenih posjeta uvijek treba biti dobro promišljena i obrazložena, te utemeljana na individualnoj procjeni mogućeg rizika</a:t>
            </a:r>
            <a:r>
              <a:rPr lang="bs-Latn-BA" sz="1400" b="1" dirty="0"/>
              <a:t>. (Bosna i Hercegovina, posjeta 2012, odlomak 53.)</a:t>
            </a:r>
          </a:p>
          <a:p>
            <a:r>
              <a:rPr lang="bs-Latn-BA" dirty="0"/>
              <a:t>Ženama u zatvoru treba ponuditi mogućnost slobodnih ili bračnih posjeta u jednakoj mjeri kao i muškarcima. Također je važno da se posjete sa bračnim ili izvanbračnim partnerima ili drugim bliskim muškarcima vrše čak i kada su takve osobe i same zatvorene, bilo u istoj ustanovi ili u nekoj drugoj.</a:t>
            </a:r>
          </a:p>
          <a:p>
            <a:endParaRPr lang="bs-Latn-BA" dirty="0"/>
          </a:p>
          <a:p>
            <a:endParaRPr lang="en-US" dirty="0">
              <a:latin typeface="Castellar" pitchFamily="18" charset="0"/>
            </a:endParaRPr>
          </a:p>
        </p:txBody>
      </p:sp>
    </p:spTree>
    <p:extLst>
      <p:ext uri="{BB962C8B-B14F-4D97-AF65-F5344CB8AC3E}">
        <p14:creationId xmlns:p14="http://schemas.microsoft.com/office/powerpoint/2010/main" val="324887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ln/>
                <a:solidFill>
                  <a:schemeClr val="tx1"/>
                </a:solidFill>
                <a:cs typeface="Times New Roman" pitchFamily="18" charset="0"/>
              </a:rPr>
              <a:t>BIH: ODREDBE KOJE SE ODNOSE ISKLJUČIVO NA ZATVORENICE</a:t>
            </a:r>
            <a:endParaRPr lang="bs-Latn-BA" sz="3200" dirty="0">
              <a:solidFill>
                <a:schemeClr val="tx1"/>
              </a:solidFill>
            </a:endParaRPr>
          </a:p>
        </p:txBody>
      </p:sp>
      <p:sp>
        <p:nvSpPr>
          <p:cNvPr id="3" name="Content Placeholder 2"/>
          <p:cNvSpPr>
            <a:spLocks noGrp="1"/>
          </p:cNvSpPr>
          <p:nvPr>
            <p:ph idx="1"/>
          </p:nvPr>
        </p:nvSpPr>
        <p:spPr>
          <a:xfrm>
            <a:off x="2589212" y="2678806"/>
            <a:ext cx="8915400" cy="3232416"/>
          </a:xfrm>
        </p:spPr>
        <p:txBody>
          <a:bodyPr/>
          <a:lstStyle/>
          <a:p>
            <a:r>
              <a:rPr lang="bs-Latn-BA" dirty="0">
                <a:solidFill>
                  <a:schemeClr val="tx1"/>
                </a:solidFill>
                <a:latin typeface="+mj-lt"/>
                <a:cs typeface="Times New Roman" pitchFamily="18" charset="0"/>
              </a:rPr>
              <a:t>Zakonodavni okvir postoji na državnom i na entitetskom nivou i važno je naglasiti da se u svim zakonima za izvršenje krivičnih sankcija ne pružaju posebne sekcije ili dijelove područja koji se odnose na izvršenje krivičnih sankcija za žene. Evidentno je da se većina zakonskih odredbi uglavnom odnose na muškarce zatvorenike, a ne žene zatvorenice.</a:t>
            </a:r>
            <a:r>
              <a:rPr lang="bs-Latn-BA" sz="1200" dirty="0">
                <a:solidFill>
                  <a:schemeClr val="tx1"/>
                </a:solidFill>
                <a:latin typeface="+mj-lt"/>
                <a:cs typeface="Times New Roman" pitchFamily="18" charset="0"/>
              </a:rPr>
              <a:t> (</a:t>
            </a:r>
            <a:r>
              <a:rPr lang="bs-Latn-BA" sz="1400" dirty="0">
                <a:solidFill>
                  <a:schemeClr val="tx1"/>
                </a:solidFill>
                <a:latin typeface="+mj-lt"/>
                <a:cs typeface="Times New Roman" pitchFamily="18" charset="0"/>
              </a:rPr>
              <a:t>pogledati</a:t>
            </a:r>
            <a:r>
              <a:rPr lang="bs-Latn-BA" dirty="0">
                <a:solidFill>
                  <a:schemeClr val="tx1"/>
                </a:solidFill>
                <a:latin typeface="+mj-lt"/>
                <a:cs typeface="Times New Roman" pitchFamily="18" charset="0"/>
              </a:rPr>
              <a:t> </a:t>
            </a:r>
            <a:r>
              <a:rPr lang="bs-Latn-BA" sz="1400" dirty="0">
                <a:solidFill>
                  <a:schemeClr val="tx1"/>
                </a:solidFill>
                <a:latin typeface="+mj-lt"/>
                <a:cs typeface="Times New Roman" pitchFamily="18" charset="0"/>
              </a:rPr>
              <a:t>Predrag</a:t>
            </a:r>
            <a:r>
              <a:rPr lang="bs-Latn-BA" dirty="0">
                <a:solidFill>
                  <a:schemeClr val="tx1"/>
                </a:solidFill>
                <a:latin typeface="+mj-lt"/>
                <a:cs typeface="Times New Roman" pitchFamily="18" charset="0"/>
              </a:rPr>
              <a:t> </a:t>
            </a:r>
            <a:r>
              <a:rPr lang="bs-Latn-BA" sz="1200" dirty="0">
                <a:solidFill>
                  <a:schemeClr val="tx1"/>
                </a:solidFill>
                <a:latin typeface="+mj-lt"/>
                <a:cs typeface="Times New Roman" pitchFamily="18" charset="0"/>
              </a:rPr>
              <a:t>Puharić: Spolna ravnopravnost u BiH).</a:t>
            </a:r>
            <a:endParaRPr lang="bs-Latn-BA" dirty="0">
              <a:solidFill>
                <a:schemeClr val="tx1"/>
              </a:solidFill>
              <a:latin typeface="+mj-lt"/>
              <a:cs typeface="Times New Roman" pitchFamily="18" charset="0"/>
            </a:endParaRPr>
          </a:p>
          <a:p>
            <a:r>
              <a:rPr lang="bs-Latn-BA" dirty="0">
                <a:solidFill>
                  <a:schemeClr val="tx1"/>
                </a:solidFill>
                <a:latin typeface="+mj-lt"/>
                <a:cs typeface="Times New Roman" pitchFamily="18" charset="0"/>
              </a:rPr>
              <a:t>Pojedini članovi ovih zakona samo u određenim pitanjima razlikuju žene zatvorenice od muškaraca zatvorenika.  </a:t>
            </a:r>
          </a:p>
          <a:p>
            <a:endParaRPr lang="bs-Latn-BA" dirty="0"/>
          </a:p>
          <a:p>
            <a:endParaRPr lang="bs-Latn-BA" dirty="0"/>
          </a:p>
          <a:p>
            <a:endParaRPr lang="bs-Latn-BA" dirty="0"/>
          </a:p>
          <a:p>
            <a:endParaRPr lang="bs-Latn-BA" dirty="0"/>
          </a:p>
          <a:p>
            <a:endParaRPr lang="bs-Latn-BA" dirty="0"/>
          </a:p>
          <a:p>
            <a:endParaRPr lang="bs-Latn-BA" dirty="0"/>
          </a:p>
          <a:p>
            <a:endParaRPr lang="bs-Latn-BA" dirty="0"/>
          </a:p>
        </p:txBody>
      </p:sp>
    </p:spTree>
    <p:extLst>
      <p:ext uri="{BB962C8B-B14F-4D97-AF65-F5344CB8AC3E}">
        <p14:creationId xmlns:p14="http://schemas.microsoft.com/office/powerpoint/2010/main" val="812865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BIH:ODREDBE KOJE SE ODNOSE ISKLJUČIVO NA ZATVORENICE</a:t>
            </a:r>
          </a:p>
        </p:txBody>
      </p:sp>
      <p:sp>
        <p:nvSpPr>
          <p:cNvPr id="3" name="Content Placeholder 2"/>
          <p:cNvSpPr>
            <a:spLocks noGrp="1"/>
          </p:cNvSpPr>
          <p:nvPr>
            <p:ph idx="1"/>
          </p:nvPr>
        </p:nvSpPr>
        <p:spPr/>
        <p:txBody>
          <a:bodyPr>
            <a:normAutofit/>
          </a:bodyPr>
          <a:lstStyle/>
          <a:p>
            <a:pPr marL="0" indent="0">
              <a:buNone/>
            </a:pPr>
            <a:r>
              <a:rPr lang="bs-Latn-BA" dirty="0">
                <a:latin typeface="+mj-lt"/>
                <a:cs typeface="Times New Roman" pitchFamily="18" charset="0"/>
              </a:rPr>
              <a:t>ZIKS BiH čl.19 st.2:</a:t>
            </a:r>
          </a:p>
          <a:p>
            <a:pPr marL="0" indent="0">
              <a:buNone/>
            </a:pPr>
            <a:r>
              <a:rPr lang="bs-Latn-BA" dirty="0">
                <a:latin typeface="+mj-lt"/>
                <a:cs typeface="Times New Roman" pitchFamily="18" charset="0"/>
              </a:rPr>
              <a:t>„</a:t>
            </a:r>
            <a:r>
              <a:rPr lang="en-US" dirty="0">
                <a:latin typeface="+mj-lt"/>
                <a:cs typeface="Times New Roman" pitchFamily="18" charset="0"/>
              </a:rPr>
              <a:t>U </a:t>
            </a:r>
            <a:r>
              <a:rPr lang="bs-Latn-BA" dirty="0">
                <a:latin typeface="+mj-lt"/>
                <a:cs typeface="Times New Roman" pitchFamily="18" charset="0"/>
              </a:rPr>
              <a:t>Odjeljenju</a:t>
            </a:r>
            <a:r>
              <a:rPr lang="en-US" dirty="0">
                <a:latin typeface="+mj-lt"/>
                <a:cs typeface="Times New Roman" pitchFamily="18" charset="0"/>
              </a:rPr>
              <a:t> </a:t>
            </a:r>
            <a:r>
              <a:rPr lang="bs-Latn-BA" dirty="0">
                <a:latin typeface="+mj-lt"/>
                <a:cs typeface="Times New Roman" pitchFamily="18" charset="0"/>
              </a:rPr>
              <a:t>za lica ženskog spola postoji porodiljski odjel </a:t>
            </a:r>
            <a:r>
              <a:rPr lang="en-US" dirty="0" err="1">
                <a:latin typeface="+mj-lt"/>
                <a:cs typeface="Times New Roman" pitchFamily="18" charset="0"/>
              </a:rPr>
              <a:t>i</a:t>
            </a:r>
            <a:r>
              <a:rPr lang="en-US" dirty="0">
                <a:latin typeface="+mj-lt"/>
                <a:cs typeface="Times New Roman" pitchFamily="18" charset="0"/>
              </a:rPr>
              <a:t> </a:t>
            </a:r>
            <a:r>
              <a:rPr lang="bs-Latn-BA" dirty="0">
                <a:latin typeface="+mj-lt"/>
                <a:cs typeface="Times New Roman" pitchFamily="18" charset="0"/>
              </a:rPr>
              <a:t>prikladne prostorije za djecu</a:t>
            </a:r>
            <a:r>
              <a:rPr lang="en-US" dirty="0">
                <a:latin typeface="+mj-lt"/>
                <a:cs typeface="Times New Roman" pitchFamily="18" charset="0"/>
              </a:rPr>
              <a:t>, </a:t>
            </a:r>
            <a:r>
              <a:rPr lang="bs-Latn-BA" dirty="0">
                <a:latin typeface="+mj-lt"/>
                <a:cs typeface="Times New Roman" pitchFamily="18" charset="0"/>
              </a:rPr>
              <a:t>radi omogućavanja kontakata zatvorenica ili pritvorenica</a:t>
            </a:r>
            <a:r>
              <a:rPr lang="en-US" dirty="0">
                <a:latin typeface="+mj-lt"/>
                <a:cs typeface="Times New Roman" pitchFamily="18" charset="0"/>
              </a:rPr>
              <a:t> </a:t>
            </a:r>
            <a:r>
              <a:rPr lang="bs-Latn-BA" dirty="0">
                <a:latin typeface="+mj-lt"/>
                <a:cs typeface="Times New Roman" pitchFamily="18" charset="0"/>
              </a:rPr>
              <a:t>sa svojom djecom u prikladnim uslovima za to</a:t>
            </a:r>
            <a:r>
              <a:rPr lang="en-US" dirty="0">
                <a:latin typeface="+mj-lt"/>
                <a:cs typeface="Times New Roman" pitchFamily="18" charset="0"/>
              </a:rPr>
              <a:t>.</a:t>
            </a:r>
            <a:r>
              <a:rPr lang="bs-Latn-BA" dirty="0">
                <a:latin typeface="+mj-lt"/>
                <a:cs typeface="Times New Roman" pitchFamily="18" charset="0"/>
              </a:rPr>
              <a:t>“</a:t>
            </a:r>
          </a:p>
          <a:p>
            <a:pPr marL="0" indent="0">
              <a:buNone/>
            </a:pPr>
            <a:r>
              <a:rPr lang="bs-Latn-BA" dirty="0">
                <a:latin typeface="+mj-lt"/>
                <a:cs typeface="Times New Roman" pitchFamily="18" charset="0"/>
              </a:rPr>
              <a:t>ZIKS FBiH čl.48:</a:t>
            </a:r>
          </a:p>
          <a:p>
            <a:pPr marL="0" indent="0">
              <a:buNone/>
            </a:pPr>
            <a:r>
              <a:rPr lang="bs-Latn-BA" dirty="0">
                <a:cs typeface="Times New Roman" pitchFamily="18" charset="0"/>
              </a:rPr>
              <a:t>„ </a:t>
            </a:r>
            <a:r>
              <a:rPr lang="bs-Latn-BA" dirty="0">
                <a:latin typeface="+mj-lt"/>
                <a:cs typeface="Times New Roman" pitchFamily="18" charset="0"/>
              </a:rPr>
              <a:t>Trudnim osuđenim ženama i porodiljama osigurava se stručna ljekarska pomoć. Dijete može ostati uz majku, na njezin zahtjev, do navršene tri godine života, a nakon toga se predaje, u sporazum s majkom, porodici ili nadležnom organu socijalne skrbi, koji će poduzeti potrebne mjere za smještaj djeteta. Osuđena žena može se za vrijeme trudnoće zaposliti samo na lakšim radovima, a za vrijeme od šest sedmica prije, a isto toliko poslije porođaja, samo na radovima koje dozvoli ljekar.</a:t>
            </a:r>
            <a:r>
              <a:rPr lang="bs-Latn-BA" dirty="0">
                <a:cs typeface="Times New Roman" pitchFamily="18" charset="0"/>
              </a:rPr>
              <a:t> </a:t>
            </a:r>
            <a:r>
              <a:rPr lang="bs-Latn-BA">
                <a:cs typeface="Times New Roman" pitchFamily="18" charset="0"/>
              </a:rPr>
              <a:t>“</a:t>
            </a:r>
          </a:p>
          <a:p>
            <a:pPr marL="0" indent="0">
              <a:buNone/>
            </a:pPr>
            <a:endParaRPr lang="bs-Latn-BA" dirty="0">
              <a:latin typeface="+mj-lt"/>
              <a:cs typeface="Times New Roman" pitchFamily="18" charset="0"/>
            </a:endParaRPr>
          </a:p>
        </p:txBody>
      </p:sp>
    </p:spTree>
    <p:extLst>
      <p:ext uri="{BB962C8B-B14F-4D97-AF65-F5344CB8AC3E}">
        <p14:creationId xmlns:p14="http://schemas.microsoft.com/office/powerpoint/2010/main" val="2192706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BIH: ODREDBE KOJE SE ODNOSE ISKLJUČIVO NA ZATVORENICE</a:t>
            </a:r>
            <a:endParaRPr lang="en-US" sz="3200" dirty="0"/>
          </a:p>
        </p:txBody>
      </p:sp>
      <p:sp>
        <p:nvSpPr>
          <p:cNvPr id="3" name="Content Placeholder 2"/>
          <p:cNvSpPr>
            <a:spLocks noGrp="1"/>
          </p:cNvSpPr>
          <p:nvPr>
            <p:ph idx="1"/>
          </p:nvPr>
        </p:nvSpPr>
        <p:spPr/>
        <p:txBody>
          <a:bodyPr>
            <a:normAutofit fontScale="85000" lnSpcReduction="20000"/>
          </a:bodyPr>
          <a:lstStyle/>
          <a:p>
            <a:pPr marL="0" indent="0">
              <a:buNone/>
            </a:pPr>
            <a:r>
              <a:rPr lang="bs-Latn-BA" dirty="0"/>
              <a:t>ZIKS RS čl.76 st.1:</a:t>
            </a:r>
          </a:p>
          <a:p>
            <a:pPr marL="0" indent="0">
              <a:buNone/>
            </a:pPr>
            <a:r>
              <a:rPr lang="bs-Latn-BA" dirty="0"/>
              <a:t>Porodilje i majke koje njeguju djecu u toku izdržavanja kazne zatvora smještaju se odvojeno od ostalih osuđenica.</a:t>
            </a:r>
          </a:p>
          <a:p>
            <a:pPr marL="0" indent="0">
              <a:buNone/>
            </a:pPr>
            <a:endParaRPr lang="bs-Latn-BA" dirty="0"/>
          </a:p>
          <a:p>
            <a:pPr marL="0" indent="0">
              <a:buNone/>
            </a:pPr>
            <a:r>
              <a:rPr lang="bs-Latn-BA" dirty="0"/>
              <a:t>ZIKS RS čl.100:</a:t>
            </a:r>
          </a:p>
          <a:p>
            <a:pPr>
              <a:buAutoNum type="arabicParenBoth"/>
            </a:pPr>
            <a:r>
              <a:rPr lang="bs-Latn-BA" dirty="0"/>
              <a:t>Osuđenici za vrijeme trudnoće, porođaja i materinstva, obezbjeđuje se stručna ljekarska njega.</a:t>
            </a:r>
          </a:p>
          <a:p>
            <a:pPr>
              <a:buAutoNum type="arabicParenBoth"/>
            </a:pPr>
            <a:r>
              <a:rPr lang="bs-Latn-BA" dirty="0"/>
              <a:t>Ukoliko je dijete rođeno u Ustanovi, ta činjenica ne navodi se u izvodu iz matične knjige rođenih.</a:t>
            </a:r>
          </a:p>
          <a:p>
            <a:pPr>
              <a:buAutoNum type="arabicParenBoth"/>
            </a:pPr>
            <a:r>
              <a:rPr lang="bs-Latn-BA" dirty="0"/>
              <a:t>Osuđenica nakon porođaja može zadržati dijete do navršene dvije godine života, poslije čega se u sporazumu sa njom, dijete predaje porodici ili organu socijalnog staranja nadležnom po mjestu prebivališta, odnosno boravišta osuđenice.</a:t>
            </a:r>
          </a:p>
          <a:p>
            <a:pPr>
              <a:buAutoNum type="arabicParenBoth"/>
            </a:pPr>
            <a:r>
              <a:rPr lang="bs-Latn-BA" dirty="0"/>
              <a:t>Rukovodilac Ustanove, po preporuci ljekara, može osuđenici majci u slučaju liječenja novorođenčeta odobriti boravak u zdravstvenoj ustanovi.</a:t>
            </a:r>
          </a:p>
          <a:p>
            <a:pPr marL="0" indent="0">
              <a:buNone/>
            </a:pPr>
            <a:endParaRPr lang="bs-Latn-BA" dirty="0"/>
          </a:p>
          <a:p>
            <a:endParaRPr lang="en-US" dirty="0"/>
          </a:p>
        </p:txBody>
      </p:sp>
    </p:spTree>
    <p:extLst>
      <p:ext uri="{BB962C8B-B14F-4D97-AF65-F5344CB8AC3E}">
        <p14:creationId xmlns:p14="http://schemas.microsoft.com/office/powerpoint/2010/main" val="3539755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BIH: ODREDBE KOJE SE ODNOSE ISKLJUČIVO NA ZATVORENICE</a:t>
            </a:r>
            <a:endParaRPr lang="en-US" sz="3200" dirty="0"/>
          </a:p>
        </p:txBody>
      </p:sp>
      <p:sp>
        <p:nvSpPr>
          <p:cNvPr id="3" name="Content Placeholder 2"/>
          <p:cNvSpPr>
            <a:spLocks noGrp="1"/>
          </p:cNvSpPr>
          <p:nvPr>
            <p:ph idx="1"/>
          </p:nvPr>
        </p:nvSpPr>
        <p:spPr/>
        <p:txBody>
          <a:bodyPr>
            <a:normAutofit/>
          </a:bodyPr>
          <a:lstStyle/>
          <a:p>
            <a:pPr marL="0" indent="0">
              <a:buNone/>
            </a:pPr>
            <a:r>
              <a:rPr lang="bs-Latn-BA" dirty="0"/>
              <a:t>ZIKS BD čl.28 st.1, tačka 7:</a:t>
            </a:r>
          </a:p>
          <a:p>
            <a:pPr marL="0" indent="0">
              <a:buNone/>
            </a:pPr>
            <a:r>
              <a:rPr lang="bs-Latn-BA" dirty="0"/>
              <a:t>Osuđenom licu koje se nalazi na slobodi može se, na njegovu molbu ili s njegovim pristankom, na molbu članova uže porodice ili na prijedlog nadležmog općinskog organa, odgoditi izvršenje kazne zatvora ako: </a:t>
            </a:r>
          </a:p>
          <a:p>
            <a:pPr marL="0" indent="0">
              <a:buNone/>
            </a:pPr>
            <a:r>
              <a:rPr lang="bs-Latn-BA" dirty="0"/>
              <a:t>Je osuđeno lice žena koja doji dijete mlađe od godinu dana ili koja je trudna.</a:t>
            </a:r>
          </a:p>
          <a:p>
            <a:pPr marL="0" indent="0">
              <a:buNone/>
            </a:pPr>
            <a:endParaRPr lang="bs-Latn-BA" dirty="0"/>
          </a:p>
          <a:p>
            <a:r>
              <a:rPr lang="bs-Latn-BA" dirty="0"/>
              <a:t>U Brčko Distriktu u BiH ne postoji pogon za izvršenje krivičnih sankcija. Izrečena kazna će biti izvršena u zatvorima u entitetima. Pravni osnov za to je Memorandum o razumijevanju između Brčko Distrikta BiH i njenih entiteta. U Brčkom postoji samo pritvorska jedinica. (Predrag Puharić: Spolna ravnopravnost u BiH)</a:t>
            </a:r>
            <a:endParaRPr lang="en-US" dirty="0"/>
          </a:p>
        </p:txBody>
      </p:sp>
    </p:spTree>
    <p:extLst>
      <p:ext uri="{BB962C8B-B14F-4D97-AF65-F5344CB8AC3E}">
        <p14:creationId xmlns:p14="http://schemas.microsoft.com/office/powerpoint/2010/main" val="3203814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11231"/>
            <a:ext cx="8911687" cy="1280890"/>
          </a:xfrm>
        </p:spPr>
        <p:txBody>
          <a:bodyPr>
            <a:normAutofit/>
          </a:bodyPr>
          <a:lstStyle/>
          <a:p>
            <a:r>
              <a:rPr lang="bs-Latn-BA" sz="3200" dirty="0"/>
              <a:t>PRIPREMA ZA OTPUST I PODRŠKA POSLIJE OTPUŠTANJA</a:t>
            </a:r>
          </a:p>
        </p:txBody>
      </p:sp>
      <p:sp>
        <p:nvSpPr>
          <p:cNvPr id="3" name="Content Placeholder 2"/>
          <p:cNvSpPr>
            <a:spLocks noGrp="1"/>
          </p:cNvSpPr>
          <p:nvPr>
            <p:ph idx="1"/>
          </p:nvPr>
        </p:nvSpPr>
        <p:spPr>
          <a:xfrm>
            <a:off x="2589212" y="2133600"/>
            <a:ext cx="5125233" cy="4724400"/>
          </a:xfrm>
        </p:spPr>
        <p:txBody>
          <a:bodyPr>
            <a:normAutofit/>
          </a:bodyPr>
          <a:lstStyle/>
          <a:p>
            <a:r>
              <a:rPr lang="pl-PL" dirty="0">
                <a:latin typeface="+mj-lt"/>
                <a:cs typeface="Times New Roman" pitchFamily="18" charset="0"/>
              </a:rPr>
              <a:t>Pripreme za otpust na slobodu počinju na početku kazne zatvora i potrebna je stalna pomoć nakon puštanja.</a:t>
            </a:r>
          </a:p>
          <a:p>
            <a:r>
              <a:rPr lang="pl-PL" dirty="0">
                <a:latin typeface="+mj-lt"/>
                <a:cs typeface="Times New Roman" pitchFamily="18" charset="0"/>
              </a:rPr>
              <a:t>Nakon puštanja iz zatvora postoji vjerovatnoća da će žene trpjeti posebnu diskriminaciju i potrebna im je posebna podrška u smislu stanovanja, spajanja s porodicom, zapošljavanja i zdravlja.</a:t>
            </a:r>
          </a:p>
          <a:p>
            <a:r>
              <a:rPr lang="pl-PL" dirty="0">
                <a:latin typeface="+mj-lt"/>
                <a:cs typeface="Times New Roman" pitchFamily="18" charset="0"/>
              </a:rPr>
              <a:t>Zatvorske vlasti trebale bi surađivati s probacionom službom (koja u BiH nažalost ne postoji), odjeljenjima za socijalni rad i nevladinim organizacijama da bi osmislile i sprovele sveoubuhvatne programe reintegracije za žene prije puštanja i poslije puštanja.</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1065" y="2843011"/>
            <a:ext cx="3875982" cy="2347175"/>
          </a:xfrm>
          <a:prstGeom prst="rect">
            <a:avLst/>
          </a:prstGeom>
        </p:spPr>
      </p:pic>
    </p:spTree>
    <p:extLst>
      <p:ext uri="{BB962C8B-B14F-4D97-AF65-F5344CB8AC3E}">
        <p14:creationId xmlns:p14="http://schemas.microsoft.com/office/powerpoint/2010/main" val="4198129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ŠTA POSLIJE IZLASKA?</a:t>
            </a:r>
          </a:p>
        </p:txBody>
      </p:sp>
      <p:sp>
        <p:nvSpPr>
          <p:cNvPr id="3" name="Content Placeholder 2"/>
          <p:cNvSpPr>
            <a:spLocks noGrp="1"/>
          </p:cNvSpPr>
          <p:nvPr>
            <p:ph idx="1"/>
          </p:nvPr>
        </p:nvSpPr>
        <p:spPr>
          <a:xfrm>
            <a:off x="6619740" y="1558343"/>
            <a:ext cx="4884871" cy="5087155"/>
          </a:xfrm>
        </p:spPr>
        <p:txBody>
          <a:bodyPr>
            <a:normAutofit/>
          </a:bodyPr>
          <a:lstStyle/>
          <a:p>
            <a:r>
              <a:rPr lang="bs-Latn-BA" dirty="0">
                <a:latin typeface="+mj-lt"/>
                <a:cs typeface="Times New Roman" pitchFamily="18" charset="0"/>
              </a:rPr>
              <a:t>Zemlje regiona nemaju sistem postpenalne zaštite u ovom trenutku. </a:t>
            </a:r>
          </a:p>
          <a:p>
            <a:r>
              <a:rPr lang="bs-Latn-BA" dirty="0">
                <a:latin typeface="+mj-lt"/>
                <a:cs typeface="Times New Roman" pitchFamily="18" charset="0"/>
              </a:rPr>
              <a:t>To znači da su žene koje su odslužile kaznu, nakon izlaska iz zatvora prepuštene same sebi i da nemaju kome da se obrate što ih dovodi u veoma tešku poziciju, jer se tokom reintegracije u društvo suočavaju sa brojnim problemima.</a:t>
            </a:r>
          </a:p>
          <a:p>
            <a:r>
              <a:rPr lang="bs-Latn-BA" dirty="0">
                <a:latin typeface="+mj-lt"/>
                <a:cs typeface="Times New Roman" pitchFamily="18" charset="0"/>
              </a:rPr>
              <a:t> Stoga bi u periodu nakon izlaska iz zatvora ženama, ali ne samo njima, od velikog značaja bilo postojanje službe koja bi im pružila podršku i olakšala njihov povratak u zajednicu. (</a:t>
            </a:r>
            <a:r>
              <a:rPr lang="bs-Latn-BA" sz="1400" dirty="0">
                <a:latin typeface="+mj-lt"/>
                <a:cs typeface="Times New Roman" pitchFamily="18" charset="0"/>
              </a:rPr>
              <a:t>Pogledati web adresu Beogradskogog centra za bezbjedonosnu politiku</a:t>
            </a:r>
            <a:r>
              <a:rPr lang="bs-Latn-BA" dirty="0">
                <a:latin typeface="+mj-lt"/>
                <a:cs typeface="Times New Roman" pitchFamily="18" charset="0"/>
              </a:rPr>
              <a:t>.)</a:t>
            </a:r>
            <a:endParaRPr lang="bs-Latn-BA" dirty="0">
              <a:solidFill>
                <a:srgbClr val="FF0000"/>
              </a:solidFill>
              <a:latin typeface="+mj-lt"/>
              <a:cs typeface="Times New Roman" pitchFamily="18" charset="0"/>
            </a:endParaRPr>
          </a:p>
          <a:p>
            <a:endParaRPr lang="bs-Latn-B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1971" y="2424269"/>
            <a:ext cx="3824131" cy="2675765"/>
          </a:xfrm>
          <a:prstGeom prst="rect">
            <a:avLst/>
          </a:prstGeom>
        </p:spPr>
      </p:pic>
    </p:spTree>
    <p:extLst>
      <p:ext uri="{BB962C8B-B14F-4D97-AF65-F5344CB8AC3E}">
        <p14:creationId xmlns:p14="http://schemas.microsoft.com/office/powerpoint/2010/main" val="3902371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ZATVORI U BOSNI I HERCEGOVINI</a:t>
            </a:r>
          </a:p>
        </p:txBody>
      </p:sp>
      <p:sp>
        <p:nvSpPr>
          <p:cNvPr id="3" name="Content Placeholder 2"/>
          <p:cNvSpPr>
            <a:spLocks noGrp="1"/>
          </p:cNvSpPr>
          <p:nvPr>
            <p:ph idx="1"/>
          </p:nvPr>
        </p:nvSpPr>
        <p:spPr/>
        <p:txBody>
          <a:bodyPr/>
          <a:lstStyle/>
          <a:p>
            <a:r>
              <a:rPr lang="bs-Latn-BA" dirty="0"/>
              <a:t>Na području Bosne i Hercegovine postoje samo dva zatvorska odjeljenja-u Tuzli i u Istočnom Sarajevu.</a:t>
            </a:r>
          </a:p>
          <a:p>
            <a:r>
              <a:rPr lang="bs-Latn-BA" dirty="0"/>
              <a:t>Kazneno-popravni zavod u Istočnom Sarajevu trenutno  broji 16 zatvorenica, međutim, kapaciteti su popunjeni, zbog čega najavljuju njegovo širenje.</a:t>
            </a:r>
          </a:p>
          <a:p>
            <a:r>
              <a:rPr lang="bs-Latn-BA" dirty="0"/>
              <a:t>Ženski zatvor u Tuzli broji nešto veći broj zatvorenica, ali sa tačnim brojem javnost nije upoznata.</a:t>
            </a:r>
          </a:p>
          <a:p>
            <a:r>
              <a:rPr lang="bs-Latn-BA" dirty="0"/>
              <a:t>U nastavku slijede web adrese na kojima možemo pogledati reportažu iz ženskih zatvora, kao i njihove ispovijesti.</a:t>
            </a:r>
          </a:p>
        </p:txBody>
      </p:sp>
    </p:spTree>
    <p:extLst>
      <p:ext uri="{BB962C8B-B14F-4D97-AF65-F5344CB8AC3E}">
        <p14:creationId xmlns:p14="http://schemas.microsoft.com/office/powerpoint/2010/main" val="1632392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3200" dirty="0"/>
              <a:t>RELEVANTNI DOKUMENTARCI SHODNO NAVEDENOJ TEMI</a:t>
            </a:r>
          </a:p>
        </p:txBody>
      </p:sp>
      <p:sp>
        <p:nvSpPr>
          <p:cNvPr id="3" name="Content Placeholder 2"/>
          <p:cNvSpPr>
            <a:spLocks noGrp="1"/>
          </p:cNvSpPr>
          <p:nvPr>
            <p:ph idx="1"/>
          </p:nvPr>
        </p:nvSpPr>
        <p:spPr/>
        <p:txBody>
          <a:bodyPr/>
          <a:lstStyle/>
          <a:p>
            <a:r>
              <a:rPr lang="bs-Latn-BA" dirty="0">
                <a:latin typeface="+mj-lt"/>
                <a:cs typeface="Times New Roman" pitchFamily="18" charset="0"/>
              </a:rPr>
              <a:t>U prilog stavljamo dokumentarce koje se tiču navedene teme, a slikovito opisuju život žena u zatvorima u Bosni i Hercegovini, kao i susjednoj zemlji Srbiji.</a:t>
            </a:r>
          </a:p>
          <a:p>
            <a:r>
              <a:rPr lang="bs-Latn-BA" dirty="0">
                <a:latin typeface="+mj-lt"/>
                <a:cs typeface="Times New Roman" pitchFamily="18" charset="0"/>
              </a:rPr>
              <a:t>Link za pregled dokumentaraca je sljedeći:</a:t>
            </a:r>
          </a:p>
          <a:p>
            <a:r>
              <a:rPr lang="bs-Latn-BA" dirty="0">
                <a:latin typeface="+mj-lt"/>
                <a:cs typeface="Times New Roman" pitchFamily="18" charset="0"/>
              </a:rPr>
              <a:t>1. https://www.youtube.com/watch?v=nFo6JuOKswc (Bosna i Hercegovina)</a:t>
            </a:r>
          </a:p>
          <a:p>
            <a:r>
              <a:rPr lang="bs-Latn-BA" dirty="0">
                <a:latin typeface="+mj-lt"/>
                <a:cs typeface="Times New Roman" pitchFamily="18" charset="0"/>
              </a:rPr>
              <a:t>2. https://www.youtube.com/watch?v=NILKrFgu-U8&amp;fbclid=IwAR1hj3WRShRp6f1D0MfgVIDmCmms887uugSogeUI3huz9ewslBQGzzcLSNA  (Srbija)</a:t>
            </a:r>
            <a:endParaRPr lang="en-US" dirty="0">
              <a:latin typeface="+mj-lt"/>
              <a:cs typeface="Times New Roman" pitchFamily="18" charset="0"/>
            </a:endParaRPr>
          </a:p>
          <a:p>
            <a:endParaRPr lang="bs-Latn-BA" dirty="0"/>
          </a:p>
        </p:txBody>
      </p:sp>
    </p:spTree>
    <p:extLst>
      <p:ext uri="{BB962C8B-B14F-4D97-AF65-F5344CB8AC3E}">
        <p14:creationId xmlns:p14="http://schemas.microsoft.com/office/powerpoint/2010/main" val="4022384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79904"/>
          </a:xfrm>
        </p:spPr>
        <p:txBody>
          <a:bodyPr/>
          <a:lstStyle/>
          <a:p>
            <a:r>
              <a:rPr lang="bs-Latn-BA" dirty="0"/>
              <a:t>LITERATURA</a:t>
            </a:r>
            <a:endParaRPr lang="en-US" dirty="0"/>
          </a:p>
        </p:txBody>
      </p:sp>
      <p:sp>
        <p:nvSpPr>
          <p:cNvPr id="3" name="Content Placeholder 2"/>
          <p:cNvSpPr>
            <a:spLocks noGrp="1"/>
          </p:cNvSpPr>
          <p:nvPr>
            <p:ph idx="1"/>
          </p:nvPr>
        </p:nvSpPr>
        <p:spPr>
          <a:xfrm>
            <a:off x="2589212" y="1502797"/>
            <a:ext cx="8915400" cy="4408425"/>
          </a:xfrm>
        </p:spPr>
        <p:txBody>
          <a:bodyPr/>
          <a:lstStyle/>
          <a:p>
            <a:pPr lvl="0"/>
            <a:r>
              <a:rPr lang="bs-Latn-BA" dirty="0"/>
              <a:t>Evropski komitet za sprečavanje mučenja, neljudskog i ponižavajućeg postupanja ili kažnjavanja (CPT), Informativni dokument, januar 2018.</a:t>
            </a:r>
            <a:endParaRPr lang="en-US" dirty="0"/>
          </a:p>
          <a:p>
            <a:pPr lvl="0"/>
            <a:r>
              <a:rPr lang="bs-Latn-BA" dirty="0"/>
              <a:t>Šućur Zoran, Značajke života i tretmana žena u zatvoru, Pravni fakultet Zagreb, 2004.godina</a:t>
            </a:r>
            <a:endParaRPr lang="en-US" dirty="0"/>
          </a:p>
          <a:p>
            <a:pPr lvl="0"/>
            <a:r>
              <a:rPr lang="bs-Latn-BA" dirty="0"/>
              <a:t>Program obuke o ženama i zatvoru, Pravosudno odjeljenje Kancelarije Ujedinjenih nacija za pitanja droge i kriminala</a:t>
            </a:r>
            <a:endParaRPr lang="en-US" dirty="0"/>
          </a:p>
          <a:p>
            <a:pPr lvl="0"/>
            <a:r>
              <a:rPr lang="bs-Latn-BA" dirty="0"/>
              <a:t>Pleić Marija, Međunarodni instrumenti zaštite prava zatvorenika i nadzora nad sustavom izvršavanja kazne zatvora, Hrvatski ljetopis za kazneno pravo i praksu, Zagreb, vol.17, broj 1/2010, str.  328-329.</a:t>
            </a:r>
            <a:endParaRPr lang="en-US" dirty="0"/>
          </a:p>
          <a:p>
            <a:pPr lvl="0"/>
            <a:r>
              <a:rPr lang="bs-Latn-BA" dirty="0"/>
              <a:t>https://osfbih.org.ba/images/Progs/0016/PDFP/pdfp_13/BHS_S_83_Predrag_Puharic.pdf?fbclid=IwAR2I8LGR_YiLmJBPy01n2I-ULYYyGi8iH1s1xYX71LXCne2xtSsc1rJJMU, str.5, datum pristupanja: 20.4.2020.</a:t>
            </a:r>
            <a:endParaRPr lang="en-US" dirty="0"/>
          </a:p>
          <a:p>
            <a:pPr marL="0" indent="0">
              <a:buNone/>
            </a:pPr>
            <a:r>
              <a:rPr lang="bs-Latn-BA" dirty="0"/>
              <a:t> </a:t>
            </a:r>
            <a:endParaRPr lang="en-US" dirty="0"/>
          </a:p>
          <a:p>
            <a:pPr marL="0" indent="0">
              <a:buNone/>
            </a:pPr>
            <a:endParaRPr lang="en-US" dirty="0"/>
          </a:p>
        </p:txBody>
      </p:sp>
    </p:spTree>
    <p:extLst>
      <p:ext uri="{BB962C8B-B14F-4D97-AF65-F5344CB8AC3E}">
        <p14:creationId xmlns:p14="http://schemas.microsoft.com/office/powerpoint/2010/main" val="476167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UDVINČIĆ AZRA             FAZLIĆ ELMA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79571" y="2228045"/>
            <a:ext cx="5035640" cy="3443310"/>
          </a:xfrm>
        </p:spPr>
      </p:pic>
    </p:spTree>
    <p:extLst>
      <p:ext uri="{BB962C8B-B14F-4D97-AF65-F5344CB8AC3E}">
        <p14:creationId xmlns:p14="http://schemas.microsoft.com/office/powerpoint/2010/main" val="2425632506"/>
      </p:ext>
    </p:extLst>
  </p:cSld>
  <p:clrMapOvr>
    <a:masterClrMapping/>
  </p:clrMapOvr>
</p:sld>
</file>

<file path=ppt/theme/theme1.xml><?xml version="1.0" encoding="utf-8"?>
<a:theme xmlns:a="http://schemas.openxmlformats.org/drawingml/2006/main" name="Wisp">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152</TotalTime>
  <Words>2143</Words>
  <Application>Microsoft Office PowerPoint</Application>
  <PresentationFormat>Widescreen</PresentationFormat>
  <Paragraphs>102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Castellar</vt:lpstr>
      <vt:lpstr>Century Gothic</vt:lpstr>
      <vt:lpstr>Wingdings 3</vt:lpstr>
      <vt:lpstr>Wisp</vt:lpstr>
      <vt:lpstr>ŽENE I ZATVORI </vt:lpstr>
      <vt:lpstr>EVROPSKA ZATVORSKA PRAVILA </vt:lpstr>
      <vt:lpstr>EVROPSKA ZATVORSKA PRAVILA</vt:lpstr>
      <vt:lpstr>EVROPSKA ZATVORSKA PRAVILA-odredbe koje se odnose na zatvorenice</vt:lpstr>
      <vt:lpstr>EVROPSKA ZATVORSKA PRAVILA-odredbe koje se odnose na zatvorenice</vt:lpstr>
      <vt:lpstr>Evropski komitet za sprječavanje mučenja i nečovječnog ili ponižavajućeg postupanja ili kažnjavanja (CPT)</vt:lpstr>
      <vt:lpstr>HIGIJENA I ZDRAVSTVENA ZAŠTITA</vt:lpstr>
      <vt:lpstr>PRE-NATALNA, POST-NATALNA I BRIGA ZA DIJETE</vt:lpstr>
      <vt:lpstr>OBRAZOVNI PROGRAM</vt:lpstr>
      <vt:lpstr>PRETRESI OSOBA POŠTUJUĆI RODNU PRIPADNOST</vt:lpstr>
      <vt:lpstr>KONTAKT SA VANJSKIM SVIJETOM</vt:lpstr>
      <vt:lpstr>BIH: ODREDBE KOJE SE ODNOSE ISKLJUČIVO NA ZATVORENICE</vt:lpstr>
      <vt:lpstr>BIH:ODREDBE KOJE SE ODNOSE ISKLJUČIVO NA ZATVORENICE</vt:lpstr>
      <vt:lpstr>BIH: ODREDBE KOJE SE ODNOSE ISKLJUČIVO NA ZATVORENICE</vt:lpstr>
      <vt:lpstr>BIH: ODREDBE KOJE SE ODNOSE ISKLJUČIVO NA ZATVORENICE</vt:lpstr>
      <vt:lpstr>PRIPREMA ZA OTPUST I PODRŠKA POSLIJE OTPUŠTANJA</vt:lpstr>
      <vt:lpstr>ŠTA POSLIJE IZLASKA?</vt:lpstr>
      <vt:lpstr>ZATVORI U BOSNI I HERCEGOVINI</vt:lpstr>
      <vt:lpstr>RELEVANTNI DOKUMENTARCI SHODNO NAVEDENOJ TEMI</vt:lpstr>
      <vt:lpstr>LITERATURA</vt:lpstr>
      <vt:lpstr>UDVINČIĆ AZRA             FAZLIĆ ELMA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ŽENE I ZATVORI</dc:title>
  <dc:creator>win-7h</dc:creator>
  <cp:lastModifiedBy>Ena Gotovuša</cp:lastModifiedBy>
  <cp:revision>18</cp:revision>
  <dcterms:created xsi:type="dcterms:W3CDTF">2020-04-26T11:46:16Z</dcterms:created>
  <dcterms:modified xsi:type="dcterms:W3CDTF">2020-05-04T08:56:28Z</dcterms:modified>
</cp:coreProperties>
</file>