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57" r:id="rId3"/>
    <p:sldId id="258" r:id="rId4"/>
    <p:sldId id="294" r:id="rId5"/>
    <p:sldId id="259" r:id="rId6"/>
    <p:sldId id="295" r:id="rId7"/>
    <p:sldId id="260" r:id="rId8"/>
    <p:sldId id="261" r:id="rId9"/>
    <p:sldId id="275" r:id="rId10"/>
    <p:sldId id="296" r:id="rId11"/>
    <p:sldId id="276" r:id="rId12"/>
    <p:sldId id="277" r:id="rId13"/>
    <p:sldId id="298" r:id="rId14"/>
    <p:sldId id="299" r:id="rId15"/>
    <p:sldId id="300" r:id="rId16"/>
    <p:sldId id="301" r:id="rId17"/>
    <p:sldId id="302" r:id="rId18"/>
    <p:sldId id="303" r:id="rId19"/>
    <p:sldId id="304" r:id="rId20"/>
    <p:sldId id="305" r:id="rId21"/>
    <p:sldId id="306" r:id="rId22"/>
    <p:sldId id="307" r:id="rId23"/>
    <p:sldId id="308" r:id="rId24"/>
    <p:sldId id="310" r:id="rId25"/>
    <p:sldId id="309" r:id="rId26"/>
    <p:sldId id="279" r:id="rId27"/>
    <p:sldId id="280" r:id="rId28"/>
    <p:sldId id="281" r:id="rId29"/>
    <p:sldId id="282" r:id="rId30"/>
    <p:sldId id="283" r:id="rId31"/>
    <p:sldId id="284" r:id="rId32"/>
    <p:sldId id="311" r:id="rId33"/>
    <p:sldId id="312" r:id="rId34"/>
    <p:sldId id="313" r:id="rId35"/>
    <p:sldId id="314" r:id="rId36"/>
    <p:sldId id="315" r:id="rId37"/>
    <p:sldId id="316" r:id="rId38"/>
    <p:sldId id="317" r:id="rId39"/>
    <p:sldId id="318" r:id="rId40"/>
    <p:sldId id="319" r:id="rId41"/>
    <p:sldId id="320" r:id="rId42"/>
    <p:sldId id="321" r:id="rId43"/>
    <p:sldId id="322" r:id="rId44"/>
    <p:sldId id="287" r:id="rId45"/>
    <p:sldId id="288" r:id="rId46"/>
    <p:sldId id="291" r:id="rId47"/>
    <p:sldId id="29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5" autoAdjust="0"/>
    <p:restoredTop sz="94646" autoAdjust="0"/>
  </p:normalViewPr>
  <p:slideViewPr>
    <p:cSldViewPr>
      <p:cViewPr>
        <p:scale>
          <a:sx n="87" d="100"/>
          <a:sy n="87" d="100"/>
        </p:scale>
        <p:origin x="-2304" y="-5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8AF2B8-6E3A-4A4A-A683-8A64A7D7A066}"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bs-Latn-BA"/>
        </a:p>
      </dgm:t>
    </dgm:pt>
    <dgm:pt modelId="{C17FE23B-6FC2-41A3-9C65-699E7D01BA11}">
      <dgm:prSet phldrT="[Text]" custT="1"/>
      <dgm:spPr>
        <a:solidFill>
          <a:schemeClr val="bg2">
            <a:lumMod val="90000"/>
          </a:schemeClr>
        </a:solidFill>
      </dgm:spPr>
      <dgm:t>
        <a:bodyPr/>
        <a:lstStyle/>
        <a:p>
          <a:pPr algn="l"/>
          <a:r>
            <a:rPr lang="bs-Latn-BA" sz="2000" baseline="0" dirty="0" smtClean="0">
              <a:latin typeface="+mj-lt"/>
            </a:rPr>
            <a:t>NAREDBA O POKRETANJU POSTUPKA: Tužilac traži od CSR „socijalnu anmnezu-stručno mišljenje“, a CSR učestvuje u radnjama pripremnog postupka i PREDLAŽE DOKAZE;</a:t>
          </a:r>
          <a:endParaRPr lang="bs-Latn-BA" sz="2000" baseline="0" dirty="0">
            <a:latin typeface="+mj-lt"/>
          </a:endParaRPr>
        </a:p>
      </dgm:t>
    </dgm:pt>
    <dgm:pt modelId="{0E3A3309-310D-4F37-8558-64122F86529B}" type="parTrans" cxnId="{C5C0705F-B09C-480A-8990-03DA278ADD23}">
      <dgm:prSet/>
      <dgm:spPr/>
      <dgm:t>
        <a:bodyPr/>
        <a:lstStyle/>
        <a:p>
          <a:endParaRPr lang="bs-Latn-BA">
            <a:latin typeface="+mj-lt"/>
          </a:endParaRPr>
        </a:p>
      </dgm:t>
    </dgm:pt>
    <dgm:pt modelId="{25BFDE14-9752-4C7C-A2B2-873D215330F0}" type="sibTrans" cxnId="{C5C0705F-B09C-480A-8990-03DA278ADD23}">
      <dgm:prSet/>
      <dgm:spPr/>
      <dgm:t>
        <a:bodyPr/>
        <a:lstStyle/>
        <a:p>
          <a:endParaRPr lang="bs-Latn-BA">
            <a:latin typeface="+mj-lt"/>
          </a:endParaRPr>
        </a:p>
      </dgm:t>
    </dgm:pt>
    <dgm:pt modelId="{5E48D8B7-B071-41A6-BDEF-317D77CE9A31}">
      <dgm:prSet phldrT="[Text]" custT="1"/>
      <dgm:spPr>
        <a:solidFill>
          <a:schemeClr val="bg2">
            <a:lumMod val="90000"/>
          </a:schemeClr>
        </a:solidFill>
      </dgm:spPr>
      <dgm:t>
        <a:bodyPr/>
        <a:lstStyle/>
        <a:p>
          <a:r>
            <a:rPr lang="bs-Latn-BA" sz="2000" dirty="0" smtClean="0">
              <a:latin typeface="+mj-lt"/>
            </a:rPr>
            <a:t>PRIJEDLOG TUŽIOCA ZA IZRICANJE KRIVIČNE SANKCIJE PREMA SUDU: predstavnik CSR prisustvuje ročištima i glavnom pretresu(obavezno) i predlaže dokaze u toku postupka;</a:t>
          </a:r>
          <a:endParaRPr lang="bs-Latn-BA" sz="2000" dirty="0">
            <a:latin typeface="+mj-lt"/>
          </a:endParaRPr>
        </a:p>
      </dgm:t>
    </dgm:pt>
    <dgm:pt modelId="{D2724338-259D-46AB-99B6-9857A9CE81F8}" type="parTrans" cxnId="{CC6480F3-995B-4F13-9FC8-DD3D85D1BE29}">
      <dgm:prSet/>
      <dgm:spPr/>
      <dgm:t>
        <a:bodyPr/>
        <a:lstStyle/>
        <a:p>
          <a:endParaRPr lang="bs-Latn-BA">
            <a:latin typeface="+mj-lt"/>
          </a:endParaRPr>
        </a:p>
      </dgm:t>
    </dgm:pt>
    <dgm:pt modelId="{71C3FCAA-FD73-43F3-9BB3-E09B8A0722E9}" type="sibTrans" cxnId="{CC6480F3-995B-4F13-9FC8-DD3D85D1BE29}">
      <dgm:prSet/>
      <dgm:spPr/>
      <dgm:t>
        <a:bodyPr/>
        <a:lstStyle/>
        <a:p>
          <a:endParaRPr lang="bs-Latn-BA">
            <a:latin typeface="+mj-lt"/>
          </a:endParaRPr>
        </a:p>
      </dgm:t>
    </dgm:pt>
    <dgm:pt modelId="{C6E25127-A26F-4AA2-B001-EE8CFA1BF355}" type="pres">
      <dgm:prSet presAssocID="{138AF2B8-6E3A-4A4A-A683-8A64A7D7A066}" presName="linear" presStyleCnt="0">
        <dgm:presLayoutVars>
          <dgm:animLvl val="lvl"/>
          <dgm:resizeHandles val="exact"/>
        </dgm:presLayoutVars>
      </dgm:prSet>
      <dgm:spPr/>
      <dgm:t>
        <a:bodyPr/>
        <a:lstStyle/>
        <a:p>
          <a:endParaRPr lang="bs-Latn-BA"/>
        </a:p>
      </dgm:t>
    </dgm:pt>
    <dgm:pt modelId="{9E29CAB5-F452-4EE7-8B48-B3EE22DAF9BF}" type="pres">
      <dgm:prSet presAssocID="{C17FE23B-6FC2-41A3-9C65-699E7D01BA11}" presName="parentText" presStyleLbl="node1" presStyleIdx="0" presStyleCnt="2">
        <dgm:presLayoutVars>
          <dgm:chMax val="0"/>
          <dgm:bulletEnabled val="1"/>
        </dgm:presLayoutVars>
      </dgm:prSet>
      <dgm:spPr/>
      <dgm:t>
        <a:bodyPr/>
        <a:lstStyle/>
        <a:p>
          <a:endParaRPr lang="bs-Latn-BA"/>
        </a:p>
      </dgm:t>
    </dgm:pt>
    <dgm:pt modelId="{33C842E2-C7AB-4637-BD55-67CD1F9DCFC9}" type="pres">
      <dgm:prSet presAssocID="{25BFDE14-9752-4C7C-A2B2-873D215330F0}" presName="spacer" presStyleCnt="0"/>
      <dgm:spPr/>
    </dgm:pt>
    <dgm:pt modelId="{C6FF0E10-FFCE-4494-8EB2-131ADA3B35CA}" type="pres">
      <dgm:prSet presAssocID="{5E48D8B7-B071-41A6-BDEF-317D77CE9A31}" presName="parentText" presStyleLbl="node1" presStyleIdx="1" presStyleCnt="2">
        <dgm:presLayoutVars>
          <dgm:chMax val="0"/>
          <dgm:bulletEnabled val="1"/>
        </dgm:presLayoutVars>
      </dgm:prSet>
      <dgm:spPr/>
      <dgm:t>
        <a:bodyPr/>
        <a:lstStyle/>
        <a:p>
          <a:endParaRPr lang="bs-Latn-BA"/>
        </a:p>
      </dgm:t>
    </dgm:pt>
  </dgm:ptLst>
  <dgm:cxnLst>
    <dgm:cxn modelId="{35E74148-4F90-4EE4-A012-FC2B42E757B4}" type="presOf" srcId="{5E48D8B7-B071-41A6-BDEF-317D77CE9A31}" destId="{C6FF0E10-FFCE-4494-8EB2-131ADA3B35CA}" srcOrd="0" destOrd="0" presId="urn:microsoft.com/office/officeart/2005/8/layout/vList2"/>
    <dgm:cxn modelId="{7A58FBA9-C08B-40A4-9144-515F962FEFF2}" type="presOf" srcId="{C17FE23B-6FC2-41A3-9C65-699E7D01BA11}" destId="{9E29CAB5-F452-4EE7-8B48-B3EE22DAF9BF}" srcOrd="0" destOrd="0" presId="urn:microsoft.com/office/officeart/2005/8/layout/vList2"/>
    <dgm:cxn modelId="{8417B470-0C8F-42A4-9364-4A39E45E5749}" type="presOf" srcId="{138AF2B8-6E3A-4A4A-A683-8A64A7D7A066}" destId="{C6E25127-A26F-4AA2-B001-EE8CFA1BF355}" srcOrd="0" destOrd="0" presId="urn:microsoft.com/office/officeart/2005/8/layout/vList2"/>
    <dgm:cxn modelId="{CC6480F3-995B-4F13-9FC8-DD3D85D1BE29}" srcId="{138AF2B8-6E3A-4A4A-A683-8A64A7D7A066}" destId="{5E48D8B7-B071-41A6-BDEF-317D77CE9A31}" srcOrd="1" destOrd="0" parTransId="{D2724338-259D-46AB-99B6-9857A9CE81F8}" sibTransId="{71C3FCAA-FD73-43F3-9BB3-E09B8A0722E9}"/>
    <dgm:cxn modelId="{C5C0705F-B09C-480A-8990-03DA278ADD23}" srcId="{138AF2B8-6E3A-4A4A-A683-8A64A7D7A066}" destId="{C17FE23B-6FC2-41A3-9C65-699E7D01BA11}" srcOrd="0" destOrd="0" parTransId="{0E3A3309-310D-4F37-8558-64122F86529B}" sibTransId="{25BFDE14-9752-4C7C-A2B2-873D215330F0}"/>
    <dgm:cxn modelId="{06EA7E9F-4739-454E-BED6-F4ECD4D50362}" type="presParOf" srcId="{C6E25127-A26F-4AA2-B001-EE8CFA1BF355}" destId="{9E29CAB5-F452-4EE7-8B48-B3EE22DAF9BF}" srcOrd="0" destOrd="0" presId="urn:microsoft.com/office/officeart/2005/8/layout/vList2"/>
    <dgm:cxn modelId="{98801F7C-83DE-40D0-90F2-687EA3C80F2F}" type="presParOf" srcId="{C6E25127-A26F-4AA2-B001-EE8CFA1BF355}" destId="{33C842E2-C7AB-4637-BD55-67CD1F9DCFC9}" srcOrd="1" destOrd="0" presId="urn:microsoft.com/office/officeart/2005/8/layout/vList2"/>
    <dgm:cxn modelId="{48EED478-7094-4A2A-B62A-7848053EFA76}" type="presParOf" srcId="{C6E25127-A26F-4AA2-B001-EE8CFA1BF355}" destId="{C6FF0E10-FFCE-4494-8EB2-131ADA3B35CA}"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C9F616-E7B4-44E4-A44D-9AA2B8DC4D0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bs-Latn-BA"/>
        </a:p>
      </dgm:t>
    </dgm:pt>
    <dgm:pt modelId="{300FA7A0-CB77-41D6-A36E-6A930EE0E098}">
      <dgm:prSet phldrT="[Text]" custT="1"/>
      <dgm:spPr>
        <a:solidFill>
          <a:schemeClr val="bg2">
            <a:lumMod val="75000"/>
          </a:schemeClr>
        </a:solidFill>
      </dgm:spPr>
      <dgm:t>
        <a:bodyPr/>
        <a:lstStyle/>
        <a:p>
          <a:r>
            <a:rPr lang="bs-Latn-BA" sz="2000" dirty="0" smtClean="0">
              <a:latin typeface="+mj-lt"/>
            </a:rPr>
            <a:t>MJERE UPOZORENJA I USMJERAVANJA</a:t>
          </a:r>
          <a:endParaRPr lang="bs-Latn-BA" sz="2000" dirty="0">
            <a:latin typeface="+mj-lt"/>
          </a:endParaRPr>
        </a:p>
      </dgm:t>
    </dgm:pt>
    <dgm:pt modelId="{7D0AF3EC-64CC-4D9E-A543-F0F82B93AA62}" type="parTrans" cxnId="{7B17F608-7009-4D6F-AE6B-94A23F56F240}">
      <dgm:prSet/>
      <dgm:spPr/>
      <dgm:t>
        <a:bodyPr/>
        <a:lstStyle/>
        <a:p>
          <a:endParaRPr lang="bs-Latn-BA"/>
        </a:p>
      </dgm:t>
    </dgm:pt>
    <dgm:pt modelId="{151DBBFD-1CD9-4B23-B8A8-C9ABB02E9539}" type="sibTrans" cxnId="{7B17F608-7009-4D6F-AE6B-94A23F56F240}">
      <dgm:prSet/>
      <dgm:spPr/>
      <dgm:t>
        <a:bodyPr/>
        <a:lstStyle/>
        <a:p>
          <a:endParaRPr lang="bs-Latn-BA"/>
        </a:p>
      </dgm:t>
    </dgm:pt>
    <dgm:pt modelId="{A584FC9F-3C6D-44BA-A38F-55945258CBBF}">
      <dgm:prSet phldrT="[Text]" custT="1"/>
      <dgm:spPr/>
      <dgm:t>
        <a:bodyPr/>
        <a:lstStyle/>
        <a:p>
          <a:pPr algn="l"/>
          <a:r>
            <a:rPr lang="bs-Latn-BA" sz="1600" dirty="0" smtClean="0">
              <a:latin typeface="+mj-lt"/>
            </a:rPr>
            <a:t>Sudski ukor;</a:t>
          </a:r>
          <a:endParaRPr lang="bs-Latn-BA" sz="1600" dirty="0">
            <a:latin typeface="+mj-lt"/>
          </a:endParaRPr>
        </a:p>
      </dgm:t>
    </dgm:pt>
    <dgm:pt modelId="{188D8A38-3B99-4267-9188-2FCF0A371884}" type="parTrans" cxnId="{B09283E1-EAB6-4730-A341-37E34F4AF467}">
      <dgm:prSet/>
      <dgm:spPr/>
      <dgm:t>
        <a:bodyPr/>
        <a:lstStyle/>
        <a:p>
          <a:endParaRPr lang="bs-Latn-BA"/>
        </a:p>
      </dgm:t>
    </dgm:pt>
    <dgm:pt modelId="{C7176A50-8830-424E-9FB7-BB969AB3575B}" type="sibTrans" cxnId="{B09283E1-EAB6-4730-A341-37E34F4AF467}">
      <dgm:prSet/>
      <dgm:spPr/>
      <dgm:t>
        <a:bodyPr/>
        <a:lstStyle/>
        <a:p>
          <a:endParaRPr lang="bs-Latn-BA"/>
        </a:p>
      </dgm:t>
    </dgm:pt>
    <dgm:pt modelId="{EF61E1BE-791A-43FF-B8A8-E916A07E2A34}">
      <dgm:prSet phldrT="[Text]" custT="1"/>
      <dgm:spPr>
        <a:solidFill>
          <a:schemeClr val="bg2">
            <a:lumMod val="75000"/>
          </a:schemeClr>
        </a:solidFill>
      </dgm:spPr>
      <dgm:t>
        <a:bodyPr/>
        <a:lstStyle/>
        <a:p>
          <a:r>
            <a:rPr lang="bs-Latn-BA" sz="2000" dirty="0" smtClean="0">
              <a:latin typeface="+mj-lt"/>
            </a:rPr>
            <a:t>MJERE POJAČANOG NADZORA</a:t>
          </a:r>
          <a:endParaRPr lang="bs-Latn-BA" sz="2000" dirty="0">
            <a:latin typeface="+mj-lt"/>
          </a:endParaRPr>
        </a:p>
      </dgm:t>
    </dgm:pt>
    <dgm:pt modelId="{AC257090-752B-4993-9248-1F71B1C516A8}" type="parTrans" cxnId="{B7A70BAD-ABDA-462A-8ADE-EAFF4D41C4C3}">
      <dgm:prSet/>
      <dgm:spPr/>
      <dgm:t>
        <a:bodyPr/>
        <a:lstStyle/>
        <a:p>
          <a:endParaRPr lang="bs-Latn-BA"/>
        </a:p>
      </dgm:t>
    </dgm:pt>
    <dgm:pt modelId="{68433B19-FADC-447C-8E4B-C12C97710D89}" type="sibTrans" cxnId="{B7A70BAD-ABDA-462A-8ADE-EAFF4D41C4C3}">
      <dgm:prSet/>
      <dgm:spPr/>
      <dgm:t>
        <a:bodyPr/>
        <a:lstStyle/>
        <a:p>
          <a:endParaRPr lang="bs-Latn-BA"/>
        </a:p>
      </dgm:t>
    </dgm:pt>
    <dgm:pt modelId="{DBB58445-455D-4D32-9EFC-333511708057}">
      <dgm:prSet phldrT="[Text]" custT="1"/>
      <dgm:spPr/>
      <dgm:t>
        <a:bodyPr/>
        <a:lstStyle/>
        <a:p>
          <a:pPr algn="l"/>
          <a:r>
            <a:rPr lang="bs-Latn-BA" sz="1600" dirty="0" smtClean="0">
              <a:latin typeface="+mj-lt"/>
            </a:rPr>
            <a:t>Pojačan nadzor roditelja/staratelja;</a:t>
          </a:r>
          <a:endParaRPr lang="bs-Latn-BA" sz="1600" dirty="0">
            <a:latin typeface="+mj-lt"/>
          </a:endParaRPr>
        </a:p>
      </dgm:t>
    </dgm:pt>
    <dgm:pt modelId="{23E89D4E-4F96-4C3E-8CF8-74A770534A9A}" type="parTrans" cxnId="{894EA58C-36FE-4AC8-B863-9A8E0BB7F281}">
      <dgm:prSet/>
      <dgm:spPr/>
      <dgm:t>
        <a:bodyPr/>
        <a:lstStyle/>
        <a:p>
          <a:endParaRPr lang="bs-Latn-BA"/>
        </a:p>
      </dgm:t>
    </dgm:pt>
    <dgm:pt modelId="{E73D546C-91B5-42D6-BFC0-2B3CDB3A37DA}" type="sibTrans" cxnId="{894EA58C-36FE-4AC8-B863-9A8E0BB7F281}">
      <dgm:prSet/>
      <dgm:spPr/>
      <dgm:t>
        <a:bodyPr/>
        <a:lstStyle/>
        <a:p>
          <a:endParaRPr lang="bs-Latn-BA"/>
        </a:p>
      </dgm:t>
    </dgm:pt>
    <dgm:pt modelId="{75046641-1B13-4C49-92E8-28BF4D37BCB4}">
      <dgm:prSet phldrT="[Text]" custT="1"/>
      <dgm:spPr/>
      <dgm:t>
        <a:bodyPr/>
        <a:lstStyle/>
        <a:p>
          <a:pPr algn="l"/>
          <a:r>
            <a:rPr lang="bs-Latn-BA" sz="1600" dirty="0" smtClean="0">
              <a:latin typeface="+mj-lt"/>
            </a:rPr>
            <a:t>Pojačan nadzor nadležnog organa socjalnog staranja;</a:t>
          </a:r>
          <a:endParaRPr lang="bs-Latn-BA" sz="1600" dirty="0">
            <a:latin typeface="+mj-lt"/>
          </a:endParaRPr>
        </a:p>
      </dgm:t>
    </dgm:pt>
    <dgm:pt modelId="{DE8EA927-4F3E-492A-96A7-B0DB8EDC5872}" type="parTrans" cxnId="{CE2EF075-C0D1-417F-B034-64C24C7D9A05}">
      <dgm:prSet/>
      <dgm:spPr/>
      <dgm:t>
        <a:bodyPr/>
        <a:lstStyle/>
        <a:p>
          <a:endParaRPr lang="bs-Latn-BA"/>
        </a:p>
      </dgm:t>
    </dgm:pt>
    <dgm:pt modelId="{F7542426-75BC-4B5F-BDBE-621D2F857390}" type="sibTrans" cxnId="{CE2EF075-C0D1-417F-B034-64C24C7D9A05}">
      <dgm:prSet/>
      <dgm:spPr/>
      <dgm:t>
        <a:bodyPr/>
        <a:lstStyle/>
        <a:p>
          <a:endParaRPr lang="bs-Latn-BA"/>
        </a:p>
      </dgm:t>
    </dgm:pt>
    <dgm:pt modelId="{8D1C76F2-DA75-431E-BD70-B94422744AB0}">
      <dgm:prSet phldrT="[Text]" custT="1"/>
      <dgm:spPr>
        <a:solidFill>
          <a:schemeClr val="bg2">
            <a:lumMod val="75000"/>
          </a:schemeClr>
        </a:solidFill>
      </dgm:spPr>
      <dgm:t>
        <a:bodyPr/>
        <a:lstStyle/>
        <a:p>
          <a:r>
            <a:rPr lang="bs-Latn-BA" sz="2000" dirty="0" smtClean="0">
              <a:latin typeface="+mj-lt"/>
            </a:rPr>
            <a:t>ZAVODSKE MJERE</a:t>
          </a:r>
          <a:endParaRPr lang="bs-Latn-BA" sz="2000" dirty="0">
            <a:latin typeface="+mj-lt"/>
          </a:endParaRPr>
        </a:p>
      </dgm:t>
    </dgm:pt>
    <dgm:pt modelId="{5FA3BA37-1364-4BEA-8BA7-AC351FFAF638}" type="parTrans" cxnId="{98575D29-B958-4549-94E9-7DD689D0F7B7}">
      <dgm:prSet/>
      <dgm:spPr/>
      <dgm:t>
        <a:bodyPr/>
        <a:lstStyle/>
        <a:p>
          <a:endParaRPr lang="bs-Latn-BA"/>
        </a:p>
      </dgm:t>
    </dgm:pt>
    <dgm:pt modelId="{2C4DE98F-3C60-42F3-BEE7-72F7C309F86B}" type="sibTrans" cxnId="{98575D29-B958-4549-94E9-7DD689D0F7B7}">
      <dgm:prSet/>
      <dgm:spPr/>
      <dgm:t>
        <a:bodyPr/>
        <a:lstStyle/>
        <a:p>
          <a:endParaRPr lang="bs-Latn-BA"/>
        </a:p>
      </dgm:t>
    </dgm:pt>
    <dgm:pt modelId="{A2729CEA-CBC5-4870-A1E8-C3E2372F2270}">
      <dgm:prSet phldrT="[Text]" custT="1"/>
      <dgm:spPr/>
      <dgm:t>
        <a:bodyPr/>
        <a:lstStyle/>
        <a:p>
          <a:pPr algn="l"/>
          <a:r>
            <a:rPr lang="bs-Latn-BA" sz="1600" dirty="0" smtClean="0">
              <a:latin typeface="+mj-lt"/>
              <a:cs typeface="Times New Roman" panose="02020603050405020304" pitchFamily="18" charset="0"/>
            </a:rPr>
            <a:t>Upućivanje u Odgojnu ustanovu;</a:t>
          </a:r>
          <a:endParaRPr lang="bs-Latn-BA" sz="1600" dirty="0">
            <a:latin typeface="+mj-lt"/>
            <a:cs typeface="Times New Roman" panose="02020603050405020304" pitchFamily="18" charset="0"/>
          </a:endParaRPr>
        </a:p>
      </dgm:t>
    </dgm:pt>
    <dgm:pt modelId="{4C8DA312-FE79-4F8D-8D63-E652663027BB}" type="parTrans" cxnId="{A5EE7A19-9C29-49E1-9D33-FFCE9E970CD6}">
      <dgm:prSet/>
      <dgm:spPr/>
      <dgm:t>
        <a:bodyPr/>
        <a:lstStyle/>
        <a:p>
          <a:endParaRPr lang="bs-Latn-BA"/>
        </a:p>
      </dgm:t>
    </dgm:pt>
    <dgm:pt modelId="{A9AFAF0D-6852-4271-8DCC-07274228D6A0}" type="sibTrans" cxnId="{A5EE7A19-9C29-49E1-9D33-FFCE9E970CD6}">
      <dgm:prSet/>
      <dgm:spPr/>
      <dgm:t>
        <a:bodyPr/>
        <a:lstStyle/>
        <a:p>
          <a:endParaRPr lang="bs-Latn-BA"/>
        </a:p>
      </dgm:t>
    </dgm:pt>
    <dgm:pt modelId="{92618074-D162-49FB-8E3C-DAEBB580A0B6}">
      <dgm:prSet phldrT="[Text]" custT="1"/>
      <dgm:spPr/>
      <dgm:t>
        <a:bodyPr/>
        <a:lstStyle/>
        <a:p>
          <a:pPr algn="l"/>
          <a:r>
            <a:rPr lang="bs-Latn-BA" sz="1600" dirty="0" smtClean="0">
              <a:latin typeface="+mj-lt"/>
              <a:cs typeface="Times New Roman" panose="02020603050405020304" pitchFamily="18" charset="0"/>
            </a:rPr>
            <a:t>Upućivanje u Odgojno-popravni dom;</a:t>
          </a:r>
          <a:endParaRPr lang="bs-Latn-BA" sz="1600" dirty="0">
            <a:latin typeface="+mj-lt"/>
            <a:cs typeface="Times New Roman" panose="02020603050405020304" pitchFamily="18" charset="0"/>
          </a:endParaRPr>
        </a:p>
      </dgm:t>
    </dgm:pt>
    <dgm:pt modelId="{3AEC37A7-F318-4474-8735-8E21CAB6123C}" type="parTrans" cxnId="{22C8A3A6-5C51-46DD-A2CD-4E5DA0BB0B05}">
      <dgm:prSet/>
      <dgm:spPr/>
      <dgm:t>
        <a:bodyPr/>
        <a:lstStyle/>
        <a:p>
          <a:endParaRPr lang="bs-Latn-BA"/>
        </a:p>
      </dgm:t>
    </dgm:pt>
    <dgm:pt modelId="{55E0A7F9-B471-4316-93F4-65AA31EEFE5B}" type="sibTrans" cxnId="{22C8A3A6-5C51-46DD-A2CD-4E5DA0BB0B05}">
      <dgm:prSet/>
      <dgm:spPr/>
      <dgm:t>
        <a:bodyPr/>
        <a:lstStyle/>
        <a:p>
          <a:endParaRPr lang="bs-Latn-BA"/>
        </a:p>
      </dgm:t>
    </dgm:pt>
    <dgm:pt modelId="{A4E1B22A-C921-46CE-BCC3-894788319F05}">
      <dgm:prSet phldrT="[Text]" custT="1"/>
      <dgm:spPr/>
      <dgm:t>
        <a:bodyPr/>
        <a:lstStyle/>
        <a:p>
          <a:pPr algn="l"/>
          <a:r>
            <a:rPr lang="bs-Latn-BA" sz="1600" dirty="0" smtClean="0">
              <a:latin typeface="+mj-lt"/>
            </a:rPr>
            <a:t>Posebne obaveze;</a:t>
          </a:r>
          <a:endParaRPr lang="bs-Latn-BA" sz="1600" dirty="0">
            <a:latin typeface="+mj-lt"/>
          </a:endParaRPr>
        </a:p>
      </dgm:t>
    </dgm:pt>
    <dgm:pt modelId="{F07A5FA0-8678-45D7-96D9-3B0348ADF312}" type="parTrans" cxnId="{E34AFDE4-BBF8-46BA-9143-BA932EB296BA}">
      <dgm:prSet/>
      <dgm:spPr/>
      <dgm:t>
        <a:bodyPr/>
        <a:lstStyle/>
        <a:p>
          <a:endParaRPr lang="bs-Latn-BA"/>
        </a:p>
      </dgm:t>
    </dgm:pt>
    <dgm:pt modelId="{754F0072-602C-4DCC-90E9-779E422DB66E}" type="sibTrans" cxnId="{E34AFDE4-BBF8-46BA-9143-BA932EB296BA}">
      <dgm:prSet/>
      <dgm:spPr/>
      <dgm:t>
        <a:bodyPr/>
        <a:lstStyle/>
        <a:p>
          <a:endParaRPr lang="bs-Latn-BA"/>
        </a:p>
      </dgm:t>
    </dgm:pt>
    <dgm:pt modelId="{CFEE8745-7307-4500-AF47-0A62BE9CAC3B}">
      <dgm:prSet phldrT="[Text]" custT="1"/>
      <dgm:spPr/>
      <dgm:t>
        <a:bodyPr/>
        <a:lstStyle/>
        <a:p>
          <a:pPr algn="l"/>
          <a:r>
            <a:rPr lang="bs-Latn-BA" sz="1600" dirty="0" smtClean="0">
              <a:latin typeface="+mj-lt"/>
            </a:rPr>
            <a:t>Upućivanje u odgojni centar /određeni broj sati, najmanje 14 dana, a najduže 30 dana, ili neprekidan boravak od najmanje 15 dana, ne duže od 3 mjeseca ;</a:t>
          </a:r>
          <a:endParaRPr lang="bs-Latn-BA" sz="1600" dirty="0">
            <a:latin typeface="+mj-lt"/>
          </a:endParaRPr>
        </a:p>
      </dgm:t>
    </dgm:pt>
    <dgm:pt modelId="{57B5C3B1-97A8-4EA6-8FAD-E22B6F0D2D77}" type="parTrans" cxnId="{A5BD5065-56C5-459A-99DE-AE399EDA49B8}">
      <dgm:prSet/>
      <dgm:spPr/>
      <dgm:t>
        <a:bodyPr/>
        <a:lstStyle/>
        <a:p>
          <a:endParaRPr lang="bs-Latn-BA"/>
        </a:p>
      </dgm:t>
    </dgm:pt>
    <dgm:pt modelId="{1104C8D9-7EE6-49DB-AA9C-753AB298F85D}" type="sibTrans" cxnId="{A5BD5065-56C5-459A-99DE-AE399EDA49B8}">
      <dgm:prSet/>
      <dgm:spPr/>
      <dgm:t>
        <a:bodyPr/>
        <a:lstStyle/>
        <a:p>
          <a:endParaRPr lang="bs-Latn-BA"/>
        </a:p>
      </dgm:t>
    </dgm:pt>
    <dgm:pt modelId="{88664DAE-A571-4FAF-AC04-CECBA5279DF6}">
      <dgm:prSet phldrT="[Text]" custT="1"/>
      <dgm:spPr/>
      <dgm:t>
        <a:bodyPr/>
        <a:lstStyle/>
        <a:p>
          <a:pPr algn="l"/>
          <a:r>
            <a:rPr lang="bs-Latn-BA" sz="1600" dirty="0" smtClean="0">
              <a:latin typeface="+mj-lt"/>
            </a:rPr>
            <a:t>Pojačan nadzor u drugoj porodici;</a:t>
          </a:r>
          <a:endParaRPr lang="bs-Latn-BA" sz="1600" dirty="0">
            <a:latin typeface="+mj-lt"/>
          </a:endParaRPr>
        </a:p>
      </dgm:t>
    </dgm:pt>
    <dgm:pt modelId="{85D73A4A-6C78-4B41-979F-EF3D34E46CB4}" type="parTrans" cxnId="{0029B6D0-B863-483B-B76F-02D5A318C3E8}">
      <dgm:prSet/>
      <dgm:spPr/>
      <dgm:t>
        <a:bodyPr/>
        <a:lstStyle/>
        <a:p>
          <a:endParaRPr lang="bs-Latn-BA"/>
        </a:p>
      </dgm:t>
    </dgm:pt>
    <dgm:pt modelId="{81260E0B-1378-41E1-A415-4570C8D8A191}" type="sibTrans" cxnId="{0029B6D0-B863-483B-B76F-02D5A318C3E8}">
      <dgm:prSet/>
      <dgm:spPr/>
      <dgm:t>
        <a:bodyPr/>
        <a:lstStyle/>
        <a:p>
          <a:endParaRPr lang="bs-Latn-BA"/>
        </a:p>
      </dgm:t>
    </dgm:pt>
    <dgm:pt modelId="{027D0359-7DDB-428D-93DB-0C73B493A6AB}">
      <dgm:prSet phldrT="[Text]" custT="1"/>
      <dgm:spPr/>
      <dgm:t>
        <a:bodyPr/>
        <a:lstStyle/>
        <a:p>
          <a:pPr algn="l"/>
          <a:r>
            <a:rPr lang="bs-Latn-BA" sz="1600" dirty="0" smtClean="0">
              <a:latin typeface="+mj-lt"/>
            </a:rPr>
            <a:t>/najmanje 6 mj., najduže 2 god./</a:t>
          </a:r>
          <a:endParaRPr lang="bs-Latn-BA" sz="1600" dirty="0">
            <a:latin typeface="+mj-lt"/>
          </a:endParaRPr>
        </a:p>
      </dgm:t>
    </dgm:pt>
    <dgm:pt modelId="{795B57AF-21D3-4339-88B4-B211D7D0F431}" type="parTrans" cxnId="{7DF87D17-9400-4FD4-855A-81191BC4F41E}">
      <dgm:prSet/>
      <dgm:spPr/>
      <dgm:t>
        <a:bodyPr/>
        <a:lstStyle/>
        <a:p>
          <a:endParaRPr lang="bs-Latn-BA"/>
        </a:p>
      </dgm:t>
    </dgm:pt>
    <dgm:pt modelId="{5226D556-F8E0-42F4-9574-51D1D3E3281B}" type="sibTrans" cxnId="{7DF87D17-9400-4FD4-855A-81191BC4F41E}">
      <dgm:prSet/>
      <dgm:spPr/>
      <dgm:t>
        <a:bodyPr/>
        <a:lstStyle/>
        <a:p>
          <a:endParaRPr lang="bs-Latn-BA"/>
        </a:p>
      </dgm:t>
    </dgm:pt>
    <dgm:pt modelId="{332E518A-C86A-46BD-AF16-C8220136740A}">
      <dgm:prSet phldrT="[Text]" custT="1"/>
      <dgm:spPr/>
      <dgm:t>
        <a:bodyPr/>
        <a:lstStyle/>
        <a:p>
          <a:pPr algn="l"/>
          <a:r>
            <a:rPr lang="bs-Latn-BA" sz="1600" dirty="0" smtClean="0">
              <a:latin typeface="+mj-lt"/>
              <a:cs typeface="Times New Roman" panose="02020603050405020304" pitchFamily="18" charset="0"/>
            </a:rPr>
            <a:t>Upućivanje u posebnu ustanovu za liječenje i sposobljavanje;</a:t>
          </a:r>
          <a:endParaRPr lang="bs-Latn-BA" sz="1600" dirty="0">
            <a:latin typeface="+mj-lt"/>
            <a:cs typeface="Times New Roman" panose="02020603050405020304" pitchFamily="18" charset="0"/>
          </a:endParaRPr>
        </a:p>
      </dgm:t>
    </dgm:pt>
    <dgm:pt modelId="{A38E3FEE-791A-4AC3-AEF5-F790EE56B640}" type="parTrans" cxnId="{131A180C-4A62-4092-B41E-B707596381B1}">
      <dgm:prSet/>
      <dgm:spPr/>
      <dgm:t>
        <a:bodyPr/>
        <a:lstStyle/>
        <a:p>
          <a:endParaRPr lang="bs-Latn-BA"/>
        </a:p>
      </dgm:t>
    </dgm:pt>
    <dgm:pt modelId="{4222BC0D-D84F-45DC-84E2-6CEE9F53D73F}" type="sibTrans" cxnId="{131A180C-4A62-4092-B41E-B707596381B1}">
      <dgm:prSet/>
      <dgm:spPr/>
      <dgm:t>
        <a:bodyPr/>
        <a:lstStyle/>
        <a:p>
          <a:endParaRPr lang="bs-Latn-BA"/>
        </a:p>
      </dgm:t>
    </dgm:pt>
    <dgm:pt modelId="{120AE221-0669-46B4-AC5E-52E49209FE96}" type="pres">
      <dgm:prSet presAssocID="{25C9F616-E7B4-44E4-A44D-9AA2B8DC4D0F}" presName="Name0" presStyleCnt="0">
        <dgm:presLayoutVars>
          <dgm:dir/>
          <dgm:animLvl val="lvl"/>
          <dgm:resizeHandles val="exact"/>
        </dgm:presLayoutVars>
      </dgm:prSet>
      <dgm:spPr/>
      <dgm:t>
        <a:bodyPr/>
        <a:lstStyle/>
        <a:p>
          <a:endParaRPr lang="bs-Latn-BA"/>
        </a:p>
      </dgm:t>
    </dgm:pt>
    <dgm:pt modelId="{0EA09DA2-F99D-4B4C-AC1A-24078F8069A3}" type="pres">
      <dgm:prSet presAssocID="{300FA7A0-CB77-41D6-A36E-6A930EE0E098}" presName="composite" presStyleCnt="0"/>
      <dgm:spPr/>
    </dgm:pt>
    <dgm:pt modelId="{F08AE723-A366-49A0-937A-696A54561141}" type="pres">
      <dgm:prSet presAssocID="{300FA7A0-CB77-41D6-A36E-6A930EE0E098}" presName="parTx" presStyleLbl="alignNode1" presStyleIdx="0" presStyleCnt="3">
        <dgm:presLayoutVars>
          <dgm:chMax val="0"/>
          <dgm:chPref val="0"/>
          <dgm:bulletEnabled val="1"/>
        </dgm:presLayoutVars>
      </dgm:prSet>
      <dgm:spPr/>
      <dgm:t>
        <a:bodyPr/>
        <a:lstStyle/>
        <a:p>
          <a:endParaRPr lang="bs-Latn-BA"/>
        </a:p>
      </dgm:t>
    </dgm:pt>
    <dgm:pt modelId="{A6895AF7-75ED-4F7E-A512-F179356A0E3E}" type="pres">
      <dgm:prSet presAssocID="{300FA7A0-CB77-41D6-A36E-6A930EE0E098}" presName="desTx" presStyleLbl="alignAccFollowNode1" presStyleIdx="0" presStyleCnt="3" custScaleY="100000">
        <dgm:presLayoutVars>
          <dgm:bulletEnabled val="1"/>
        </dgm:presLayoutVars>
      </dgm:prSet>
      <dgm:spPr/>
      <dgm:t>
        <a:bodyPr/>
        <a:lstStyle/>
        <a:p>
          <a:endParaRPr lang="bs-Latn-BA"/>
        </a:p>
      </dgm:t>
    </dgm:pt>
    <dgm:pt modelId="{12E77B41-7A9C-4024-8FDC-C05F969985D7}" type="pres">
      <dgm:prSet presAssocID="{151DBBFD-1CD9-4B23-B8A8-C9ABB02E9539}" presName="space" presStyleCnt="0"/>
      <dgm:spPr/>
    </dgm:pt>
    <dgm:pt modelId="{8E142E58-509D-4F8E-872A-01457F9309B4}" type="pres">
      <dgm:prSet presAssocID="{EF61E1BE-791A-43FF-B8A8-E916A07E2A34}" presName="composite" presStyleCnt="0"/>
      <dgm:spPr/>
    </dgm:pt>
    <dgm:pt modelId="{FD11DE33-EC3F-4905-8EBB-547CA7B912C7}" type="pres">
      <dgm:prSet presAssocID="{EF61E1BE-791A-43FF-B8A8-E916A07E2A34}" presName="parTx" presStyleLbl="alignNode1" presStyleIdx="1" presStyleCnt="3">
        <dgm:presLayoutVars>
          <dgm:chMax val="0"/>
          <dgm:chPref val="0"/>
          <dgm:bulletEnabled val="1"/>
        </dgm:presLayoutVars>
      </dgm:prSet>
      <dgm:spPr/>
      <dgm:t>
        <a:bodyPr/>
        <a:lstStyle/>
        <a:p>
          <a:endParaRPr lang="bs-Latn-BA"/>
        </a:p>
      </dgm:t>
    </dgm:pt>
    <dgm:pt modelId="{CAAF7072-0244-4EFB-BC17-43CACE8233C5}" type="pres">
      <dgm:prSet presAssocID="{EF61E1BE-791A-43FF-B8A8-E916A07E2A34}" presName="desTx" presStyleLbl="alignAccFollowNode1" presStyleIdx="1" presStyleCnt="3">
        <dgm:presLayoutVars>
          <dgm:bulletEnabled val="1"/>
        </dgm:presLayoutVars>
      </dgm:prSet>
      <dgm:spPr/>
      <dgm:t>
        <a:bodyPr/>
        <a:lstStyle/>
        <a:p>
          <a:endParaRPr lang="bs-Latn-BA"/>
        </a:p>
      </dgm:t>
    </dgm:pt>
    <dgm:pt modelId="{2B332B3A-3ADC-44D9-BC7D-190949D2F99D}" type="pres">
      <dgm:prSet presAssocID="{68433B19-FADC-447C-8E4B-C12C97710D89}" presName="space" presStyleCnt="0"/>
      <dgm:spPr/>
    </dgm:pt>
    <dgm:pt modelId="{80BFB0D5-8046-4DED-AB48-C18E189DF5FA}" type="pres">
      <dgm:prSet presAssocID="{8D1C76F2-DA75-431E-BD70-B94422744AB0}" presName="composite" presStyleCnt="0"/>
      <dgm:spPr/>
    </dgm:pt>
    <dgm:pt modelId="{E7DBB7E7-D7EE-4D2A-B84E-95121D2B0B5A}" type="pres">
      <dgm:prSet presAssocID="{8D1C76F2-DA75-431E-BD70-B94422744AB0}" presName="parTx" presStyleLbl="alignNode1" presStyleIdx="2" presStyleCnt="3">
        <dgm:presLayoutVars>
          <dgm:chMax val="0"/>
          <dgm:chPref val="0"/>
          <dgm:bulletEnabled val="1"/>
        </dgm:presLayoutVars>
      </dgm:prSet>
      <dgm:spPr/>
      <dgm:t>
        <a:bodyPr/>
        <a:lstStyle/>
        <a:p>
          <a:endParaRPr lang="bs-Latn-BA"/>
        </a:p>
      </dgm:t>
    </dgm:pt>
    <dgm:pt modelId="{398F1467-A705-42E0-A0D1-EBD6F90450EC}" type="pres">
      <dgm:prSet presAssocID="{8D1C76F2-DA75-431E-BD70-B94422744AB0}" presName="desTx" presStyleLbl="alignAccFollowNode1" presStyleIdx="2" presStyleCnt="3">
        <dgm:presLayoutVars>
          <dgm:bulletEnabled val="1"/>
        </dgm:presLayoutVars>
      </dgm:prSet>
      <dgm:spPr/>
      <dgm:t>
        <a:bodyPr/>
        <a:lstStyle/>
        <a:p>
          <a:endParaRPr lang="bs-Latn-BA"/>
        </a:p>
      </dgm:t>
    </dgm:pt>
  </dgm:ptLst>
  <dgm:cxnLst>
    <dgm:cxn modelId="{3E1D534B-6FDF-4A7F-99EA-46BDF5F871F6}" type="presOf" srcId="{88664DAE-A571-4FAF-AC04-CECBA5279DF6}" destId="{CAAF7072-0244-4EFB-BC17-43CACE8233C5}" srcOrd="0" destOrd="1" presId="urn:microsoft.com/office/officeart/2005/8/layout/hList1"/>
    <dgm:cxn modelId="{AB78363F-AEDE-4627-83D6-8B0B64DF8D90}" type="presOf" srcId="{92618074-D162-49FB-8E3C-DAEBB580A0B6}" destId="{398F1467-A705-42E0-A0D1-EBD6F90450EC}" srcOrd="0" destOrd="1" presId="urn:microsoft.com/office/officeart/2005/8/layout/hList1"/>
    <dgm:cxn modelId="{AED04905-0969-41C1-9C2E-1BDC4B5D6F4C}" type="presOf" srcId="{75046641-1B13-4C49-92E8-28BF4D37BCB4}" destId="{CAAF7072-0244-4EFB-BC17-43CACE8233C5}" srcOrd="0" destOrd="2" presId="urn:microsoft.com/office/officeart/2005/8/layout/hList1"/>
    <dgm:cxn modelId="{7D46B567-3E44-4848-B3A4-5FF6E90D7ACD}" type="presOf" srcId="{DBB58445-455D-4D32-9EFC-333511708057}" destId="{CAAF7072-0244-4EFB-BC17-43CACE8233C5}" srcOrd="0" destOrd="0" presId="urn:microsoft.com/office/officeart/2005/8/layout/hList1"/>
    <dgm:cxn modelId="{98575D29-B958-4549-94E9-7DD689D0F7B7}" srcId="{25C9F616-E7B4-44E4-A44D-9AA2B8DC4D0F}" destId="{8D1C76F2-DA75-431E-BD70-B94422744AB0}" srcOrd="2" destOrd="0" parTransId="{5FA3BA37-1364-4BEA-8BA7-AC351FFAF638}" sibTransId="{2C4DE98F-3C60-42F3-BEE7-72F7C309F86B}"/>
    <dgm:cxn modelId="{B09283E1-EAB6-4730-A341-37E34F4AF467}" srcId="{300FA7A0-CB77-41D6-A36E-6A930EE0E098}" destId="{A584FC9F-3C6D-44BA-A38F-55945258CBBF}" srcOrd="0" destOrd="0" parTransId="{188D8A38-3B99-4267-9188-2FCF0A371884}" sibTransId="{C7176A50-8830-424E-9FB7-BB969AB3575B}"/>
    <dgm:cxn modelId="{EC527D95-062F-4E7D-861D-2B1D9E934B89}" type="presOf" srcId="{027D0359-7DDB-428D-93DB-0C73B493A6AB}" destId="{CAAF7072-0244-4EFB-BC17-43CACE8233C5}" srcOrd="0" destOrd="3" presId="urn:microsoft.com/office/officeart/2005/8/layout/hList1"/>
    <dgm:cxn modelId="{A5EE7A19-9C29-49E1-9D33-FFCE9E970CD6}" srcId="{8D1C76F2-DA75-431E-BD70-B94422744AB0}" destId="{A2729CEA-CBC5-4870-A1E8-C3E2372F2270}" srcOrd="0" destOrd="0" parTransId="{4C8DA312-FE79-4F8D-8D63-E652663027BB}" sibTransId="{A9AFAF0D-6852-4271-8DCC-07274228D6A0}"/>
    <dgm:cxn modelId="{34DF08FB-F4DC-4AA4-9968-54FF422BE51A}" type="presOf" srcId="{A4E1B22A-C921-46CE-BCC3-894788319F05}" destId="{A6895AF7-75ED-4F7E-A512-F179356A0E3E}" srcOrd="0" destOrd="1" presId="urn:microsoft.com/office/officeart/2005/8/layout/hList1"/>
    <dgm:cxn modelId="{99410574-191D-4467-A0AA-F896988B4A23}" type="presOf" srcId="{EF61E1BE-791A-43FF-B8A8-E916A07E2A34}" destId="{FD11DE33-EC3F-4905-8EBB-547CA7B912C7}" srcOrd="0" destOrd="0" presId="urn:microsoft.com/office/officeart/2005/8/layout/hList1"/>
    <dgm:cxn modelId="{7B17F608-7009-4D6F-AE6B-94A23F56F240}" srcId="{25C9F616-E7B4-44E4-A44D-9AA2B8DC4D0F}" destId="{300FA7A0-CB77-41D6-A36E-6A930EE0E098}" srcOrd="0" destOrd="0" parTransId="{7D0AF3EC-64CC-4D9E-A543-F0F82B93AA62}" sibTransId="{151DBBFD-1CD9-4B23-B8A8-C9ABB02E9539}"/>
    <dgm:cxn modelId="{E34AFDE4-BBF8-46BA-9143-BA932EB296BA}" srcId="{300FA7A0-CB77-41D6-A36E-6A930EE0E098}" destId="{A4E1B22A-C921-46CE-BCC3-894788319F05}" srcOrd="1" destOrd="0" parTransId="{F07A5FA0-8678-45D7-96D9-3B0348ADF312}" sibTransId="{754F0072-602C-4DCC-90E9-779E422DB66E}"/>
    <dgm:cxn modelId="{A5BD5065-56C5-459A-99DE-AE399EDA49B8}" srcId="{300FA7A0-CB77-41D6-A36E-6A930EE0E098}" destId="{CFEE8745-7307-4500-AF47-0A62BE9CAC3B}" srcOrd="2" destOrd="0" parTransId="{57B5C3B1-97A8-4EA6-8FAD-E22B6F0D2D77}" sibTransId="{1104C8D9-7EE6-49DB-AA9C-753AB298F85D}"/>
    <dgm:cxn modelId="{894EA58C-36FE-4AC8-B863-9A8E0BB7F281}" srcId="{EF61E1BE-791A-43FF-B8A8-E916A07E2A34}" destId="{DBB58445-455D-4D32-9EFC-333511708057}" srcOrd="0" destOrd="0" parTransId="{23E89D4E-4F96-4C3E-8CF8-74A770534A9A}" sibTransId="{E73D546C-91B5-42D6-BFC0-2B3CDB3A37DA}"/>
    <dgm:cxn modelId="{0029B6D0-B863-483B-B76F-02D5A318C3E8}" srcId="{EF61E1BE-791A-43FF-B8A8-E916A07E2A34}" destId="{88664DAE-A571-4FAF-AC04-CECBA5279DF6}" srcOrd="1" destOrd="0" parTransId="{85D73A4A-6C78-4B41-979F-EF3D34E46CB4}" sibTransId="{81260E0B-1378-41E1-A415-4570C8D8A191}"/>
    <dgm:cxn modelId="{6AE8F047-750D-4D74-99B1-3A3A48BFF1ED}" type="presOf" srcId="{A584FC9F-3C6D-44BA-A38F-55945258CBBF}" destId="{A6895AF7-75ED-4F7E-A512-F179356A0E3E}" srcOrd="0" destOrd="0" presId="urn:microsoft.com/office/officeart/2005/8/layout/hList1"/>
    <dgm:cxn modelId="{5265FE5C-F6A2-4610-8899-E625B254E91C}" type="presOf" srcId="{CFEE8745-7307-4500-AF47-0A62BE9CAC3B}" destId="{A6895AF7-75ED-4F7E-A512-F179356A0E3E}" srcOrd="0" destOrd="2" presId="urn:microsoft.com/office/officeart/2005/8/layout/hList1"/>
    <dgm:cxn modelId="{9C351BEF-3A44-49F7-9DBD-B19FC9EE77EC}" type="presOf" srcId="{300FA7A0-CB77-41D6-A36E-6A930EE0E098}" destId="{F08AE723-A366-49A0-937A-696A54561141}" srcOrd="0" destOrd="0" presId="urn:microsoft.com/office/officeart/2005/8/layout/hList1"/>
    <dgm:cxn modelId="{82DA0FB7-8AA4-447A-AC3C-89F115E2158D}" type="presOf" srcId="{A2729CEA-CBC5-4870-A1E8-C3E2372F2270}" destId="{398F1467-A705-42E0-A0D1-EBD6F90450EC}" srcOrd="0" destOrd="0" presId="urn:microsoft.com/office/officeart/2005/8/layout/hList1"/>
    <dgm:cxn modelId="{1EB82F6D-FBBC-4E40-AA31-3472B5FE2CD5}" type="presOf" srcId="{25C9F616-E7B4-44E4-A44D-9AA2B8DC4D0F}" destId="{120AE221-0669-46B4-AC5E-52E49209FE96}" srcOrd="0" destOrd="0" presId="urn:microsoft.com/office/officeart/2005/8/layout/hList1"/>
    <dgm:cxn modelId="{B7A70BAD-ABDA-462A-8ADE-EAFF4D41C4C3}" srcId="{25C9F616-E7B4-44E4-A44D-9AA2B8DC4D0F}" destId="{EF61E1BE-791A-43FF-B8A8-E916A07E2A34}" srcOrd="1" destOrd="0" parTransId="{AC257090-752B-4993-9248-1F71B1C516A8}" sibTransId="{68433B19-FADC-447C-8E4B-C12C97710D89}"/>
    <dgm:cxn modelId="{7DF87D17-9400-4FD4-855A-81191BC4F41E}" srcId="{EF61E1BE-791A-43FF-B8A8-E916A07E2A34}" destId="{027D0359-7DDB-428D-93DB-0C73B493A6AB}" srcOrd="3" destOrd="0" parTransId="{795B57AF-21D3-4339-88B4-B211D7D0F431}" sibTransId="{5226D556-F8E0-42F4-9574-51D1D3E3281B}"/>
    <dgm:cxn modelId="{22C8A3A6-5C51-46DD-A2CD-4E5DA0BB0B05}" srcId="{8D1C76F2-DA75-431E-BD70-B94422744AB0}" destId="{92618074-D162-49FB-8E3C-DAEBB580A0B6}" srcOrd="1" destOrd="0" parTransId="{3AEC37A7-F318-4474-8735-8E21CAB6123C}" sibTransId="{55E0A7F9-B471-4316-93F4-65AA31EEFE5B}"/>
    <dgm:cxn modelId="{EBE620DE-D93D-461D-8278-EB79143F2900}" type="presOf" srcId="{332E518A-C86A-46BD-AF16-C8220136740A}" destId="{398F1467-A705-42E0-A0D1-EBD6F90450EC}" srcOrd="0" destOrd="2" presId="urn:microsoft.com/office/officeart/2005/8/layout/hList1"/>
    <dgm:cxn modelId="{E7DF38D6-0D2F-4758-88D6-2E26CE5A3287}" type="presOf" srcId="{8D1C76F2-DA75-431E-BD70-B94422744AB0}" destId="{E7DBB7E7-D7EE-4D2A-B84E-95121D2B0B5A}" srcOrd="0" destOrd="0" presId="urn:microsoft.com/office/officeart/2005/8/layout/hList1"/>
    <dgm:cxn modelId="{131A180C-4A62-4092-B41E-B707596381B1}" srcId="{8D1C76F2-DA75-431E-BD70-B94422744AB0}" destId="{332E518A-C86A-46BD-AF16-C8220136740A}" srcOrd="2" destOrd="0" parTransId="{A38E3FEE-791A-4AC3-AEF5-F790EE56B640}" sibTransId="{4222BC0D-D84F-45DC-84E2-6CEE9F53D73F}"/>
    <dgm:cxn modelId="{CE2EF075-C0D1-417F-B034-64C24C7D9A05}" srcId="{EF61E1BE-791A-43FF-B8A8-E916A07E2A34}" destId="{75046641-1B13-4C49-92E8-28BF4D37BCB4}" srcOrd="2" destOrd="0" parTransId="{DE8EA927-4F3E-492A-96A7-B0DB8EDC5872}" sibTransId="{F7542426-75BC-4B5F-BDBE-621D2F857390}"/>
    <dgm:cxn modelId="{D7F6D67C-CAAE-4AF3-8130-F319A61B72F6}" type="presParOf" srcId="{120AE221-0669-46B4-AC5E-52E49209FE96}" destId="{0EA09DA2-F99D-4B4C-AC1A-24078F8069A3}" srcOrd="0" destOrd="0" presId="urn:microsoft.com/office/officeart/2005/8/layout/hList1"/>
    <dgm:cxn modelId="{596294BD-183D-4E37-99FA-994B5689A460}" type="presParOf" srcId="{0EA09DA2-F99D-4B4C-AC1A-24078F8069A3}" destId="{F08AE723-A366-49A0-937A-696A54561141}" srcOrd="0" destOrd="0" presId="urn:microsoft.com/office/officeart/2005/8/layout/hList1"/>
    <dgm:cxn modelId="{42325032-F8BE-4F5D-AA4A-1C9454031AC8}" type="presParOf" srcId="{0EA09DA2-F99D-4B4C-AC1A-24078F8069A3}" destId="{A6895AF7-75ED-4F7E-A512-F179356A0E3E}" srcOrd="1" destOrd="0" presId="urn:microsoft.com/office/officeart/2005/8/layout/hList1"/>
    <dgm:cxn modelId="{2864D887-0DF7-41E8-AF76-6DF9BEB818B2}" type="presParOf" srcId="{120AE221-0669-46B4-AC5E-52E49209FE96}" destId="{12E77B41-7A9C-4024-8FDC-C05F969985D7}" srcOrd="1" destOrd="0" presId="urn:microsoft.com/office/officeart/2005/8/layout/hList1"/>
    <dgm:cxn modelId="{1B3B1042-7AB7-4F80-9FD0-42BDB11760ED}" type="presParOf" srcId="{120AE221-0669-46B4-AC5E-52E49209FE96}" destId="{8E142E58-509D-4F8E-872A-01457F9309B4}" srcOrd="2" destOrd="0" presId="urn:microsoft.com/office/officeart/2005/8/layout/hList1"/>
    <dgm:cxn modelId="{65CE2D93-5C71-4A1C-A869-6A6D250D5065}" type="presParOf" srcId="{8E142E58-509D-4F8E-872A-01457F9309B4}" destId="{FD11DE33-EC3F-4905-8EBB-547CA7B912C7}" srcOrd="0" destOrd="0" presId="urn:microsoft.com/office/officeart/2005/8/layout/hList1"/>
    <dgm:cxn modelId="{003FDFCF-C225-47BA-9530-4FF5458C7350}" type="presParOf" srcId="{8E142E58-509D-4F8E-872A-01457F9309B4}" destId="{CAAF7072-0244-4EFB-BC17-43CACE8233C5}" srcOrd="1" destOrd="0" presId="urn:microsoft.com/office/officeart/2005/8/layout/hList1"/>
    <dgm:cxn modelId="{B95AB28E-279B-436F-B450-2B3122C7AE4B}" type="presParOf" srcId="{120AE221-0669-46B4-AC5E-52E49209FE96}" destId="{2B332B3A-3ADC-44D9-BC7D-190949D2F99D}" srcOrd="3" destOrd="0" presId="urn:microsoft.com/office/officeart/2005/8/layout/hList1"/>
    <dgm:cxn modelId="{3778B662-BE0D-4005-A374-49B9E0C92584}" type="presParOf" srcId="{120AE221-0669-46B4-AC5E-52E49209FE96}" destId="{80BFB0D5-8046-4DED-AB48-C18E189DF5FA}" srcOrd="4" destOrd="0" presId="urn:microsoft.com/office/officeart/2005/8/layout/hList1"/>
    <dgm:cxn modelId="{559C68DE-8EF5-4FB1-A545-7E42D470B485}" type="presParOf" srcId="{80BFB0D5-8046-4DED-AB48-C18E189DF5FA}" destId="{E7DBB7E7-D7EE-4D2A-B84E-95121D2B0B5A}" srcOrd="0" destOrd="0" presId="urn:microsoft.com/office/officeart/2005/8/layout/hList1"/>
    <dgm:cxn modelId="{1C58F0E9-DB9C-4EC8-ADC3-7A6E812A9815}" type="presParOf" srcId="{80BFB0D5-8046-4DED-AB48-C18E189DF5FA}" destId="{398F1467-A705-42E0-A0D1-EBD6F90450EC}"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29CAB5-F452-4EE7-8B48-B3EE22DAF9BF}">
      <dsp:nvSpPr>
        <dsp:cNvPr id="0" name=""/>
        <dsp:cNvSpPr/>
      </dsp:nvSpPr>
      <dsp:spPr>
        <a:xfrm>
          <a:off x="0" y="884318"/>
          <a:ext cx="8229600" cy="1216800"/>
        </a:xfrm>
        <a:prstGeom prst="roundRect">
          <a:avLst/>
        </a:prstGeom>
        <a:solidFill>
          <a:schemeClr val="bg2">
            <a:lumMod val="90000"/>
          </a:schemeClr>
        </a:soli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bs-Latn-BA" sz="2000" kern="1200" baseline="0" dirty="0" smtClean="0">
              <a:latin typeface="+mj-lt"/>
            </a:rPr>
            <a:t>NAREDBA O POKRETANJU POSTUPKA: Tužilac traži od CSR „socijalnu anmnezu-stručno mišljenje“, a CSR učestvuje u radnjama pripremnog postupka i PREDLAŽE DOKAZE;</a:t>
          </a:r>
          <a:endParaRPr lang="bs-Latn-BA" sz="2000" kern="1200" baseline="0" dirty="0">
            <a:latin typeface="+mj-lt"/>
          </a:endParaRPr>
        </a:p>
      </dsp:txBody>
      <dsp:txXfrm>
        <a:off x="0" y="884318"/>
        <a:ext cx="8229600" cy="1216800"/>
      </dsp:txXfrm>
    </dsp:sp>
    <dsp:sp modelId="{C6FF0E10-FFCE-4494-8EB2-131ADA3B35CA}">
      <dsp:nvSpPr>
        <dsp:cNvPr id="0" name=""/>
        <dsp:cNvSpPr/>
      </dsp:nvSpPr>
      <dsp:spPr>
        <a:xfrm>
          <a:off x="0" y="2288318"/>
          <a:ext cx="8229600" cy="1216800"/>
        </a:xfrm>
        <a:prstGeom prst="roundRect">
          <a:avLst/>
        </a:prstGeom>
        <a:solidFill>
          <a:schemeClr val="bg2">
            <a:lumMod val="90000"/>
          </a:schemeClr>
        </a:soli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bs-Latn-BA" sz="2000" kern="1200" dirty="0" smtClean="0">
              <a:latin typeface="+mj-lt"/>
            </a:rPr>
            <a:t>PRIJEDLOG TUŽIOCA ZA IZRICANJE KRIVIČNE SANKCIJE PREMA SUDU: predstavnik CSR prisustvuje ročištima i glavnom pretresu(obavezno) i predlaže dokaze u toku postupka;</a:t>
          </a:r>
          <a:endParaRPr lang="bs-Latn-BA" sz="2000" kern="1200" dirty="0">
            <a:latin typeface="+mj-lt"/>
          </a:endParaRPr>
        </a:p>
      </dsp:txBody>
      <dsp:txXfrm>
        <a:off x="0" y="2288318"/>
        <a:ext cx="8229600" cy="12168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08AE723-A366-49A0-937A-696A54561141}">
      <dsp:nvSpPr>
        <dsp:cNvPr id="0" name=""/>
        <dsp:cNvSpPr/>
      </dsp:nvSpPr>
      <dsp:spPr>
        <a:xfrm>
          <a:off x="2571" y="37227"/>
          <a:ext cx="2507456" cy="1002982"/>
        </a:xfrm>
        <a:prstGeom prst="rect">
          <a:avLst/>
        </a:prstGeom>
        <a:solidFill>
          <a:schemeClr val="bg2">
            <a:lumMod val="7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bs-Latn-BA" sz="2000" kern="1200" dirty="0" smtClean="0">
              <a:latin typeface="+mj-lt"/>
            </a:rPr>
            <a:t>MJERE UPOZORENJA I USMJERAVANJA</a:t>
          </a:r>
          <a:endParaRPr lang="bs-Latn-BA" sz="2000" kern="1200" dirty="0">
            <a:latin typeface="+mj-lt"/>
          </a:endParaRPr>
        </a:p>
      </dsp:txBody>
      <dsp:txXfrm>
        <a:off x="2571" y="37227"/>
        <a:ext cx="2507456" cy="1002982"/>
      </dsp:txXfrm>
    </dsp:sp>
    <dsp:sp modelId="{A6895AF7-75ED-4F7E-A512-F179356A0E3E}">
      <dsp:nvSpPr>
        <dsp:cNvPr id="0" name=""/>
        <dsp:cNvSpPr/>
      </dsp:nvSpPr>
      <dsp:spPr>
        <a:xfrm>
          <a:off x="2571" y="1040209"/>
          <a:ext cx="2507456" cy="2854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bs-Latn-BA" sz="1600" kern="1200" dirty="0" smtClean="0">
              <a:latin typeface="+mj-lt"/>
            </a:rPr>
            <a:t>Sudski ukor;</a:t>
          </a:r>
          <a:endParaRPr lang="bs-Latn-BA" sz="1600" kern="1200" dirty="0">
            <a:latin typeface="+mj-lt"/>
          </a:endParaRPr>
        </a:p>
        <a:p>
          <a:pPr marL="171450" lvl="1" indent="-171450" algn="l" defTabSz="711200">
            <a:lnSpc>
              <a:spcPct val="90000"/>
            </a:lnSpc>
            <a:spcBef>
              <a:spcPct val="0"/>
            </a:spcBef>
            <a:spcAft>
              <a:spcPct val="15000"/>
            </a:spcAft>
            <a:buChar char="••"/>
          </a:pPr>
          <a:r>
            <a:rPr lang="bs-Latn-BA" sz="1600" kern="1200" dirty="0" smtClean="0">
              <a:latin typeface="+mj-lt"/>
            </a:rPr>
            <a:t>Posebne obaveze;</a:t>
          </a:r>
          <a:endParaRPr lang="bs-Latn-BA" sz="1600" kern="1200" dirty="0">
            <a:latin typeface="+mj-lt"/>
          </a:endParaRPr>
        </a:p>
        <a:p>
          <a:pPr marL="171450" lvl="1" indent="-171450" algn="l" defTabSz="711200">
            <a:lnSpc>
              <a:spcPct val="90000"/>
            </a:lnSpc>
            <a:spcBef>
              <a:spcPct val="0"/>
            </a:spcBef>
            <a:spcAft>
              <a:spcPct val="15000"/>
            </a:spcAft>
            <a:buChar char="••"/>
          </a:pPr>
          <a:r>
            <a:rPr lang="bs-Latn-BA" sz="1600" kern="1200" dirty="0" smtClean="0">
              <a:latin typeface="+mj-lt"/>
            </a:rPr>
            <a:t>Upućivanje u odgojni centar /određeni broj sati, najmanje 14 dana, a najduže 30 dana, ili neprekidan boravak od najmanje 15 dana, ne duže od 3 mjeseca ;</a:t>
          </a:r>
          <a:endParaRPr lang="bs-Latn-BA" sz="1600" kern="1200" dirty="0">
            <a:latin typeface="+mj-lt"/>
          </a:endParaRPr>
        </a:p>
      </dsp:txBody>
      <dsp:txXfrm>
        <a:off x="2571" y="1040209"/>
        <a:ext cx="2507456" cy="2854800"/>
      </dsp:txXfrm>
    </dsp:sp>
    <dsp:sp modelId="{FD11DE33-EC3F-4905-8EBB-547CA7B912C7}">
      <dsp:nvSpPr>
        <dsp:cNvPr id="0" name=""/>
        <dsp:cNvSpPr/>
      </dsp:nvSpPr>
      <dsp:spPr>
        <a:xfrm>
          <a:off x="2861071" y="37227"/>
          <a:ext cx="2507456" cy="1002982"/>
        </a:xfrm>
        <a:prstGeom prst="rect">
          <a:avLst/>
        </a:prstGeom>
        <a:solidFill>
          <a:schemeClr val="bg2">
            <a:lumMod val="7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bs-Latn-BA" sz="2000" kern="1200" dirty="0" smtClean="0">
              <a:latin typeface="+mj-lt"/>
            </a:rPr>
            <a:t>MJERE POJAČANOG NADZORA</a:t>
          </a:r>
          <a:endParaRPr lang="bs-Latn-BA" sz="2000" kern="1200" dirty="0">
            <a:latin typeface="+mj-lt"/>
          </a:endParaRPr>
        </a:p>
      </dsp:txBody>
      <dsp:txXfrm>
        <a:off x="2861071" y="37227"/>
        <a:ext cx="2507456" cy="1002982"/>
      </dsp:txXfrm>
    </dsp:sp>
    <dsp:sp modelId="{CAAF7072-0244-4EFB-BC17-43CACE8233C5}">
      <dsp:nvSpPr>
        <dsp:cNvPr id="0" name=""/>
        <dsp:cNvSpPr/>
      </dsp:nvSpPr>
      <dsp:spPr>
        <a:xfrm>
          <a:off x="2861071" y="1040209"/>
          <a:ext cx="2507456" cy="2854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bs-Latn-BA" sz="1600" kern="1200" dirty="0" smtClean="0">
              <a:latin typeface="+mj-lt"/>
            </a:rPr>
            <a:t>Pojačan nadzor roditelja/staratelja;</a:t>
          </a:r>
          <a:endParaRPr lang="bs-Latn-BA" sz="1600" kern="1200" dirty="0">
            <a:latin typeface="+mj-lt"/>
          </a:endParaRPr>
        </a:p>
        <a:p>
          <a:pPr marL="171450" lvl="1" indent="-171450" algn="l" defTabSz="711200">
            <a:lnSpc>
              <a:spcPct val="90000"/>
            </a:lnSpc>
            <a:spcBef>
              <a:spcPct val="0"/>
            </a:spcBef>
            <a:spcAft>
              <a:spcPct val="15000"/>
            </a:spcAft>
            <a:buChar char="••"/>
          </a:pPr>
          <a:r>
            <a:rPr lang="bs-Latn-BA" sz="1600" kern="1200" dirty="0" smtClean="0">
              <a:latin typeface="+mj-lt"/>
            </a:rPr>
            <a:t>Pojačan nadzor u drugoj porodici;</a:t>
          </a:r>
          <a:endParaRPr lang="bs-Latn-BA" sz="1600" kern="1200" dirty="0">
            <a:latin typeface="+mj-lt"/>
          </a:endParaRPr>
        </a:p>
        <a:p>
          <a:pPr marL="171450" lvl="1" indent="-171450" algn="l" defTabSz="711200">
            <a:lnSpc>
              <a:spcPct val="90000"/>
            </a:lnSpc>
            <a:spcBef>
              <a:spcPct val="0"/>
            </a:spcBef>
            <a:spcAft>
              <a:spcPct val="15000"/>
            </a:spcAft>
            <a:buChar char="••"/>
          </a:pPr>
          <a:r>
            <a:rPr lang="bs-Latn-BA" sz="1600" kern="1200" dirty="0" smtClean="0">
              <a:latin typeface="+mj-lt"/>
            </a:rPr>
            <a:t>Pojačan nadzor nadležnog organa socjalnog staranja;</a:t>
          </a:r>
          <a:endParaRPr lang="bs-Latn-BA" sz="1600" kern="1200" dirty="0">
            <a:latin typeface="+mj-lt"/>
          </a:endParaRPr>
        </a:p>
        <a:p>
          <a:pPr marL="171450" lvl="1" indent="-171450" algn="l" defTabSz="711200">
            <a:lnSpc>
              <a:spcPct val="90000"/>
            </a:lnSpc>
            <a:spcBef>
              <a:spcPct val="0"/>
            </a:spcBef>
            <a:spcAft>
              <a:spcPct val="15000"/>
            </a:spcAft>
            <a:buChar char="••"/>
          </a:pPr>
          <a:r>
            <a:rPr lang="bs-Latn-BA" sz="1600" kern="1200" dirty="0" smtClean="0">
              <a:latin typeface="+mj-lt"/>
            </a:rPr>
            <a:t>/najmanje 6 mj., najduže 2 god./</a:t>
          </a:r>
          <a:endParaRPr lang="bs-Latn-BA" sz="1600" kern="1200" dirty="0">
            <a:latin typeface="+mj-lt"/>
          </a:endParaRPr>
        </a:p>
      </dsp:txBody>
      <dsp:txXfrm>
        <a:off x="2861071" y="1040209"/>
        <a:ext cx="2507456" cy="2854800"/>
      </dsp:txXfrm>
    </dsp:sp>
    <dsp:sp modelId="{E7DBB7E7-D7EE-4D2A-B84E-95121D2B0B5A}">
      <dsp:nvSpPr>
        <dsp:cNvPr id="0" name=""/>
        <dsp:cNvSpPr/>
      </dsp:nvSpPr>
      <dsp:spPr>
        <a:xfrm>
          <a:off x="5719572" y="37227"/>
          <a:ext cx="2507456" cy="1002982"/>
        </a:xfrm>
        <a:prstGeom prst="rect">
          <a:avLst/>
        </a:prstGeom>
        <a:solidFill>
          <a:schemeClr val="bg2">
            <a:lumMod val="7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bs-Latn-BA" sz="2000" kern="1200" dirty="0" smtClean="0">
              <a:latin typeface="+mj-lt"/>
            </a:rPr>
            <a:t>ZAVODSKE MJERE</a:t>
          </a:r>
          <a:endParaRPr lang="bs-Latn-BA" sz="2000" kern="1200" dirty="0">
            <a:latin typeface="+mj-lt"/>
          </a:endParaRPr>
        </a:p>
      </dsp:txBody>
      <dsp:txXfrm>
        <a:off x="5719572" y="37227"/>
        <a:ext cx="2507456" cy="1002982"/>
      </dsp:txXfrm>
    </dsp:sp>
    <dsp:sp modelId="{398F1467-A705-42E0-A0D1-EBD6F90450EC}">
      <dsp:nvSpPr>
        <dsp:cNvPr id="0" name=""/>
        <dsp:cNvSpPr/>
      </dsp:nvSpPr>
      <dsp:spPr>
        <a:xfrm>
          <a:off x="5719572" y="1040209"/>
          <a:ext cx="2507456" cy="2854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bs-Latn-BA" sz="1600" kern="1200" dirty="0" smtClean="0">
              <a:latin typeface="+mj-lt"/>
              <a:cs typeface="Times New Roman" panose="02020603050405020304" pitchFamily="18" charset="0"/>
            </a:rPr>
            <a:t>Upućivanje u Odgojnu ustanovu;</a:t>
          </a:r>
          <a:endParaRPr lang="bs-Latn-BA" sz="1600" kern="1200" dirty="0">
            <a:latin typeface="+mj-lt"/>
            <a:cs typeface="Times New Roman" panose="02020603050405020304" pitchFamily="18" charset="0"/>
          </a:endParaRPr>
        </a:p>
        <a:p>
          <a:pPr marL="171450" lvl="1" indent="-171450" algn="l" defTabSz="711200">
            <a:lnSpc>
              <a:spcPct val="90000"/>
            </a:lnSpc>
            <a:spcBef>
              <a:spcPct val="0"/>
            </a:spcBef>
            <a:spcAft>
              <a:spcPct val="15000"/>
            </a:spcAft>
            <a:buChar char="••"/>
          </a:pPr>
          <a:r>
            <a:rPr lang="bs-Latn-BA" sz="1600" kern="1200" dirty="0" smtClean="0">
              <a:latin typeface="+mj-lt"/>
              <a:cs typeface="Times New Roman" panose="02020603050405020304" pitchFamily="18" charset="0"/>
            </a:rPr>
            <a:t>Upućivanje u Odgojno-popravni dom;</a:t>
          </a:r>
          <a:endParaRPr lang="bs-Latn-BA" sz="1600" kern="1200" dirty="0">
            <a:latin typeface="+mj-lt"/>
            <a:cs typeface="Times New Roman" panose="02020603050405020304" pitchFamily="18" charset="0"/>
          </a:endParaRPr>
        </a:p>
        <a:p>
          <a:pPr marL="171450" lvl="1" indent="-171450" algn="l" defTabSz="711200">
            <a:lnSpc>
              <a:spcPct val="90000"/>
            </a:lnSpc>
            <a:spcBef>
              <a:spcPct val="0"/>
            </a:spcBef>
            <a:spcAft>
              <a:spcPct val="15000"/>
            </a:spcAft>
            <a:buChar char="••"/>
          </a:pPr>
          <a:r>
            <a:rPr lang="bs-Latn-BA" sz="1600" kern="1200" dirty="0" smtClean="0">
              <a:latin typeface="+mj-lt"/>
              <a:cs typeface="Times New Roman" panose="02020603050405020304" pitchFamily="18" charset="0"/>
            </a:rPr>
            <a:t>Upućivanje u posebnu ustanovu za liječenje i sposobljavanje;</a:t>
          </a:r>
          <a:endParaRPr lang="bs-Latn-BA" sz="1600" kern="1200" dirty="0">
            <a:latin typeface="+mj-lt"/>
            <a:cs typeface="Times New Roman" panose="02020603050405020304" pitchFamily="18" charset="0"/>
          </a:endParaRPr>
        </a:p>
      </dsp:txBody>
      <dsp:txXfrm>
        <a:off x="5719572" y="1040209"/>
        <a:ext cx="2507456" cy="28548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5/14/2020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5/14/2020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16560" y="1981200"/>
            <a:ext cx="8229600" cy="1602503"/>
          </a:xfrm>
        </p:spPr>
        <p:txBody>
          <a:bodyPr>
            <a:noAutofit/>
          </a:bodyPr>
          <a:lstStyle/>
          <a:p>
            <a:pPr algn="ctr"/>
            <a:r>
              <a:rPr lang="hr-HR" sz="2000" b="1" dirty="0"/>
              <a:t/>
            </a:r>
            <a:br>
              <a:rPr lang="hr-HR" sz="2000" b="1" dirty="0"/>
            </a:br>
            <a:endParaRPr lang="hr-HR" sz="2400" b="1" dirty="0"/>
          </a:p>
        </p:txBody>
      </p:sp>
      <p:sp>
        <p:nvSpPr>
          <p:cNvPr id="10" name="TextBox 9"/>
          <p:cNvSpPr txBox="1"/>
          <p:nvPr/>
        </p:nvSpPr>
        <p:spPr>
          <a:xfrm>
            <a:off x="6096000" y="5562600"/>
            <a:ext cx="2286000" cy="646331"/>
          </a:xfrm>
          <a:prstGeom prst="rect">
            <a:avLst/>
          </a:prstGeom>
          <a:noFill/>
        </p:spPr>
        <p:txBody>
          <a:bodyPr wrap="square" rtlCol="0">
            <a:spAutoFit/>
          </a:bodyPr>
          <a:lstStyle/>
          <a:p>
            <a:pPr algn="r"/>
            <a:r>
              <a:rPr lang="bs-Latn-BA" sz="1200" dirty="0" smtClean="0"/>
              <a:t>Selma Kršlak, </a:t>
            </a:r>
            <a:r>
              <a:rPr lang="bs-Latn-BA" sz="1200" dirty="0" smtClean="0"/>
              <a:t>prof.pedagogije</a:t>
            </a:r>
          </a:p>
          <a:p>
            <a:pPr algn="r"/>
            <a:endParaRPr lang="bs-Latn-BA" sz="1200" dirty="0" smtClean="0"/>
          </a:p>
          <a:p>
            <a:pPr algn="r"/>
            <a:r>
              <a:rPr lang="bs-Latn-BA" sz="1200" dirty="0" smtClean="0"/>
              <a:t>Doc. Dr Vildana Pleh </a:t>
            </a:r>
            <a:endParaRPr lang="bs-Latn-BA" sz="1200" dirty="0"/>
          </a:p>
        </p:txBody>
      </p:sp>
      <p:sp>
        <p:nvSpPr>
          <p:cNvPr id="12" name="TextBox 11"/>
          <p:cNvSpPr txBox="1"/>
          <p:nvPr/>
        </p:nvSpPr>
        <p:spPr>
          <a:xfrm>
            <a:off x="762000" y="6282621"/>
            <a:ext cx="2286000" cy="276999"/>
          </a:xfrm>
          <a:prstGeom prst="rect">
            <a:avLst/>
          </a:prstGeom>
          <a:noFill/>
        </p:spPr>
        <p:txBody>
          <a:bodyPr wrap="square" rtlCol="0">
            <a:spAutoFit/>
          </a:bodyPr>
          <a:lstStyle/>
          <a:p>
            <a:r>
              <a:rPr lang="bs-Latn-BA" sz="1200" dirty="0" smtClean="0"/>
              <a:t>Maj 2020. godine</a:t>
            </a:r>
            <a:endParaRPr lang="bs-Latn-BA" sz="1200" dirty="0"/>
          </a:p>
        </p:txBody>
      </p:sp>
      <p:sp>
        <p:nvSpPr>
          <p:cNvPr id="6" name="Title 1"/>
          <p:cNvSpPr txBox="1">
            <a:spLocks/>
          </p:cNvSpPr>
          <p:nvPr/>
        </p:nvSpPr>
        <p:spPr>
          <a:xfrm>
            <a:off x="402771" y="2286000"/>
            <a:ext cx="7772400" cy="1066800"/>
          </a:xfrm>
          <a:prstGeom prst="rect">
            <a:avLst/>
          </a:prstGeom>
        </p:spPr>
        <p:txBody>
          <a:bodyPr vert="horz" lIns="0" tIns="4572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bs-Latn-BA" sz="2400" b="1" dirty="0" smtClean="0">
                <a:cs typeface="Times New Roman" pitchFamily="18" charset="0"/>
              </a:rPr>
              <a:t>Uloga i značaj centra za socijalni rad u postupku prema maloljetnicima, sa posebnim osvrtom na provođenje medijacije u primjeni odgojnih preporuka </a:t>
            </a:r>
            <a:endParaRPr lang="bs-Latn-BA" sz="2400" b="1" dirty="0">
              <a:cs typeface="Times New Roman" pitchFamily="18" charset="0"/>
            </a:endParaRPr>
          </a:p>
        </p:txBody>
      </p:sp>
      <p:sp>
        <p:nvSpPr>
          <p:cNvPr id="7" name="Subtitle 2"/>
          <p:cNvSpPr txBox="1">
            <a:spLocks/>
          </p:cNvSpPr>
          <p:nvPr/>
        </p:nvSpPr>
        <p:spPr>
          <a:xfrm>
            <a:off x="228600" y="1447800"/>
            <a:ext cx="8610600" cy="4398336"/>
          </a:xfrm>
          <a:prstGeom prst="rect">
            <a:avLst/>
          </a:prstGeom>
        </p:spPr>
        <p:txBody>
          <a:bodyPr vert="horz" lIns="45720" tIns="0" rIns="45720" bIns="0" anchor="ctr">
            <a:normAutofit/>
          </a:bodyPr>
          <a:lstStyle>
            <a:lvl1pPr marL="0" indent="0" algn="l" rtl="0" eaLnBrk="1" latinLnBrk="0" hangingPunct="1">
              <a:spcBef>
                <a:spcPct val="20000"/>
              </a:spcBef>
              <a:buClr>
                <a:schemeClr val="accent3"/>
              </a:buClr>
              <a:buSzPct val="95000"/>
              <a:buFont typeface="Wingdings 2"/>
              <a:buNone/>
              <a:defRPr kumimoji="0" sz="2400" b="1" kern="1200" cap="none" baseline="0">
                <a:solidFill>
                  <a:schemeClr val="tx2"/>
                </a:solidFill>
                <a:effectLst/>
                <a:latin typeface="+mn-lt"/>
                <a:ea typeface="+mn-ea"/>
                <a:cs typeface="+mn-cs"/>
              </a:defRPr>
            </a:lvl1pPr>
            <a:lvl2pPr marL="640080" indent="-246888" algn="l" rtl="0" eaLnBrk="1" latinLnBrk="0" hangingPunct="1">
              <a:spcBef>
                <a:spcPct val="20000"/>
              </a:spcBef>
              <a:buClr>
                <a:schemeClr val="accent1"/>
              </a:buClr>
              <a:buSzPct val="85000"/>
              <a:buFont typeface="Wingdings 2"/>
              <a:buNone/>
              <a:defRPr kumimoji="0" sz="2000" b="1"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None/>
              <a:defRPr kumimoji="0" sz="1800" b="1"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None/>
              <a:defRPr kumimoji="0" sz="1600" b="1"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None/>
              <a:defRPr kumimoji="0" sz="1600" b="1"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85750" indent="-285750">
              <a:buFont typeface="Wingdings" panose="05000000000000000000" pitchFamily="2" charset="2"/>
              <a:buChar char="q"/>
            </a:pPr>
            <a:endParaRPr lang="bs-Latn-BA" sz="18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615312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Socijalnu anamnezu</a:t>
            </a:r>
            <a:endParaRPr lang="bs-Latn-BA" dirty="0"/>
          </a:p>
        </p:txBody>
      </p:sp>
      <p:sp>
        <p:nvSpPr>
          <p:cNvPr id="3" name="Content Placeholder 2"/>
          <p:cNvSpPr>
            <a:spLocks noGrp="1"/>
          </p:cNvSpPr>
          <p:nvPr>
            <p:ph idx="1"/>
          </p:nvPr>
        </p:nvSpPr>
        <p:spPr/>
        <p:txBody>
          <a:bodyPr/>
          <a:lstStyle/>
          <a:p>
            <a:endParaRPr lang="bs-Latn-BA" dirty="0" smtClean="0">
              <a:latin typeface="+mj-lt"/>
            </a:endParaRPr>
          </a:p>
          <a:p>
            <a:endParaRPr lang="bs-Latn-BA" dirty="0" smtClean="0">
              <a:latin typeface="+mj-lt"/>
            </a:endParaRPr>
          </a:p>
          <a:p>
            <a:pPr algn="just"/>
            <a:r>
              <a:rPr lang="bs-Latn-BA" dirty="0" smtClean="0">
                <a:latin typeface="+mj-lt"/>
              </a:rPr>
              <a:t>U ovom slučaju, nadležni organ starateljstva/CSR </a:t>
            </a:r>
            <a:r>
              <a:rPr lang="bs-Latn-BA" b="1" dirty="0" smtClean="0">
                <a:latin typeface="+mj-lt"/>
              </a:rPr>
              <a:t>tužilaštvu</a:t>
            </a:r>
            <a:r>
              <a:rPr lang="bs-Latn-BA" dirty="0" smtClean="0">
                <a:latin typeface="+mj-lt"/>
              </a:rPr>
              <a:t> dostavlja kompletno mišljenje multidisciplinarnog tima (socijalni radnik, pedagog, psiholog, pravnik), sa svim opservacijama i može dati prijedlog tužilaštvu za dalje postupanje;</a:t>
            </a:r>
            <a:endParaRPr lang="bs-Latn-BA"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200" b="1" dirty="0">
                <a:cs typeface="Times New Roman" pitchFamily="18" charset="0"/>
              </a:rPr>
              <a:t>Zakon o zaštiti i postupanju sa djecom i maloljetnicima u krivičnom </a:t>
            </a:r>
            <a:r>
              <a:rPr lang="bs-Latn-BA" sz="2200" b="1" dirty="0" smtClean="0">
                <a:cs typeface="Times New Roman" pitchFamily="18" charset="0"/>
              </a:rPr>
              <a:t>postupku FBiH</a:t>
            </a:r>
            <a:endParaRPr lang="bs-Latn-BA" sz="22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endParaRPr lang="bs-Latn-BA" sz="1800" dirty="0" smtClean="0">
              <a:latin typeface="+mj-lt"/>
              <a:cs typeface="Times New Roman" panose="02020603050405020304" pitchFamily="18" charset="0"/>
            </a:endParaRPr>
          </a:p>
          <a:p>
            <a:pPr>
              <a:buFont typeface="Wingdings" panose="05000000000000000000" pitchFamily="2" charset="2"/>
              <a:buChar char="q"/>
            </a:pPr>
            <a:endParaRPr lang="bs-Latn-BA" sz="1800" dirty="0" smtClean="0">
              <a:latin typeface="+mj-lt"/>
              <a:cs typeface="Times New Roman" panose="02020603050405020304" pitchFamily="18" charset="0"/>
            </a:endParaRPr>
          </a:p>
          <a:p>
            <a:pPr>
              <a:buFont typeface="Wingdings" panose="05000000000000000000" pitchFamily="2" charset="2"/>
              <a:buChar char="q"/>
            </a:pPr>
            <a:r>
              <a:rPr lang="bs-Latn-BA" sz="1800" dirty="0" smtClean="0">
                <a:latin typeface="+mj-lt"/>
                <a:cs typeface="Times New Roman" panose="02020603050405020304" pitchFamily="18" charset="0"/>
              </a:rPr>
              <a:t>Tužioc može primijeniti načelo oportuniteta, odnosno donijeti naredbu o nepokretanju krivičnog postupka iz razloga cjelishodnosti;</a:t>
            </a:r>
          </a:p>
          <a:p>
            <a:pPr marL="0" indent="0">
              <a:buNone/>
            </a:pPr>
            <a:endParaRPr lang="bs-Latn-BA" sz="1800" dirty="0" smtClean="0">
              <a:latin typeface="+mj-lt"/>
              <a:cs typeface="Times New Roman" panose="02020603050405020304" pitchFamily="18" charset="0"/>
            </a:endParaRPr>
          </a:p>
          <a:p>
            <a:pPr>
              <a:buFont typeface="Wingdings" panose="05000000000000000000" pitchFamily="2" charset="2"/>
              <a:buChar char="q"/>
            </a:pPr>
            <a:r>
              <a:rPr lang="bs-Latn-BA" sz="1800" dirty="0" smtClean="0">
                <a:latin typeface="+mj-lt"/>
                <a:cs typeface="Times New Roman" panose="02020603050405020304" pitchFamily="18" charset="0"/>
              </a:rPr>
              <a:t>Izreći odgojnu preporuku- uslovni oportnitet, ukoliko su ispunjeni zakonom propisani uvjeti;</a:t>
            </a:r>
          </a:p>
          <a:p>
            <a:pPr marL="0" indent="0">
              <a:buNone/>
            </a:pPr>
            <a:endParaRPr lang="bs-Latn-BA" sz="1800" dirty="0" smtClean="0">
              <a:latin typeface="+mj-lt"/>
              <a:cs typeface="Times New Roman" panose="02020603050405020304" pitchFamily="18" charset="0"/>
            </a:endParaRPr>
          </a:p>
          <a:p>
            <a:pPr>
              <a:buFont typeface="Wingdings" panose="05000000000000000000" pitchFamily="2" charset="2"/>
              <a:buChar char="q"/>
            </a:pPr>
            <a:r>
              <a:rPr lang="bs-Latn-BA" sz="1800" dirty="0" smtClean="0">
                <a:latin typeface="+mj-lt"/>
                <a:cs typeface="Times New Roman" panose="02020603050405020304" pitchFamily="18" charset="0"/>
              </a:rPr>
              <a:t>Uputiti zahtjev sudu za pokretanje pripremnog postupka prema maloljetniku;</a:t>
            </a:r>
            <a:endParaRPr lang="bs-Latn-BA" sz="1800" dirty="0">
              <a:latin typeface="+mj-lt"/>
              <a:cs typeface="Times New Roman" panose="02020603050405020304" pitchFamily="18" charset="0"/>
            </a:endParaRPr>
          </a:p>
        </p:txBody>
      </p:sp>
    </p:spTree>
    <p:extLst>
      <p:ext uri="{BB962C8B-B14F-4D97-AF65-F5344CB8AC3E}">
        <p14:creationId xmlns="" xmlns:p14="http://schemas.microsoft.com/office/powerpoint/2010/main" val="49140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200" b="1" dirty="0">
                <a:cs typeface="Times New Roman" pitchFamily="18" charset="0"/>
              </a:rPr>
              <a:t>Zakon o zaštiti i postupanju sa djecom i maloljetnicima u krivičnom postupku</a:t>
            </a:r>
            <a:endParaRPr lang="bs-Latn-BA" sz="22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endParaRPr lang="bs-Latn-BA" sz="1800" dirty="0" smtClean="0">
              <a:latin typeface="+mj-lt"/>
              <a:cs typeface="Times New Roman" panose="02020603050405020304" pitchFamily="18" charset="0"/>
            </a:endParaRPr>
          </a:p>
          <a:p>
            <a:pPr>
              <a:buFont typeface="Wingdings" panose="05000000000000000000" pitchFamily="2" charset="2"/>
              <a:buChar char="q"/>
            </a:pPr>
            <a:r>
              <a:rPr lang="bs-Latn-BA" sz="1800" dirty="0" smtClean="0">
                <a:latin typeface="+mj-lt"/>
                <a:cs typeface="Times New Roman" panose="02020603050405020304" pitchFamily="18" charset="0"/>
              </a:rPr>
              <a:t>Institut odgojnih preporuka je postojao i prije zakona „lex specijalis“, ali se veoma rijetko, skoro nikako nije koristio u krivičnom zakondavstvu prema maloljetnim počiniocima krivičnih djela;</a:t>
            </a:r>
          </a:p>
          <a:p>
            <a:pPr>
              <a:buFont typeface="Wingdings" panose="05000000000000000000" pitchFamily="2" charset="2"/>
              <a:buChar char="q"/>
            </a:pPr>
            <a:r>
              <a:rPr lang="bs-Latn-BA" sz="1800" dirty="0" smtClean="0">
                <a:latin typeface="+mj-lt"/>
                <a:cs typeface="Times New Roman" panose="02020603050405020304" pitchFamily="18" charset="0"/>
              </a:rPr>
              <a:t>Od 1998. godine, Krivični zakon BiH je poznavao 9 odgojnih preporuka, a od 2003. godine 8 odgojnih preporuka;</a:t>
            </a:r>
          </a:p>
          <a:p>
            <a:pPr>
              <a:buFont typeface="Wingdings" panose="05000000000000000000" pitchFamily="2" charset="2"/>
              <a:buChar char="q"/>
            </a:pPr>
            <a:r>
              <a:rPr lang="bs-Latn-BA" sz="1800" dirty="0" smtClean="0">
                <a:latin typeface="+mj-lt"/>
                <a:cs typeface="Times New Roman" panose="02020603050405020304" pitchFamily="18" charset="0"/>
              </a:rPr>
              <a:t>Danas , stupanjem na snagu navedenog zakona, definirano  je 6 odgojnih odgojnih prporuka;</a:t>
            </a:r>
          </a:p>
          <a:p>
            <a:pPr>
              <a:buFont typeface="Wingdings" panose="05000000000000000000" pitchFamily="2" charset="2"/>
              <a:buChar char="q"/>
            </a:pPr>
            <a:r>
              <a:rPr lang="bs-Latn-BA" sz="1800" dirty="0" smtClean="0">
                <a:latin typeface="+mj-lt"/>
                <a:cs typeface="Times New Roman" panose="02020603050405020304" pitchFamily="18" charset="0"/>
              </a:rPr>
              <a:t>Detaljna primjena odgojnih preporuka, definisana Uredbom o primjeni odgojnih preporuka;</a:t>
            </a:r>
            <a:endParaRPr lang="bs-Latn-BA" sz="1800" dirty="0">
              <a:latin typeface="+mj-lt"/>
              <a:cs typeface="Times New Roman" panose="02020603050405020304" pitchFamily="18" charset="0"/>
            </a:endParaRPr>
          </a:p>
        </p:txBody>
      </p:sp>
    </p:spTree>
    <p:extLst>
      <p:ext uri="{BB962C8B-B14F-4D97-AF65-F5344CB8AC3E}">
        <p14:creationId xmlns="" xmlns:p14="http://schemas.microsoft.com/office/powerpoint/2010/main" val="3803944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a:bodyPr>
          <a:lstStyle/>
          <a:p>
            <a:r>
              <a:rPr lang="bs-Latn-BA" sz="2400" dirty="0" smtClean="0">
                <a:latin typeface="+mj-lt"/>
              </a:rPr>
              <a:t>Od njih, najstrožije principe restorativne pravde zadovoljavaju samo dvije odgojne preporuke, koje se izvršavaju kroz postupak medijacije u centrima za socijalni rad  </a:t>
            </a:r>
          </a:p>
          <a:p>
            <a:endParaRPr lang="bs-Latn-BA" sz="2000" dirty="0" smtClean="0">
              <a:latin typeface="+mj-lt"/>
            </a:endParaRPr>
          </a:p>
          <a:p>
            <a:r>
              <a:rPr lang="bs-Latn-BA" sz="2800" dirty="0" smtClean="0">
                <a:latin typeface="+mj-lt"/>
              </a:rPr>
              <a:t>Lično izvinjenje oštećenom</a:t>
            </a:r>
          </a:p>
          <a:p>
            <a:r>
              <a:rPr lang="bs-Latn-BA" sz="2800" dirty="0" smtClean="0">
                <a:latin typeface="+mj-lt"/>
              </a:rPr>
              <a:t>Naknada štete oštećenom </a:t>
            </a:r>
            <a:endParaRPr lang="bs-Latn-BA" sz="2800"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400" b="1" dirty="0" smtClean="0">
                <a:cs typeface="Times New Roman" pitchFamily="18" charset="0"/>
              </a:rPr>
              <a:t>Kada se maloljetniku izriče odgojna preporuka,  izvinjenje  oštećenom/naknada štete oštećenom</a:t>
            </a:r>
            <a:endParaRPr lang="bs-Latn-BA" sz="2400" dirty="0"/>
          </a:p>
        </p:txBody>
      </p:sp>
      <p:sp>
        <p:nvSpPr>
          <p:cNvPr id="4" name="Content Placeholder 2"/>
          <p:cNvSpPr>
            <a:spLocks noGrp="1"/>
          </p:cNvSpPr>
          <p:nvPr>
            <p:ph idx="1"/>
          </p:nvPr>
        </p:nvSpPr>
        <p:spPr/>
        <p:txBody>
          <a:bodyPr>
            <a:normAutofit/>
          </a:bodyPr>
          <a:lstStyle/>
          <a:p>
            <a:pPr>
              <a:buFont typeface="Wingdings" panose="05000000000000000000" pitchFamily="2" charset="2"/>
              <a:buChar char="q"/>
            </a:pPr>
            <a:endParaRPr lang="bs-Latn-BA" sz="1800" dirty="0" smtClean="0">
              <a:latin typeface="+mj-lt"/>
              <a:cs typeface="Times New Roman" pitchFamily="18" charset="0"/>
            </a:endParaRPr>
          </a:p>
          <a:p>
            <a:pPr>
              <a:buFont typeface="Wingdings" panose="05000000000000000000" pitchFamily="2" charset="2"/>
              <a:buChar char="q"/>
            </a:pPr>
            <a:r>
              <a:rPr lang="bs-Latn-BA" sz="1800" dirty="0" smtClean="0">
                <a:latin typeface="+mj-lt"/>
                <a:cs typeface="Times New Roman" pitchFamily="18" charset="0"/>
              </a:rPr>
              <a:t>Za krivična djela za koja je predviđena kazna zatvora do tri godine ili novčana kazna;</a:t>
            </a:r>
          </a:p>
          <a:p>
            <a:pPr>
              <a:buFont typeface="Wingdings" panose="05000000000000000000" pitchFamily="2" charset="2"/>
              <a:buChar char="q"/>
            </a:pPr>
            <a:r>
              <a:rPr lang="bs-Latn-BA" sz="1800" dirty="0" smtClean="0">
                <a:latin typeface="+mj-lt"/>
                <a:cs typeface="Times New Roman" pitchFamily="18" charset="0"/>
              </a:rPr>
              <a:t> pod uslovom da je maloljetnik priznao djelo, da je priznanje dobrovoljno i slobodno, da postoje dokazi da je počinio djelo, da pismeno izražava spremnost za pomirenje sa oštećenim, da u pismenoj formi da pristanak za primjenu preporuke i da u pismenoj formi da pristanak oštećeni;</a:t>
            </a:r>
          </a:p>
          <a:p>
            <a:pPr>
              <a:buFont typeface="Wingdings" panose="05000000000000000000" pitchFamily="2" charset="2"/>
              <a:buChar char="q"/>
            </a:pPr>
            <a:r>
              <a:rPr lang="bs-Latn-BA" sz="1800" dirty="0" smtClean="0">
                <a:latin typeface="+mj-lt"/>
                <a:cs typeface="Times New Roman" pitchFamily="18" charset="0"/>
              </a:rPr>
              <a:t>Primjena odgojnih preporuka je uvjek opravdana, kada se maloljetnik prvi put pojavljuje kao počinioc krivičnog djela, a u drugim slučajevima kada to opravdava najbolji interes maloljetnika;</a:t>
            </a:r>
          </a:p>
          <a:p>
            <a:pPr>
              <a:buFont typeface="Wingdings" panose="05000000000000000000" pitchFamily="2" charset="2"/>
              <a:buChar char="q"/>
            </a:pPr>
            <a:r>
              <a:rPr lang="bs-Latn-BA" sz="1800" dirty="0" smtClean="0">
                <a:latin typeface="+mj-lt"/>
                <a:cs typeface="Times New Roman" pitchFamily="18" charset="0"/>
              </a:rPr>
              <a:t>Prije donošenja naredbe o pokretanju pripremnog postupka tužilac razmatra mogućnost primjene jedne ili više odgojnih  preporuka;</a:t>
            </a:r>
            <a:endParaRPr lang="bs-Latn-BA" sz="1800" dirty="0">
              <a:latin typeface="+mj-lt"/>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62500" lnSpcReduction="20000"/>
          </a:bodyPr>
          <a:lstStyle/>
          <a:p>
            <a:pPr>
              <a:buNone/>
            </a:pPr>
            <a:r>
              <a:rPr lang="bs-Latn-BA" sz="2800" b="1" dirty="0" smtClean="0">
                <a:latin typeface="+mj-lt"/>
                <a:cs typeface="Times New Roman" pitchFamily="18" charset="0"/>
              </a:rPr>
              <a:t>Šta je cilj:</a:t>
            </a:r>
          </a:p>
          <a:p>
            <a:pPr>
              <a:buNone/>
            </a:pPr>
            <a:endParaRPr lang="bs-Latn-BA" sz="800" b="1" dirty="0" smtClean="0">
              <a:latin typeface="+mj-lt"/>
              <a:cs typeface="Times New Roman" pitchFamily="18" charset="0"/>
            </a:endParaRPr>
          </a:p>
          <a:p>
            <a:pPr>
              <a:buFont typeface="Wingdings" panose="05000000000000000000" pitchFamily="2" charset="2"/>
              <a:buChar char="q"/>
            </a:pPr>
            <a:r>
              <a:rPr lang="bs-Latn-BA" sz="2800" dirty="0" smtClean="0">
                <a:solidFill>
                  <a:srgbClr val="FF0000"/>
                </a:solidFill>
                <a:latin typeface="+mj-lt"/>
                <a:cs typeface="Times New Roman" pitchFamily="18" charset="0"/>
              </a:rPr>
              <a:t>Preusmjeravanje maloljetnog počinioca krivičnog djela sa redovnog sudskog postupka;</a:t>
            </a:r>
          </a:p>
          <a:p>
            <a:pPr>
              <a:buFont typeface="Wingdings" panose="05000000000000000000" pitchFamily="2" charset="2"/>
              <a:buChar char="q"/>
            </a:pPr>
            <a:r>
              <a:rPr lang="bs-Latn-BA" sz="2800" dirty="0" smtClean="0">
                <a:solidFill>
                  <a:srgbClr val="FF0000"/>
                </a:solidFill>
                <a:latin typeface="+mj-lt"/>
                <a:cs typeface="Times New Roman" pitchFamily="18" charset="0"/>
              </a:rPr>
              <a:t>Da maloljetnik sagleda posljedice počinjenog kr. djela i preuzme odgovornost;</a:t>
            </a:r>
          </a:p>
          <a:p>
            <a:pPr>
              <a:buFont typeface="Wingdings" panose="05000000000000000000" pitchFamily="2" charset="2"/>
              <a:buChar char="q"/>
            </a:pPr>
            <a:r>
              <a:rPr lang="bs-Latn-BA" sz="2800" dirty="0" smtClean="0">
                <a:solidFill>
                  <a:srgbClr val="FF0000"/>
                </a:solidFill>
                <a:latin typeface="+mj-lt"/>
                <a:cs typeface="Times New Roman" pitchFamily="18" charset="0"/>
              </a:rPr>
              <a:t>Prevencija činjenja novih djela;</a:t>
            </a:r>
          </a:p>
          <a:p>
            <a:pPr marL="0" indent="0">
              <a:buNone/>
            </a:pPr>
            <a:endParaRPr lang="bs-Latn-BA" sz="800" dirty="0" smtClean="0">
              <a:latin typeface="+mj-lt"/>
              <a:cs typeface="Times New Roman" pitchFamily="18" charset="0"/>
            </a:endParaRPr>
          </a:p>
          <a:p>
            <a:pPr>
              <a:buNone/>
            </a:pPr>
            <a:r>
              <a:rPr lang="bs-Latn-BA" sz="2800" b="1" dirty="0" smtClean="0">
                <a:latin typeface="+mj-lt"/>
                <a:cs typeface="Times New Roman" pitchFamily="18" charset="0"/>
              </a:rPr>
              <a:t>Kako se ostvaruje cilj:</a:t>
            </a:r>
            <a:endParaRPr lang="bs-Latn-BA" sz="2800" dirty="0" smtClean="0">
              <a:latin typeface="+mj-lt"/>
              <a:cs typeface="Times New Roman" pitchFamily="18" charset="0"/>
            </a:endParaRPr>
          </a:p>
          <a:p>
            <a:pPr>
              <a:buFont typeface="Wingdings" panose="05000000000000000000" pitchFamily="2" charset="2"/>
              <a:buChar char="q"/>
            </a:pPr>
            <a:r>
              <a:rPr lang="bs-Latn-BA" sz="2800" dirty="0" smtClean="0">
                <a:solidFill>
                  <a:srgbClr val="FF0000"/>
                </a:solidFill>
                <a:latin typeface="+mj-lt"/>
                <a:cs typeface="Times New Roman" pitchFamily="18" charset="0"/>
              </a:rPr>
              <a:t>Davanje mogućnosti maloljetniku i oštećenom da sami riješe slučaj kroz dijalog, koji treba da ih dovede do međusobnog razumijevanja;</a:t>
            </a:r>
          </a:p>
          <a:p>
            <a:pPr>
              <a:buNone/>
            </a:pPr>
            <a:endParaRPr lang="bs-Latn-BA" sz="800" b="1" dirty="0" smtClean="0">
              <a:solidFill>
                <a:srgbClr val="FF0000"/>
              </a:solidFill>
              <a:latin typeface="+mj-lt"/>
              <a:cs typeface="Times New Roman" pitchFamily="18" charset="0"/>
            </a:endParaRPr>
          </a:p>
          <a:p>
            <a:pPr>
              <a:buFont typeface="Wingdings" panose="05000000000000000000" pitchFamily="2" charset="2"/>
              <a:buChar char="q"/>
            </a:pPr>
            <a:r>
              <a:rPr lang="bs-Latn-BA" sz="2800" dirty="0" smtClean="0">
                <a:solidFill>
                  <a:srgbClr val="FF0000"/>
                </a:solidFill>
                <a:latin typeface="+mj-lt"/>
                <a:cs typeface="Times New Roman" pitchFamily="18" charset="0"/>
              </a:rPr>
              <a:t>Dijalogom maloljetnika i oštećenog i šansom maloljetnika da ispravi grešku (vraćanje stvari pribavljenih krivičnim djelom, namirenjem štete, izvinjenjem, izvršenjem određene obaveze u korist oštećenog i aktivnim učešćem zajednice u reintegraciji maloljetnika);</a:t>
            </a:r>
          </a:p>
          <a:p>
            <a:pPr>
              <a:buFont typeface="Wingdings" panose="05000000000000000000" pitchFamily="2" charset="2"/>
              <a:buChar char="q"/>
            </a:pPr>
            <a:r>
              <a:rPr lang="bs-Latn-BA" sz="2800" dirty="0" smtClean="0">
                <a:solidFill>
                  <a:srgbClr val="FF0000"/>
                </a:solidFill>
                <a:latin typeface="+mj-lt"/>
                <a:cs typeface="Times New Roman" pitchFamily="18" charset="0"/>
              </a:rPr>
              <a:t>Aktivno učešće društvene zajednice u pružanju pomoći u reintegraciji maloljetnika i prevencija maloljetničkog prijestupništva;</a:t>
            </a:r>
          </a:p>
          <a:p>
            <a:endParaRPr lang="bs-Latn-BA" dirty="0">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bs-Latn-BA" sz="2400" b="1" dirty="0" smtClean="0">
                <a:cs typeface="Times New Roman" pitchFamily="18" charset="0"/>
              </a:rPr>
              <a:t>Postupak posredovanja/medijacije</a:t>
            </a:r>
            <a:endParaRPr lang="bs-Latn-BA" sz="2400" dirty="0"/>
          </a:p>
        </p:txBody>
      </p:sp>
      <p:sp>
        <p:nvSpPr>
          <p:cNvPr id="3" name="Content Placeholder 2"/>
          <p:cNvSpPr>
            <a:spLocks noGrp="1"/>
          </p:cNvSpPr>
          <p:nvPr>
            <p:ph idx="1"/>
          </p:nvPr>
        </p:nvSpPr>
        <p:spPr>
          <a:xfrm>
            <a:off x="457200" y="1676400"/>
            <a:ext cx="8229600" cy="4648200"/>
          </a:xfrm>
        </p:spPr>
        <p:txBody>
          <a:bodyPr>
            <a:normAutofit/>
          </a:bodyPr>
          <a:lstStyle/>
          <a:p>
            <a:pPr>
              <a:buFont typeface="Wingdings" panose="05000000000000000000" pitchFamily="2" charset="2"/>
              <a:buChar char="q"/>
            </a:pPr>
            <a:r>
              <a:rPr lang="bs-Latn-BA" sz="1600" dirty="0" smtClean="0">
                <a:latin typeface="+mj-lt"/>
                <a:cs typeface="Times New Roman" pitchFamily="18" charset="0"/>
              </a:rPr>
              <a:t>Postupajući tužitelj obavještava maloljetnika/staratelja i oštećenog o mogućnosti primjene odgojne preporuke, prirodi, sadržaju, trajanju odgojne preporuke, posljedicama odbijanja ali i izvršenja odgojne preporuke, te  dostavljanje pismenog odgovora/izjave o prihvatanju/neprihvatanju i pomirenju sa oštećenim;</a:t>
            </a:r>
          </a:p>
          <a:p>
            <a:pPr>
              <a:buFont typeface="Wingdings" panose="05000000000000000000" pitchFamily="2" charset="2"/>
              <a:buChar char="q"/>
            </a:pPr>
            <a:r>
              <a:rPr lang="bs-Latn-BA" sz="1600" dirty="0" smtClean="0">
                <a:latin typeface="+mj-lt"/>
                <a:cs typeface="Times New Roman" pitchFamily="18" charset="0"/>
              </a:rPr>
              <a:t>Pri izboru odgojne preporuke, tužitelj konsultuje roditelje i nadležni organ starateljstva, pri tome uvažavajući interese maloljetnika i oštećenog;</a:t>
            </a:r>
          </a:p>
          <a:p>
            <a:pPr>
              <a:buFont typeface="Wingdings" panose="05000000000000000000" pitchFamily="2" charset="2"/>
              <a:buChar char="q"/>
            </a:pPr>
            <a:r>
              <a:rPr lang="bs-Latn-BA" sz="1600" dirty="0" smtClean="0">
                <a:latin typeface="+mj-lt"/>
                <a:cs typeface="Times New Roman" pitchFamily="18" charset="0"/>
              </a:rPr>
              <a:t>Tužitelj predmet dostavlja organu starateljstva na posredovanje, praćenje i izvještavanje;</a:t>
            </a:r>
          </a:p>
          <a:p>
            <a:pPr>
              <a:buFont typeface="Wingdings" panose="05000000000000000000" pitchFamily="2" charset="2"/>
              <a:buChar char="q"/>
            </a:pPr>
            <a:r>
              <a:rPr lang="bs-Latn-BA" sz="1600" dirty="0" smtClean="0">
                <a:latin typeface="+mj-lt"/>
                <a:cs typeface="Times New Roman" pitchFamily="18" charset="0"/>
              </a:rPr>
              <a:t> Rukovodilac organa starateljstva određuje posrednika koji treba ispunjavati slijedeće uslove: radno iskustvo i sklonosti u radu sa mladima, da je educiran za poslove posredovanja/medijacije, praćenja i izvještavanja, da je sposoban da procjenjuje, analizira i rješava problem, poštuje dostojanstvo maloljetnika, da kod njega ne postoji sukob interesa;</a:t>
            </a:r>
          </a:p>
          <a:p>
            <a:pPr>
              <a:buFont typeface="Wingdings" panose="05000000000000000000" pitchFamily="2" charset="2"/>
              <a:buChar char="q"/>
            </a:pPr>
            <a:r>
              <a:rPr lang="bs-Latn-BA" sz="1600" dirty="0" smtClean="0">
                <a:latin typeface="+mj-lt"/>
                <a:cs typeface="Times New Roman" pitchFamily="18" charset="0"/>
              </a:rPr>
              <a:t>Posrednik/medijator u CSR zakazuje posebno razgovor sa maloljetnikom, posebno sa oštećenim, te zajednički razgovor. Svim stranama se uz poziv dostavlja </a:t>
            </a:r>
            <a:r>
              <a:rPr lang="bs-Latn-BA" sz="1600" b="1" dirty="0" smtClean="0">
                <a:latin typeface="+mj-lt"/>
                <a:cs typeface="Times New Roman" pitchFamily="18" charset="0"/>
              </a:rPr>
              <a:t>letak, koji sadrži sve informacije o medijaciji/posredovanju;</a:t>
            </a:r>
          </a:p>
          <a:p>
            <a:pPr>
              <a:buFont typeface="Wingdings" panose="05000000000000000000" pitchFamily="2" charset="2"/>
              <a:buChar char="q"/>
            </a:pPr>
            <a:r>
              <a:rPr lang="bs-Latn-BA" sz="1600" dirty="0" smtClean="0">
                <a:latin typeface="+mj-lt"/>
                <a:cs typeface="Times New Roman" pitchFamily="18" charset="0"/>
              </a:rPr>
              <a:t>Preporuka se može zamijeniti drugom  na prijedlog organa starateljstva, ili ukinuti  </a:t>
            </a:r>
            <a:r>
              <a:rPr lang="bs-Latn-BA" sz="1600" b="1" dirty="0" smtClean="0">
                <a:latin typeface="+mj-lt"/>
                <a:cs typeface="Times New Roman" pitchFamily="18" charset="0"/>
              </a:rPr>
              <a:t>nakon čega tužilac donosi naredbu za pokretanje pripremnog postupka</a:t>
            </a:r>
            <a:r>
              <a:rPr lang="bs-Latn-BA" sz="1600" dirty="0" smtClean="0">
                <a:latin typeface="+mj-lt"/>
                <a:cs typeface="Times New Roman" pitchFamily="18" charset="0"/>
              </a:rPr>
              <a:t>;- ukoliko se ne postigne sporazum</a:t>
            </a:r>
          </a:p>
          <a:p>
            <a:pPr>
              <a:buNone/>
            </a:pPr>
            <a:endParaRPr lang="bs-Latn-BA" sz="1600" dirty="0">
              <a:latin typeface="+mj-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400" b="1" dirty="0" smtClean="0">
                <a:cs typeface="Times New Roman" pitchFamily="18" charset="0"/>
              </a:rPr>
              <a:t>Prvi razgovor sa </a:t>
            </a:r>
            <a:r>
              <a:rPr lang="bs-Latn-BA" sz="2400" b="1" dirty="0" smtClean="0">
                <a:solidFill>
                  <a:srgbClr val="FF0000"/>
                </a:solidFill>
                <a:cs typeface="Times New Roman" pitchFamily="18" charset="0"/>
              </a:rPr>
              <a:t>počiniocem</a:t>
            </a:r>
            <a:endParaRPr lang="bs-Latn-BA" sz="2400"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pPr>
              <a:buFont typeface="Wingdings" panose="05000000000000000000" pitchFamily="2" charset="2"/>
              <a:buChar char="q"/>
            </a:pPr>
            <a:r>
              <a:rPr lang="bs-Latn-BA" sz="2800" dirty="0" smtClean="0">
                <a:latin typeface="+mj-lt"/>
                <a:cs typeface="Times New Roman" pitchFamily="18" charset="0"/>
              </a:rPr>
              <a:t>da li je dobio letak/ pročitao /shvatio;</a:t>
            </a:r>
          </a:p>
          <a:p>
            <a:pPr>
              <a:buFont typeface="Wingdings" panose="05000000000000000000" pitchFamily="2" charset="2"/>
              <a:buChar char="q"/>
            </a:pPr>
            <a:r>
              <a:rPr lang="bs-Latn-BA" sz="2800" dirty="0" smtClean="0">
                <a:latin typeface="+mj-lt"/>
                <a:cs typeface="Times New Roman" pitchFamily="18" charset="0"/>
              </a:rPr>
              <a:t> objasni se razlika između  posredovanja/medijacije i krivičnog postupka;</a:t>
            </a:r>
          </a:p>
          <a:p>
            <a:pPr>
              <a:buFont typeface="Wingdings" panose="05000000000000000000" pitchFamily="2" charset="2"/>
              <a:buChar char="q"/>
            </a:pPr>
            <a:r>
              <a:rPr lang="bs-Latn-BA" sz="2800" dirty="0" smtClean="0">
                <a:latin typeface="+mj-lt"/>
                <a:cs typeface="Times New Roman" pitchFamily="18" charset="0"/>
              </a:rPr>
              <a:t> obješnjenje svrhe odgojne preporuke;</a:t>
            </a:r>
          </a:p>
          <a:p>
            <a:pPr>
              <a:buFont typeface="Wingdings" panose="05000000000000000000" pitchFamily="2" charset="2"/>
              <a:buChar char="q"/>
            </a:pPr>
            <a:r>
              <a:rPr lang="bs-Latn-BA" sz="2800" dirty="0" smtClean="0">
                <a:latin typeface="+mj-lt"/>
                <a:cs typeface="Times New Roman" pitchFamily="18" charset="0"/>
              </a:rPr>
              <a:t> informiše se o mogućnosti odustajanja;</a:t>
            </a:r>
          </a:p>
          <a:p>
            <a:pPr>
              <a:buFont typeface="Wingdings" panose="05000000000000000000" pitchFamily="2" charset="2"/>
              <a:buChar char="q"/>
            </a:pPr>
            <a:r>
              <a:rPr lang="bs-Latn-BA" sz="2800" dirty="0" smtClean="0">
                <a:latin typeface="+mj-lt"/>
                <a:cs typeface="Times New Roman" pitchFamily="18" charset="0"/>
              </a:rPr>
              <a:t> također i da odustajanje ima za posljedicu krivični postupak;</a:t>
            </a:r>
          </a:p>
          <a:p>
            <a:pPr>
              <a:buFont typeface="Wingdings" panose="05000000000000000000" pitchFamily="2" charset="2"/>
              <a:buChar char="q"/>
            </a:pPr>
            <a:r>
              <a:rPr lang="bs-Latn-BA" sz="2800" dirty="0" smtClean="0">
                <a:latin typeface="+mj-lt"/>
                <a:cs typeface="Times New Roman" pitchFamily="18" charset="0"/>
              </a:rPr>
              <a:t>pročita se iz spisa  šta mu se stavlja na teret;</a:t>
            </a:r>
          </a:p>
          <a:p>
            <a:pPr>
              <a:buFont typeface="Wingdings" panose="05000000000000000000" pitchFamily="2" charset="2"/>
              <a:buChar char="q"/>
            </a:pPr>
            <a:r>
              <a:rPr lang="bs-Latn-BA" sz="2800" dirty="0" smtClean="0">
                <a:latin typeface="+mj-lt"/>
                <a:cs typeface="Times New Roman" pitchFamily="18" charset="0"/>
              </a:rPr>
              <a:t> upit da li preuzima odgovornost;</a:t>
            </a:r>
          </a:p>
          <a:p>
            <a:pPr>
              <a:buFont typeface="Wingdings" panose="05000000000000000000" pitchFamily="2" charset="2"/>
              <a:buChar char="q"/>
            </a:pPr>
            <a:r>
              <a:rPr lang="bs-Latn-BA" sz="2800" dirty="0" smtClean="0">
                <a:latin typeface="+mj-lt"/>
                <a:cs typeface="Times New Roman" pitchFamily="18" charset="0"/>
              </a:rPr>
              <a:t> upit, zašto je to napravio;</a:t>
            </a:r>
          </a:p>
          <a:p>
            <a:pPr>
              <a:buFont typeface="Wingdings" panose="05000000000000000000" pitchFamily="2" charset="2"/>
              <a:buChar char="q"/>
            </a:pPr>
            <a:r>
              <a:rPr lang="bs-Latn-BA" sz="2800" dirty="0" smtClean="0">
                <a:latin typeface="+mj-lt"/>
                <a:cs typeface="Times New Roman" pitchFamily="18" charset="0"/>
              </a:rPr>
              <a:t> upit, koliko je vjerovatno da se neće ponoviti;</a:t>
            </a:r>
          </a:p>
          <a:p>
            <a:pPr>
              <a:buFont typeface="Wingdings" panose="05000000000000000000" pitchFamily="2" charset="2"/>
              <a:buChar char="q"/>
            </a:pPr>
            <a:r>
              <a:rPr lang="bs-Latn-BA" sz="2800" dirty="0" smtClean="0">
                <a:latin typeface="+mj-lt"/>
                <a:cs typeface="Times New Roman" pitchFamily="18" charset="0"/>
              </a:rPr>
              <a:t> upit, kako je lično doživio događaj;</a:t>
            </a:r>
          </a:p>
          <a:p>
            <a:pPr>
              <a:buFont typeface="Wingdings" panose="05000000000000000000" pitchFamily="2" charset="2"/>
              <a:buChar char="q"/>
            </a:pPr>
            <a:r>
              <a:rPr lang="bs-Latn-BA" sz="2800" dirty="0" smtClean="0">
                <a:latin typeface="+mj-lt"/>
                <a:cs typeface="Times New Roman" pitchFamily="18" charset="0"/>
              </a:rPr>
              <a:t> da li je svjestan  posljedice djela po oštećenog;</a:t>
            </a:r>
          </a:p>
          <a:p>
            <a:pPr>
              <a:buFont typeface="Wingdings" panose="05000000000000000000" pitchFamily="2" charset="2"/>
              <a:buChar char="q"/>
            </a:pPr>
            <a:r>
              <a:rPr lang="bs-Latn-BA" sz="2800" dirty="0" smtClean="0">
                <a:latin typeface="+mj-lt"/>
                <a:cs typeface="Times New Roman" pitchFamily="18" charset="0"/>
              </a:rPr>
              <a:t> da li je spreman na izvinjenje;</a:t>
            </a:r>
          </a:p>
          <a:p>
            <a:pPr>
              <a:buFont typeface="Wingdings" panose="05000000000000000000" pitchFamily="2" charset="2"/>
              <a:buChar char="q"/>
            </a:pPr>
            <a:r>
              <a:rPr lang="bs-Latn-BA" sz="2800" dirty="0" smtClean="0">
                <a:latin typeface="+mj-lt"/>
                <a:cs typeface="Times New Roman" pitchFamily="18" charset="0"/>
              </a:rPr>
              <a:t> ima li predstavu kako bi to trebalo da izgleda izvinjenje;</a:t>
            </a:r>
          </a:p>
          <a:p>
            <a:pPr>
              <a:buFont typeface="Wingdings" panose="05000000000000000000" pitchFamily="2" charset="2"/>
              <a:buChar char="q"/>
            </a:pPr>
            <a:r>
              <a:rPr lang="bs-Latn-BA" sz="2800" dirty="0" smtClean="0">
                <a:latin typeface="+mj-lt"/>
                <a:cs typeface="Times New Roman" pitchFamily="18" charset="0"/>
              </a:rPr>
              <a:t>objašnjenje da slijedi  susret sa žrtvom i da sve što je podijelio sa posrednikom može i sa žrtvom;</a:t>
            </a:r>
          </a:p>
          <a:p>
            <a:pPr>
              <a:buFont typeface="Wingdings" panose="05000000000000000000" pitchFamily="2" charset="2"/>
              <a:buChar char="q"/>
            </a:pPr>
            <a:r>
              <a:rPr lang="bs-Latn-BA" sz="2800" dirty="0" smtClean="0">
                <a:latin typeface="+mj-lt"/>
                <a:cs typeface="Times New Roman" pitchFamily="18" charset="0"/>
              </a:rPr>
              <a:t> informiše se da će biti obavješten o susretu sa žrtvom (može ga se obavijestiti i telefonskim putem, bez slanja pismenog poziva);</a:t>
            </a:r>
          </a:p>
          <a:p>
            <a:pPr>
              <a:buFont typeface="Wingdings" panose="05000000000000000000" pitchFamily="2" charset="2"/>
              <a:buChar char="q"/>
            </a:pPr>
            <a:r>
              <a:rPr lang="bs-Latn-BA" sz="2800" dirty="0" smtClean="0">
                <a:latin typeface="+mj-lt"/>
                <a:cs typeface="Times New Roman" pitchFamily="18" charset="0"/>
              </a:rPr>
              <a:t>posrednik  sačinjava službenu zabilješku o razgovoru;</a:t>
            </a:r>
          </a:p>
          <a:p>
            <a:endParaRPr lang="bs-Latn-BA" dirty="0">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400" b="1" dirty="0" smtClean="0">
                <a:cs typeface="Times New Roman" pitchFamily="18" charset="0"/>
              </a:rPr>
              <a:t>Prvi razgovor sa </a:t>
            </a:r>
            <a:r>
              <a:rPr lang="bs-Latn-BA" sz="2400" b="1" dirty="0" smtClean="0">
                <a:solidFill>
                  <a:srgbClr val="FF0000"/>
                </a:solidFill>
                <a:cs typeface="Times New Roman" pitchFamily="18" charset="0"/>
              </a:rPr>
              <a:t>oštećenim</a:t>
            </a:r>
            <a:endParaRPr lang="bs-Latn-BA" sz="2400" dirty="0">
              <a:solidFill>
                <a:srgbClr val="FF0000"/>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bs-Latn-BA" sz="1800" dirty="0" smtClean="0">
                <a:latin typeface="+mj-lt"/>
                <a:cs typeface="Times New Roman" pitchFamily="18" charset="0"/>
              </a:rPr>
              <a:t>objašnjenje postupka posredovanja/medijacije, koji su to benefiti za njega kao oštećenog, ali i za maloljetnika/počinioca;</a:t>
            </a:r>
          </a:p>
          <a:p>
            <a:pPr>
              <a:buFont typeface="Wingdings" panose="05000000000000000000" pitchFamily="2" charset="2"/>
              <a:buChar char="q"/>
            </a:pPr>
            <a:r>
              <a:rPr lang="bs-Latn-BA" sz="1800" dirty="0" smtClean="0">
                <a:latin typeface="+mj-lt"/>
                <a:cs typeface="Times New Roman" pitchFamily="18" charset="0"/>
              </a:rPr>
              <a:t>napomena da je postupak dobrovoljan i da u svakom trenutku može odustati od istoga;</a:t>
            </a:r>
          </a:p>
          <a:p>
            <a:pPr>
              <a:buFont typeface="Wingdings" panose="05000000000000000000" pitchFamily="2" charset="2"/>
              <a:buChar char="q"/>
            </a:pPr>
            <a:r>
              <a:rPr lang="bs-Latn-BA" sz="1800" dirty="0" smtClean="0">
                <a:latin typeface="+mj-lt"/>
                <a:cs typeface="Times New Roman" pitchFamily="18" charset="0"/>
              </a:rPr>
              <a:t>otvaranje mogućnosti za iskazivanje emocija (kako je doživio događaj, o posljedicama događaja šta ga je povrijedilo, šta je očekivao po prijavi događaja);</a:t>
            </a:r>
          </a:p>
          <a:p>
            <a:pPr>
              <a:buFont typeface="Wingdings" panose="05000000000000000000" pitchFamily="2" charset="2"/>
              <a:buChar char="q"/>
            </a:pPr>
            <a:r>
              <a:rPr lang="bs-Latn-BA" sz="1800" dirty="0" smtClean="0">
                <a:latin typeface="+mj-lt"/>
                <a:cs typeface="Times New Roman" pitchFamily="18" charset="0"/>
              </a:rPr>
              <a:t>da li je spreman na kontakt s maloljetnikom i da li će mu izvinjenje maloljetnika biti dovoljno, te ga se usmjerava na traženje pravne pomoći u slučaju da dođe do sporazuma o naknadi štete;</a:t>
            </a:r>
          </a:p>
          <a:p>
            <a:pPr>
              <a:buFont typeface="Wingdings" panose="05000000000000000000" pitchFamily="2" charset="2"/>
              <a:buChar char="q"/>
            </a:pPr>
            <a:r>
              <a:rPr lang="bs-Latn-BA" sz="1800" dirty="0" smtClean="0">
                <a:latin typeface="+mj-lt"/>
                <a:cs typeface="Times New Roman" pitchFamily="18" charset="0"/>
              </a:rPr>
              <a:t>upoznaje se da će doći do susreta sa maloljetnikom i da mogu komunicirati o svemu što je podijelio sa posrednikom;</a:t>
            </a:r>
          </a:p>
          <a:p>
            <a:pPr>
              <a:buFont typeface="Wingdings" panose="05000000000000000000" pitchFamily="2" charset="2"/>
              <a:buChar char="q"/>
            </a:pPr>
            <a:r>
              <a:rPr lang="bs-Latn-BA" sz="1800" dirty="0" smtClean="0">
                <a:latin typeface="+mj-lt"/>
                <a:cs typeface="Times New Roman" pitchFamily="18" charset="0"/>
              </a:rPr>
              <a:t>obavještava ga o terminu zajedničkog sastanka sa maloljetnikom i sačinjava službenu zabilješku o razgovoru;</a:t>
            </a:r>
          </a:p>
          <a:p>
            <a:endParaRPr lang="bs-Latn-BA" sz="1800" dirty="0">
              <a:latin typeface="+mj-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400" b="1" dirty="0" smtClean="0">
                <a:solidFill>
                  <a:srgbClr val="FF0000"/>
                </a:solidFill>
                <a:cs typeface="Times New Roman" pitchFamily="18" charset="0"/>
              </a:rPr>
              <a:t>Zajednički razgovor</a:t>
            </a:r>
            <a:endParaRPr lang="bs-Latn-BA" sz="2400"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a:buFont typeface="Wingdings" panose="05000000000000000000" pitchFamily="2" charset="2"/>
              <a:buChar char="q"/>
            </a:pPr>
            <a:r>
              <a:rPr lang="bs-Latn-BA" sz="2800" dirty="0" smtClean="0">
                <a:cs typeface="Times New Roman" pitchFamily="18" charset="0"/>
              </a:rPr>
              <a:t>Postavljanje pravila i granica za zajednički razgovor;</a:t>
            </a:r>
          </a:p>
          <a:p>
            <a:pPr>
              <a:buFont typeface="Wingdings" panose="05000000000000000000" pitchFamily="2" charset="2"/>
              <a:buChar char="q"/>
            </a:pPr>
            <a:r>
              <a:rPr lang="bs-Latn-BA" sz="2800" dirty="0" smtClean="0">
                <a:cs typeface="Times New Roman" pitchFamily="18" charset="0"/>
              </a:rPr>
              <a:t>Kratak sažetak individualnih ranijih razgovora;</a:t>
            </a:r>
          </a:p>
          <a:p>
            <a:pPr>
              <a:buFont typeface="Wingdings" panose="05000000000000000000" pitchFamily="2" charset="2"/>
              <a:buChar char="q"/>
            </a:pPr>
            <a:r>
              <a:rPr lang="bs-Latn-BA" sz="2800" dirty="0" smtClean="0">
                <a:cs typeface="Times New Roman" pitchFamily="18" charset="0"/>
              </a:rPr>
              <a:t>Pojašnjavanje mogućih rješenja i postizanje pisanog sporazuma;</a:t>
            </a:r>
          </a:p>
          <a:p>
            <a:pPr>
              <a:buFont typeface="Wingdings" panose="05000000000000000000" pitchFamily="2" charset="2"/>
              <a:buChar char="q"/>
            </a:pPr>
            <a:r>
              <a:rPr lang="bs-Latn-BA" sz="2800" dirty="0" smtClean="0">
                <a:cs typeface="Times New Roman" pitchFamily="18" charset="0"/>
              </a:rPr>
              <a:t>Iznošenje ličnog izvinjenja i prihvatanje izvinjanja;</a:t>
            </a:r>
          </a:p>
          <a:p>
            <a:pPr>
              <a:buFont typeface="Wingdings" panose="05000000000000000000" pitchFamily="2" charset="2"/>
              <a:buChar char="q"/>
            </a:pPr>
            <a:r>
              <a:rPr lang="bs-Latn-BA" sz="2800" dirty="0" smtClean="0">
                <a:cs typeface="Times New Roman" pitchFamily="18" charset="0"/>
              </a:rPr>
              <a:t>U zapisnik se unose izjave maloljetnika, koji na prikladan način izražava žaljenje kao i izjava oštećenog;</a:t>
            </a:r>
          </a:p>
          <a:p>
            <a:pPr>
              <a:buFont typeface="Wingdings" panose="05000000000000000000" pitchFamily="2" charset="2"/>
              <a:buChar char="q"/>
            </a:pPr>
            <a:r>
              <a:rPr lang="bs-Latn-BA" sz="2800" dirty="0" smtClean="0">
                <a:cs typeface="Times New Roman" pitchFamily="18" charset="0"/>
              </a:rPr>
              <a:t>Zapisnik potpisuju posrednik, maloljetnik, zakonski zastupnik i oštećeni;</a:t>
            </a:r>
          </a:p>
          <a:p>
            <a:pPr>
              <a:buFont typeface="Wingdings" panose="05000000000000000000" pitchFamily="2" charset="2"/>
              <a:buChar char="q"/>
            </a:pPr>
            <a:r>
              <a:rPr lang="bs-Latn-BA" sz="2800" dirty="0" smtClean="0">
                <a:cs typeface="Times New Roman" pitchFamily="18" charset="0"/>
              </a:rPr>
              <a:t>Zapisnik se dostavlja tužiocu koji donosi naredbu kojom se izriče odgojna preporuka “lično izvinjenje oštećenom” i naredba  o nepokretanju pripremnog postupka.“;</a:t>
            </a:r>
          </a:p>
          <a:p>
            <a:pPr>
              <a:buFont typeface="Wingdings" panose="05000000000000000000" pitchFamily="2" charset="2"/>
              <a:buChar char="q"/>
            </a:pPr>
            <a:r>
              <a:rPr lang="bs-Latn-BA" sz="2800" dirty="0" smtClean="0">
                <a:cs typeface="Times New Roman" pitchFamily="18" charset="0"/>
              </a:rPr>
              <a:t>Ukoliko je sudija u pripremnom postupku procijenio da bi bilo svrsishodnije izreći odgojnu preporuku, nego voditi pripremni postupak, u tom slučaju sudija donosi rješenje o izricanju odgojne preporuke i rješenje o nepostupanju po naredbi tužioca;</a:t>
            </a:r>
          </a:p>
          <a:p>
            <a:pPr>
              <a:buFont typeface="Wingdings" panose="05000000000000000000" pitchFamily="2" charset="2"/>
              <a:buChar char="q"/>
            </a:pPr>
            <a:r>
              <a:rPr lang="bs-Latn-BA" sz="2800" dirty="0" smtClean="0">
                <a:cs typeface="Times New Roman" pitchFamily="18" charset="0"/>
              </a:rPr>
              <a:t>CSR je dužan hitno končati postupak, a najkasnije u roku 45 dana od dana prijema predmeta od strane tužioca ili sudije;</a:t>
            </a:r>
          </a:p>
          <a:p>
            <a:pPr>
              <a:buNone/>
            </a:pPr>
            <a:endParaRPr lang="bs-Latn-B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
            <a:ext cx="7772400" cy="1143000"/>
          </a:xfrm>
        </p:spPr>
        <p:txBody>
          <a:bodyPr>
            <a:normAutofit/>
          </a:bodyPr>
          <a:lstStyle/>
          <a:p>
            <a:pPr algn="ctr"/>
            <a:r>
              <a:rPr lang="bs-Latn-BA" sz="1600" dirty="0" smtClean="0">
                <a:solidFill>
                  <a:schemeClr val="tx2"/>
                </a:solidFill>
                <a:effectLst/>
                <a:cs typeface="Times New Roman" pitchFamily="18" charset="0"/>
              </a:rPr>
              <a:t>Postupanje sa maloljetnikom</a:t>
            </a:r>
            <a:r>
              <a:rPr lang="bs-Latn-BA" sz="1600" b="1" dirty="0" smtClean="0">
                <a:solidFill>
                  <a:schemeClr val="tx2"/>
                </a:solidFill>
                <a:effectLst/>
                <a:cs typeface="Times New Roman" pitchFamily="18" charset="0"/>
              </a:rPr>
              <a:t> po krivičnom zakonodavstvu na nivou BIH</a:t>
            </a:r>
            <a:br>
              <a:rPr lang="bs-Latn-BA" sz="1600" b="1" dirty="0" smtClean="0">
                <a:solidFill>
                  <a:schemeClr val="tx2"/>
                </a:solidFill>
                <a:effectLst/>
                <a:cs typeface="Times New Roman" pitchFamily="18" charset="0"/>
              </a:rPr>
            </a:br>
            <a:r>
              <a:rPr lang="bs-Latn-BA" sz="1600" dirty="0" smtClean="0">
                <a:solidFill>
                  <a:schemeClr val="tx2"/>
                </a:solidFill>
                <a:effectLst/>
                <a:cs typeface="Times New Roman" pitchFamily="18" charset="0"/>
              </a:rPr>
              <a:t>Ovakvi propsi su vrijedili i za entitete odnosno Brčko distrikt prije stupanja na snagu Zakona o zaštiti i postupanju sa djecom i maloljetnicima u krivičnom postupku!</a:t>
            </a:r>
            <a:br>
              <a:rPr lang="bs-Latn-BA" sz="1600" dirty="0" smtClean="0">
                <a:solidFill>
                  <a:schemeClr val="tx2"/>
                </a:solidFill>
                <a:effectLst/>
                <a:cs typeface="Times New Roman" pitchFamily="18" charset="0"/>
              </a:rPr>
            </a:br>
            <a:endParaRPr lang="bs-Latn-BA" sz="1600" b="1" dirty="0">
              <a:solidFill>
                <a:schemeClr val="tx2"/>
              </a:solidFill>
              <a:effectLst/>
              <a:cs typeface="Times New Roman" pitchFamily="18" charset="0"/>
            </a:endParaRPr>
          </a:p>
        </p:txBody>
      </p:sp>
      <p:sp>
        <p:nvSpPr>
          <p:cNvPr id="3" name="Subtitle 2"/>
          <p:cNvSpPr>
            <a:spLocks noGrp="1"/>
          </p:cNvSpPr>
          <p:nvPr>
            <p:ph type="subTitle" idx="1"/>
          </p:nvPr>
        </p:nvSpPr>
        <p:spPr>
          <a:xfrm>
            <a:off x="228600" y="1905000"/>
            <a:ext cx="8610600" cy="4398336"/>
          </a:xfrm>
        </p:spPr>
        <p:txBody>
          <a:bodyPr>
            <a:normAutofit/>
          </a:bodyPr>
          <a:lstStyle/>
          <a:p>
            <a:pPr marL="285750" indent="-285750" algn="l">
              <a:buFont typeface="Wingdings" panose="05000000000000000000" pitchFamily="2" charset="2"/>
              <a:buChar char="q"/>
            </a:pPr>
            <a:r>
              <a:rPr lang="bs-Latn-BA" sz="1800" dirty="0" smtClean="0">
                <a:latin typeface="+mj-lt"/>
                <a:cs typeface="Times New Roman" pitchFamily="18" charset="0"/>
              </a:rPr>
              <a:t>Policija privodi maloljetnika kao osumnjičenog za počinjeno krivično djelo;</a:t>
            </a:r>
          </a:p>
          <a:p>
            <a:pPr algn="l"/>
            <a:endParaRPr lang="bs-Latn-BA" sz="1800" dirty="0" smtClean="0">
              <a:latin typeface="+mj-lt"/>
              <a:cs typeface="Times New Roman" pitchFamily="18" charset="0"/>
            </a:endParaRPr>
          </a:p>
          <a:p>
            <a:pPr marL="285750" indent="-285750" algn="l">
              <a:buFont typeface="Wingdings" panose="05000000000000000000" pitchFamily="2" charset="2"/>
              <a:buChar char="q"/>
            </a:pPr>
            <a:r>
              <a:rPr lang="bs-Latn-BA" sz="1800" dirty="0" smtClean="0">
                <a:latin typeface="+mj-lt"/>
                <a:cs typeface="Times New Roman" pitchFamily="18" charset="0"/>
              </a:rPr>
              <a:t>O navedenom obavještava dežurnog tužioca;</a:t>
            </a:r>
          </a:p>
          <a:p>
            <a:pPr algn="l"/>
            <a:endParaRPr lang="bs-Latn-BA" sz="1800" dirty="0" smtClean="0">
              <a:latin typeface="+mj-lt"/>
              <a:cs typeface="Times New Roman" pitchFamily="18" charset="0"/>
            </a:endParaRPr>
          </a:p>
          <a:p>
            <a:pPr marL="285750" indent="-285750" algn="l">
              <a:buFont typeface="Wingdings" panose="05000000000000000000" pitchFamily="2" charset="2"/>
              <a:buChar char="q"/>
            </a:pPr>
            <a:r>
              <a:rPr lang="bs-Latn-BA" sz="1800" dirty="0" smtClean="0">
                <a:latin typeface="+mj-lt"/>
                <a:cs typeface="Times New Roman" pitchFamily="18" charset="0"/>
              </a:rPr>
              <a:t>Maloljetnik se saslušava u Policijskoj upravi, u prisustvu roditelja/staratelja/predstavika organa starateljstva;</a:t>
            </a:r>
          </a:p>
          <a:p>
            <a:pPr algn="l"/>
            <a:endParaRPr lang="bs-Latn-BA" sz="1800" dirty="0" smtClean="0">
              <a:latin typeface="+mj-lt"/>
              <a:cs typeface="Times New Roman" pitchFamily="18" charset="0"/>
            </a:endParaRPr>
          </a:p>
          <a:p>
            <a:pPr marL="285750" indent="-285750" algn="l">
              <a:buFont typeface="Wingdings" panose="05000000000000000000" pitchFamily="2" charset="2"/>
              <a:buChar char="q"/>
            </a:pPr>
            <a:r>
              <a:rPr lang="bs-Latn-BA" sz="1800" dirty="0" smtClean="0">
                <a:latin typeface="+mj-lt"/>
                <a:cs typeface="Times New Roman" pitchFamily="18" charset="0"/>
              </a:rPr>
              <a:t> Policija dostavlja izvještaj  tužilaštvu i </a:t>
            </a:r>
            <a:r>
              <a:rPr lang="bs-Latn-BA" sz="1800" b="1" dirty="0" smtClean="0">
                <a:latin typeface="+mj-lt"/>
                <a:cs typeface="Times New Roman" pitchFamily="18" charset="0"/>
              </a:rPr>
              <a:t>bez obzira na težinu djela</a:t>
            </a:r>
            <a:r>
              <a:rPr lang="bs-Latn-BA" sz="1800" dirty="0" smtClean="0">
                <a:latin typeface="+mj-lt"/>
                <a:cs typeface="Times New Roman" pitchFamily="18" charset="0"/>
              </a:rPr>
              <a:t>, tužilaštvo dostavlja sudu i CSR zahtjev za pokretanje pripremnog postupka;</a:t>
            </a:r>
          </a:p>
          <a:p>
            <a:pPr algn="l"/>
            <a:endParaRPr lang="bs-Latn-BA" sz="1800" dirty="0" smtClean="0">
              <a:latin typeface="+mj-lt"/>
              <a:cs typeface="Times New Roman" pitchFamily="18" charset="0"/>
            </a:endParaRPr>
          </a:p>
          <a:p>
            <a:pPr marL="285750" indent="-285750" algn="l">
              <a:buFont typeface="Wingdings" panose="05000000000000000000" pitchFamily="2" charset="2"/>
              <a:buChar char="q"/>
            </a:pPr>
            <a:r>
              <a:rPr lang="bs-Latn-BA" sz="1800" dirty="0" smtClean="0">
                <a:latin typeface="+mj-lt"/>
                <a:cs typeface="Times New Roman" pitchFamily="18" charset="0"/>
              </a:rPr>
              <a:t>Općinski sud pokreće pripremni postupak prema malojetniku i maloljetnik „ulazi“ u sudsku proceduru;</a:t>
            </a:r>
          </a:p>
          <a:p>
            <a:pPr algn="l"/>
            <a:endParaRPr lang="bs-Latn-BA" sz="1800" dirty="0" smtClean="0">
              <a:latin typeface="+mj-lt"/>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400" dirty="0" smtClean="0"/>
              <a:t>Odgojna preporuka “naknada štete oštećenom”</a:t>
            </a:r>
            <a:endParaRPr lang="bs-Latn-BA" sz="2400"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q"/>
            </a:pPr>
            <a:r>
              <a:rPr lang="bs-Latn-BA" sz="1600" dirty="0" smtClean="0">
                <a:latin typeface="+mj-lt"/>
                <a:cs typeface="Times New Roman" pitchFamily="18" charset="0"/>
              </a:rPr>
              <a:t>Procedura tužioca je veoma slična kao u slučaju izricanja odgojne preporuke “lično izvinjenje oštećenom” i to:</a:t>
            </a:r>
          </a:p>
          <a:p>
            <a:pPr algn="just">
              <a:buFont typeface="Wingdings" panose="05000000000000000000" pitchFamily="2" charset="2"/>
              <a:buChar char="q"/>
            </a:pPr>
            <a:r>
              <a:rPr lang="bs-Latn-BA" sz="1600" dirty="0" smtClean="0">
                <a:latin typeface="+mj-lt"/>
                <a:cs typeface="Times New Roman" pitchFamily="18" charset="0"/>
              </a:rPr>
              <a:t>Obavijest počiniocu i njegovim zastupnicima kao i oštećenom o mogućnosti primjene odgojne preporuke sa molbom da u što kraćem roku odgovore da li pristaju na nagodbu;</a:t>
            </a:r>
          </a:p>
          <a:p>
            <a:pPr algn="just">
              <a:buFont typeface="Wingdings" panose="05000000000000000000" pitchFamily="2" charset="2"/>
              <a:buChar char="q"/>
            </a:pPr>
            <a:r>
              <a:rPr lang="bs-Latn-BA" sz="1600" dirty="0" smtClean="0">
                <a:latin typeface="+mj-lt"/>
                <a:cs typeface="Times New Roman" pitchFamily="18" charset="0"/>
              </a:rPr>
              <a:t>Nakon pribavljene saglasnosti tužilac/sudija donosi odluku o upućivanju predmeta nadležnom organu socijalnog staranja/CSR. Odluka se donosi ukoliko je oštećenom napravljena znatna materijalna šteta, a maloljetnik i njegovi zastupnici imaju mogućnost naknade štete ili istu maloljetnik može naknaditi svojim </a:t>
            </a:r>
            <a:r>
              <a:rPr lang="bs-Latn-BA" sz="1600" b="1" dirty="0" smtClean="0">
                <a:latin typeface="+mj-lt"/>
                <a:cs typeface="Times New Roman" pitchFamily="18" charset="0"/>
              </a:rPr>
              <a:t>radom koji može trajati najviše šesdeset (60) sati u periodu od devedeset (90) dana, </a:t>
            </a:r>
            <a:r>
              <a:rPr lang="bs-Latn-BA" sz="1600" dirty="0" smtClean="0">
                <a:latin typeface="+mj-lt"/>
                <a:cs typeface="Times New Roman" pitchFamily="18" charset="0"/>
              </a:rPr>
              <a:t> ili vratiti stvar pribavljenu krivičnim djelom</a:t>
            </a:r>
          </a:p>
          <a:p>
            <a:pPr algn="just">
              <a:buFont typeface="Wingdings" panose="05000000000000000000" pitchFamily="2" charset="2"/>
              <a:buChar char="q"/>
            </a:pPr>
            <a:r>
              <a:rPr lang="bs-Latn-BA" sz="1600" dirty="0" smtClean="0">
                <a:latin typeface="+mj-lt"/>
                <a:cs typeface="Times New Roman" pitchFamily="18" charset="0"/>
              </a:rPr>
              <a:t>Zapisnik o postignutom sporazumu potpisuju posrednik, maloljetnik, zakonski zastupnik i oštećeni, a u sti se unosi iznos naknade štete, broj sati ličnog rada kao i izjava oštećenog kojom prihvata naknadu navedenog iznosa štete. Organ starateljstva o postupanju po sporazumu obavještava počinilac, donošenjem kopije dokaza o izvršenoj obavezi ili oštećeni. </a:t>
            </a:r>
          </a:p>
          <a:p>
            <a:pPr algn="just">
              <a:buFont typeface="Wingdings" panose="05000000000000000000" pitchFamily="2" charset="2"/>
              <a:buChar char="q"/>
            </a:pPr>
            <a:r>
              <a:rPr lang="bs-Latn-BA" sz="1600" dirty="0" smtClean="0">
                <a:latin typeface="+mj-lt"/>
                <a:cs typeface="Times New Roman" pitchFamily="18" charset="0"/>
              </a:rPr>
              <a:t>Organ starteljstva  nadzire izvršenje odgojne preporuke i o tome najmanje jednom mjesečno obavještava tužioca/sudiju </a:t>
            </a:r>
          </a:p>
          <a:p>
            <a:pPr algn="just"/>
            <a:endParaRPr lang="bs-Latn-BA" sz="1600" dirty="0">
              <a:latin typeface="+mj-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bs-Latn-BA" sz="2400" b="1" dirty="0" smtClean="0">
                <a:solidFill>
                  <a:srgbClr val="FF0000"/>
                </a:solidFill>
              </a:rPr>
              <a:t>Primjer iz prakse – primjena odgojne preporuke “lično izvinjenje oštećenom”</a:t>
            </a:r>
            <a:endParaRPr lang="bs-Latn-BA" sz="2400" b="1" dirty="0">
              <a:solidFill>
                <a:srgbClr val="FF0000"/>
              </a:solidFill>
            </a:endParaRPr>
          </a:p>
        </p:txBody>
      </p:sp>
      <p:sp>
        <p:nvSpPr>
          <p:cNvPr id="3" name="Content Placeholder 2"/>
          <p:cNvSpPr>
            <a:spLocks noGrp="1"/>
          </p:cNvSpPr>
          <p:nvPr>
            <p:ph idx="1"/>
          </p:nvPr>
        </p:nvSpPr>
        <p:spPr>
          <a:xfrm>
            <a:off x="457200" y="1676400"/>
            <a:ext cx="8229600" cy="4648200"/>
          </a:xfrm>
        </p:spPr>
        <p:txBody>
          <a:bodyPr>
            <a:normAutofit fontScale="92500"/>
          </a:bodyPr>
          <a:lstStyle/>
          <a:p>
            <a:pPr algn="just"/>
            <a:r>
              <a:rPr lang="bs-Latn-BA" sz="1600" dirty="0" smtClean="0">
                <a:latin typeface="+mj-lt"/>
              </a:rPr>
              <a:t>Dana 03.09.2019. godine, Kantonalno tužilaštvo Kantona Sarajevo je nadležnom organu starateljstva/CSR dostavilo Odluku o upućivanju predmeta radi provođenja odgojne preporuke  lično izvinjenje mldb. D.A  oštećenom  - JU “Građevinsko geodetska škola” Sarajevo (ovlašteni predstavnik)</a:t>
            </a:r>
          </a:p>
          <a:p>
            <a:pPr algn="just"/>
            <a:r>
              <a:rPr lang="bs-Latn-BA" sz="1600" dirty="0" smtClean="0">
                <a:latin typeface="+mj-lt"/>
              </a:rPr>
              <a:t>U obrazloženju Odluke stoji da je Tužilaštvo od strane Druge PU Centar, MUP Kantona Sarajevo dostavio izvještaj o izvršenom krivičnom djelu  broj:::::::  protiv osumnjičenog  mldb. D.A zbog postojanja osnova sumnje  da je prijavljeni dana 11.11.2018 sa telefonskog aparata BH Telecoma, marke “Samsung” pozvao dežurnog Operativnog MUP – a KS na broj 122 i istom saopćio da je u zgradi JU “Građevinsko – geodetska škola” u ulici Franca Lehara br. 5. Općina Centar, Sarajevo, postavljena bomba, a na koji način bi počinio krivično djelo Ugrožavanje sigurnosti iz čl.183. KZ FBiH. </a:t>
            </a:r>
          </a:p>
          <a:p>
            <a:pPr algn="just"/>
            <a:r>
              <a:rPr lang="bs-Latn-BA" sz="1600" dirty="0" smtClean="0">
                <a:latin typeface="+mj-lt"/>
              </a:rPr>
              <a:t>U ovom slučaju, postupajući tužioc je razmatrajući mogućnost primjene odgojnih preporuka, a u najboljem interesu maloljetnika, utvrdio da su ispunjeni zakonski uslovi iz člana 24. stav 1. i 2. Zakona o zaštiti i postupanju sa djecom i maloljetnicima u krivičnom postupku. Nakon što je tužioc pribavio socijalnu anamnezu i mišljenje nadležnog organa starateljstva/CSR , maloljetnik i oštećeni su su obaviješteni  o mogućnosti da se konkretni slučaj riješi primjenom odgojne preopruke “lično izvinjenje oštećenom”.  Obzirom da su i maloljetnik i oštećeni u zakonskom roku dostavili svoje saglasnosti za primjenu predložene odgojne preporuke , donešena je Odluka o upućivanju predmeta nadležnom organu starateljstva/CSR radi provođenja iste između mldb. D.A – počinioc i  oštećenog JU “Građevinsko geodetska škola” Sarajevo (ovlašteni predstavnik)</a:t>
            </a:r>
            <a:endParaRPr lang="bs-Latn-BA" sz="1600" dirty="0">
              <a:latin typeface="+mj-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92500" lnSpcReduction="20000"/>
          </a:bodyPr>
          <a:lstStyle/>
          <a:p>
            <a:pPr algn="just"/>
            <a:r>
              <a:rPr lang="bs-Latn-BA" sz="1600" dirty="0" smtClean="0">
                <a:latin typeface="+mj-lt"/>
              </a:rPr>
              <a:t>Cijeneći činjenicu da je u ovom slučaju oštećena strana bila pravno lice  i to JU “Građevinsko geodetska škola” , nakon što je postupajući tužioc dostavio predmet nadležnom organu starateljstva/CSR, ovlašteni medijator je uputio zahtjev  Srednjoj Građevinsko geodetskoj školi za imenovanje ovlaštenog predstavnika škole, a koji je učestvovao u predmetnom postupku. </a:t>
            </a:r>
          </a:p>
          <a:p>
            <a:pPr algn="just"/>
            <a:r>
              <a:rPr lang="bs-Latn-BA" sz="1600" dirty="0" smtClean="0">
                <a:latin typeface="+mj-lt"/>
              </a:rPr>
              <a:t>Nakon  što su se stekli svi uslovi za sprovedbu odgojne preporuke “lično izvinjenje oštećenom” proveden je postupak medijacije  u skladu sa pravilima iste.</a:t>
            </a:r>
          </a:p>
          <a:p>
            <a:pPr algn="just"/>
            <a:r>
              <a:rPr lang="bs-Latn-BA" sz="1600" dirty="0" smtClean="0">
                <a:latin typeface="+mj-lt"/>
              </a:rPr>
              <a:t>Ovlašteni medijator je obavio prvi razgovor sa mldb. D.A. U prisustvu njegovih ovlaštenih zastupnika-roditelja. Iako je mldb. D.A uz pismeni poziv dobio “letak” u kojem je detaljno opisan postupak medijacije, medijator je ponovno ukratko pojasnio isti. Također, naglašena je dobrovoljnost učestvovanja u postupku, kao i činjenica da u svakom trenutku može odustati od istoga, ali i posljedice odustajanja – sudsko procesuiranje, te je pojašnjena je razlika između sudskog postupka i posredovanja,. Nakon što je medijator ispoštovao sve uvodne “korake” postupka medijacije, pristupilo se razgovoru sa mldb. D.A. Sa imenovanim se komunikacija uspostavljala bez problema, uz manje poticaje – postavljanje nesugestibilnih pitanja.  Veoma otvoreno je prepričavao događaj koji se desio, te u potpunosti preuzeo odgovornost za počinjeno djelo. Također, iskazao je istinsko kajanje, naročito nakon što je nakon izvjesnog vremena postao svjestan svih posljedica njegovog postupka. Može se istaći da je sa radošću prihvatio susret sa predstavnikom škole, evidentno savjestan i odgovoran uz želju da se suoči i iskaže stid i kajanje za ono što je počinio i posljedice koje su prouzrokovane. O terminu zajedničkog susreta, mldb. D.A je obaviješten telefonskim putem.</a:t>
            </a:r>
          </a:p>
          <a:p>
            <a:pPr algn="just"/>
            <a:r>
              <a:rPr lang="bs-Latn-BA" sz="1600" dirty="0" smtClean="0">
                <a:latin typeface="+mj-lt"/>
              </a:rPr>
              <a:t>Iako su roditelji bili prisutni, nisu se uključivali u razgovor, osim što su davali odgovore na određena pitanja medijatora; </a:t>
            </a:r>
          </a:p>
          <a:p>
            <a:pPr algn="just"/>
            <a:r>
              <a:rPr lang="bs-Latn-BA" sz="1600" dirty="0" smtClean="0">
                <a:latin typeface="+mj-lt"/>
              </a:rPr>
              <a:t>Nakon ovog razgovora, medijator je sačinio službenu zabilješku;</a:t>
            </a:r>
            <a:endParaRPr lang="bs-Latn-BA" sz="1600" dirty="0">
              <a:latin typeface="+mj-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a:bodyPr>
          <a:lstStyle/>
          <a:p>
            <a:pPr algn="just"/>
            <a:r>
              <a:rPr lang="bs-Latn-BA" sz="1600" dirty="0" smtClean="0">
                <a:latin typeface="+mj-lt"/>
              </a:rPr>
              <a:t>Nakon što je obavljen razgovor sa mldb. počiniocem D.A., ovlašteni  medijator je obavio razgovor i sa oštećenim, u ovom slučaju sa ovlaštenim predstavnikom Srednje Građevinske geodetske škole. </a:t>
            </a:r>
          </a:p>
          <a:p>
            <a:pPr algn="just"/>
            <a:r>
              <a:rPr lang="bs-Latn-BA" sz="1600" dirty="0" smtClean="0">
                <a:latin typeface="+mj-lt"/>
              </a:rPr>
              <a:t>Predstavniku škole je također pojašnjen postupak medijacije u predmetnom postupku, kao i benefiti za mldb. D.A. Kao počinioca, ali i za školu, u ovom slučaju kao oštećenu stranu. Također naglašena je dobrovoljnost  obje strane u postupku, kao i činjenica da slijedi zajednički susret, kada mogu otvoreno razgovarati o počinjenom krivičnom djelu, posljedicama djela i svim drugim činjenicama koje će biti od koristi mldb. D.A., sa ciljem da istinski shvati ozbiljnost svog postupka i utječe na njega da više ne dođe u situaciju da ponovno počini krivično djelo;</a:t>
            </a:r>
          </a:p>
          <a:p>
            <a:pPr algn="just"/>
            <a:r>
              <a:rPr lang="bs-Latn-BA" sz="1600" dirty="0" smtClean="0">
                <a:latin typeface="+mj-lt"/>
              </a:rPr>
              <a:t>Ovlašteni predstavnik škole je pristao na zajednički razgovor, te o terminu istog je obaviješten telefonskim putem;</a:t>
            </a:r>
          </a:p>
          <a:p>
            <a:pPr algn="just"/>
            <a:r>
              <a:rPr lang="bs-Latn-BA" sz="1600" dirty="0" smtClean="0">
                <a:latin typeface="+mj-lt"/>
              </a:rPr>
              <a:t>O navedenom razgovoru, ovlašteni medijator je sačinio službenu zabilješku;</a:t>
            </a:r>
            <a:endParaRPr lang="bs-Latn-BA" sz="1600" dirty="0">
              <a:latin typeface="+mj-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609600"/>
          </a:xfrm>
        </p:spPr>
        <p:txBody>
          <a:bodyPr>
            <a:normAutofit fontScale="90000"/>
          </a:bodyPr>
          <a:lstStyle/>
          <a:p>
            <a:endParaRPr lang="bs-Latn-BA" dirty="0"/>
          </a:p>
        </p:txBody>
      </p:sp>
      <p:sp>
        <p:nvSpPr>
          <p:cNvPr id="3" name="Content Placeholder 2"/>
          <p:cNvSpPr>
            <a:spLocks noGrp="1"/>
          </p:cNvSpPr>
          <p:nvPr>
            <p:ph idx="1"/>
          </p:nvPr>
        </p:nvSpPr>
        <p:spPr>
          <a:xfrm>
            <a:off x="457200" y="1524000"/>
            <a:ext cx="8229600" cy="4800600"/>
          </a:xfrm>
        </p:spPr>
        <p:txBody>
          <a:bodyPr>
            <a:normAutofit fontScale="92500" lnSpcReduction="10000"/>
          </a:bodyPr>
          <a:lstStyle/>
          <a:p>
            <a:pPr algn="just"/>
            <a:r>
              <a:rPr lang="bs-Latn-BA" sz="1600" dirty="0" smtClean="0">
                <a:latin typeface="+mj-lt"/>
              </a:rPr>
              <a:t>Na upriličenom zajedničkom razgovoru ispoštovani su svi koraci u postupku medijecije, od uspostavljanja pravila razgovora, medijator je ukratko prepričao priče sa individualnih razgovora, nakon što su počinioc D.A i predstavnik škole stupili u razgovor. Mldb. D.A je otvoreno razgovarao na koji način je izvršio krivično djelo, koji je bio povod, iskazao svoju nepromišljenost i na kraju kajanje i stid uz obećanje da sebe više nikada ne bi doveo u ovu situaciju;</a:t>
            </a:r>
          </a:p>
          <a:p>
            <a:pPr algn="just"/>
            <a:r>
              <a:rPr lang="bs-Latn-BA" sz="1600" dirty="0" smtClean="0">
                <a:latin typeface="+mj-lt"/>
              </a:rPr>
              <a:t>Predstavnik škole u ulozi oštećene strane  je mldb. D.A objasnio veoma komplesnu i složenu proceduru kao posljedicu njegove nepromišljenosti, strah profesora za živote i njih i djece, jer bez obzira na sumnju da je dojava lažna, ne smije se minimizirati i zanemariti, te se mora sprovesti kompletna provjera;</a:t>
            </a:r>
          </a:p>
          <a:p>
            <a:pPr algn="just">
              <a:buFont typeface="Wingdings" panose="05000000000000000000" pitchFamily="2" charset="2"/>
              <a:buChar char="q"/>
            </a:pPr>
            <a:r>
              <a:rPr lang="bs-Latn-BA" sz="1600" dirty="0" smtClean="0">
                <a:latin typeface="+mj-lt"/>
              </a:rPr>
              <a:t>Treba se istaći da je razgovor tekao bez negativnih emocija, te se stekao utisak da je mldb. D.A shvatio ozbiljnost počinjenog krivičnog djela, te da je odgojna preporuka “lično izvinjenje oštećenom” istinski postigla svoj cilj i to da je </a:t>
            </a:r>
            <a:r>
              <a:rPr lang="bs-Latn-BA" sz="1600" dirty="0" smtClean="0">
                <a:latin typeface="+mj-lt"/>
                <a:cs typeface="Times New Roman" pitchFamily="18" charset="0"/>
              </a:rPr>
              <a:t> mldb. D.A. sagledao posljedice počinjenog krivičnog djela, preuzeo odgovornost, te je vjerovatno i prevenirano ponovno činjenje krivičnih djela;</a:t>
            </a:r>
          </a:p>
          <a:p>
            <a:pPr algn="just">
              <a:buFont typeface="Wingdings" panose="05000000000000000000" pitchFamily="2" charset="2"/>
              <a:buChar char="q"/>
            </a:pPr>
            <a:r>
              <a:rPr lang="bs-Latn-BA" sz="1600" dirty="0" smtClean="0">
                <a:latin typeface="+mj-lt"/>
                <a:cs typeface="Times New Roman" pitchFamily="18" charset="0"/>
              </a:rPr>
              <a:t>Na kraju, sačinjen je Zapisnik o postignutom sporazumu o ličnom izvinjenju oštećenom, koji je potpisao mldb. počinioc, oštećeni, ovlašteni medijator i predstavnik organa starateljstva/CSR, te je isti dostavljen Kantonalnom tužilaštvu;</a:t>
            </a:r>
          </a:p>
          <a:p>
            <a:pPr algn="just">
              <a:buFont typeface="Wingdings" panose="05000000000000000000" pitchFamily="2" charset="2"/>
              <a:buChar char="q"/>
            </a:pPr>
            <a:r>
              <a:rPr lang="bs-Latn-BA" sz="1600" dirty="0" smtClean="0">
                <a:latin typeface="+mj-lt"/>
                <a:cs typeface="Times New Roman" pitchFamily="18" charset="0"/>
              </a:rPr>
              <a:t>Kantonalno tužilaštvo dostavlja obavijest da je na osnovu člana 45. stav 2. Zakona o krivičnom postupku FBiH, člana 90. stav 3. i 4. Zakona o zaštiti i postupanju sa djecom i maloljetnicima u krivičnom postupku  FBiH i člana 18. stav 1. Uredbe o primjeni odgojnih preporuka  prema maloljetniku, donijelo naredbu prema mldb. D.A, kojom se zbog krivičnog djela ugrožavanje sigurnosti iz člana 183. stav 1. KZ FBiH, izriče odgojna preporuka “lično izvinjenje oštećenom” i ne pokreće pripremni postupak;</a:t>
            </a:r>
          </a:p>
          <a:p>
            <a:pPr algn="just">
              <a:buFont typeface="Wingdings" panose="05000000000000000000" pitchFamily="2" charset="2"/>
              <a:buChar char="q"/>
            </a:pPr>
            <a:endParaRPr lang="bs-Latn-BA" sz="1600" dirty="0" smtClean="0">
              <a:latin typeface="+mj-lt"/>
              <a:cs typeface="Times New Roman" pitchFamily="18" charset="0"/>
            </a:endParaRPr>
          </a:p>
          <a:p>
            <a:pPr algn="just">
              <a:buFont typeface="Wingdings" panose="05000000000000000000" pitchFamily="2" charset="2"/>
              <a:buChar char="q"/>
            </a:pPr>
            <a:endParaRPr lang="bs-Latn-BA" sz="1600" dirty="0" smtClean="0">
              <a:latin typeface="+mj-lt"/>
              <a:cs typeface="Times New Roman" pitchFamily="18" charset="0"/>
            </a:endParaRPr>
          </a:p>
          <a:p>
            <a:pPr algn="just"/>
            <a:endParaRPr lang="bs-Latn-BA" sz="1600" dirty="0">
              <a:latin typeface="+mj-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4" name="Content Placeholder 3"/>
          <p:cNvSpPr>
            <a:spLocks noGrp="1"/>
          </p:cNvSpPr>
          <p:nvPr>
            <p:ph idx="1"/>
          </p:nvPr>
        </p:nvSpPr>
        <p:spPr/>
        <p:txBody>
          <a:bodyPr>
            <a:normAutofit/>
          </a:bodyPr>
          <a:lstStyle/>
          <a:p>
            <a:pPr algn="just"/>
            <a:endParaRPr lang="bs-Latn-BA" sz="1800" dirty="0" smtClean="0">
              <a:latin typeface="+mj-lt"/>
            </a:endParaRPr>
          </a:p>
          <a:p>
            <a:pPr algn="just"/>
            <a:endParaRPr lang="bs-Latn-BA" sz="1800" dirty="0" smtClean="0">
              <a:latin typeface="+mj-lt"/>
            </a:endParaRPr>
          </a:p>
          <a:p>
            <a:pPr algn="just"/>
            <a:r>
              <a:rPr lang="bs-Latn-BA" sz="1800" dirty="0" smtClean="0">
                <a:latin typeface="+mj-lt"/>
              </a:rPr>
              <a:t>Napominjem, da iako je Zakon o zaštiti i postupanju sa djecom i maloljetnicima u krivičnom postupku FBiH” na snazi od 01.02.2015. godine, odgojne preporuke u Kantonu Sarajevo  su se počele intenzivno izricati u toku 2019. godine. Tako je Kantonalno tužilaštvo Kantona Sarajevo tokom 2019. godine za šest (6) malodobnih lica donijelo odluku o sporvedbi odgojnih preporuka i to svih šest(6), “lično izvinjenje oštećenom”;</a:t>
            </a:r>
          </a:p>
          <a:p>
            <a:pPr algn="just"/>
            <a:endParaRPr lang="bs-Latn-BA" sz="1800" dirty="0" smtClean="0">
              <a:latin typeface="+mj-lt"/>
            </a:endParaRPr>
          </a:p>
          <a:p>
            <a:pPr algn="just"/>
            <a:r>
              <a:rPr lang="bs-Latn-BA" sz="1800" b="1" dirty="0" smtClean="0">
                <a:solidFill>
                  <a:srgbClr val="FF0000"/>
                </a:solidFill>
                <a:latin typeface="+mj-lt"/>
              </a:rPr>
              <a:t>Svih šest (6) odgojnih preporuka je uspješno izvršeno postupkom medijacije;</a:t>
            </a:r>
          </a:p>
          <a:p>
            <a:pPr algn="just"/>
            <a:endParaRPr lang="bs-Latn-BA" sz="1800" dirty="0" smtClean="0">
              <a:latin typeface="+mj-lt"/>
            </a:endParaRPr>
          </a:p>
          <a:p>
            <a:pPr algn="just"/>
            <a:endParaRPr lang="bs-Latn-BA" sz="1800" dirty="0" smtClean="0">
              <a:latin typeface="+mj-lt"/>
            </a:endParaRPr>
          </a:p>
          <a:p>
            <a:pPr algn="just"/>
            <a:endParaRPr lang="bs-Latn-BA" sz="1800" dirty="0" smtClean="0">
              <a:latin typeface="+mj-lt"/>
            </a:endParaRPr>
          </a:p>
          <a:p>
            <a:pPr algn="just"/>
            <a:endParaRPr lang="bs-Latn-BA" sz="1800" dirty="0" smtClean="0">
              <a:latin typeface="+mj-lt"/>
            </a:endParaRPr>
          </a:p>
          <a:p>
            <a:pPr algn="just"/>
            <a:endParaRPr lang="bs-Latn-BA" sz="1800" dirty="0">
              <a:latin typeface="+mj-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r>
              <a:rPr lang="bs-Latn-BA" sz="2800" dirty="0" smtClean="0">
                <a:cs typeface="Times New Roman" panose="02020603050405020304" pitchFamily="18" charset="0"/>
              </a:rPr>
              <a:t>Razlike između retributivnog i restorativnog pravosuđa</a:t>
            </a:r>
            <a:endParaRPr lang="bs-Latn-BA" sz="2800" dirty="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419201732"/>
              </p:ext>
            </p:extLst>
          </p:nvPr>
        </p:nvGraphicFramePr>
        <p:xfrm>
          <a:off x="457200" y="1935163"/>
          <a:ext cx="8229600" cy="3754120"/>
        </p:xfrm>
        <a:graphic>
          <a:graphicData uri="http://schemas.openxmlformats.org/drawingml/2006/table">
            <a:tbl>
              <a:tblPr firstRow="1" bandRow="1">
                <a:tableStyleId>{F5AB1C69-6EDB-4FF4-983F-18BD219EF322}</a:tableStyleId>
              </a:tblPr>
              <a:tblGrid>
                <a:gridCol w="4114800"/>
                <a:gridCol w="4114800"/>
              </a:tblGrid>
              <a:tr h="370840">
                <a:tc>
                  <a:txBody>
                    <a:bodyPr/>
                    <a:lstStyle/>
                    <a:p>
                      <a:pPr algn="ctr"/>
                      <a:r>
                        <a:rPr lang="bs-Latn-BA" dirty="0" smtClean="0">
                          <a:latin typeface="+mj-lt"/>
                        </a:rPr>
                        <a:t>RETRIBUTIVN</a:t>
                      </a:r>
                      <a:r>
                        <a:rPr lang="bs-Latn-BA" baseline="0" dirty="0" smtClean="0">
                          <a:latin typeface="+mj-lt"/>
                        </a:rPr>
                        <a:t>O PRAVOSUĐE</a:t>
                      </a:r>
                      <a:endParaRPr lang="bs-Latn-BA" dirty="0">
                        <a:latin typeface="+mj-lt"/>
                      </a:endParaRPr>
                    </a:p>
                  </a:txBody>
                  <a:tcPr/>
                </a:tc>
                <a:tc>
                  <a:txBody>
                    <a:bodyPr/>
                    <a:lstStyle/>
                    <a:p>
                      <a:pPr algn="ctr"/>
                      <a:r>
                        <a:rPr lang="bs-Latn-BA" dirty="0" smtClean="0">
                          <a:latin typeface="+mj-lt"/>
                        </a:rPr>
                        <a:t>RESTORATIVNO</a:t>
                      </a:r>
                      <a:r>
                        <a:rPr lang="bs-Latn-BA" baseline="0" dirty="0" smtClean="0">
                          <a:latin typeface="+mj-lt"/>
                        </a:rPr>
                        <a:t> PRAVOSUĐE</a:t>
                      </a:r>
                      <a:endParaRPr lang="bs-Latn-BA" dirty="0">
                        <a:latin typeface="+mj-lt"/>
                      </a:endParaRPr>
                    </a:p>
                  </a:txBody>
                  <a:tcPr/>
                </a:tc>
              </a:tr>
              <a:tr h="370840">
                <a:tc>
                  <a:txBody>
                    <a:bodyPr/>
                    <a:lstStyle/>
                    <a:p>
                      <a:r>
                        <a:rPr lang="bs-Latn-BA" dirty="0" smtClean="0">
                          <a:latin typeface="+mj-lt"/>
                        </a:rPr>
                        <a:t>Akcent</a:t>
                      </a:r>
                      <a:r>
                        <a:rPr lang="bs-Latn-BA" baseline="0" dirty="0" smtClean="0">
                          <a:latin typeface="+mj-lt"/>
                        </a:rPr>
                        <a:t> na krivično djelo i učinioca, u drugom planu žrtva;</a:t>
                      </a:r>
                    </a:p>
                    <a:p>
                      <a:endParaRPr lang="bs-Latn-BA" baseline="0" dirty="0" smtClean="0">
                        <a:latin typeface="+mj-lt"/>
                      </a:endParaRPr>
                    </a:p>
                    <a:p>
                      <a:r>
                        <a:rPr lang="bs-Latn-BA" baseline="0" dirty="0" smtClean="0">
                          <a:latin typeface="+mj-lt"/>
                        </a:rPr>
                        <a:t>Krivično djelo je akt protiv države, odgovornost prijestupnika se sankcionira, odnosi između strana u sukobu su suprotstavljeni, a „dug“ prema državi i društvu apstraktan;</a:t>
                      </a:r>
                    </a:p>
                    <a:p>
                      <a:endParaRPr lang="bs-Latn-BA" baseline="0" dirty="0" smtClean="0">
                        <a:latin typeface="+mj-lt"/>
                      </a:endParaRPr>
                    </a:p>
                    <a:p>
                      <a:r>
                        <a:rPr lang="bs-Latn-BA" baseline="0" dirty="0" smtClean="0">
                          <a:latin typeface="+mj-lt"/>
                        </a:rPr>
                        <a:t>Ne podstiče na kajanje, t.j. opraštanje, društvo na margini ovog sukoba;</a:t>
                      </a:r>
                      <a:endParaRPr lang="bs-Latn-BA" dirty="0">
                        <a:latin typeface="+mj-lt"/>
                      </a:endParaRPr>
                    </a:p>
                  </a:txBody>
                  <a:tcPr/>
                </a:tc>
                <a:tc>
                  <a:txBody>
                    <a:bodyPr/>
                    <a:lstStyle/>
                    <a:p>
                      <a:r>
                        <a:rPr lang="bs-Latn-BA" dirty="0" smtClean="0">
                          <a:latin typeface="+mj-lt"/>
                        </a:rPr>
                        <a:t>Osnov</a:t>
                      </a:r>
                      <a:r>
                        <a:rPr lang="bs-Latn-BA" baseline="0" dirty="0" smtClean="0">
                          <a:latin typeface="+mj-lt"/>
                        </a:rPr>
                        <a:t> je restitucija, nadoknadu ili popravljannje štete nastale krivičnim djelom;</a:t>
                      </a:r>
                    </a:p>
                    <a:p>
                      <a:r>
                        <a:rPr lang="bs-Latn-BA" baseline="0" dirty="0" smtClean="0">
                          <a:latin typeface="+mj-lt"/>
                        </a:rPr>
                        <a:t>Krivično djelo se shvata kao svojina onih koji su u njega umiješani /počinioc, žrtva i zajednica/, a ne profesionalaca(pravnici), koji u klasičnom postupku „kradu“ konflikt od onih kojima pripada;</a:t>
                      </a:r>
                    </a:p>
                    <a:p>
                      <a:r>
                        <a:rPr lang="bs-Latn-BA" baseline="0" dirty="0" smtClean="0">
                          <a:latin typeface="+mj-lt"/>
                        </a:rPr>
                        <a:t>Krivično djelo se shvata kao povreda ljudi i međuljudskih odnosa;</a:t>
                      </a:r>
                    </a:p>
                    <a:p>
                      <a:r>
                        <a:rPr lang="bs-Latn-BA" baseline="0" dirty="0" smtClean="0">
                          <a:latin typeface="+mj-lt"/>
                        </a:rPr>
                        <a:t>Odgovornost se ne utvrđuje, već je počinilac prihvta; </a:t>
                      </a:r>
                      <a:endParaRPr lang="bs-Latn-BA" dirty="0">
                        <a:latin typeface="+mj-lt"/>
                      </a:endParaRPr>
                    </a:p>
                  </a:txBody>
                  <a:tcPr/>
                </a:tc>
              </a:tr>
            </a:tbl>
          </a:graphicData>
        </a:graphic>
      </p:graphicFrame>
    </p:spTree>
    <p:extLst>
      <p:ext uri="{BB962C8B-B14F-4D97-AF65-F5344CB8AC3E}">
        <p14:creationId xmlns="" xmlns:p14="http://schemas.microsoft.com/office/powerpoint/2010/main" val="36475967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800" dirty="0" smtClean="0">
                <a:cs typeface="Times New Roman" panose="02020603050405020304" pitchFamily="18" charset="0"/>
              </a:rPr>
              <a:t>Razlike  između  uloga</a:t>
            </a:r>
            <a:endParaRPr lang="bs-Latn-BA" sz="2800" dirty="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764429201"/>
              </p:ext>
            </p:extLst>
          </p:nvPr>
        </p:nvGraphicFramePr>
        <p:xfrm>
          <a:off x="457200" y="2438400"/>
          <a:ext cx="8229600" cy="2651760"/>
        </p:xfrm>
        <a:graphic>
          <a:graphicData uri="http://schemas.openxmlformats.org/drawingml/2006/table">
            <a:tbl>
              <a:tblPr firstRow="1" bandRow="1">
                <a:tableStyleId>{F5AB1C69-6EDB-4FF4-983F-18BD219EF322}</a:tableStyleId>
              </a:tblPr>
              <a:tblGrid>
                <a:gridCol w="4114800"/>
                <a:gridCol w="4114800"/>
              </a:tblGrid>
              <a:tr h="365760">
                <a:tc>
                  <a:txBody>
                    <a:bodyPr/>
                    <a:lstStyle/>
                    <a:p>
                      <a:pPr algn="ctr"/>
                      <a:r>
                        <a:rPr lang="bs-Latn-BA" dirty="0" smtClean="0">
                          <a:latin typeface="+mj-lt"/>
                        </a:rPr>
                        <a:t>SUDIJE - SUDA</a:t>
                      </a:r>
                      <a:endParaRPr lang="bs-Latn-BA" dirty="0">
                        <a:latin typeface="+mj-lt"/>
                      </a:endParaRPr>
                    </a:p>
                  </a:txBody>
                  <a:tcPr/>
                </a:tc>
                <a:tc>
                  <a:txBody>
                    <a:bodyPr/>
                    <a:lstStyle/>
                    <a:p>
                      <a:pPr algn="ctr"/>
                      <a:r>
                        <a:rPr lang="bs-Latn-BA" dirty="0" smtClean="0">
                          <a:latin typeface="+mj-lt"/>
                        </a:rPr>
                        <a:t>POSREDNIKA</a:t>
                      </a:r>
                      <a:endParaRPr lang="bs-Latn-BA" dirty="0">
                        <a:latin typeface="+mj-lt"/>
                      </a:endParaRPr>
                    </a:p>
                  </a:txBody>
                  <a:tcPr/>
                </a:tc>
              </a:tr>
              <a:tr h="2011679">
                <a:tc>
                  <a:txBody>
                    <a:bodyPr/>
                    <a:lstStyle/>
                    <a:p>
                      <a:pPr marL="285750" indent="-285750">
                        <a:buFont typeface="Wingdings" panose="05000000000000000000" pitchFamily="2" charset="2"/>
                        <a:buChar char="q"/>
                      </a:pPr>
                      <a:r>
                        <a:rPr lang="bs-Latn-BA" dirty="0" smtClean="0">
                          <a:latin typeface="+mj-lt"/>
                          <a:cs typeface="Times New Roman" panose="02020603050405020304" pitchFamily="18" charset="0"/>
                        </a:rPr>
                        <a:t>Mora donijeti presudu;</a:t>
                      </a:r>
                    </a:p>
                    <a:p>
                      <a:pPr marL="285750" indent="-285750">
                        <a:buFont typeface="Wingdings" panose="05000000000000000000" pitchFamily="2" charset="2"/>
                        <a:buChar char="q"/>
                      </a:pPr>
                      <a:endParaRPr lang="bs-Latn-BA" dirty="0" smtClean="0">
                        <a:latin typeface="+mj-lt"/>
                        <a:cs typeface="Times New Roman" panose="02020603050405020304" pitchFamily="18" charset="0"/>
                      </a:endParaRPr>
                    </a:p>
                    <a:p>
                      <a:pPr marL="285750" indent="-285750">
                        <a:buFont typeface="Wingdings" panose="05000000000000000000" pitchFamily="2" charset="2"/>
                        <a:buChar char="q"/>
                      </a:pPr>
                      <a:r>
                        <a:rPr lang="bs-Latn-BA" dirty="0" smtClean="0">
                          <a:latin typeface="+mj-lt"/>
                          <a:cs typeface="Times New Roman" panose="02020603050405020304" pitchFamily="18" charset="0"/>
                        </a:rPr>
                        <a:t>Ispituje svjedoke;</a:t>
                      </a:r>
                    </a:p>
                    <a:p>
                      <a:pPr marL="285750" indent="-285750">
                        <a:buFont typeface="Wingdings" panose="05000000000000000000" pitchFamily="2" charset="2"/>
                        <a:buChar char="q"/>
                      </a:pPr>
                      <a:endParaRPr lang="bs-Latn-BA" dirty="0" smtClean="0">
                        <a:latin typeface="+mj-lt"/>
                        <a:cs typeface="Times New Roman" panose="02020603050405020304" pitchFamily="18" charset="0"/>
                      </a:endParaRPr>
                    </a:p>
                    <a:p>
                      <a:pPr marL="285750" indent="-285750">
                        <a:buFont typeface="Wingdings" panose="05000000000000000000" pitchFamily="2" charset="2"/>
                        <a:buChar char="q"/>
                      </a:pPr>
                      <a:r>
                        <a:rPr lang="bs-Latn-BA" dirty="0" smtClean="0">
                          <a:latin typeface="+mj-lt"/>
                          <a:cs typeface="Times New Roman" panose="02020603050405020304" pitchFamily="18" charset="0"/>
                        </a:rPr>
                        <a:t>Mora</a:t>
                      </a:r>
                      <a:r>
                        <a:rPr lang="bs-Latn-BA" baseline="0" dirty="0" smtClean="0">
                          <a:latin typeface="+mj-lt"/>
                          <a:cs typeface="Times New Roman" panose="02020603050405020304" pitchFamily="18" charset="0"/>
                        </a:rPr>
                        <a:t> predstaviti validne dokaze;</a:t>
                      </a:r>
                    </a:p>
                    <a:p>
                      <a:pPr marL="285750" indent="-285750">
                        <a:buFont typeface="Wingdings" panose="05000000000000000000" pitchFamily="2" charset="2"/>
                        <a:buChar char="q"/>
                      </a:pPr>
                      <a:endParaRPr lang="bs-Latn-BA" baseline="0" dirty="0" smtClean="0">
                        <a:latin typeface="+mj-lt"/>
                        <a:cs typeface="Times New Roman" panose="02020603050405020304" pitchFamily="18" charset="0"/>
                      </a:endParaRPr>
                    </a:p>
                    <a:p>
                      <a:pPr marL="285750" indent="-285750">
                        <a:buFont typeface="Wingdings" panose="05000000000000000000" pitchFamily="2" charset="2"/>
                        <a:buChar char="q"/>
                      </a:pPr>
                      <a:r>
                        <a:rPr lang="bs-Latn-BA" baseline="0" dirty="0" smtClean="0">
                          <a:latin typeface="+mj-lt"/>
                          <a:cs typeface="Times New Roman" panose="02020603050405020304" pitchFamily="18" charset="0"/>
                        </a:rPr>
                        <a:t>Uvijek postoji pobjednik i poraženi;</a:t>
                      </a:r>
                    </a:p>
                    <a:p>
                      <a:pPr marL="285750" indent="-285750">
                        <a:buFont typeface="Wingdings" panose="05000000000000000000" pitchFamily="2" charset="2"/>
                        <a:buChar char="q"/>
                      </a:pPr>
                      <a:endParaRPr lang="bs-Latn-BA" dirty="0">
                        <a:latin typeface="+mj-lt"/>
                        <a:cs typeface="Times New Roman" panose="02020603050405020304" pitchFamily="18" charset="0"/>
                      </a:endParaRPr>
                    </a:p>
                  </a:txBody>
                  <a:tcPr/>
                </a:tc>
                <a:tc>
                  <a:txBody>
                    <a:bodyPr/>
                    <a:lstStyle/>
                    <a:p>
                      <a:pPr marL="285750" indent="-285750">
                        <a:buFont typeface="Wingdings" panose="05000000000000000000" pitchFamily="2" charset="2"/>
                        <a:buChar char="q"/>
                      </a:pPr>
                      <a:r>
                        <a:rPr lang="bs-Latn-BA" dirty="0" smtClean="0">
                          <a:latin typeface="+mj-lt"/>
                        </a:rPr>
                        <a:t>Posrednik ništa ne odlučuje, stranke same odlučuju o sporazumu;</a:t>
                      </a:r>
                      <a:endParaRPr lang="bs-Latn-BA" baseline="0" dirty="0" smtClean="0">
                        <a:latin typeface="+mj-lt"/>
                      </a:endParaRPr>
                    </a:p>
                    <a:p>
                      <a:pPr marL="285750" indent="-285750">
                        <a:buFont typeface="Wingdings" panose="05000000000000000000" pitchFamily="2" charset="2"/>
                        <a:buChar char="q"/>
                      </a:pPr>
                      <a:r>
                        <a:rPr lang="bs-Latn-BA" baseline="0" dirty="0" smtClean="0">
                          <a:latin typeface="+mj-lt"/>
                        </a:rPr>
                        <a:t>Kroz stav posrednika, postiže se međusobno poštovanje i uvažavanje;</a:t>
                      </a:r>
                    </a:p>
                    <a:p>
                      <a:pPr marL="285750" indent="-285750">
                        <a:buFont typeface="Wingdings" panose="05000000000000000000" pitchFamily="2" charset="2"/>
                        <a:buChar char="q"/>
                      </a:pPr>
                      <a:r>
                        <a:rPr lang="bs-Latn-BA" baseline="0" dirty="0" smtClean="0">
                          <a:latin typeface="+mj-lt"/>
                        </a:rPr>
                        <a:t>Nisu bitni dokazi, već preuzimanje odgovornosti;</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bs-Latn-BA" dirty="0" smtClean="0">
                          <a:latin typeface="+mj-lt"/>
                        </a:rPr>
                        <a:t>Cilj pozicija,</a:t>
                      </a:r>
                      <a:r>
                        <a:rPr lang="bs-Latn-BA" baseline="0" dirty="0" smtClean="0">
                          <a:latin typeface="+mj-lt"/>
                        </a:rPr>
                        <a:t> pobjednik – pobjednik;</a:t>
                      </a:r>
                    </a:p>
                    <a:p>
                      <a:pPr marL="0" indent="0">
                        <a:buFont typeface="Wingdings" panose="05000000000000000000" pitchFamily="2" charset="2"/>
                        <a:buNone/>
                      </a:pPr>
                      <a:endParaRPr lang="bs-Latn-BA" dirty="0">
                        <a:latin typeface="+mj-lt"/>
                      </a:endParaRPr>
                    </a:p>
                  </a:txBody>
                  <a:tcPr/>
                </a:tc>
              </a:tr>
            </a:tbl>
          </a:graphicData>
        </a:graphic>
      </p:graphicFrame>
    </p:spTree>
    <p:extLst>
      <p:ext uri="{BB962C8B-B14F-4D97-AF65-F5344CB8AC3E}">
        <p14:creationId xmlns="" xmlns:p14="http://schemas.microsoft.com/office/powerpoint/2010/main" val="22283017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800" dirty="0" smtClean="0">
                <a:cs typeface="Times New Roman" panose="02020603050405020304" pitchFamily="18" charset="0"/>
              </a:rPr>
              <a:t>Razlike kod osumnjičenika/počinioca</a:t>
            </a:r>
            <a:endParaRPr lang="bs-Latn-BA" sz="2800" dirty="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491997530"/>
              </p:ext>
            </p:extLst>
          </p:nvPr>
        </p:nvGraphicFramePr>
        <p:xfrm>
          <a:off x="533400" y="2133600"/>
          <a:ext cx="8229600" cy="26568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bs-Latn-BA" dirty="0" smtClean="0">
                          <a:latin typeface="+mj-lt"/>
                        </a:rPr>
                        <a:t>SUDSKI POSTUPAK</a:t>
                      </a:r>
                      <a:endParaRPr lang="bs-Latn-BA" dirty="0">
                        <a:latin typeface="+mj-lt"/>
                      </a:endParaRPr>
                    </a:p>
                  </a:txBody>
                  <a:tcPr/>
                </a:tc>
                <a:tc>
                  <a:txBody>
                    <a:bodyPr/>
                    <a:lstStyle/>
                    <a:p>
                      <a:r>
                        <a:rPr lang="bs-Latn-BA" dirty="0" smtClean="0">
                          <a:latin typeface="+mj-lt"/>
                        </a:rPr>
                        <a:t>MEDIJACIJA/POSREDOVANJE</a:t>
                      </a:r>
                      <a:endParaRPr lang="bs-Latn-BA" dirty="0">
                        <a:latin typeface="+mj-lt"/>
                      </a:endParaRPr>
                    </a:p>
                  </a:txBody>
                  <a:tcPr/>
                </a:tc>
              </a:tr>
              <a:tr h="370840">
                <a:tc>
                  <a:txBody>
                    <a:bodyPr/>
                    <a:lstStyle/>
                    <a:p>
                      <a:pPr marL="285750" indent="-285750">
                        <a:buFont typeface="Wingdings" panose="05000000000000000000" pitchFamily="2" charset="2"/>
                        <a:buChar char="q"/>
                      </a:pPr>
                      <a:r>
                        <a:rPr lang="bs-Latn-BA" dirty="0" smtClean="0">
                          <a:latin typeface="+mj-lt"/>
                        </a:rPr>
                        <a:t>Mora se odazvati na poziv;</a:t>
                      </a:r>
                    </a:p>
                    <a:p>
                      <a:pPr marL="285750" indent="-285750">
                        <a:buFont typeface="Wingdings" panose="05000000000000000000" pitchFamily="2" charset="2"/>
                        <a:buChar char="q"/>
                      </a:pPr>
                      <a:r>
                        <a:rPr lang="bs-Latn-BA" dirty="0" smtClean="0">
                          <a:latin typeface="+mj-lt"/>
                        </a:rPr>
                        <a:t>Ukoliko se ne odazove, privodi se;</a:t>
                      </a:r>
                    </a:p>
                    <a:p>
                      <a:pPr marL="285750" indent="-285750">
                        <a:buFont typeface="Wingdings" panose="05000000000000000000" pitchFamily="2" charset="2"/>
                        <a:buChar char="q"/>
                      </a:pPr>
                      <a:r>
                        <a:rPr lang="bs-Latn-BA" dirty="0" smtClean="0">
                          <a:latin typeface="+mj-lt"/>
                        </a:rPr>
                        <a:t>Može</a:t>
                      </a:r>
                      <a:r>
                        <a:rPr lang="bs-Latn-BA" baseline="0" dirty="0" smtClean="0">
                          <a:latin typeface="+mj-lt"/>
                        </a:rPr>
                        <a:t> se braniti šutnjom;</a:t>
                      </a:r>
                    </a:p>
                    <a:p>
                      <a:pPr marL="285750" indent="-285750">
                        <a:buFont typeface="Wingdings" panose="05000000000000000000" pitchFamily="2" charset="2"/>
                        <a:buChar char="q"/>
                      </a:pPr>
                      <a:r>
                        <a:rPr lang="bs-Latn-BA" baseline="0" dirty="0" smtClean="0">
                          <a:latin typeface="+mj-lt"/>
                        </a:rPr>
                        <a:t>Može iznositi neistine, koje sud mora dokazati;</a:t>
                      </a:r>
                    </a:p>
                    <a:p>
                      <a:pPr marL="285750" indent="-285750">
                        <a:buFont typeface="Wingdings" panose="05000000000000000000" pitchFamily="2" charset="2"/>
                        <a:buChar char="q"/>
                      </a:pPr>
                      <a:r>
                        <a:rPr lang="bs-Latn-BA" baseline="0" dirty="0" smtClean="0">
                          <a:latin typeface="+mj-lt"/>
                        </a:rPr>
                        <a:t>Ne mora popraviti štetu;</a:t>
                      </a:r>
                      <a:endParaRPr lang="bs-Latn-BA" dirty="0">
                        <a:latin typeface="+mj-lt"/>
                      </a:endParaRPr>
                    </a:p>
                  </a:txBody>
                  <a:tcPr/>
                </a:tc>
                <a:tc>
                  <a:txBody>
                    <a:bodyPr/>
                    <a:lstStyle/>
                    <a:p>
                      <a:pPr marL="285750" indent="-285750">
                        <a:buFont typeface="Wingdings" panose="05000000000000000000" pitchFamily="2" charset="2"/>
                        <a:buChar char="q"/>
                      </a:pPr>
                      <a:r>
                        <a:rPr lang="bs-Latn-BA" dirty="0" smtClean="0">
                          <a:latin typeface="+mj-lt"/>
                        </a:rPr>
                        <a:t>Poravnanje je ponuda za njega;</a:t>
                      </a:r>
                    </a:p>
                    <a:p>
                      <a:pPr marL="285750" indent="-285750">
                        <a:buFont typeface="Wingdings" panose="05000000000000000000" pitchFamily="2" charset="2"/>
                        <a:buChar char="q"/>
                      </a:pPr>
                      <a:r>
                        <a:rPr lang="bs-Latn-BA" dirty="0" smtClean="0">
                          <a:latin typeface="+mj-lt"/>
                        </a:rPr>
                        <a:t>Ukoliko se ne odazove, nema poravnanja,</a:t>
                      </a:r>
                      <a:r>
                        <a:rPr lang="bs-Latn-BA" baseline="0" dirty="0" smtClean="0">
                          <a:latin typeface="+mj-lt"/>
                        </a:rPr>
                        <a:t> ali se ni ne privodi;</a:t>
                      </a:r>
                    </a:p>
                    <a:p>
                      <a:pPr marL="285750" indent="-285750">
                        <a:buFont typeface="Wingdings" panose="05000000000000000000" pitchFamily="2" charset="2"/>
                        <a:buChar char="q"/>
                      </a:pPr>
                      <a:r>
                        <a:rPr lang="bs-Latn-BA" baseline="0" dirty="0" smtClean="0">
                          <a:latin typeface="+mj-lt"/>
                        </a:rPr>
                        <a:t>Ako prihvati postupak, ne može šutjeti;</a:t>
                      </a:r>
                    </a:p>
                    <a:p>
                      <a:pPr marL="285750" indent="-285750">
                        <a:buFont typeface="Wingdings" panose="05000000000000000000" pitchFamily="2" charset="2"/>
                        <a:buChar char="q"/>
                      </a:pPr>
                      <a:r>
                        <a:rPr lang="bs-Latn-BA" baseline="0" dirty="0" smtClean="0">
                          <a:latin typeface="+mj-lt"/>
                        </a:rPr>
                        <a:t>Mora se suočiti sa oštećenim, ako isti to prihvati;</a:t>
                      </a:r>
                    </a:p>
                    <a:p>
                      <a:pPr marL="285750" indent="-285750">
                        <a:buFont typeface="Wingdings" panose="05000000000000000000" pitchFamily="2" charset="2"/>
                        <a:buChar char="q"/>
                      </a:pPr>
                      <a:r>
                        <a:rPr lang="bs-Latn-BA" baseline="0" dirty="0" smtClean="0">
                          <a:latin typeface="+mj-lt"/>
                        </a:rPr>
                        <a:t>Uvjet za poravnanje je sporazum;</a:t>
                      </a:r>
                    </a:p>
                    <a:p>
                      <a:pPr marL="285750" indent="-285750">
                        <a:buFont typeface="Wingdings" panose="05000000000000000000" pitchFamily="2" charset="2"/>
                        <a:buChar char="q"/>
                      </a:pPr>
                      <a:endParaRPr lang="bs-Latn-BA" dirty="0">
                        <a:latin typeface="+mj-lt"/>
                      </a:endParaRPr>
                    </a:p>
                  </a:txBody>
                  <a:tcPr/>
                </a:tc>
              </a:tr>
            </a:tbl>
          </a:graphicData>
        </a:graphic>
      </p:graphicFrame>
    </p:spTree>
    <p:extLst>
      <p:ext uri="{BB962C8B-B14F-4D97-AF65-F5344CB8AC3E}">
        <p14:creationId xmlns="" xmlns:p14="http://schemas.microsoft.com/office/powerpoint/2010/main" val="22424082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ctr"/>
            <a:r>
              <a:rPr lang="bs-Latn-BA" sz="2800" dirty="0" smtClean="0">
                <a:cs typeface="Times New Roman" panose="02020603050405020304" pitchFamily="18" charset="0"/>
              </a:rPr>
              <a:t>Razlike kod oštećenika	</a:t>
            </a:r>
            <a:endParaRPr lang="bs-Latn-BA" sz="2800" dirty="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283610499"/>
              </p:ext>
            </p:extLst>
          </p:nvPr>
        </p:nvGraphicFramePr>
        <p:xfrm>
          <a:off x="457200" y="1935163"/>
          <a:ext cx="8229600" cy="3205480"/>
        </p:xfrm>
        <a:graphic>
          <a:graphicData uri="http://schemas.openxmlformats.org/drawingml/2006/table">
            <a:tbl>
              <a:tblPr firstRow="1" bandRow="1">
                <a:tableStyleId>{F5AB1C69-6EDB-4FF4-983F-18BD219EF322}</a:tableStyleId>
              </a:tblPr>
              <a:tblGrid>
                <a:gridCol w="4114800"/>
                <a:gridCol w="4114800"/>
              </a:tblGrid>
              <a:tr h="370840">
                <a:tc>
                  <a:txBody>
                    <a:bodyPr/>
                    <a:lstStyle/>
                    <a:p>
                      <a:pPr algn="ctr"/>
                      <a:r>
                        <a:rPr lang="bs-Latn-BA" dirty="0" smtClean="0">
                          <a:latin typeface="+mj-lt"/>
                        </a:rPr>
                        <a:t>SUDSKI POSTUPAK</a:t>
                      </a:r>
                      <a:endParaRPr lang="bs-Latn-BA" dirty="0">
                        <a:latin typeface="+mj-lt"/>
                      </a:endParaRPr>
                    </a:p>
                  </a:txBody>
                  <a:tcPr/>
                </a:tc>
                <a:tc>
                  <a:txBody>
                    <a:bodyPr/>
                    <a:lstStyle/>
                    <a:p>
                      <a:pPr algn="ctr"/>
                      <a:r>
                        <a:rPr lang="bs-Latn-BA" dirty="0" smtClean="0">
                          <a:latin typeface="+mj-lt"/>
                        </a:rPr>
                        <a:t>POSTUPAK POSREDOVANJA</a:t>
                      </a:r>
                      <a:endParaRPr lang="bs-Latn-BA" dirty="0">
                        <a:latin typeface="+mj-lt"/>
                      </a:endParaRPr>
                    </a:p>
                  </a:txBody>
                  <a:tcPr/>
                </a:tc>
              </a:tr>
              <a:tr h="370840">
                <a:tc>
                  <a:txBody>
                    <a:bodyPr/>
                    <a:lstStyle/>
                    <a:p>
                      <a:pPr marL="285750" indent="-285750">
                        <a:buFont typeface="Wingdings" panose="05000000000000000000" pitchFamily="2" charset="2"/>
                        <a:buChar char="q"/>
                      </a:pPr>
                      <a:r>
                        <a:rPr lang="bs-Latn-BA" dirty="0" smtClean="0">
                          <a:latin typeface="+mj-lt"/>
                        </a:rPr>
                        <a:t>Mora doći, ili se privodi;</a:t>
                      </a:r>
                    </a:p>
                    <a:p>
                      <a:pPr marL="285750" indent="-285750">
                        <a:buFont typeface="Wingdings" panose="05000000000000000000" pitchFamily="2" charset="2"/>
                        <a:buChar char="q"/>
                      </a:pPr>
                      <a:r>
                        <a:rPr lang="bs-Latn-BA" dirty="0" smtClean="0">
                          <a:latin typeface="+mj-lt"/>
                        </a:rPr>
                        <a:t>On je pomoćno sredstvo u</a:t>
                      </a:r>
                      <a:r>
                        <a:rPr lang="bs-Latn-BA" baseline="0" dirty="0" smtClean="0">
                          <a:latin typeface="+mj-lt"/>
                        </a:rPr>
                        <a:t> postupku, on je svjedok;</a:t>
                      </a:r>
                    </a:p>
                    <a:p>
                      <a:pPr marL="285750" indent="-285750">
                        <a:buFont typeface="Wingdings" panose="05000000000000000000" pitchFamily="2" charset="2"/>
                        <a:buChar char="q"/>
                      </a:pPr>
                      <a:r>
                        <a:rPr lang="bs-Latn-BA" baseline="0" dirty="0" smtClean="0">
                          <a:latin typeface="+mj-lt"/>
                        </a:rPr>
                        <a:t>Njegovi osjećaji i interesi nisu dovoljno zastupljeni;</a:t>
                      </a:r>
                    </a:p>
                    <a:p>
                      <a:pPr marL="285750" indent="-285750">
                        <a:buFont typeface="Wingdings" panose="05000000000000000000" pitchFamily="2" charset="2"/>
                        <a:buChar char="q"/>
                      </a:pPr>
                      <a:r>
                        <a:rPr lang="bs-Latn-BA" baseline="0" dirty="0" smtClean="0">
                          <a:latin typeface="+mj-lt"/>
                        </a:rPr>
                        <a:t>Ako nije potreban, otpušta se;</a:t>
                      </a:r>
                    </a:p>
                    <a:p>
                      <a:pPr marL="285750" indent="-285750">
                        <a:buFont typeface="Wingdings" panose="05000000000000000000" pitchFamily="2" charset="2"/>
                        <a:buChar char="q"/>
                      </a:pPr>
                      <a:r>
                        <a:rPr lang="bs-Latn-BA" baseline="0" dirty="0" smtClean="0">
                          <a:latin typeface="+mj-lt"/>
                        </a:rPr>
                        <a:t>Ne mora se suočiti sa počiniteljem, niti sa njim razgovarati;</a:t>
                      </a:r>
                      <a:endParaRPr lang="bs-Latn-BA" dirty="0">
                        <a:latin typeface="+mj-lt"/>
                      </a:endParaRPr>
                    </a:p>
                  </a:txBody>
                  <a:tcPr/>
                </a:tc>
                <a:tc>
                  <a:txBody>
                    <a:bodyPr/>
                    <a:lstStyle/>
                    <a:p>
                      <a:pPr marL="285750" indent="-285750">
                        <a:buFont typeface="Wingdings" panose="05000000000000000000" pitchFamily="2" charset="2"/>
                        <a:buChar char="q"/>
                      </a:pPr>
                      <a:r>
                        <a:rPr lang="bs-Latn-BA" dirty="0" smtClean="0">
                          <a:latin typeface="+mj-lt"/>
                        </a:rPr>
                        <a:t>Poziva ga se na sudjelovanje, ali</a:t>
                      </a:r>
                      <a:r>
                        <a:rPr lang="bs-Latn-BA" baseline="0" dirty="0" smtClean="0">
                          <a:latin typeface="+mj-lt"/>
                        </a:rPr>
                        <a:t> se ne može prisiliti;</a:t>
                      </a:r>
                    </a:p>
                    <a:p>
                      <a:pPr marL="285750" indent="-285750">
                        <a:buFont typeface="Wingdings" panose="05000000000000000000" pitchFamily="2" charset="2"/>
                        <a:buChar char="q"/>
                      </a:pPr>
                      <a:r>
                        <a:rPr lang="bs-Latn-BA" baseline="0" dirty="0" smtClean="0">
                          <a:latin typeface="+mj-lt"/>
                        </a:rPr>
                        <a:t>Oštećenik je centralna figura u postupku posredovanja;</a:t>
                      </a:r>
                    </a:p>
                    <a:p>
                      <a:pPr marL="285750" indent="-285750">
                        <a:buFont typeface="Wingdings" panose="05000000000000000000" pitchFamily="2" charset="2"/>
                        <a:buChar char="q"/>
                      </a:pPr>
                      <a:r>
                        <a:rPr lang="bs-Latn-BA" baseline="0" dirty="0" smtClean="0">
                          <a:latin typeface="+mj-lt"/>
                        </a:rPr>
                        <a:t>Važno je čuti upravo njega, bitni su njegovi osjećaji, bitna je „cijela istina“;</a:t>
                      </a:r>
                    </a:p>
                    <a:p>
                      <a:pPr marL="285750" indent="-285750">
                        <a:buFont typeface="Wingdings" panose="05000000000000000000" pitchFamily="2" charset="2"/>
                        <a:buChar char="q"/>
                      </a:pPr>
                      <a:r>
                        <a:rPr lang="bs-Latn-BA" baseline="0" dirty="0" smtClean="0">
                          <a:latin typeface="+mj-lt"/>
                        </a:rPr>
                        <a:t>Ima priliku reći svoje mišljenje osumnjičeniku;</a:t>
                      </a:r>
                    </a:p>
                    <a:p>
                      <a:pPr marL="285750" indent="-285750">
                        <a:buFont typeface="Wingdings" panose="05000000000000000000" pitchFamily="2" charset="2"/>
                        <a:buChar char="q"/>
                      </a:pPr>
                      <a:r>
                        <a:rPr lang="bs-Latn-BA" baseline="0" dirty="0" smtClean="0">
                          <a:latin typeface="+mj-lt"/>
                        </a:rPr>
                        <a:t>Upravo on je važan – presudan za rezultat;</a:t>
                      </a:r>
                      <a:endParaRPr lang="bs-Latn-BA" dirty="0">
                        <a:latin typeface="+mj-lt"/>
                      </a:endParaRPr>
                    </a:p>
                  </a:txBody>
                  <a:tcPr/>
                </a:tc>
              </a:tr>
            </a:tbl>
          </a:graphicData>
        </a:graphic>
      </p:graphicFrame>
    </p:spTree>
    <p:extLst>
      <p:ext uri="{BB962C8B-B14F-4D97-AF65-F5344CB8AC3E}">
        <p14:creationId xmlns="" xmlns:p14="http://schemas.microsoft.com/office/powerpoint/2010/main" val="3485794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fontScale="90000"/>
          </a:bodyPr>
          <a:lstStyle/>
          <a:p>
            <a:r>
              <a:rPr lang="bs-Latn-BA" sz="2400" b="1" dirty="0">
                <a:cs typeface="Times New Roman" pitchFamily="18" charset="0"/>
              </a:rPr>
              <a:t>U</a:t>
            </a:r>
            <a:r>
              <a:rPr lang="bs-Latn-BA" sz="2400" b="1" dirty="0" smtClean="0">
                <a:cs typeface="Times New Roman" pitchFamily="18" charset="0"/>
              </a:rPr>
              <a:t>loga organa starateljstva prema maloljetniku/ci po</a:t>
            </a:r>
            <a:br>
              <a:rPr lang="bs-Latn-BA" sz="2400" b="1" dirty="0" smtClean="0">
                <a:cs typeface="Times New Roman" pitchFamily="18" charset="0"/>
              </a:rPr>
            </a:br>
            <a:r>
              <a:rPr lang="bs-Latn-BA" sz="2400" b="1" dirty="0" smtClean="0">
                <a:cs typeface="Times New Roman" pitchFamily="18" charset="0"/>
              </a:rPr>
              <a:t> Krivičnom zakonu BIH</a:t>
            </a:r>
            <a:endParaRPr lang="bs-Latn-BA" sz="2400" b="1" dirty="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bs-Latn-BA" sz="1600" dirty="0" smtClean="0">
                <a:latin typeface="+mj-lt"/>
                <a:cs typeface="Times New Roman" pitchFamily="18" charset="0"/>
              </a:rPr>
              <a:t>U skladu sa mjestom prebivališta maloljetnika/ce, mjesno nadležni organ starateljstva/CSR pismenim putem poziva maloljetnika sa jednim od roditelja/staratelja, kada se obavlja informativni razgovor;</a:t>
            </a:r>
          </a:p>
          <a:p>
            <a:pPr>
              <a:buNone/>
            </a:pPr>
            <a:endParaRPr lang="bs-Latn-BA" sz="1600" dirty="0" smtClean="0">
              <a:latin typeface="+mj-lt"/>
              <a:cs typeface="Times New Roman" pitchFamily="18" charset="0"/>
            </a:endParaRPr>
          </a:p>
          <a:p>
            <a:pPr>
              <a:buFont typeface="Wingdings" panose="05000000000000000000" pitchFamily="2" charset="2"/>
              <a:buChar char="q"/>
            </a:pPr>
            <a:r>
              <a:rPr lang="bs-Latn-BA" sz="1600" dirty="0" smtClean="0">
                <a:latin typeface="+mj-lt"/>
                <a:cs typeface="Times New Roman" pitchFamily="18" charset="0"/>
              </a:rPr>
              <a:t>Dogovara se ponovni susret u službi socijalne zaštite, kada se izvršava psihološko testiranje, pedagoška opservacija i procjena socijalnog radnika, u cilju dostavljanja mišljenja sudu;</a:t>
            </a:r>
          </a:p>
          <a:p>
            <a:pPr>
              <a:buNone/>
            </a:pPr>
            <a:endParaRPr lang="bs-Latn-BA" sz="1600" dirty="0" smtClean="0">
              <a:latin typeface="+mj-lt"/>
              <a:cs typeface="Times New Roman" pitchFamily="18" charset="0"/>
            </a:endParaRPr>
          </a:p>
          <a:p>
            <a:pPr>
              <a:buFont typeface="Wingdings" panose="05000000000000000000" pitchFamily="2" charset="2"/>
              <a:buChar char="q"/>
            </a:pPr>
            <a:r>
              <a:rPr lang="bs-Latn-BA" sz="1600" dirty="0" smtClean="0">
                <a:latin typeface="+mj-lt"/>
                <a:cs typeface="Times New Roman" pitchFamily="18" charset="0"/>
              </a:rPr>
              <a:t>Obavlja se posjeta porodici od strane predstavnika CSR;</a:t>
            </a:r>
          </a:p>
          <a:p>
            <a:pPr>
              <a:buNone/>
            </a:pPr>
            <a:endParaRPr lang="bs-Latn-BA" sz="1600" dirty="0" smtClean="0">
              <a:latin typeface="+mj-lt"/>
              <a:cs typeface="Times New Roman" pitchFamily="18" charset="0"/>
            </a:endParaRPr>
          </a:p>
          <a:p>
            <a:pPr>
              <a:buFont typeface="Wingdings" panose="05000000000000000000" pitchFamily="2" charset="2"/>
              <a:buChar char="q"/>
            </a:pPr>
            <a:r>
              <a:rPr lang="bs-Latn-BA" sz="1600" dirty="0" smtClean="0">
                <a:latin typeface="+mj-lt"/>
                <a:cs typeface="Times New Roman" pitchFamily="18" charset="0"/>
              </a:rPr>
              <a:t>Uspostavlja komunikacija sa školom, ukoliko je maloljetnik pohađa, te sa drugim institucijama u lokalnoj zajednici, čije bi mišljenje moglo biti od značaja za ispravnu odluku suda;</a:t>
            </a:r>
          </a:p>
          <a:p>
            <a:pPr>
              <a:buNone/>
            </a:pPr>
            <a:endParaRPr lang="bs-Latn-BA" sz="1600" dirty="0" smtClean="0">
              <a:latin typeface="+mj-lt"/>
              <a:cs typeface="Times New Roman" pitchFamily="18" charset="0"/>
            </a:endParaRPr>
          </a:p>
          <a:p>
            <a:pPr>
              <a:buFont typeface="Wingdings" panose="05000000000000000000" pitchFamily="2" charset="2"/>
              <a:buChar char="q"/>
            </a:pPr>
            <a:r>
              <a:rPr lang="bs-Latn-BA" sz="1600" dirty="0" smtClean="0">
                <a:latin typeface="+mj-lt"/>
                <a:cs typeface="Times New Roman" pitchFamily="18" charset="0"/>
              </a:rPr>
              <a:t>Na osnovu svih ovih podataka, Stručni tim CSR/socijalni radnik, pedagog, psiholog, pravnik/, donosi Stručno mišljenje i prijedlog sudu;</a:t>
            </a:r>
          </a:p>
          <a:p>
            <a:pPr marL="0" indent="0">
              <a:buNone/>
            </a:pPr>
            <a:endParaRPr lang="bs-Latn-BA" sz="16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bs-Latn-BA" dirty="0" smtClean="0"/>
              <a:t/>
            </a:r>
            <a:br>
              <a:rPr lang="bs-Latn-BA" dirty="0" smtClean="0"/>
            </a:br>
            <a:r>
              <a:rPr lang="bs-Latn-BA" sz="2800" dirty="0">
                <a:cs typeface="Times New Roman" panose="02020603050405020304" pitchFamily="18" charset="0"/>
              </a:rPr>
              <a:t> </a:t>
            </a:r>
            <a:r>
              <a:rPr lang="bs-Latn-BA" sz="2800" dirty="0" smtClean="0">
                <a:cs typeface="Times New Roman" panose="02020603050405020304" pitchFamily="18" charset="0"/>
              </a:rPr>
              <a:t>ULOGA CSR/Ost. U SLUČAJEVIMA NAREBE O POKRETANJU PRIPREMNO POSTUPKA I PRAĆENJE PROVEDBE ODGOJNIH MJERA</a:t>
            </a:r>
            <a:endParaRPr lang="bs-Latn-BA"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41515430"/>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1183619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normAutofit/>
          </a:bodyPr>
          <a:lstStyle/>
          <a:p>
            <a:pPr algn="ctr"/>
            <a:r>
              <a:rPr lang="bs-Latn-BA" sz="2800" dirty="0" smtClean="0"/>
              <a:t>ODGOJNE MJERE</a:t>
            </a:r>
            <a:endParaRPr lang="bs-Latn-BA" sz="2800" dirty="0"/>
          </a:p>
        </p:txBody>
      </p:sp>
      <p:graphicFrame>
        <p:nvGraphicFramePr>
          <p:cNvPr id="8" name="Content Placeholder 7"/>
          <p:cNvGraphicFramePr>
            <a:graphicFrameLocks noGrp="1"/>
          </p:cNvGraphicFramePr>
          <p:nvPr>
            <p:ph idx="1"/>
            <p:extLst>
              <p:ext uri="{D42A27DB-BD31-4B8C-83A1-F6EECF244321}">
                <p14:modId xmlns="" xmlns:p14="http://schemas.microsoft.com/office/powerpoint/2010/main" val="3520391764"/>
              </p:ext>
            </p:extLst>
          </p:nvPr>
        </p:nvGraphicFramePr>
        <p:xfrm>
          <a:off x="457200" y="1935163"/>
          <a:ext cx="8229600" cy="3932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0339302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bs-Latn-BA" sz="2400" dirty="0" smtClean="0">
                <a:solidFill>
                  <a:srgbClr val="FF0000"/>
                </a:solidFill>
              </a:rPr>
              <a:t>Primjer iz prakse- provođenje odgojne mjere “pojačan nadzor nadležnog organa socijalnog staranja”</a:t>
            </a:r>
            <a:endParaRPr lang="bs-Latn-BA" sz="2400" dirty="0">
              <a:solidFill>
                <a:srgbClr val="FF0000"/>
              </a:solidFill>
            </a:endParaRPr>
          </a:p>
        </p:txBody>
      </p:sp>
      <p:sp>
        <p:nvSpPr>
          <p:cNvPr id="3" name="Content Placeholder 2"/>
          <p:cNvSpPr>
            <a:spLocks noGrp="1"/>
          </p:cNvSpPr>
          <p:nvPr>
            <p:ph idx="1"/>
          </p:nvPr>
        </p:nvSpPr>
        <p:spPr>
          <a:xfrm>
            <a:off x="457200" y="1447800"/>
            <a:ext cx="8229600" cy="4876800"/>
          </a:xfrm>
        </p:spPr>
        <p:txBody>
          <a:bodyPr>
            <a:normAutofit lnSpcReduction="10000"/>
          </a:bodyPr>
          <a:lstStyle/>
          <a:p>
            <a:r>
              <a:rPr lang="bs-Latn-BA" sz="1600" dirty="0" smtClean="0">
                <a:latin typeface="+mj-lt"/>
              </a:rPr>
              <a:t>Općinski sud u Sarajevu i to sudija za maloljetnike, uz sudjelovanje zapisničara, u postupku prema mldb. K.B, zbog  krivičnog djela Razbojništvo iz člana 289. stav 1 KZFBiH, u vezi sa članom 31. Istog zakona, postupajući po prijedlogu Kantonalnog tužilaštva Kantona Sarajevo broj:::::::::::::::: od dana ::::::::::, za izricanje odgojne mjere pojačan nadzor nadležnog organa socijalnog staranja u smislu člana 39. Zakona o zaštiti i postupanju sa djecom i maloljetnicima u krivičnom postupku FBiH, prema mldb. K.B, nakon održane sjednice dana ::::::::::: na kojoj je javnost bila isključena, u prisutnosti tužiteljice za maloljetnike Kantonalnog tužilaštva KS, mldb. K.B, njegovog branioca, advokata M.N., oca M.B, te predstavnika nadležnog organa starateljstva/CSR, donio je Rješenje</a:t>
            </a:r>
          </a:p>
          <a:p>
            <a:r>
              <a:rPr lang="bs-Latn-BA" sz="1600" dirty="0" smtClean="0">
                <a:latin typeface="+mj-lt"/>
              </a:rPr>
              <a:t>Kojim se prema mldb. K.B, sin M.B i majke S.B, rođen::::::::::::::, bez zanimanja, bez zaposlenja, nastanjen u ulici ::::::::::::::::::, državljanin BiH, Bošnjak, JMBG::::::::::::::</a:t>
            </a:r>
          </a:p>
          <a:p>
            <a:r>
              <a:rPr lang="bs-Latn-BA" sz="1600" dirty="0" smtClean="0">
                <a:latin typeface="+mj-lt"/>
              </a:rPr>
              <a:t>Na osnovu člana 39. . Zakona o zaštiti i postupanju sa djecom i maloljetnicima u krivičnom postupku FBiH  izriče </a:t>
            </a:r>
            <a:r>
              <a:rPr lang="bs-Latn-BA" sz="1600" b="1" dirty="0" smtClean="0">
                <a:latin typeface="+mj-lt"/>
              </a:rPr>
              <a:t>odgojna mjera Pojačan nadzor nadležnog organa socijalnog staranja, </a:t>
            </a:r>
            <a:r>
              <a:rPr lang="bs-Latn-BA" sz="1600" dirty="0" smtClean="0">
                <a:latin typeface="+mj-lt"/>
              </a:rPr>
              <a:t> koja može trajati najkraće šest mjeseci, a najduže dvije godine, s tim da sud naknadno odlučuje o njenom prestanku, te</a:t>
            </a:r>
          </a:p>
          <a:p>
            <a:r>
              <a:rPr lang="bs-Latn-BA" sz="1600" dirty="0" smtClean="0">
                <a:latin typeface="+mj-lt"/>
              </a:rPr>
              <a:t>U skladu sa članom 35. stav 2. tačka c) i člana 40. . Zakona o zaštiti i postupanju sa djecom i maloljetnicima u krivičnom postupku FBiH, izriče se posebna obaveza</a:t>
            </a:r>
          </a:p>
          <a:p>
            <a:r>
              <a:rPr lang="bs-Latn-BA" sz="1600" dirty="0" smtClean="0">
                <a:latin typeface="+mj-lt"/>
              </a:rPr>
              <a:t>C) da se osposobi za zanimanje koje odgovara njegovim sposobnostima i sklonostima </a:t>
            </a:r>
          </a:p>
          <a:p>
            <a:r>
              <a:rPr lang="bs-Latn-BA" sz="1600" dirty="0" smtClean="0">
                <a:latin typeface="+mj-lt"/>
              </a:rPr>
              <a:t>Izrečeno obaveze mogu trajati najduže jednu godinu;</a:t>
            </a:r>
            <a:endParaRPr lang="bs-Latn-BA" sz="1600" dirty="0">
              <a:latin typeface="+mj-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a:bodyPr>
          <a:lstStyle/>
          <a:p>
            <a:pPr algn="just"/>
            <a:r>
              <a:rPr lang="bs-Latn-BA" sz="1800" dirty="0" smtClean="0">
                <a:latin typeface="+mj-lt"/>
              </a:rPr>
              <a:t>Nakon što je Općinski sud u Sarajevu, dostavio predmetno Rješenje nadležnom organu starateljstva/CSR, odgovorna osoba CSR (šef službe) imenuje stručnu osobu – zaposlenika koji će vršiti nadzor nad maloljetnikom, te u skladu sa članom 147. stav 2. Zakona o zaštiti i postupanju sa djecom i maloljetnicima u krivičnom postupku FBiH, o tome se odmah obavještava sud;</a:t>
            </a:r>
          </a:p>
          <a:p>
            <a:pPr algn="just"/>
            <a:r>
              <a:rPr lang="bs-Latn-BA" sz="1800" dirty="0" smtClean="0">
                <a:latin typeface="+mj-lt"/>
              </a:rPr>
              <a:t>Stručna osoba – vršioc nadzora pismenim pozivom poziva maloljetnika i njegovog zakonskog zastupnika – roditelja, kada se imenovani informišu o obavezama u toku trajanja odgojne mjere, te se sačinjava i Plan tretmana – izvršenja odgojne mjere.</a:t>
            </a:r>
          </a:p>
          <a:p>
            <a:pPr algn="just"/>
            <a:r>
              <a:rPr lang="bs-Latn-BA" sz="1800" dirty="0" smtClean="0">
                <a:latin typeface="+mj-lt"/>
              </a:rPr>
              <a:t>Također, utvrdi se da li tokom trajanja postupka došlo do određenih izmjena u porodici ili statusu maloljetnika, kada socijalni radnik sačinjava novu Socijalnu anamnezu (uz dopune i izmjene), psiholog i pedagog obavljaju ponovni razgovor i opservaciju maloljetnika, o čemu sačinjavaju dopune nalaza i mišljenja;</a:t>
            </a:r>
            <a:endParaRPr lang="bs-Latn-BA" sz="1800" dirty="0">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endParaRPr lang="bs-Latn-BA" dirty="0"/>
          </a:p>
        </p:txBody>
      </p:sp>
      <p:sp>
        <p:nvSpPr>
          <p:cNvPr id="3" name="Content Placeholder 2"/>
          <p:cNvSpPr>
            <a:spLocks noGrp="1"/>
          </p:cNvSpPr>
          <p:nvPr>
            <p:ph idx="1"/>
          </p:nvPr>
        </p:nvSpPr>
        <p:spPr>
          <a:xfrm>
            <a:off x="457200" y="1447800"/>
            <a:ext cx="8229600" cy="4876800"/>
          </a:xfrm>
        </p:spPr>
        <p:txBody>
          <a:bodyPr>
            <a:normAutofit fontScale="25000" lnSpcReduction="20000"/>
          </a:bodyPr>
          <a:lstStyle/>
          <a:p>
            <a:r>
              <a:rPr lang="hr-HR" sz="4800" b="1" dirty="0" smtClean="0">
                <a:latin typeface="+mj-lt"/>
              </a:rPr>
              <a:t>Bosna i Hercegovina</a:t>
            </a:r>
            <a:endParaRPr lang="bs-Latn-BA" sz="4800" b="1" dirty="0" smtClean="0">
              <a:latin typeface="+mj-lt"/>
            </a:endParaRPr>
          </a:p>
          <a:p>
            <a:r>
              <a:rPr lang="en-AU" sz="4800" b="1" dirty="0" err="1" smtClean="0">
                <a:latin typeface="+mj-lt"/>
              </a:rPr>
              <a:t>Federacija</a:t>
            </a:r>
            <a:r>
              <a:rPr lang="en-AU" sz="4800" b="1" dirty="0" smtClean="0">
                <a:latin typeface="+mj-lt"/>
              </a:rPr>
              <a:t> </a:t>
            </a:r>
            <a:r>
              <a:rPr lang="en-AU" sz="4800" b="1" dirty="0" err="1" smtClean="0">
                <a:latin typeface="+mj-lt"/>
              </a:rPr>
              <a:t>Bosne</a:t>
            </a:r>
            <a:r>
              <a:rPr lang="en-AU" sz="4800" b="1" dirty="0" smtClean="0">
                <a:latin typeface="+mj-lt"/>
              </a:rPr>
              <a:t> </a:t>
            </a:r>
            <a:r>
              <a:rPr lang="en-AU" sz="4800" b="1" dirty="0" err="1" smtClean="0">
                <a:latin typeface="+mj-lt"/>
              </a:rPr>
              <a:t>i</a:t>
            </a:r>
            <a:r>
              <a:rPr lang="en-AU" sz="4800" b="1" dirty="0" smtClean="0">
                <a:latin typeface="+mj-lt"/>
              </a:rPr>
              <a:t> </a:t>
            </a:r>
            <a:r>
              <a:rPr lang="en-AU" sz="4800" b="1" dirty="0" err="1" smtClean="0">
                <a:latin typeface="+mj-lt"/>
              </a:rPr>
              <a:t>Hercegovine</a:t>
            </a:r>
            <a:endParaRPr lang="bs-Latn-BA" sz="4800" b="1" dirty="0" smtClean="0">
              <a:latin typeface="+mj-lt"/>
            </a:endParaRPr>
          </a:p>
          <a:p>
            <a:r>
              <a:rPr lang="pl-PL" sz="4800" b="1" dirty="0" smtClean="0">
                <a:latin typeface="+mj-lt"/>
              </a:rPr>
              <a:t>Kanton Sarajevo</a:t>
            </a:r>
            <a:endParaRPr lang="bs-Latn-BA" sz="4800" b="1" dirty="0" smtClean="0">
              <a:latin typeface="+mj-lt"/>
            </a:endParaRPr>
          </a:p>
          <a:p>
            <a:r>
              <a:rPr lang="pl-PL" sz="4800" b="1" dirty="0" smtClean="0">
                <a:latin typeface="+mj-lt"/>
              </a:rPr>
              <a:t>JU “KANTONALNI CENTAR ZA SOCIJALNI RAD”</a:t>
            </a:r>
            <a:endParaRPr lang="bs-Latn-BA" sz="4800" dirty="0" smtClean="0">
              <a:latin typeface="+mj-lt"/>
            </a:endParaRPr>
          </a:p>
          <a:p>
            <a:r>
              <a:rPr lang="hr-HR" sz="4800" b="1" dirty="0" smtClean="0">
                <a:latin typeface="+mj-lt"/>
              </a:rPr>
              <a:t>Služba socijalne zaštite općine Ilidža</a:t>
            </a:r>
            <a:endParaRPr lang="bs-Latn-BA" sz="4800" b="1" dirty="0" smtClean="0">
              <a:latin typeface="+mj-lt"/>
            </a:endParaRPr>
          </a:p>
          <a:p>
            <a:r>
              <a:rPr lang="hr-HR" sz="4800" b="1" i="1" dirty="0" smtClean="0">
                <a:latin typeface="+mj-lt"/>
              </a:rPr>
              <a:t>	</a:t>
            </a:r>
            <a:endParaRPr lang="bs-Latn-BA" sz="4800" dirty="0" smtClean="0">
              <a:latin typeface="+mj-lt"/>
            </a:endParaRPr>
          </a:p>
          <a:p>
            <a:r>
              <a:rPr lang="hr-HR" sz="4800" dirty="0" smtClean="0">
                <a:latin typeface="+mj-lt"/>
              </a:rPr>
              <a:t>Broj: 35/V-11-231-__________</a:t>
            </a:r>
            <a:r>
              <a:rPr lang="en-GB" dirty="0" smtClean="0">
                <a:latin typeface="+mj-lt"/>
              </a:rPr>
              <a:t> </a:t>
            </a:r>
            <a:endParaRPr lang="bs-Latn-BA" dirty="0" smtClean="0">
              <a:latin typeface="+mj-lt"/>
            </a:endParaRPr>
          </a:p>
          <a:p>
            <a:r>
              <a:rPr lang="hr-HR" sz="4800" dirty="0" smtClean="0">
                <a:latin typeface="+mj-lt"/>
              </a:rPr>
              <a:t>Datum: ______________</a:t>
            </a:r>
            <a:endParaRPr lang="bs-Latn-BA" sz="4800" dirty="0" smtClean="0">
              <a:latin typeface="+mj-lt"/>
            </a:endParaRPr>
          </a:p>
          <a:p>
            <a:pPr>
              <a:buNone/>
            </a:pPr>
            <a:r>
              <a:rPr lang="hr-HR" b="1" dirty="0" smtClean="0">
                <a:latin typeface="+mj-lt"/>
              </a:rPr>
              <a:t> </a:t>
            </a:r>
            <a:endParaRPr lang="bs-Latn-BA" dirty="0" smtClean="0">
              <a:latin typeface="+mj-lt"/>
            </a:endParaRPr>
          </a:p>
          <a:p>
            <a:pPr algn="ctr">
              <a:buNone/>
            </a:pPr>
            <a:r>
              <a:rPr lang="hr-HR" sz="5600" b="1" dirty="0" smtClean="0">
                <a:latin typeface="+mj-lt"/>
              </a:rPr>
              <a:t>PLAN TRETMANA – IZVRŠENJA ODGOJNE MJERE</a:t>
            </a:r>
            <a:endParaRPr lang="bs-Latn-BA" sz="5600" dirty="0" smtClean="0">
              <a:latin typeface="+mj-lt"/>
            </a:endParaRPr>
          </a:p>
          <a:p>
            <a:pPr algn="ctr">
              <a:buNone/>
            </a:pPr>
            <a:r>
              <a:rPr lang="hr-HR" sz="5600" b="1" dirty="0" smtClean="0">
                <a:latin typeface="+mj-lt"/>
              </a:rPr>
              <a:t>POJAČAN NADZOR NADLEŽNOG ORGANA SOCIJALNOG STARANJA</a:t>
            </a:r>
          </a:p>
          <a:p>
            <a:pPr algn="ctr">
              <a:buNone/>
            </a:pPr>
            <a:endParaRPr lang="bs-Latn-BA" sz="4800" dirty="0" smtClean="0">
              <a:latin typeface="+mj-lt"/>
            </a:endParaRPr>
          </a:p>
          <a:p>
            <a:r>
              <a:rPr lang="hr-HR" sz="4200" b="1" u="sng" dirty="0" smtClean="0">
                <a:latin typeface="+mj-lt"/>
              </a:rPr>
              <a:t>1. Podaci o maloljetniku/mlađem punoljetnom licu:</a:t>
            </a:r>
            <a:endParaRPr lang="bs-Latn-BA" sz="4200" dirty="0" smtClean="0">
              <a:latin typeface="+mj-lt"/>
            </a:endParaRPr>
          </a:p>
          <a:p>
            <a:r>
              <a:rPr lang="hr-HR" sz="4200" dirty="0" smtClean="0">
                <a:latin typeface="+mj-lt"/>
              </a:rPr>
              <a:t>Ime i prezime:</a:t>
            </a:r>
            <a:endParaRPr lang="bs-Latn-BA" sz="4200" dirty="0" smtClean="0">
              <a:latin typeface="+mj-lt"/>
            </a:endParaRPr>
          </a:p>
          <a:p>
            <a:pPr>
              <a:buNone/>
            </a:pPr>
            <a:r>
              <a:rPr lang="hr-HR" sz="4200" b="1" i="1" dirty="0" smtClean="0">
                <a:latin typeface="+mj-lt"/>
              </a:rPr>
              <a:t>	K.B.</a:t>
            </a:r>
            <a:endParaRPr lang="bs-Latn-BA" sz="4200" dirty="0" smtClean="0">
              <a:latin typeface="+mj-lt"/>
            </a:endParaRPr>
          </a:p>
          <a:p>
            <a:endParaRPr lang="hr-HR" sz="4200" dirty="0" smtClean="0">
              <a:latin typeface="+mj-lt"/>
            </a:endParaRPr>
          </a:p>
          <a:p>
            <a:r>
              <a:rPr lang="hr-HR" sz="4200" dirty="0" smtClean="0">
                <a:latin typeface="+mj-lt"/>
              </a:rPr>
              <a:t>Imena roditelja ili staratelja:</a:t>
            </a:r>
            <a:endParaRPr lang="bs-Latn-BA" sz="4200" dirty="0" smtClean="0">
              <a:latin typeface="+mj-lt"/>
            </a:endParaRPr>
          </a:p>
          <a:p>
            <a:pPr>
              <a:buNone/>
            </a:pPr>
            <a:r>
              <a:rPr lang="hr-HR" sz="4200" b="1" i="1" dirty="0" smtClean="0">
                <a:latin typeface="+mj-lt"/>
              </a:rPr>
              <a:t>	B. E. i B. S.</a:t>
            </a:r>
            <a:endParaRPr lang="bs-Latn-BA" sz="4200" dirty="0" smtClean="0">
              <a:latin typeface="+mj-lt"/>
            </a:endParaRPr>
          </a:p>
          <a:p>
            <a:r>
              <a:rPr lang="hr-HR" sz="4200" dirty="0" smtClean="0">
                <a:latin typeface="+mj-lt"/>
              </a:rPr>
              <a:t>Datum rođenja:</a:t>
            </a:r>
            <a:endParaRPr lang="bs-Latn-BA" sz="4200" dirty="0" smtClean="0">
              <a:latin typeface="+mj-lt"/>
            </a:endParaRPr>
          </a:p>
          <a:p>
            <a:pPr>
              <a:buNone/>
            </a:pPr>
            <a:r>
              <a:rPr lang="hr-HR" sz="4200" b="1" i="1" dirty="0" smtClean="0">
                <a:latin typeface="+mj-lt"/>
              </a:rPr>
              <a:t> </a:t>
            </a:r>
            <a:endParaRPr lang="bs-Latn-BA" sz="4200" dirty="0" smtClean="0">
              <a:latin typeface="+mj-lt"/>
            </a:endParaRPr>
          </a:p>
          <a:p>
            <a:r>
              <a:rPr lang="hr-HR" sz="4200" dirty="0" smtClean="0">
                <a:latin typeface="+mj-lt"/>
              </a:rPr>
              <a:t>Mjesto rođenja:</a:t>
            </a:r>
            <a:endParaRPr lang="bs-Latn-BA" sz="4200" dirty="0" smtClean="0">
              <a:latin typeface="+mj-lt"/>
            </a:endParaRPr>
          </a:p>
          <a:p>
            <a:r>
              <a:rPr lang="hr-HR" sz="4200" b="1" i="1" dirty="0" smtClean="0">
                <a:latin typeface="+mj-lt"/>
              </a:rPr>
              <a:t>Sarajevo</a:t>
            </a:r>
            <a:endParaRPr lang="bs-Latn-BA" sz="4200" dirty="0" smtClean="0">
              <a:latin typeface="+mj-lt"/>
            </a:endParaRPr>
          </a:p>
          <a:p>
            <a:r>
              <a:rPr lang="hr-HR" sz="4200" dirty="0" smtClean="0">
                <a:latin typeface="+mj-lt"/>
              </a:rPr>
              <a:t>Adresa stanovanja:</a:t>
            </a:r>
            <a:endParaRPr lang="bs-Latn-BA" sz="4200" dirty="0" smtClean="0">
              <a:latin typeface="+mj-lt"/>
            </a:endParaRPr>
          </a:p>
          <a:p>
            <a:r>
              <a:rPr lang="hr-HR" sz="4200" dirty="0" smtClean="0">
                <a:latin typeface="+mj-lt"/>
              </a:rPr>
              <a:t>Telefon:</a:t>
            </a:r>
            <a:endParaRPr lang="bs-Latn-BA" sz="4200" dirty="0" smtClean="0">
              <a:latin typeface="+mj-lt"/>
            </a:endParaRPr>
          </a:p>
          <a:p>
            <a:r>
              <a:rPr lang="hr-HR" sz="4200" dirty="0" smtClean="0">
                <a:latin typeface="+mj-lt"/>
              </a:rPr>
              <a:t>Plan tretmana važi za period :</a:t>
            </a:r>
            <a:endParaRPr lang="bs-Latn-BA" sz="4200" dirty="0" smtClean="0">
              <a:latin typeface="+mj-lt"/>
            </a:endParaRPr>
          </a:p>
          <a:p>
            <a:pPr>
              <a:buNone/>
            </a:pPr>
            <a:r>
              <a:rPr lang="hr-HR" sz="4200" b="1" i="1" dirty="0" smtClean="0">
                <a:latin typeface="+mj-lt"/>
              </a:rPr>
              <a:t>	Od _____________ do sudskog Rješenja o obustavi odgojne mjere</a:t>
            </a:r>
            <a:endParaRPr lang="bs-Latn-BA" sz="4200" dirty="0" smtClean="0">
              <a:latin typeface="+mj-l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bs-Latn-BA" dirty="0"/>
          </a:p>
        </p:txBody>
      </p:sp>
      <p:sp>
        <p:nvSpPr>
          <p:cNvPr id="3" name="Content Placeholder 2"/>
          <p:cNvSpPr>
            <a:spLocks noGrp="1"/>
          </p:cNvSpPr>
          <p:nvPr>
            <p:ph idx="1"/>
          </p:nvPr>
        </p:nvSpPr>
        <p:spPr>
          <a:xfrm>
            <a:off x="457200" y="1143000"/>
            <a:ext cx="8229600" cy="5486400"/>
          </a:xfrm>
        </p:spPr>
        <p:txBody>
          <a:bodyPr>
            <a:noAutofit/>
          </a:bodyPr>
          <a:lstStyle/>
          <a:p>
            <a:pPr algn="just"/>
            <a:r>
              <a:rPr lang="hr-HR" sz="1050" b="1" u="sng" dirty="0" smtClean="0">
                <a:latin typeface="+mj-lt"/>
              </a:rPr>
              <a:t> </a:t>
            </a:r>
            <a:r>
              <a:rPr lang="hr-HR" sz="1100" b="1" u="sng" dirty="0" smtClean="0">
                <a:latin typeface="+mj-lt"/>
              </a:rPr>
              <a:t>Podaci o izvršenom krivičnom djelu:</a:t>
            </a:r>
            <a:endParaRPr lang="bs-Latn-BA" sz="1050" dirty="0" smtClean="0">
              <a:latin typeface="+mj-lt"/>
            </a:endParaRPr>
          </a:p>
          <a:p>
            <a:pPr algn="just"/>
            <a:r>
              <a:rPr lang="hr-HR" sz="1200" dirty="0" smtClean="0">
                <a:latin typeface="+mj-lt"/>
              </a:rPr>
              <a:t>Krivično djelo Razbojništvo iz člana 289. stav 1. KZ FBiH u vezi sa članom 31 KZ FBiH </a:t>
            </a:r>
            <a:endParaRPr lang="hr-HR" sz="1200" b="1" u="sng" dirty="0" smtClean="0">
              <a:latin typeface="+mj-lt"/>
            </a:endParaRPr>
          </a:p>
          <a:p>
            <a:pPr algn="just"/>
            <a:endParaRPr lang="hr-HR" sz="1200" b="1" u="sng" dirty="0" smtClean="0">
              <a:latin typeface="+mj-lt"/>
            </a:endParaRPr>
          </a:p>
          <a:p>
            <a:pPr algn="just"/>
            <a:r>
              <a:rPr lang="hr-HR" sz="1200" b="1" u="sng" dirty="0" smtClean="0">
                <a:latin typeface="+mj-lt"/>
              </a:rPr>
              <a:t>3. Podaci o tretmanu – izrečenoj vaspitnoj mjeri:</a:t>
            </a:r>
            <a:endParaRPr lang="bs-Latn-BA" sz="1200" dirty="0" smtClean="0">
              <a:latin typeface="+mj-lt"/>
            </a:endParaRPr>
          </a:p>
          <a:p>
            <a:pPr algn="just"/>
            <a:r>
              <a:rPr lang="hr-HR" sz="1100" dirty="0" smtClean="0">
                <a:latin typeface="+mj-lt"/>
              </a:rPr>
              <a:t>Dana 09.01.2019. godine Općinski Sud u Sarajevu Službi socijalne zaštite Ilidža dostavio pravomoćno </a:t>
            </a:r>
            <a:r>
              <a:rPr lang="hr-HR" sz="1100" b="1" dirty="0" smtClean="0">
                <a:latin typeface="+mj-lt"/>
              </a:rPr>
              <a:t>Rješenje broj 65 0 Km 575408 18 Km 2</a:t>
            </a:r>
            <a:r>
              <a:rPr lang="hr-HR" sz="1100" dirty="0" smtClean="0">
                <a:latin typeface="+mj-lt"/>
              </a:rPr>
              <a:t>  kojim se  prema sada punoljetnom K.B izrečena odgojna mjera </a:t>
            </a:r>
            <a:r>
              <a:rPr lang="hr-HR" sz="1100" b="1" dirty="0" smtClean="0">
                <a:latin typeface="+mj-lt"/>
              </a:rPr>
              <a:t>Pojačan nadzor nadležnog organa socijalnog staranja, </a:t>
            </a:r>
            <a:r>
              <a:rPr lang="hr-HR" sz="1100" dirty="0" smtClean="0">
                <a:latin typeface="+mj-lt"/>
              </a:rPr>
              <a:t>te</a:t>
            </a:r>
            <a:r>
              <a:rPr lang="hr-HR" sz="1100" b="1" dirty="0" smtClean="0">
                <a:latin typeface="+mj-lt"/>
              </a:rPr>
              <a:t> </a:t>
            </a:r>
            <a:r>
              <a:rPr lang="hr-HR" sz="1100" dirty="0" smtClean="0">
                <a:latin typeface="+mj-lt"/>
              </a:rPr>
              <a:t>u skladu sa članom 35. stav 2. tačka c) i člana 40. Zakona o zaštiti i postupanju sa djecom i maloljetnicama u krivičnom postupku, </a:t>
            </a:r>
            <a:r>
              <a:rPr lang="hr-HR" sz="1100" b="1" dirty="0" smtClean="0">
                <a:latin typeface="+mj-lt"/>
              </a:rPr>
              <a:t>posebna obaveza, da se osposobi za zanimanje koje odgovara njegovim sposobnostima i sklonostima</a:t>
            </a:r>
            <a:r>
              <a:rPr lang="hr-HR" sz="1200" b="1" dirty="0" smtClean="0">
                <a:latin typeface="+mj-lt"/>
              </a:rPr>
              <a:t>;</a:t>
            </a:r>
            <a:endParaRPr lang="bs-Latn-BA" sz="1200" dirty="0" smtClean="0">
              <a:latin typeface="+mj-lt"/>
            </a:endParaRPr>
          </a:p>
          <a:p>
            <a:pPr algn="just"/>
            <a:r>
              <a:rPr lang="hr-HR" sz="1200" b="1" dirty="0" smtClean="0">
                <a:latin typeface="+mj-lt"/>
              </a:rPr>
              <a:t>4. </a:t>
            </a:r>
            <a:r>
              <a:rPr lang="hr-HR" sz="1200" b="1" u="sng" dirty="0" smtClean="0">
                <a:latin typeface="+mj-lt"/>
              </a:rPr>
              <a:t>Obavljena ispitivanja:</a:t>
            </a:r>
            <a:endParaRPr lang="bs-Latn-BA" sz="1200" dirty="0" smtClean="0">
              <a:latin typeface="+mj-lt"/>
            </a:endParaRPr>
          </a:p>
          <a:p>
            <a:pPr lvl="0" algn="just"/>
            <a:r>
              <a:rPr lang="hr-HR" sz="1200" dirty="0" smtClean="0">
                <a:latin typeface="+mj-lt"/>
              </a:rPr>
              <a:t>Socijalna procjena 	</a:t>
            </a:r>
            <a:endParaRPr lang="bs-Latn-BA" sz="1200" dirty="0" smtClean="0">
              <a:latin typeface="+mj-lt"/>
            </a:endParaRPr>
          </a:p>
          <a:p>
            <a:pPr algn="just"/>
            <a:r>
              <a:rPr lang="hr-HR" sz="1200" dirty="0" smtClean="0">
                <a:latin typeface="+mj-lt"/>
              </a:rPr>
              <a:t>Da</a:t>
            </a:r>
            <a:endParaRPr lang="bs-Latn-BA" sz="1200" dirty="0" smtClean="0">
              <a:latin typeface="+mj-lt"/>
            </a:endParaRPr>
          </a:p>
          <a:p>
            <a:pPr algn="just"/>
            <a:endParaRPr lang="bs-Latn-BA" sz="1200" dirty="0" smtClean="0">
              <a:latin typeface="+mj-lt"/>
            </a:endParaRPr>
          </a:p>
          <a:p>
            <a:pPr lvl="0" algn="just"/>
            <a:r>
              <a:rPr lang="hr-HR" sz="1200" dirty="0" smtClean="0">
                <a:latin typeface="+mj-lt"/>
              </a:rPr>
              <a:t>Psihološka procjena</a:t>
            </a:r>
            <a:endParaRPr lang="bs-Latn-BA" sz="1200" dirty="0" smtClean="0">
              <a:latin typeface="+mj-lt"/>
            </a:endParaRPr>
          </a:p>
          <a:p>
            <a:pPr algn="just"/>
            <a:r>
              <a:rPr lang="hr-HR" sz="1200" dirty="0" smtClean="0">
                <a:latin typeface="+mj-lt"/>
              </a:rPr>
              <a:t>Da</a:t>
            </a:r>
            <a:endParaRPr lang="bs-Latn-BA" sz="1200" dirty="0" smtClean="0">
              <a:latin typeface="+mj-lt"/>
            </a:endParaRPr>
          </a:p>
          <a:p>
            <a:pPr algn="just">
              <a:buNone/>
            </a:pPr>
            <a:endParaRPr lang="bs-Latn-BA" sz="1200" dirty="0" smtClean="0">
              <a:latin typeface="+mj-lt"/>
            </a:endParaRPr>
          </a:p>
          <a:p>
            <a:pPr lvl="0" algn="just"/>
            <a:r>
              <a:rPr lang="hr-HR" sz="1200" dirty="0" smtClean="0">
                <a:latin typeface="+mj-lt"/>
              </a:rPr>
              <a:t>Pedagoška procjena</a:t>
            </a:r>
            <a:endParaRPr lang="bs-Latn-BA" sz="1200" dirty="0" smtClean="0">
              <a:latin typeface="+mj-lt"/>
            </a:endParaRPr>
          </a:p>
          <a:p>
            <a:pPr algn="just"/>
            <a:r>
              <a:rPr lang="hr-HR" sz="1200" dirty="0" smtClean="0">
                <a:latin typeface="+mj-lt"/>
              </a:rPr>
              <a:t>Da</a:t>
            </a:r>
          </a:p>
          <a:p>
            <a:pPr algn="just"/>
            <a:endParaRPr lang="bs-Latn-BA" sz="1200" dirty="0" smtClean="0">
              <a:latin typeface="+mj-lt"/>
            </a:endParaRPr>
          </a:p>
          <a:p>
            <a:pPr lvl="0" algn="just"/>
            <a:r>
              <a:rPr lang="hr-HR" sz="1200" dirty="0" smtClean="0">
                <a:latin typeface="+mj-lt"/>
              </a:rPr>
              <a:t>Procjena zdravstvenog stanja</a:t>
            </a:r>
            <a:endParaRPr lang="bs-Latn-BA" sz="1200" dirty="0" smtClean="0">
              <a:latin typeface="+mj-lt"/>
            </a:endParaRPr>
          </a:p>
          <a:p>
            <a:pPr algn="just"/>
            <a:r>
              <a:rPr lang="hr-HR" sz="1200" dirty="0" smtClean="0">
                <a:latin typeface="+mj-lt"/>
              </a:rPr>
              <a:t>Da </a:t>
            </a:r>
            <a:endParaRPr lang="bs-Latn-BA" sz="1200" dirty="0" smtClean="0">
              <a:latin typeface="+mj-lt"/>
            </a:endParaRPr>
          </a:p>
          <a:p>
            <a:pPr lvl="0" algn="just"/>
            <a:endParaRPr lang="hr-HR" sz="1200" dirty="0" smtClean="0">
              <a:latin typeface="+mj-lt"/>
            </a:endParaRPr>
          </a:p>
          <a:p>
            <a:pPr lvl="0" algn="just"/>
            <a:r>
              <a:rPr lang="hr-HR" sz="1200" dirty="0" smtClean="0">
                <a:latin typeface="+mj-lt"/>
              </a:rPr>
              <a:t>Psihijatrijska procjena</a:t>
            </a:r>
          </a:p>
          <a:p>
            <a:pPr lvl="0" algn="just"/>
            <a:r>
              <a:rPr lang="bs-Latn-BA" sz="1200" dirty="0" smtClean="0">
                <a:latin typeface="+mj-lt"/>
              </a:rPr>
              <a:t>Ne</a:t>
            </a:r>
          </a:p>
          <a:p>
            <a:pPr lvl="0" algn="just"/>
            <a:endParaRPr lang="hr-HR" sz="1200" dirty="0" smtClean="0">
              <a:latin typeface="+mj-lt"/>
            </a:endParaRPr>
          </a:p>
          <a:p>
            <a:pPr lvl="0" algn="just"/>
            <a:r>
              <a:rPr lang="hr-HR" sz="1200" dirty="0" smtClean="0">
                <a:latin typeface="+mj-lt"/>
              </a:rPr>
              <a:t>Ostalo</a:t>
            </a:r>
            <a:endParaRPr lang="bs-Latn-BA" sz="1200" dirty="0" smtClean="0">
              <a:latin typeface="+mj-lt"/>
            </a:endParaRPr>
          </a:p>
          <a:p>
            <a:pPr algn="just"/>
            <a:r>
              <a:rPr lang="hr-HR" sz="1200" dirty="0" smtClean="0">
                <a:latin typeface="+mj-lt"/>
              </a:rPr>
              <a:t>-</a:t>
            </a:r>
            <a:endParaRPr lang="bs-Latn-BA" sz="1200" dirty="0" smtClean="0">
              <a:latin typeface="+mj-lt"/>
            </a:endParaRPr>
          </a:p>
          <a:p>
            <a:pPr algn="just">
              <a:buNone/>
            </a:pPr>
            <a:endParaRPr lang="bs-Latn-BA" sz="1050" dirty="0">
              <a:latin typeface="+mj-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a:bodyPr>
          <a:lstStyle/>
          <a:p>
            <a:pPr algn="just"/>
            <a:r>
              <a:rPr lang="hr-HR" sz="1200" b="1" u="sng" dirty="0" smtClean="0">
                <a:latin typeface="+mj-lt"/>
              </a:rPr>
              <a:t>5</a:t>
            </a:r>
            <a:r>
              <a:rPr lang="hr-HR" sz="1400" b="1" u="sng" dirty="0" smtClean="0">
                <a:latin typeface="+mj-lt"/>
              </a:rPr>
              <a:t>. Interpretacija rezultata dobijenih ispitivanjem</a:t>
            </a:r>
            <a:r>
              <a:rPr lang="hr-HR" sz="1400" b="1" dirty="0" smtClean="0">
                <a:latin typeface="+mj-lt"/>
              </a:rPr>
              <a:t>:</a:t>
            </a:r>
          </a:p>
          <a:p>
            <a:pPr algn="just"/>
            <a:endParaRPr lang="bs-Latn-BA" sz="1400" dirty="0" smtClean="0">
              <a:latin typeface="+mj-lt"/>
            </a:endParaRPr>
          </a:p>
          <a:p>
            <a:pPr algn="just"/>
            <a:r>
              <a:rPr lang="hr-HR" sz="1400" dirty="0" smtClean="0">
                <a:latin typeface="+mj-lt"/>
              </a:rPr>
              <a:t>Poznavajući K.B. duži vremenski period, može se zaključiti da se radi o zdravom i normalno razvijenom adolescentu. Sa imenovanim se komunikacija uspostavlja bez većih problema, otvoren i komunikativan. Kognitivno normalno razvijen, iako je evidentno da radne navike nisu usvojene. Nije motivisan za školske obaveze, iako sadržaje za koje ispoljava interesovanje, veoma brzo usvaja, posebno ukoliko se isti prezentiraju u preferiranom mediju. O svojim propustima otvoreno razgovara, te verbalizira svjesnost pogrešnog izbora društva, a što je za posljedicu danas ima nezavršeno srednješkolsko obrazovanje, te incidentne situacije, a zbog kojih je već drugi puta procesuiran.  Ističe, da danas nakon što više ne ide u školu, svoje vrijeme provodi uglavnom kod kuće i u potpunosti se posvetio fudbalskoj karijeri, jer smatra da mu je to trenutno jedina životna šanasa.</a:t>
            </a:r>
            <a:endParaRPr lang="bs-Latn-BA" sz="1400" dirty="0" smtClean="0">
              <a:latin typeface="+mj-lt"/>
            </a:endParaRPr>
          </a:p>
          <a:p>
            <a:pPr algn="just"/>
            <a:r>
              <a:rPr lang="hr-HR" sz="1400" dirty="0" smtClean="0">
                <a:latin typeface="+mj-lt"/>
              </a:rPr>
              <a:t>K.B ne ostavlja utisak maloljetnika kod kojeg se ne uviđa prisustvo agresivnih impulsa, te kod imenovanog se uočava  samokritičnost i kajanje zbog same činjenice da je došao u situaciju da je već drugi put   procesuiran. Međutim, fizička odsutnost, tačnije preokupiranost poslovnim obavezama roditelja, samim tim i ne postojanje adekvatnog nadzora, doveli su do toga da su u jednom </a:t>
            </a:r>
            <a:r>
              <a:rPr lang="hr-HR" sz="1200" dirty="0" smtClean="0">
                <a:latin typeface="+mj-lt"/>
              </a:rPr>
              <a:t>periodu izbori društva imenovanog bili pogrešni, a što danas ima za posljedicu završenu samo osnovnu školu,  dva puta procesuiranje, te izrečenu odgojnu mjeru uz posebnu obavezu.</a:t>
            </a:r>
            <a:endParaRPr lang="bs-Latn-BA" sz="1200" dirty="0" smtClean="0">
              <a:latin typeface="+mj-lt"/>
            </a:endParaRPr>
          </a:p>
          <a:p>
            <a:pPr algn="just"/>
            <a:endParaRPr lang="bs-Latn-BA" sz="1400" b="1" dirty="0">
              <a:latin typeface="+mj-l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Autofit/>
          </a:bodyPr>
          <a:lstStyle/>
          <a:p>
            <a:r>
              <a:rPr lang="hr-HR" sz="1200" b="1" u="sng" dirty="0" smtClean="0">
                <a:latin typeface="+mj-lt"/>
              </a:rPr>
              <a:t>7. Definicija problema:</a:t>
            </a:r>
          </a:p>
          <a:p>
            <a:pPr>
              <a:buNone/>
            </a:pPr>
            <a:endParaRPr lang="bs-Latn-BA" sz="1200" dirty="0" smtClean="0">
              <a:latin typeface="+mj-lt"/>
            </a:endParaRPr>
          </a:p>
          <a:p>
            <a:pPr lvl="0"/>
            <a:r>
              <a:rPr lang="hr-HR" sz="1200" dirty="0" smtClean="0">
                <a:latin typeface="+mj-lt"/>
              </a:rPr>
              <a:t>Problemi u ponašanju 	</a:t>
            </a:r>
            <a:endParaRPr lang="bs-Latn-BA" sz="1200" dirty="0" smtClean="0">
              <a:latin typeface="+mj-lt"/>
            </a:endParaRPr>
          </a:p>
          <a:p>
            <a:r>
              <a:rPr lang="hr-HR" sz="1200" i="1" dirty="0" smtClean="0">
                <a:latin typeface="+mj-lt"/>
              </a:rPr>
              <a:t>Da</a:t>
            </a:r>
            <a:endParaRPr lang="bs-Latn-BA" sz="1200" dirty="0" smtClean="0">
              <a:latin typeface="+mj-lt"/>
            </a:endParaRPr>
          </a:p>
          <a:p>
            <a:endParaRPr lang="bs-Latn-BA" sz="1200" dirty="0" smtClean="0">
              <a:latin typeface="+mj-lt"/>
            </a:endParaRPr>
          </a:p>
          <a:p>
            <a:pPr lvl="0"/>
            <a:r>
              <a:rPr lang="hr-HR" sz="1200" dirty="0" smtClean="0">
                <a:latin typeface="+mj-lt"/>
              </a:rPr>
              <a:t>Emocionalni problemi</a:t>
            </a:r>
            <a:endParaRPr lang="bs-Latn-BA" sz="1200" dirty="0" smtClean="0">
              <a:latin typeface="+mj-lt"/>
            </a:endParaRPr>
          </a:p>
          <a:p>
            <a:r>
              <a:rPr lang="hr-HR" sz="1200" i="1" dirty="0" smtClean="0">
                <a:latin typeface="+mj-lt"/>
              </a:rPr>
              <a:t>Ne</a:t>
            </a:r>
            <a:endParaRPr lang="bs-Latn-BA" sz="1200" dirty="0" smtClean="0">
              <a:latin typeface="+mj-lt"/>
            </a:endParaRPr>
          </a:p>
          <a:p>
            <a:endParaRPr lang="bs-Latn-BA" sz="1200" dirty="0" smtClean="0">
              <a:latin typeface="+mj-lt"/>
            </a:endParaRPr>
          </a:p>
          <a:p>
            <a:pPr lvl="0"/>
            <a:r>
              <a:rPr lang="hr-HR" sz="1200" dirty="0" smtClean="0">
                <a:latin typeface="+mj-lt"/>
              </a:rPr>
              <a:t>Problemi u obrazovanju/radu</a:t>
            </a:r>
            <a:endParaRPr lang="bs-Latn-BA" sz="1200" dirty="0" smtClean="0">
              <a:latin typeface="+mj-lt"/>
            </a:endParaRPr>
          </a:p>
          <a:p>
            <a:r>
              <a:rPr lang="hr-HR" sz="1200" i="1" dirty="0" smtClean="0">
                <a:latin typeface="+mj-lt"/>
              </a:rPr>
              <a:t>Da</a:t>
            </a:r>
            <a:endParaRPr lang="bs-Latn-BA" sz="1200" dirty="0" smtClean="0">
              <a:latin typeface="+mj-lt"/>
            </a:endParaRPr>
          </a:p>
          <a:p>
            <a:r>
              <a:rPr lang="hr-HR" sz="1200" dirty="0" smtClean="0">
                <a:latin typeface="+mj-lt"/>
              </a:rPr>
              <a:t> </a:t>
            </a:r>
            <a:endParaRPr lang="bs-Latn-BA" sz="1200" dirty="0" smtClean="0">
              <a:latin typeface="+mj-lt"/>
            </a:endParaRPr>
          </a:p>
          <a:p>
            <a:pPr lvl="0"/>
            <a:r>
              <a:rPr lang="hr-HR" sz="1200" dirty="0" smtClean="0">
                <a:latin typeface="+mj-lt"/>
              </a:rPr>
              <a:t>Medicinski problemi</a:t>
            </a:r>
            <a:endParaRPr lang="bs-Latn-BA" sz="1200" dirty="0" smtClean="0">
              <a:latin typeface="+mj-lt"/>
            </a:endParaRPr>
          </a:p>
          <a:p>
            <a:r>
              <a:rPr lang="hr-HR" sz="1200" i="1" dirty="0" smtClean="0">
                <a:latin typeface="+mj-lt"/>
              </a:rPr>
              <a:t>Ne</a:t>
            </a:r>
            <a:endParaRPr lang="bs-Latn-BA" sz="1200" dirty="0" smtClean="0">
              <a:latin typeface="+mj-lt"/>
            </a:endParaRPr>
          </a:p>
          <a:p>
            <a:endParaRPr lang="bs-Latn-BA" sz="1200" dirty="0" smtClean="0">
              <a:latin typeface="+mj-lt"/>
            </a:endParaRPr>
          </a:p>
          <a:p>
            <a:pPr lvl="0"/>
            <a:r>
              <a:rPr lang="hr-HR" sz="1200" dirty="0" smtClean="0">
                <a:latin typeface="+mj-lt"/>
              </a:rPr>
              <a:t>Porodični problemi</a:t>
            </a:r>
            <a:endParaRPr lang="bs-Latn-BA" sz="1200" dirty="0" smtClean="0">
              <a:latin typeface="+mj-lt"/>
            </a:endParaRPr>
          </a:p>
          <a:p>
            <a:r>
              <a:rPr lang="hr-HR" sz="1200" i="1" dirty="0" smtClean="0">
                <a:latin typeface="+mj-lt"/>
              </a:rPr>
              <a:t>Ne</a:t>
            </a:r>
            <a:endParaRPr lang="bs-Latn-BA" sz="1200" dirty="0" smtClean="0">
              <a:latin typeface="+mj-lt"/>
            </a:endParaRPr>
          </a:p>
          <a:p>
            <a:endParaRPr lang="bs-Latn-BA" sz="1200" dirty="0" smtClean="0">
              <a:latin typeface="+mj-lt"/>
            </a:endParaRPr>
          </a:p>
          <a:p>
            <a:pPr lvl="0"/>
            <a:r>
              <a:rPr lang="hr-HR" sz="1200" dirty="0" smtClean="0">
                <a:latin typeface="+mj-lt"/>
              </a:rPr>
              <a:t>Ostalo</a:t>
            </a:r>
            <a:endParaRPr lang="bs-Latn-BA" sz="1200" dirty="0" smtClean="0">
              <a:latin typeface="+mj-lt"/>
            </a:endParaRPr>
          </a:p>
          <a:p>
            <a:r>
              <a:rPr lang="hr-HR" sz="1200" i="1" dirty="0" smtClean="0">
                <a:latin typeface="+mj-lt"/>
              </a:rPr>
              <a:t>-</a:t>
            </a:r>
            <a:endParaRPr lang="bs-Latn-BA" sz="1200" dirty="0" smtClean="0">
              <a:latin typeface="+mj-lt"/>
            </a:endParaRPr>
          </a:p>
          <a:p>
            <a:endParaRPr lang="bs-Latn-BA" sz="1200" dirty="0">
              <a:latin typeface="+mj-l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a:bodyPr>
          <a:lstStyle/>
          <a:p>
            <a:r>
              <a:rPr lang="hr-HR" sz="1200" b="1" u="sng" dirty="0" smtClean="0"/>
              <a:t>6</a:t>
            </a:r>
            <a:r>
              <a:rPr lang="hr-HR" sz="1400" b="1" u="sng" dirty="0" smtClean="0">
                <a:latin typeface="+mj-lt"/>
              </a:rPr>
              <a:t>. Cilj/ciljevi tretmana:</a:t>
            </a:r>
          </a:p>
          <a:p>
            <a:pPr>
              <a:buNone/>
            </a:pPr>
            <a:endParaRPr lang="bs-Latn-BA" sz="1400" dirty="0" smtClean="0">
              <a:latin typeface="+mj-lt"/>
            </a:endParaRPr>
          </a:p>
          <a:p>
            <a:pPr lvl="0"/>
            <a:r>
              <a:rPr lang="hr-HR" sz="1400" dirty="0" smtClean="0">
                <a:latin typeface="+mj-lt"/>
              </a:rPr>
              <a:t>Isticanje uloge porodice i značaja uloge oba roditelja u zadovoljavanju psiholoških, emotivnih i drugih ličnih potreba, kao i isticanje značaja pozitivne komunikacije u cilju razvijanja harmoničnih porodičnih odnosa;</a:t>
            </a:r>
            <a:endParaRPr lang="bs-Latn-BA" sz="1400" dirty="0" smtClean="0">
              <a:latin typeface="+mj-lt"/>
            </a:endParaRPr>
          </a:p>
          <a:p>
            <a:pPr lvl="0"/>
            <a:r>
              <a:rPr lang="hr-HR" sz="1400" dirty="0" smtClean="0">
                <a:latin typeface="+mj-lt"/>
              </a:rPr>
              <a:t>Podrška u nastavku srednješkolskog obrazovanja, savjetodavna podrška u izgradnji radnih navika i praćenje školovanja, odnosno educiranja za zanimanje koje odgovara njegovim sposobnostima i sklonostima;</a:t>
            </a:r>
            <a:endParaRPr lang="bs-Latn-BA" sz="1400" dirty="0" smtClean="0">
              <a:latin typeface="+mj-lt"/>
            </a:endParaRPr>
          </a:p>
          <a:p>
            <a:pPr lvl="0"/>
            <a:r>
              <a:rPr lang="hr-HR" sz="1400" dirty="0" smtClean="0">
                <a:latin typeface="+mj-lt"/>
              </a:rPr>
              <a:t>Podrška u cilju lične afirmacije, samoaktualizacije, vrednovanje vlastitih prioriteta, potreba i interesa</a:t>
            </a:r>
            <a:r>
              <a:rPr lang="hr-HR" sz="1400" b="1" dirty="0" smtClean="0">
                <a:latin typeface="+mj-lt"/>
              </a:rPr>
              <a:t>;</a:t>
            </a:r>
            <a:endParaRPr lang="bs-Latn-BA" sz="1400" dirty="0" smtClean="0">
              <a:latin typeface="+mj-lt"/>
            </a:endParaRPr>
          </a:p>
          <a:p>
            <a:pPr lvl="0"/>
            <a:r>
              <a:rPr lang="hr-HR" sz="1400" dirty="0" smtClean="0">
                <a:latin typeface="+mj-lt"/>
              </a:rPr>
              <a:t>Podrška i praćenje napredovanja u fudbalskoj karijeri, a cijeneći činjenicu da je označen kao perspektivan igrač fudbala;</a:t>
            </a:r>
            <a:endParaRPr lang="bs-Latn-BA" sz="1400" dirty="0" smtClean="0">
              <a:latin typeface="+mj-lt"/>
            </a:endParaRPr>
          </a:p>
          <a:p>
            <a:pPr lvl="0"/>
            <a:r>
              <a:rPr lang="hr-HR" sz="1400" dirty="0" smtClean="0">
                <a:latin typeface="+mj-lt"/>
              </a:rPr>
              <a:t>Povećanje nivoa aspiracije,jačanje sistema vrijednosti, samopouzdanja, itd.; </a:t>
            </a:r>
            <a:endParaRPr lang="bs-Latn-BA" sz="1400" dirty="0" smtClean="0">
              <a:latin typeface="+mj-lt"/>
            </a:endParaRPr>
          </a:p>
          <a:p>
            <a:pPr lvl="0"/>
            <a:r>
              <a:rPr lang="hr-HR" sz="1400" dirty="0" smtClean="0">
                <a:latin typeface="+mj-lt"/>
              </a:rPr>
              <a:t>Kontrola, usmjeravanje,  konstruktivno provođenje slobodnog vremena;</a:t>
            </a:r>
            <a:endParaRPr lang="bs-Latn-BA" sz="1400" dirty="0" smtClean="0">
              <a:latin typeface="+mj-lt"/>
            </a:endParaRPr>
          </a:p>
          <a:p>
            <a:pPr lvl="0"/>
            <a:r>
              <a:rPr lang="hr-HR" sz="1400" dirty="0" smtClean="0">
                <a:latin typeface="+mj-lt"/>
              </a:rPr>
              <a:t>Ukazivanje na uzročno posljednični odnos počinjenog krivičnog djela i posljedica koje su uslijedile;</a:t>
            </a:r>
            <a:endParaRPr lang="bs-Latn-BA" sz="1400" dirty="0" smtClean="0">
              <a:latin typeface="+mj-lt"/>
            </a:endParaRPr>
          </a:p>
          <a:p>
            <a:pPr lvl="0"/>
            <a:r>
              <a:rPr lang="hr-HR" sz="1400" dirty="0" smtClean="0">
                <a:latin typeface="+mj-lt"/>
              </a:rPr>
              <a:t>Činjenje recidiva smanjiti na minimum;</a:t>
            </a:r>
            <a:endParaRPr lang="bs-Latn-BA" sz="1400" dirty="0" smtClean="0">
              <a:latin typeface="+mj-lt"/>
            </a:endParaRPr>
          </a:p>
          <a:p>
            <a:endParaRPr lang="bs-Latn-BA" sz="1200" dirty="0">
              <a:latin typeface="+mj-l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endParaRPr lang="bs-Latn-BA" dirty="0"/>
          </a:p>
        </p:txBody>
      </p:sp>
      <p:sp>
        <p:nvSpPr>
          <p:cNvPr id="3" name="Content Placeholder 2"/>
          <p:cNvSpPr>
            <a:spLocks noGrp="1"/>
          </p:cNvSpPr>
          <p:nvPr>
            <p:ph idx="1"/>
          </p:nvPr>
        </p:nvSpPr>
        <p:spPr>
          <a:xfrm>
            <a:off x="457200" y="1295400"/>
            <a:ext cx="8229600" cy="5029200"/>
          </a:xfrm>
        </p:spPr>
        <p:txBody>
          <a:bodyPr/>
          <a:lstStyle/>
          <a:p>
            <a:r>
              <a:rPr lang="hr-HR" sz="1400" b="1" u="sng" dirty="0" smtClean="0">
                <a:latin typeface="+mj-lt"/>
              </a:rPr>
              <a:t>8. Zadaci, izvršioci:</a:t>
            </a:r>
            <a:endParaRPr lang="bs-Latn-BA" sz="1400" dirty="0" smtClean="0">
              <a:latin typeface="+mj-lt"/>
            </a:endParaRPr>
          </a:p>
          <a:p>
            <a:endParaRPr lang="bs-Latn-BA" sz="1100" dirty="0">
              <a:latin typeface="+mj-lt"/>
            </a:endParaRPr>
          </a:p>
        </p:txBody>
      </p:sp>
      <p:graphicFrame>
        <p:nvGraphicFramePr>
          <p:cNvPr id="4" name="Table 3"/>
          <p:cNvGraphicFramePr>
            <a:graphicFrameLocks noGrp="1"/>
          </p:cNvGraphicFramePr>
          <p:nvPr/>
        </p:nvGraphicFramePr>
        <p:xfrm>
          <a:off x="1066800" y="1752600"/>
          <a:ext cx="6096000" cy="431800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spcAft>
                          <a:spcPts val="0"/>
                        </a:spcAft>
                      </a:pPr>
                      <a:r>
                        <a:rPr lang="hr-HR" sz="1100" b="1" dirty="0">
                          <a:solidFill>
                            <a:schemeClr val="tx2"/>
                          </a:solidFill>
                          <a:latin typeface="Arial"/>
                          <a:ea typeface="Times New Roman"/>
                          <a:cs typeface="Arial"/>
                        </a:rPr>
                        <a:t>Zadaci, intervencije,</a:t>
                      </a:r>
                      <a:endParaRPr lang="bs-Latn-BA" sz="1100" dirty="0">
                        <a:solidFill>
                          <a:schemeClr val="tx2"/>
                        </a:solidFill>
                        <a:latin typeface="Arial"/>
                        <a:ea typeface="Times New Roman"/>
                        <a:cs typeface="Times New Roman"/>
                      </a:endParaRPr>
                    </a:p>
                    <a:p>
                      <a:pPr algn="ctr">
                        <a:spcAft>
                          <a:spcPts val="0"/>
                        </a:spcAft>
                      </a:pPr>
                      <a:r>
                        <a:rPr lang="hr-HR" sz="1100" b="1" dirty="0">
                          <a:solidFill>
                            <a:schemeClr val="tx2"/>
                          </a:solidFill>
                          <a:latin typeface="Arial"/>
                          <a:ea typeface="Times New Roman"/>
                          <a:cs typeface="Arial"/>
                        </a:rPr>
                        <a:t>usluge, mjere:</a:t>
                      </a:r>
                      <a:endParaRPr lang="bs-Latn-BA" sz="1100" dirty="0">
                        <a:solidFill>
                          <a:schemeClr val="tx2"/>
                        </a:solidFill>
                        <a:latin typeface="Arial"/>
                        <a:ea typeface="Times New Roman"/>
                        <a:cs typeface="Times New Roman"/>
                      </a:endParaRPr>
                    </a:p>
                  </a:txBody>
                  <a:tcPr marL="68580" marR="68580" marT="0" marB="0" anchor="ctr">
                    <a:solidFill>
                      <a:schemeClr val="bg2">
                        <a:lumMod val="75000"/>
                      </a:schemeClr>
                    </a:solidFill>
                  </a:tcPr>
                </a:tc>
                <a:tc>
                  <a:txBody>
                    <a:bodyPr/>
                    <a:lstStyle/>
                    <a:p>
                      <a:pPr algn="ctr">
                        <a:spcAft>
                          <a:spcPts val="0"/>
                        </a:spcAft>
                      </a:pPr>
                      <a:endParaRPr lang="bs-Latn-BA" sz="1100" dirty="0">
                        <a:solidFill>
                          <a:schemeClr val="tx2"/>
                        </a:solidFill>
                        <a:latin typeface="Arial"/>
                        <a:ea typeface="Times New Roman"/>
                        <a:cs typeface="Times New Roman"/>
                      </a:endParaRPr>
                    </a:p>
                    <a:p>
                      <a:pPr algn="ctr">
                        <a:spcAft>
                          <a:spcPts val="0"/>
                        </a:spcAft>
                      </a:pPr>
                      <a:r>
                        <a:rPr lang="hr-HR" sz="1100" b="1" dirty="0">
                          <a:solidFill>
                            <a:schemeClr val="tx2"/>
                          </a:solidFill>
                          <a:latin typeface="Arial"/>
                          <a:ea typeface="Times New Roman"/>
                          <a:cs typeface="Arial"/>
                        </a:rPr>
                        <a:t>Izvršilac:</a:t>
                      </a:r>
                      <a:endParaRPr lang="bs-Latn-BA" sz="1100" dirty="0">
                        <a:solidFill>
                          <a:schemeClr val="tx2"/>
                        </a:solidFill>
                        <a:latin typeface="Arial"/>
                        <a:ea typeface="Times New Roman"/>
                        <a:cs typeface="Times New Roman"/>
                      </a:endParaRPr>
                    </a:p>
                  </a:txBody>
                  <a:tcPr marL="68580" marR="68580" marT="0" marB="0" anchor="ctr">
                    <a:solidFill>
                      <a:schemeClr val="bg2">
                        <a:lumMod val="75000"/>
                      </a:schemeClr>
                    </a:solidFill>
                  </a:tcPr>
                </a:tc>
              </a:tr>
              <a:tr h="370840">
                <a:tc>
                  <a:txBody>
                    <a:bodyPr/>
                    <a:lstStyle/>
                    <a:p>
                      <a:pPr lvl="0"/>
                      <a:r>
                        <a:rPr kumimoji="0" lang="hr-HR" sz="1100" i="0" kern="1200" dirty="0" smtClean="0">
                          <a:solidFill>
                            <a:schemeClr val="dk1"/>
                          </a:solidFill>
                          <a:latin typeface="+mj-lt"/>
                          <a:ea typeface="+mn-ea"/>
                          <a:cs typeface="+mn-cs"/>
                        </a:rPr>
                        <a:t>Jedan do dva puta mjesečno savjetodavni rad sa maloljetnikom;</a:t>
                      </a:r>
                      <a:endParaRPr kumimoji="0" lang="bs-Latn-BA" sz="1100" i="0" kern="1200" dirty="0" smtClean="0">
                        <a:solidFill>
                          <a:schemeClr val="dk1"/>
                        </a:solidFill>
                        <a:latin typeface="+mj-lt"/>
                        <a:ea typeface="+mn-ea"/>
                        <a:cs typeface="+mn-cs"/>
                      </a:endParaRPr>
                    </a:p>
                    <a:p>
                      <a:pPr lvl="0"/>
                      <a:r>
                        <a:rPr kumimoji="0" lang="hr-HR" sz="1100" i="0" kern="1200" dirty="0" smtClean="0">
                          <a:solidFill>
                            <a:schemeClr val="dk1"/>
                          </a:solidFill>
                          <a:latin typeface="+mj-lt"/>
                          <a:ea typeface="+mn-ea"/>
                          <a:cs typeface="+mn-cs"/>
                        </a:rPr>
                        <a:t>Uspostavljanje suradnje sa određenim školama ili centrima za edukaciju, u cilju okončanja srednješkoslkog obrazovanja;</a:t>
                      </a:r>
                      <a:endParaRPr kumimoji="0" lang="bs-Latn-BA" sz="1100" i="0" kern="1200" dirty="0" smtClean="0">
                        <a:solidFill>
                          <a:schemeClr val="dk1"/>
                        </a:solidFill>
                        <a:latin typeface="+mj-lt"/>
                        <a:ea typeface="+mn-ea"/>
                        <a:cs typeface="+mn-cs"/>
                      </a:endParaRPr>
                    </a:p>
                    <a:p>
                      <a:pPr lvl="0"/>
                      <a:r>
                        <a:rPr kumimoji="0" lang="hr-HR" sz="1100" i="0" kern="1200" dirty="0" smtClean="0">
                          <a:solidFill>
                            <a:schemeClr val="dk1"/>
                          </a:solidFill>
                          <a:latin typeface="+mj-lt"/>
                          <a:ea typeface="+mn-ea"/>
                          <a:cs typeface="+mn-cs"/>
                        </a:rPr>
                        <a:t>Eventualno, praćenje rezultata vanrednog školovanja, dostvljanjem dokaza o završenom razredu;</a:t>
                      </a:r>
                      <a:endParaRPr kumimoji="0" lang="bs-Latn-BA" sz="1100" i="0" kern="1200" dirty="0" smtClean="0">
                        <a:solidFill>
                          <a:schemeClr val="dk1"/>
                        </a:solidFill>
                        <a:latin typeface="+mj-lt"/>
                        <a:ea typeface="+mn-ea"/>
                        <a:cs typeface="+mn-cs"/>
                      </a:endParaRPr>
                    </a:p>
                    <a:p>
                      <a:pPr lvl="0"/>
                      <a:r>
                        <a:rPr kumimoji="0" lang="hr-HR" sz="1100" i="0" kern="1200" dirty="0" smtClean="0">
                          <a:solidFill>
                            <a:schemeClr val="dk1"/>
                          </a:solidFill>
                          <a:latin typeface="+mj-lt"/>
                          <a:ea typeface="+mn-ea"/>
                          <a:cs typeface="+mn-cs"/>
                        </a:rPr>
                        <a:t>Kontakti sa trenerom F.K._______  (M. S)u cilju saznanja relevantnih informacija u napredovanju;</a:t>
                      </a:r>
                      <a:endParaRPr kumimoji="0" lang="bs-Latn-BA" sz="1100" i="0" kern="1200" dirty="0" smtClean="0">
                        <a:solidFill>
                          <a:schemeClr val="dk1"/>
                        </a:solidFill>
                        <a:latin typeface="+mj-lt"/>
                        <a:ea typeface="+mn-ea"/>
                        <a:cs typeface="+mn-cs"/>
                      </a:endParaRPr>
                    </a:p>
                    <a:p>
                      <a:pPr lvl="0"/>
                      <a:r>
                        <a:rPr kumimoji="0" lang="hr-HR" sz="1100" i="0" kern="1200" dirty="0" smtClean="0">
                          <a:solidFill>
                            <a:schemeClr val="dk1"/>
                          </a:solidFill>
                          <a:latin typeface="+mj-lt"/>
                          <a:ea typeface="+mn-ea"/>
                          <a:cs typeface="+mn-cs"/>
                        </a:rPr>
                        <a:t>Razgovori sa roditeljima (edukativno savjetodavni razgovori sa roditeljima u cilju obavještenja o ponašanju i vladanju);</a:t>
                      </a:r>
                      <a:endParaRPr kumimoji="0" lang="bs-Latn-BA" sz="1100" i="0" kern="1200" dirty="0" smtClean="0">
                        <a:solidFill>
                          <a:schemeClr val="dk1"/>
                        </a:solidFill>
                        <a:latin typeface="+mj-lt"/>
                        <a:ea typeface="+mn-ea"/>
                        <a:cs typeface="+mn-cs"/>
                      </a:endParaRPr>
                    </a:p>
                    <a:p>
                      <a:pPr lvl="0"/>
                      <a:r>
                        <a:rPr kumimoji="0" lang="hr-HR" sz="1100" i="0" kern="1200" dirty="0" smtClean="0">
                          <a:solidFill>
                            <a:schemeClr val="dk1"/>
                          </a:solidFill>
                          <a:latin typeface="+mj-lt"/>
                          <a:ea typeface="+mn-ea"/>
                          <a:cs typeface="+mn-cs"/>
                        </a:rPr>
                        <a:t>Individualni razgovori sa K.B bez prisustva roditelja;</a:t>
                      </a:r>
                      <a:endParaRPr kumimoji="0" lang="bs-Latn-BA" sz="1100" i="0" kern="1200" dirty="0" smtClean="0">
                        <a:solidFill>
                          <a:schemeClr val="dk1"/>
                        </a:solidFill>
                        <a:latin typeface="+mj-lt"/>
                        <a:ea typeface="+mn-ea"/>
                        <a:cs typeface="+mn-cs"/>
                      </a:endParaRPr>
                    </a:p>
                    <a:p>
                      <a:pPr lvl="0"/>
                      <a:r>
                        <a:rPr kumimoji="0" lang="hr-HR" sz="1100" i="0" kern="1200" dirty="0" smtClean="0">
                          <a:solidFill>
                            <a:schemeClr val="dk1"/>
                          </a:solidFill>
                          <a:latin typeface="+mj-lt"/>
                          <a:ea typeface="+mn-ea"/>
                          <a:cs typeface="+mn-cs"/>
                        </a:rPr>
                        <a:t>Po potrebi, pedagoško-psihološka pomoć roditeljima u izgradnji adekvatnog pedagoškog autoriteta;</a:t>
                      </a:r>
                      <a:endParaRPr kumimoji="0" lang="bs-Latn-BA" sz="1100" i="0" kern="1200" dirty="0" smtClean="0">
                        <a:solidFill>
                          <a:schemeClr val="dk1"/>
                        </a:solidFill>
                        <a:latin typeface="+mj-lt"/>
                        <a:ea typeface="+mn-ea"/>
                        <a:cs typeface="+mn-cs"/>
                      </a:endParaRPr>
                    </a:p>
                    <a:p>
                      <a:pPr lvl="0"/>
                      <a:r>
                        <a:rPr kumimoji="0" lang="hr-HR" sz="1100" i="0" kern="1200" dirty="0" smtClean="0">
                          <a:solidFill>
                            <a:schemeClr val="dk1"/>
                          </a:solidFill>
                          <a:latin typeface="+mj-lt"/>
                          <a:ea typeface="+mn-ea"/>
                          <a:cs typeface="+mn-cs"/>
                        </a:rPr>
                        <a:t>Razvijanje roditeljskih vještina odgovornog roditeljstva, primjena i korištenje adekvatnih pedagoških metoda (primjena nagrade i kazne);</a:t>
                      </a:r>
                      <a:endParaRPr kumimoji="0" lang="bs-Latn-BA" sz="1100" i="0" kern="1200" dirty="0" smtClean="0">
                        <a:solidFill>
                          <a:schemeClr val="dk1"/>
                        </a:solidFill>
                        <a:latin typeface="+mj-lt"/>
                        <a:ea typeface="+mn-ea"/>
                        <a:cs typeface="+mn-cs"/>
                      </a:endParaRPr>
                    </a:p>
                    <a:p>
                      <a:r>
                        <a:rPr kumimoji="0" lang="hr-HR" sz="1100" i="0" kern="1200" dirty="0" smtClean="0">
                          <a:solidFill>
                            <a:schemeClr val="dk1"/>
                          </a:solidFill>
                          <a:latin typeface="+mj-lt"/>
                          <a:ea typeface="+mn-ea"/>
                          <a:cs typeface="+mn-cs"/>
                        </a:rPr>
                        <a:t>Obavještavanje Suda o provođenju posebne obaveze i dinamici provođenja odgojne mjere;</a:t>
                      </a:r>
                      <a:endParaRPr lang="bs-Latn-BA" sz="1100" i="0" dirty="0">
                        <a:latin typeface="+mj-lt"/>
                      </a:endParaRPr>
                    </a:p>
                  </a:txBody>
                  <a:tcPr/>
                </a:tc>
                <a:tc>
                  <a:txBody>
                    <a:bodyPr/>
                    <a:lstStyle/>
                    <a:p>
                      <a:pPr algn="just">
                        <a:spcAft>
                          <a:spcPts val="0"/>
                        </a:spcAft>
                      </a:pPr>
                      <a:endParaRPr lang="bs-Latn-BA" sz="1100" dirty="0">
                        <a:latin typeface="Arial"/>
                        <a:ea typeface="Times New Roman"/>
                        <a:cs typeface="Times New Roman"/>
                      </a:endParaRPr>
                    </a:p>
                    <a:p>
                      <a:pPr marL="742950" lvl="1" indent="-285750" algn="l">
                        <a:spcAft>
                          <a:spcPts val="0"/>
                        </a:spcAft>
                        <a:buSzPts val="1000"/>
                        <a:buFont typeface="+mj-lt"/>
                        <a:buAutoNum type="arabicPeriod"/>
                        <a:tabLst>
                          <a:tab pos="180340" algn="l"/>
                        </a:tabLst>
                      </a:pPr>
                      <a:endParaRPr lang="hr-HR" sz="1100" i="1" dirty="0" smtClean="0">
                        <a:latin typeface="Arial"/>
                        <a:ea typeface="Times New Roman"/>
                        <a:cs typeface="Arial"/>
                      </a:endParaRPr>
                    </a:p>
                    <a:p>
                      <a:pPr marL="742950" lvl="1" indent="-285750" algn="l">
                        <a:spcAft>
                          <a:spcPts val="0"/>
                        </a:spcAft>
                        <a:buSzPts val="1000"/>
                        <a:buFont typeface="+mj-lt"/>
                        <a:buAutoNum type="arabicPeriod"/>
                        <a:tabLst>
                          <a:tab pos="180340" algn="l"/>
                        </a:tabLst>
                      </a:pPr>
                      <a:endParaRPr lang="hr-HR" sz="1100" i="1" dirty="0" smtClean="0">
                        <a:latin typeface="Arial"/>
                        <a:ea typeface="Times New Roman"/>
                        <a:cs typeface="Arial"/>
                      </a:endParaRPr>
                    </a:p>
                    <a:p>
                      <a:pPr marL="742950" lvl="1" indent="-285750" algn="l">
                        <a:spcAft>
                          <a:spcPts val="0"/>
                        </a:spcAft>
                        <a:buSzPts val="1000"/>
                        <a:buFont typeface="+mj-lt"/>
                        <a:buAutoNum type="arabicPeriod"/>
                        <a:tabLst>
                          <a:tab pos="180340" algn="l"/>
                        </a:tabLst>
                      </a:pPr>
                      <a:endParaRPr lang="hr-HR" sz="1100" i="1" dirty="0" smtClean="0">
                        <a:latin typeface="Arial"/>
                        <a:ea typeface="Times New Roman"/>
                        <a:cs typeface="Arial"/>
                      </a:endParaRPr>
                    </a:p>
                    <a:p>
                      <a:pPr marL="742950" lvl="1" indent="-285750" algn="l">
                        <a:spcAft>
                          <a:spcPts val="0"/>
                        </a:spcAft>
                        <a:buSzPts val="1000"/>
                        <a:buFont typeface="+mj-lt"/>
                        <a:buAutoNum type="arabicPeriod"/>
                        <a:tabLst>
                          <a:tab pos="180340" algn="l"/>
                        </a:tabLst>
                      </a:pPr>
                      <a:r>
                        <a:rPr lang="hr-HR" sz="1100" i="1" dirty="0" smtClean="0">
                          <a:latin typeface="Arial"/>
                          <a:ea typeface="Times New Roman"/>
                          <a:cs typeface="Arial"/>
                        </a:rPr>
                        <a:t>S. K, </a:t>
                      </a:r>
                      <a:r>
                        <a:rPr lang="hr-HR" sz="1100" i="1" dirty="0">
                          <a:latin typeface="Arial"/>
                          <a:ea typeface="Times New Roman"/>
                          <a:cs typeface="Arial"/>
                        </a:rPr>
                        <a:t>pedagog</a:t>
                      </a:r>
                      <a:r>
                        <a:rPr lang="hr-HR" sz="1100" i="1" dirty="0" smtClean="0">
                          <a:latin typeface="Arial"/>
                          <a:ea typeface="Times New Roman"/>
                          <a:cs typeface="Arial"/>
                        </a:rPr>
                        <a:t>;</a:t>
                      </a:r>
                    </a:p>
                    <a:p>
                      <a:pPr marL="742950" lvl="1" indent="-285750" algn="l">
                        <a:spcAft>
                          <a:spcPts val="0"/>
                        </a:spcAft>
                        <a:buSzPts val="1000"/>
                        <a:buFont typeface="+mj-lt"/>
                        <a:buAutoNum type="arabicPeriod"/>
                        <a:tabLst>
                          <a:tab pos="180340" algn="l"/>
                        </a:tabLst>
                      </a:pPr>
                      <a:endParaRPr lang="hr-HR" sz="1100" i="1" dirty="0" smtClean="0">
                        <a:latin typeface="Arial"/>
                        <a:ea typeface="Times New Roman"/>
                        <a:cs typeface="Arial"/>
                      </a:endParaRPr>
                    </a:p>
                    <a:p>
                      <a:pPr marL="742950" lvl="1" indent="-285750" algn="l">
                        <a:spcAft>
                          <a:spcPts val="0"/>
                        </a:spcAft>
                        <a:buSzPts val="1000"/>
                        <a:buFont typeface="+mj-lt"/>
                        <a:buAutoNum type="arabicPeriod"/>
                        <a:tabLst>
                          <a:tab pos="180340" algn="l"/>
                        </a:tabLst>
                      </a:pPr>
                      <a:endParaRPr lang="hr-HR" sz="1100" i="1" dirty="0" smtClean="0">
                        <a:latin typeface="Arial"/>
                        <a:ea typeface="Times New Roman"/>
                        <a:cs typeface="Arial"/>
                      </a:endParaRPr>
                    </a:p>
                    <a:p>
                      <a:pPr marL="742950" lvl="1" indent="-285750" algn="l">
                        <a:spcAft>
                          <a:spcPts val="0"/>
                        </a:spcAft>
                        <a:buSzPts val="1000"/>
                        <a:buFont typeface="+mj-lt"/>
                        <a:buAutoNum type="arabicPeriod"/>
                        <a:tabLst>
                          <a:tab pos="180340" algn="l"/>
                        </a:tabLst>
                      </a:pPr>
                      <a:endParaRPr lang="bs-Latn-BA" sz="1100" dirty="0">
                        <a:latin typeface="Arial"/>
                        <a:ea typeface="Times New Roman"/>
                        <a:cs typeface="Times New Roman"/>
                      </a:endParaRPr>
                    </a:p>
                    <a:p>
                      <a:pPr marL="742950" lvl="1" indent="-285750" algn="l">
                        <a:spcAft>
                          <a:spcPts val="0"/>
                        </a:spcAft>
                        <a:buSzPts val="1000"/>
                        <a:buFont typeface="+mj-lt"/>
                        <a:buAutoNum type="arabicPeriod"/>
                        <a:tabLst>
                          <a:tab pos="180340" algn="l"/>
                        </a:tabLst>
                      </a:pPr>
                      <a:r>
                        <a:rPr lang="hr-HR" sz="1100" i="1" dirty="0" smtClean="0">
                          <a:latin typeface="Arial"/>
                          <a:ea typeface="Times New Roman"/>
                          <a:cs typeface="Arial"/>
                        </a:rPr>
                        <a:t>Dž. D. , </a:t>
                      </a:r>
                      <a:r>
                        <a:rPr lang="hr-HR" sz="1100" i="1" dirty="0">
                          <a:latin typeface="Arial"/>
                          <a:ea typeface="Times New Roman"/>
                          <a:cs typeface="Arial"/>
                        </a:rPr>
                        <a:t>socijalna radnica</a:t>
                      </a:r>
                      <a:r>
                        <a:rPr lang="hr-HR" sz="1100" i="1" dirty="0" smtClean="0">
                          <a:latin typeface="Arial"/>
                          <a:ea typeface="Times New Roman"/>
                          <a:cs typeface="Arial"/>
                        </a:rPr>
                        <a:t>;</a:t>
                      </a:r>
                    </a:p>
                    <a:p>
                      <a:pPr marL="742950" lvl="1" indent="-285750" algn="l">
                        <a:spcAft>
                          <a:spcPts val="0"/>
                        </a:spcAft>
                        <a:buSzPts val="1000"/>
                        <a:buFont typeface="+mj-lt"/>
                        <a:buAutoNum type="arabicPeriod"/>
                        <a:tabLst>
                          <a:tab pos="180340" algn="l"/>
                        </a:tabLst>
                      </a:pPr>
                      <a:endParaRPr lang="hr-HR" sz="1100" i="1" dirty="0" smtClean="0">
                        <a:latin typeface="Arial"/>
                        <a:ea typeface="Times New Roman"/>
                        <a:cs typeface="Arial"/>
                      </a:endParaRPr>
                    </a:p>
                    <a:p>
                      <a:pPr marL="742950" lvl="1" indent="-285750" algn="l">
                        <a:spcAft>
                          <a:spcPts val="0"/>
                        </a:spcAft>
                        <a:buSzPts val="1000"/>
                        <a:buFont typeface="+mj-lt"/>
                        <a:buAutoNum type="arabicPeriod"/>
                        <a:tabLst>
                          <a:tab pos="180340" algn="l"/>
                        </a:tabLst>
                      </a:pPr>
                      <a:endParaRPr lang="hr-HR" sz="1100" i="1" dirty="0" smtClean="0">
                        <a:latin typeface="Arial"/>
                        <a:ea typeface="Times New Roman"/>
                        <a:cs typeface="Arial"/>
                      </a:endParaRPr>
                    </a:p>
                    <a:p>
                      <a:pPr marL="742950" lvl="1" indent="-285750" algn="l">
                        <a:spcAft>
                          <a:spcPts val="0"/>
                        </a:spcAft>
                        <a:buSzPts val="1000"/>
                        <a:buFont typeface="+mj-lt"/>
                        <a:buAutoNum type="arabicPeriod"/>
                        <a:tabLst>
                          <a:tab pos="180340" algn="l"/>
                        </a:tabLst>
                      </a:pPr>
                      <a:endParaRPr lang="bs-Latn-BA" sz="1100" dirty="0">
                        <a:latin typeface="Arial"/>
                        <a:ea typeface="Times New Roman"/>
                        <a:cs typeface="Times New Roman"/>
                      </a:endParaRPr>
                    </a:p>
                    <a:p>
                      <a:pPr marL="742950" lvl="1" indent="-285750" algn="l">
                        <a:spcAft>
                          <a:spcPts val="0"/>
                        </a:spcAft>
                        <a:buSzPts val="1000"/>
                        <a:buFont typeface="+mj-lt"/>
                        <a:buAutoNum type="arabicPeriod"/>
                        <a:tabLst>
                          <a:tab pos="180340" algn="l"/>
                        </a:tabLst>
                      </a:pPr>
                      <a:r>
                        <a:rPr lang="hr-HR" sz="1100" i="1" dirty="0" smtClean="0">
                          <a:latin typeface="Arial"/>
                          <a:ea typeface="Times New Roman"/>
                          <a:cs typeface="Arial"/>
                        </a:rPr>
                        <a:t>N .O. , </a:t>
                      </a:r>
                      <a:r>
                        <a:rPr lang="hr-HR" sz="1100" i="1" dirty="0">
                          <a:latin typeface="Arial"/>
                          <a:ea typeface="Times New Roman"/>
                          <a:cs typeface="Arial"/>
                        </a:rPr>
                        <a:t>psiholog</a:t>
                      </a:r>
                      <a:endParaRPr lang="bs-Latn-BA" sz="1100" dirty="0">
                        <a:latin typeface="Arial"/>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r>
              <a:rPr lang="bs-Latn-BA" dirty="0" smtClean="0"/>
              <a:t> SOCIJALNA  ANAMNEZA</a:t>
            </a:r>
            <a:endParaRPr lang="bs-Latn-BA" dirty="0"/>
          </a:p>
        </p:txBody>
      </p:sp>
      <p:sp>
        <p:nvSpPr>
          <p:cNvPr id="3" name="Content Placeholder 2"/>
          <p:cNvSpPr>
            <a:spLocks noGrp="1"/>
          </p:cNvSpPr>
          <p:nvPr>
            <p:ph idx="1"/>
          </p:nvPr>
        </p:nvSpPr>
        <p:spPr>
          <a:xfrm>
            <a:off x="457200" y="1447800"/>
            <a:ext cx="8229600" cy="4876800"/>
          </a:xfrm>
        </p:spPr>
        <p:txBody>
          <a:bodyPr>
            <a:normAutofit/>
          </a:bodyPr>
          <a:lstStyle/>
          <a:p>
            <a:pPr algn="just"/>
            <a:r>
              <a:rPr lang="bs-Latn-BA" sz="1600" dirty="0" smtClean="0">
                <a:latin typeface="+mj-lt"/>
              </a:rPr>
              <a:t>Stručno mišljenje sudu obuhvata podatke:</a:t>
            </a:r>
          </a:p>
          <a:p>
            <a:pPr algn="just"/>
            <a:r>
              <a:rPr lang="bs-Latn-BA" sz="1600" dirty="0" smtClean="0">
                <a:latin typeface="+mj-lt"/>
              </a:rPr>
              <a:t>Socioanamnestičke podatke (osnovne podatke o maloljetniku-datum, mjesto rođenja,  podatke o roditeljima-stručna sprema, da li su zaposleni, mjesečna primanja, stambene, materijalne, zdravstvene prilike porodice, podaci o ostalim članovima porodice, mišljenje  o duševnoj zrelosti maloljetnika, sklonostima i afinitetima maloljetnika, odnosima u porodici (potpuna/nepotpuna, funkcionalna/disfunkcionalna, dijete bez roditeljskog staranja – u hraniteljskoj porodici ili ustanovi socijalne zaštite itd.), da li se ranije pojavljivao kao počinioc i sl.)</a:t>
            </a:r>
          </a:p>
          <a:p>
            <a:pPr algn="just"/>
            <a:r>
              <a:rPr lang="bs-Latn-BA" sz="1600" dirty="0" smtClean="0">
                <a:latin typeface="+mj-lt"/>
              </a:rPr>
              <a:t>Mišljenje pedagoga (međusobni odnosi u porodici, odgojni pristup roditelja prema maloljetniku, odnos maloljetnika prema porodici, školi, razvijenost radnih i higijenskih navika,  način korištenja slobodnog vremena, odnos prema samom sebi, odnos prema vršnjacima, autoritetima, socijalnoj sredini, komunikacijske vještine, postojanje i stepen ponašajnih odstupanja, školski uspjeh, redovno pohađanje škole i sl.)</a:t>
            </a:r>
          </a:p>
          <a:p>
            <a:pPr algn="just"/>
            <a:r>
              <a:rPr lang="bs-Latn-BA" sz="1600" dirty="0" smtClean="0">
                <a:latin typeface="+mj-lt"/>
              </a:rPr>
              <a:t>Mišljenje psihologa ( testiranje u cilju psihološke procjena ličnosti maloljetnika)</a:t>
            </a:r>
          </a:p>
          <a:p>
            <a:pPr algn="just"/>
            <a:r>
              <a:rPr lang="bs-Latn-BA" sz="1600" dirty="0" smtClean="0">
                <a:latin typeface="+mj-lt"/>
              </a:rPr>
              <a:t>Nakon što svi stručni radnici obave individualne opservacije, Stručni tim CSR daje stručno mišljenje sudu, kojem se dostavlja sintetičko mišljenje svih članova istog, sa prijedlogom o daljem postupanju suda;</a:t>
            </a:r>
          </a:p>
          <a:p>
            <a:pPr>
              <a:buNone/>
            </a:pPr>
            <a:endParaRPr lang="bs-Latn-BA" sz="1800" dirty="0" smtClean="0">
              <a:latin typeface="+mj-lt"/>
            </a:endParaRPr>
          </a:p>
          <a:p>
            <a:pPr>
              <a:buNone/>
            </a:pPr>
            <a:endParaRPr lang="bs-Latn-BA" sz="1800" dirty="0">
              <a:latin typeface="+mj-l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a:bodyPr>
          <a:lstStyle/>
          <a:p>
            <a:r>
              <a:rPr lang="hr-HR" sz="1600" b="1" u="sng" dirty="0" smtClean="0">
                <a:latin typeface="+mj-lt"/>
              </a:rPr>
              <a:t>9. Dinamika razmatranja plana tretmana i izvještavanja:</a:t>
            </a:r>
          </a:p>
          <a:p>
            <a:pPr>
              <a:buNone/>
            </a:pPr>
            <a:endParaRPr lang="bs-Latn-BA" sz="1600" dirty="0" smtClean="0">
              <a:latin typeface="+mj-lt"/>
            </a:endParaRPr>
          </a:p>
          <a:p>
            <a:r>
              <a:rPr lang="hr-HR" sz="1600" dirty="0" smtClean="0">
                <a:latin typeface="+mj-lt"/>
              </a:rPr>
              <a:t>Svaki kontakt sa B.K  i roditeljima evidentirati službenom zabilješkom, te po potrebi  izvršiti evaluaciju planiranih ciljeva i zadataka plana rada. Po zahtjevu  suda dostavljati Izvještaj o sprovođenju odgojne mjere, te u skladu sa zakonskom obavezom, sudu dostavljati izvještaj o sprovođenju posebne obaveze;</a:t>
            </a:r>
          </a:p>
          <a:p>
            <a:endParaRPr lang="bs-Latn-BA" sz="1600" dirty="0" smtClean="0">
              <a:latin typeface="+mj-lt"/>
            </a:endParaRPr>
          </a:p>
          <a:p>
            <a:r>
              <a:rPr lang="hr-HR" sz="1600" b="1" u="sng" dirty="0" smtClean="0">
                <a:latin typeface="+mj-lt"/>
              </a:rPr>
              <a:t>10. Kriteriji za obustavu tretmana – kada, kako i zašto se obustavlja plan tretmana?</a:t>
            </a:r>
            <a:endParaRPr lang="bs-Latn-BA" sz="1600" dirty="0" smtClean="0">
              <a:latin typeface="+mj-lt"/>
            </a:endParaRPr>
          </a:p>
          <a:p>
            <a:pPr>
              <a:buNone/>
            </a:pPr>
            <a:endParaRPr lang="bs-Latn-BA" sz="1600" dirty="0" smtClean="0">
              <a:latin typeface="+mj-lt"/>
            </a:endParaRPr>
          </a:p>
          <a:p>
            <a:r>
              <a:rPr lang="hr-HR" sz="1600" dirty="0" smtClean="0">
                <a:latin typeface="+mj-lt"/>
              </a:rPr>
              <a:t>Plan sprovođenja odgojne mjere Pojačan nadzor nadležnog organa socijalnog staranja i izrečene posebne obaveze prestaje biti na snazi nakon što Općinski sud dostavi pravosnažno Rješenje da se izrečena odgojna mjera obustavlja.</a:t>
            </a:r>
            <a:endParaRPr lang="bs-Latn-BA" sz="1600" dirty="0" smtClean="0">
              <a:latin typeface="+mj-lt"/>
            </a:endParaRPr>
          </a:p>
          <a:p>
            <a:endParaRPr lang="bs-Latn-BA"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graphicFrame>
        <p:nvGraphicFramePr>
          <p:cNvPr id="4" name="Table 3"/>
          <p:cNvGraphicFramePr>
            <a:graphicFrameLocks noGrp="1"/>
          </p:cNvGraphicFramePr>
          <p:nvPr/>
        </p:nvGraphicFramePr>
        <p:xfrm>
          <a:off x="1219200" y="2286000"/>
          <a:ext cx="6096000" cy="1548676"/>
        </p:xfrm>
        <a:graphic>
          <a:graphicData uri="http://schemas.openxmlformats.org/drawingml/2006/table">
            <a:tbl>
              <a:tblPr firstRow="1" bandRow="1">
                <a:tableStyleId>{5C22544A-7EE6-4342-B048-85BDC9FD1C3A}</a:tableStyleId>
              </a:tblPr>
              <a:tblGrid>
                <a:gridCol w="533400"/>
                <a:gridCol w="2514600"/>
                <a:gridCol w="1524000"/>
                <a:gridCol w="1524000"/>
              </a:tblGrid>
              <a:tr h="387169">
                <a:tc>
                  <a:txBody>
                    <a:bodyPr/>
                    <a:lstStyle/>
                    <a:p>
                      <a:pPr algn="ctr">
                        <a:spcAft>
                          <a:spcPts val="0"/>
                        </a:spcAft>
                      </a:pPr>
                      <a:r>
                        <a:rPr lang="hr-HR" sz="1100" dirty="0">
                          <a:solidFill>
                            <a:schemeClr val="tx2"/>
                          </a:solidFill>
                          <a:latin typeface="Arial"/>
                          <a:ea typeface="Times New Roman"/>
                          <a:cs typeface="Arial"/>
                        </a:rPr>
                        <a:t>R.br</a:t>
                      </a:r>
                      <a:endParaRPr lang="bs-Latn-BA" sz="1100" dirty="0">
                        <a:solidFill>
                          <a:schemeClr val="tx2"/>
                        </a:solidFill>
                        <a:latin typeface="Arial"/>
                        <a:ea typeface="Times New Roman"/>
                        <a:cs typeface="Times New Roman"/>
                      </a:endParaRPr>
                    </a:p>
                  </a:txBody>
                  <a:tcPr marL="68580" marR="68580" marT="0" marB="0">
                    <a:solidFill>
                      <a:schemeClr val="bg2">
                        <a:lumMod val="75000"/>
                      </a:schemeClr>
                    </a:solidFill>
                  </a:tcPr>
                </a:tc>
                <a:tc>
                  <a:txBody>
                    <a:bodyPr/>
                    <a:lstStyle/>
                    <a:p>
                      <a:pPr algn="ctr">
                        <a:spcAft>
                          <a:spcPts val="0"/>
                        </a:spcAft>
                      </a:pPr>
                      <a:r>
                        <a:rPr lang="hr-HR" sz="1100" b="1" dirty="0">
                          <a:solidFill>
                            <a:schemeClr val="tx2"/>
                          </a:solidFill>
                          <a:latin typeface="Arial"/>
                          <a:ea typeface="Times New Roman"/>
                          <a:cs typeface="Arial"/>
                        </a:rPr>
                        <a:t>ODGOVORNA OSOBA:</a:t>
                      </a:r>
                      <a:endParaRPr lang="bs-Latn-BA" sz="1100" dirty="0">
                        <a:solidFill>
                          <a:schemeClr val="tx2"/>
                        </a:solidFill>
                        <a:latin typeface="Arial"/>
                        <a:ea typeface="Times New Roman"/>
                        <a:cs typeface="Times New Roman"/>
                      </a:endParaRPr>
                    </a:p>
                    <a:p>
                      <a:pPr algn="ctr">
                        <a:spcAft>
                          <a:spcPts val="0"/>
                        </a:spcAft>
                      </a:pPr>
                      <a:r>
                        <a:rPr lang="hr-HR" sz="1100" b="1" dirty="0">
                          <a:solidFill>
                            <a:schemeClr val="tx2"/>
                          </a:solidFill>
                          <a:latin typeface="Arial"/>
                          <a:ea typeface="Times New Roman"/>
                          <a:cs typeface="Arial"/>
                        </a:rPr>
                        <a:t>Ime i prezime, zanimanje</a:t>
                      </a:r>
                      <a:endParaRPr lang="bs-Latn-BA" sz="1100" dirty="0">
                        <a:solidFill>
                          <a:schemeClr val="tx2"/>
                        </a:solidFill>
                        <a:latin typeface="Arial"/>
                        <a:ea typeface="Times New Roman"/>
                        <a:cs typeface="Times New Roman"/>
                      </a:endParaRPr>
                    </a:p>
                  </a:txBody>
                  <a:tcPr marL="68580" marR="68580" marT="0" marB="0">
                    <a:solidFill>
                      <a:schemeClr val="bg2">
                        <a:lumMod val="75000"/>
                      </a:schemeClr>
                    </a:solidFill>
                  </a:tcPr>
                </a:tc>
                <a:tc>
                  <a:txBody>
                    <a:bodyPr/>
                    <a:lstStyle/>
                    <a:p>
                      <a:pPr algn="ctr">
                        <a:spcAft>
                          <a:spcPts val="0"/>
                        </a:spcAft>
                      </a:pPr>
                      <a:r>
                        <a:rPr lang="hr-HR" sz="1100" b="1" dirty="0">
                          <a:solidFill>
                            <a:schemeClr val="tx2"/>
                          </a:solidFill>
                          <a:latin typeface="Arial"/>
                          <a:ea typeface="Times New Roman"/>
                          <a:cs typeface="Arial"/>
                        </a:rPr>
                        <a:t>MALOLJETNIK:</a:t>
                      </a:r>
                      <a:endParaRPr lang="bs-Latn-BA" sz="1100" dirty="0">
                        <a:solidFill>
                          <a:schemeClr val="tx2"/>
                        </a:solidFill>
                        <a:latin typeface="Arial"/>
                        <a:ea typeface="Times New Roman"/>
                        <a:cs typeface="Times New Roman"/>
                      </a:endParaRPr>
                    </a:p>
                    <a:p>
                      <a:pPr algn="ctr">
                        <a:spcAft>
                          <a:spcPts val="0"/>
                        </a:spcAft>
                      </a:pPr>
                      <a:r>
                        <a:rPr lang="hr-HR" sz="1100" b="1" dirty="0">
                          <a:solidFill>
                            <a:schemeClr val="tx2"/>
                          </a:solidFill>
                          <a:latin typeface="Arial"/>
                          <a:ea typeface="Times New Roman"/>
                          <a:cs typeface="Arial"/>
                        </a:rPr>
                        <a:t>Ime i prezime</a:t>
                      </a:r>
                      <a:endParaRPr lang="bs-Latn-BA" sz="1100" dirty="0">
                        <a:solidFill>
                          <a:schemeClr val="tx2"/>
                        </a:solidFill>
                        <a:latin typeface="Arial"/>
                        <a:ea typeface="Times New Roman"/>
                        <a:cs typeface="Times New Roman"/>
                      </a:endParaRPr>
                    </a:p>
                  </a:txBody>
                  <a:tcPr marL="68580" marR="68580" marT="0" marB="0">
                    <a:solidFill>
                      <a:schemeClr val="bg2">
                        <a:lumMod val="75000"/>
                      </a:schemeClr>
                    </a:solidFill>
                  </a:tcPr>
                </a:tc>
                <a:tc>
                  <a:txBody>
                    <a:bodyPr/>
                    <a:lstStyle/>
                    <a:p>
                      <a:pPr algn="ctr">
                        <a:spcAft>
                          <a:spcPts val="0"/>
                        </a:spcAft>
                      </a:pPr>
                      <a:r>
                        <a:rPr lang="hr-HR" sz="1100" b="1" dirty="0">
                          <a:solidFill>
                            <a:schemeClr val="tx2"/>
                          </a:solidFill>
                          <a:latin typeface="Arial"/>
                          <a:ea typeface="Times New Roman"/>
                          <a:cs typeface="Arial"/>
                        </a:rPr>
                        <a:t>RODITELJI:</a:t>
                      </a:r>
                      <a:endParaRPr lang="bs-Latn-BA" sz="1100" dirty="0">
                        <a:solidFill>
                          <a:schemeClr val="tx2"/>
                        </a:solidFill>
                        <a:latin typeface="Arial"/>
                        <a:ea typeface="Times New Roman"/>
                        <a:cs typeface="Times New Roman"/>
                      </a:endParaRPr>
                    </a:p>
                    <a:p>
                      <a:pPr algn="ctr">
                        <a:spcAft>
                          <a:spcPts val="0"/>
                        </a:spcAft>
                      </a:pPr>
                      <a:r>
                        <a:rPr lang="hr-HR" sz="1100" b="1" dirty="0">
                          <a:solidFill>
                            <a:schemeClr val="tx2"/>
                          </a:solidFill>
                          <a:latin typeface="Arial"/>
                          <a:ea typeface="Times New Roman"/>
                          <a:cs typeface="Arial"/>
                        </a:rPr>
                        <a:t>Ime i prezime</a:t>
                      </a:r>
                      <a:endParaRPr lang="bs-Latn-BA" sz="1100" dirty="0">
                        <a:solidFill>
                          <a:schemeClr val="tx2"/>
                        </a:solidFill>
                        <a:latin typeface="Arial"/>
                        <a:ea typeface="Times New Roman"/>
                        <a:cs typeface="Times New Roman"/>
                      </a:endParaRPr>
                    </a:p>
                  </a:txBody>
                  <a:tcPr marL="68580" marR="68580" marT="0" marB="0">
                    <a:solidFill>
                      <a:schemeClr val="bg2">
                        <a:lumMod val="75000"/>
                      </a:schemeClr>
                    </a:solidFill>
                  </a:tcPr>
                </a:tc>
              </a:tr>
              <a:tr h="387169">
                <a:tc>
                  <a:txBody>
                    <a:bodyPr/>
                    <a:lstStyle/>
                    <a:p>
                      <a:pPr algn="just">
                        <a:lnSpc>
                          <a:spcPct val="150000"/>
                        </a:lnSpc>
                        <a:spcAft>
                          <a:spcPts val="0"/>
                        </a:spcAft>
                      </a:pPr>
                      <a:r>
                        <a:rPr lang="hr-HR" sz="1100" dirty="0">
                          <a:latin typeface="Arial"/>
                          <a:ea typeface="Times New Roman"/>
                          <a:cs typeface="Arial"/>
                        </a:rPr>
                        <a:t>1.</a:t>
                      </a:r>
                      <a:endParaRPr lang="bs-Latn-BA" sz="1100" dirty="0">
                        <a:latin typeface="Arial"/>
                        <a:ea typeface="Times New Roman"/>
                        <a:cs typeface="Times New Roman"/>
                      </a:endParaRPr>
                    </a:p>
                  </a:txBody>
                  <a:tcPr marL="68580" marR="68580" marT="0" marB="0"/>
                </a:tc>
                <a:tc>
                  <a:txBody>
                    <a:bodyPr/>
                    <a:lstStyle/>
                    <a:p>
                      <a:pPr algn="just">
                        <a:lnSpc>
                          <a:spcPct val="150000"/>
                        </a:lnSpc>
                        <a:spcAft>
                          <a:spcPts val="0"/>
                        </a:spcAft>
                      </a:pPr>
                      <a:r>
                        <a:rPr lang="hr-HR" sz="1000" dirty="0" smtClean="0">
                          <a:latin typeface="Arial"/>
                          <a:ea typeface="Times New Roman"/>
                          <a:cs typeface="Arial"/>
                        </a:rPr>
                        <a:t>S.K., </a:t>
                      </a:r>
                      <a:r>
                        <a:rPr lang="hr-HR" sz="1000" dirty="0">
                          <a:latin typeface="Arial"/>
                          <a:ea typeface="Times New Roman"/>
                          <a:cs typeface="Arial"/>
                        </a:rPr>
                        <a:t>prof. </a:t>
                      </a:r>
                      <a:r>
                        <a:rPr lang="hr-HR" sz="1000" dirty="0" smtClean="0">
                          <a:latin typeface="Arial"/>
                          <a:ea typeface="Times New Roman"/>
                          <a:cs typeface="Arial"/>
                        </a:rPr>
                        <a:t>Pedagogije</a:t>
                      </a:r>
                      <a:endParaRPr lang="bs-Latn-BA" sz="1100" dirty="0">
                        <a:latin typeface="Arial"/>
                        <a:ea typeface="Times New Roman"/>
                        <a:cs typeface="Times New Roman"/>
                      </a:endParaRPr>
                    </a:p>
                  </a:txBody>
                  <a:tcPr marL="68580" marR="68580" marT="0" marB="0"/>
                </a:tc>
                <a:tc>
                  <a:txBody>
                    <a:bodyPr/>
                    <a:lstStyle/>
                    <a:p>
                      <a:pPr algn="just">
                        <a:lnSpc>
                          <a:spcPct val="150000"/>
                        </a:lnSpc>
                        <a:spcAft>
                          <a:spcPts val="0"/>
                        </a:spcAft>
                      </a:pPr>
                      <a:endParaRPr lang="hr-HR" sz="1100">
                        <a:latin typeface="Arial"/>
                        <a:ea typeface="Times New Roman"/>
                        <a:cs typeface="Arial"/>
                      </a:endParaRPr>
                    </a:p>
                  </a:txBody>
                  <a:tcPr marL="68580" marR="68580" marT="0" marB="0"/>
                </a:tc>
                <a:tc>
                  <a:txBody>
                    <a:bodyPr/>
                    <a:lstStyle/>
                    <a:p>
                      <a:pPr algn="just">
                        <a:lnSpc>
                          <a:spcPct val="150000"/>
                        </a:lnSpc>
                        <a:spcAft>
                          <a:spcPts val="0"/>
                        </a:spcAft>
                      </a:pPr>
                      <a:endParaRPr lang="hr-HR" sz="1000">
                        <a:latin typeface="Arial"/>
                        <a:ea typeface="Times New Roman"/>
                        <a:cs typeface="Arial"/>
                      </a:endParaRPr>
                    </a:p>
                  </a:txBody>
                  <a:tcPr marL="68580" marR="68580" marT="0" marB="0"/>
                </a:tc>
              </a:tr>
              <a:tr h="387169">
                <a:tc>
                  <a:txBody>
                    <a:bodyPr/>
                    <a:lstStyle/>
                    <a:p>
                      <a:pPr algn="just">
                        <a:lnSpc>
                          <a:spcPct val="150000"/>
                        </a:lnSpc>
                        <a:spcAft>
                          <a:spcPts val="0"/>
                        </a:spcAft>
                      </a:pPr>
                      <a:r>
                        <a:rPr lang="hr-HR" sz="1100">
                          <a:latin typeface="Arial"/>
                          <a:ea typeface="Times New Roman"/>
                          <a:cs typeface="Arial"/>
                        </a:rPr>
                        <a:t>2.</a:t>
                      </a:r>
                      <a:endParaRPr lang="bs-Latn-BA" sz="1100">
                        <a:latin typeface="Arial"/>
                        <a:ea typeface="Times New Roman"/>
                        <a:cs typeface="Times New Roman"/>
                      </a:endParaRPr>
                    </a:p>
                  </a:txBody>
                  <a:tcPr marL="68580" marR="68580" marT="0" marB="0"/>
                </a:tc>
                <a:tc>
                  <a:txBody>
                    <a:bodyPr/>
                    <a:lstStyle/>
                    <a:p>
                      <a:pPr algn="just">
                        <a:lnSpc>
                          <a:spcPct val="150000"/>
                        </a:lnSpc>
                        <a:spcAft>
                          <a:spcPts val="0"/>
                        </a:spcAft>
                      </a:pPr>
                      <a:r>
                        <a:rPr lang="hr-HR" sz="1000" dirty="0" smtClean="0">
                          <a:latin typeface="Arial"/>
                          <a:ea typeface="Times New Roman"/>
                          <a:cs typeface="Arial"/>
                        </a:rPr>
                        <a:t>Dž. D., dipl.scr</a:t>
                      </a:r>
                      <a:r>
                        <a:rPr lang="hr-HR" sz="1000" dirty="0">
                          <a:latin typeface="Arial"/>
                          <a:ea typeface="Times New Roman"/>
                          <a:cs typeface="Arial"/>
                        </a:rPr>
                        <a:t>.</a:t>
                      </a:r>
                      <a:endParaRPr lang="bs-Latn-BA" sz="1100" dirty="0">
                        <a:latin typeface="Arial"/>
                        <a:ea typeface="Times New Roman"/>
                        <a:cs typeface="Times New Roman"/>
                      </a:endParaRPr>
                    </a:p>
                  </a:txBody>
                  <a:tcPr marL="68580" marR="68580" marT="0" marB="0"/>
                </a:tc>
                <a:tc>
                  <a:txBody>
                    <a:bodyPr/>
                    <a:lstStyle/>
                    <a:p>
                      <a:pPr algn="ctr">
                        <a:lnSpc>
                          <a:spcPct val="150000"/>
                        </a:lnSpc>
                        <a:spcAft>
                          <a:spcPts val="0"/>
                        </a:spcAft>
                      </a:pPr>
                      <a:r>
                        <a:rPr lang="hr-HR" sz="1200">
                          <a:latin typeface="Arial"/>
                          <a:ea typeface="Times New Roman"/>
                          <a:cs typeface="Arial"/>
                        </a:rPr>
                        <a:t>K.B</a:t>
                      </a:r>
                      <a:endParaRPr lang="bs-Latn-BA" sz="1100">
                        <a:latin typeface="Arial"/>
                        <a:ea typeface="Times New Roman"/>
                        <a:cs typeface="Times New Roman"/>
                      </a:endParaRPr>
                    </a:p>
                  </a:txBody>
                  <a:tcPr marL="68580" marR="68580" marT="0" marB="0"/>
                </a:tc>
                <a:tc>
                  <a:txBody>
                    <a:bodyPr/>
                    <a:lstStyle/>
                    <a:p>
                      <a:pPr algn="ctr">
                        <a:lnSpc>
                          <a:spcPct val="150000"/>
                        </a:lnSpc>
                        <a:spcAft>
                          <a:spcPts val="0"/>
                        </a:spcAft>
                      </a:pPr>
                      <a:r>
                        <a:rPr lang="hr-HR" sz="1200">
                          <a:latin typeface="Arial"/>
                          <a:ea typeface="Times New Roman"/>
                          <a:cs typeface="Arial"/>
                        </a:rPr>
                        <a:t>B. E.</a:t>
                      </a:r>
                      <a:endParaRPr lang="bs-Latn-BA" sz="1100">
                        <a:latin typeface="Arial"/>
                        <a:ea typeface="Times New Roman"/>
                        <a:cs typeface="Times New Roman"/>
                      </a:endParaRPr>
                    </a:p>
                  </a:txBody>
                  <a:tcPr marL="68580" marR="68580" marT="0" marB="0"/>
                </a:tc>
              </a:tr>
              <a:tr h="387169">
                <a:tc>
                  <a:txBody>
                    <a:bodyPr/>
                    <a:lstStyle/>
                    <a:p>
                      <a:pPr algn="just">
                        <a:lnSpc>
                          <a:spcPct val="150000"/>
                        </a:lnSpc>
                        <a:spcAft>
                          <a:spcPts val="0"/>
                        </a:spcAft>
                      </a:pPr>
                      <a:r>
                        <a:rPr lang="hr-HR" sz="1100" dirty="0">
                          <a:latin typeface="Arial"/>
                          <a:ea typeface="Times New Roman"/>
                          <a:cs typeface="Arial"/>
                        </a:rPr>
                        <a:t>3.</a:t>
                      </a:r>
                      <a:endParaRPr lang="bs-Latn-BA" sz="1100" dirty="0">
                        <a:latin typeface="Arial"/>
                        <a:ea typeface="Times New Roman"/>
                        <a:cs typeface="Times New Roman"/>
                      </a:endParaRPr>
                    </a:p>
                  </a:txBody>
                  <a:tcPr marL="68580" marR="68580" marT="0" marB="0"/>
                </a:tc>
                <a:tc>
                  <a:txBody>
                    <a:bodyPr/>
                    <a:lstStyle/>
                    <a:p>
                      <a:pPr algn="just">
                        <a:lnSpc>
                          <a:spcPct val="150000"/>
                        </a:lnSpc>
                        <a:spcAft>
                          <a:spcPts val="0"/>
                        </a:spcAft>
                      </a:pPr>
                      <a:r>
                        <a:rPr lang="hr-HR" sz="1000" dirty="0" smtClean="0">
                          <a:latin typeface="Arial"/>
                          <a:ea typeface="Times New Roman"/>
                          <a:cs typeface="Arial"/>
                        </a:rPr>
                        <a:t>N. O., </a:t>
                      </a:r>
                      <a:r>
                        <a:rPr lang="hr-HR" sz="1000" dirty="0">
                          <a:latin typeface="Arial"/>
                          <a:ea typeface="Times New Roman"/>
                          <a:cs typeface="Arial"/>
                        </a:rPr>
                        <a:t>dipl.psiholog</a:t>
                      </a:r>
                      <a:endParaRPr lang="bs-Latn-BA" sz="1100" dirty="0">
                        <a:latin typeface="Arial"/>
                        <a:ea typeface="Times New Roman"/>
                        <a:cs typeface="Times New Roman"/>
                      </a:endParaRPr>
                    </a:p>
                  </a:txBody>
                  <a:tcPr marL="68580" marR="68580" marT="0" marB="0"/>
                </a:tc>
                <a:tc>
                  <a:txBody>
                    <a:bodyPr/>
                    <a:lstStyle/>
                    <a:p>
                      <a:pPr algn="just">
                        <a:lnSpc>
                          <a:spcPct val="150000"/>
                        </a:lnSpc>
                        <a:spcAft>
                          <a:spcPts val="0"/>
                        </a:spcAft>
                      </a:pPr>
                      <a:endParaRPr lang="hr-HR" sz="1100">
                        <a:latin typeface="Arial"/>
                        <a:ea typeface="Times New Roman"/>
                        <a:cs typeface="Arial"/>
                      </a:endParaRPr>
                    </a:p>
                  </a:txBody>
                  <a:tcPr marL="68580" marR="68580" marT="0" marB="0"/>
                </a:tc>
                <a:tc>
                  <a:txBody>
                    <a:bodyPr/>
                    <a:lstStyle/>
                    <a:p>
                      <a:pPr algn="ctr">
                        <a:lnSpc>
                          <a:spcPct val="150000"/>
                        </a:lnSpc>
                        <a:spcAft>
                          <a:spcPts val="0"/>
                        </a:spcAft>
                      </a:pPr>
                      <a:r>
                        <a:rPr lang="hr-HR" sz="1200" dirty="0">
                          <a:latin typeface="Arial"/>
                          <a:ea typeface="Times New Roman"/>
                          <a:cs typeface="Arial"/>
                        </a:rPr>
                        <a:t>B. S.</a:t>
                      </a:r>
                      <a:endParaRPr lang="bs-Latn-BA" sz="1100" dirty="0">
                        <a:latin typeface="Arial"/>
                        <a:ea typeface="Times New Roman"/>
                        <a:cs typeface="Times New Roman"/>
                      </a:endParaRPr>
                    </a:p>
                  </a:txBody>
                  <a:tcPr marL="68580" marR="68580" marT="0" marB="0"/>
                </a:tc>
              </a:tr>
            </a:tbl>
          </a:graphicData>
        </a:graphic>
      </p:graphicFrame>
      <p:sp>
        <p:nvSpPr>
          <p:cNvPr id="1025" name="Rectangle 1"/>
          <p:cNvSpPr>
            <a:spLocks noGrp="1" noChangeArrowheads="1"/>
          </p:cNvSpPr>
          <p:nvPr>
            <p:ph idx="1"/>
          </p:nvPr>
        </p:nvSpPr>
        <p:spPr bwMode="auto">
          <a:xfrm>
            <a:off x="457200" y="1890972"/>
            <a:ext cx="7848600" cy="44781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hr-HR" sz="11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hr-HR" sz="11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hr-HR" sz="11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hr-HR" sz="11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hr-HR" sz="11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hr-HR" sz="11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Članovi stručnog tima:</a:t>
            </a:r>
            <a:endParaRPr kumimoji="0" lang="hr-H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hr-HR" sz="11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sz="11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	      _______________________            </a:t>
            </a:r>
            <a:r>
              <a:rPr kumimoji="0" lang="hr-H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________________________</a:t>
            </a:r>
            <a:endParaRPr kumimoji="0" lang="hr-H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hr-H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socijalni radnik</a:t>
            </a:r>
            <a:r>
              <a:rPr lang="hr-HR" sz="1000" dirty="0" smtClean="0">
                <a:latin typeface="Arial" pitchFamily="34" charset="0"/>
                <a:ea typeface="Times New Roman" pitchFamily="18" charset="0"/>
                <a:cs typeface="Arial" pitchFamily="34" charset="0"/>
              </a:rPr>
              <a:t>                                   </a:t>
            </a:r>
            <a:r>
              <a:rPr kumimoji="0" lang="hr-H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pedagog		</a:t>
            </a:r>
            <a:r>
              <a:rPr lang="hr-HR" sz="1000" dirty="0" smtClean="0">
                <a:latin typeface="Arial" pitchFamily="34" charset="0"/>
                <a:ea typeface="Times New Roman" pitchFamily="18" charset="0"/>
                <a:cs typeface="Arial" pitchFamily="34" charset="0"/>
              </a:rPr>
              <a:t>       </a:t>
            </a:r>
            <a:r>
              <a:rPr kumimoji="0" lang="hr-H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psiholog</a:t>
            </a:r>
            <a:endParaRPr kumimoji="0" lang="hr-H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hr-HR" sz="1100"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Maloljetnik</a:t>
            </a:r>
            <a:r>
              <a:rPr kumimoji="0" lang="hr-HR" sz="11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hr-H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Roditelj</a:t>
            </a:r>
            <a:endParaRPr kumimoji="0" lang="hr-H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	   		</a:t>
            </a:r>
            <a:r>
              <a:rPr kumimoji="0" lang="hr-HR" sz="11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hr-H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________________________</a:t>
            </a:r>
            <a:endParaRPr kumimoji="0" lang="hr-H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hr-H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hr-HR" sz="1200"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Plan tretmana – izvršenja odgojne mjere uložen u predmet broj 35/V-11-231-</a:t>
            </a:r>
            <a:endParaRPr kumimoji="0" lang="hr-H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hr-H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lnSpcReduction="10000"/>
          </a:bodyPr>
          <a:lstStyle/>
          <a:p>
            <a:pPr algn="just"/>
            <a:r>
              <a:rPr lang="bs-Latn-BA" sz="1800" dirty="0" smtClean="0">
                <a:latin typeface="+mj-lt"/>
              </a:rPr>
              <a:t>U skladu sa Planom Tretmana – izvršenja odgojne mjere, stručni radnici prate maloljetnika, te o svakom susretu se sačinjava Službena zabiljška.</a:t>
            </a:r>
          </a:p>
          <a:p>
            <a:pPr algn="just"/>
            <a:r>
              <a:rPr lang="bs-Latn-BA" sz="1800" dirty="0" smtClean="0">
                <a:latin typeface="+mj-lt"/>
              </a:rPr>
              <a:t>Također, surađuje se sa određenim ustanovama i institucijama, u cilju uspješnog izvršenja odgojne mjere, te se i roditeljima pruža permanentna podrška u obavljanju odgovornog roditeljstva;</a:t>
            </a:r>
          </a:p>
          <a:p>
            <a:pPr algn="just"/>
            <a:r>
              <a:rPr lang="bs-Latn-BA" sz="1800" dirty="0" smtClean="0">
                <a:latin typeface="+mj-lt"/>
              </a:rPr>
              <a:t>Svakih šest mjeseci, ili po zahtjevu suda, dostavlja se izvještaj o sprovođenju odgojne mjere;</a:t>
            </a:r>
          </a:p>
          <a:p>
            <a:pPr algn="just"/>
            <a:r>
              <a:rPr lang="bs-Latn-BA" sz="1800" dirty="0" smtClean="0">
                <a:latin typeface="+mj-lt"/>
              </a:rPr>
              <a:t>Također, svakih pola godine, ili po potrebi i prije, vrši se revizija Plana tretmna;</a:t>
            </a:r>
          </a:p>
          <a:p>
            <a:pPr algn="just"/>
            <a:r>
              <a:rPr lang="bs-Latn-BA" sz="1800" dirty="0" smtClean="0">
                <a:latin typeface="+mj-lt"/>
              </a:rPr>
              <a:t>Nakon protoka zakonskog roka trajanja odgojne mjere, te po procjeni Stručnog tima (socijalni radnik, pedagog, psiholog i pravnik) sudu se dostavlja konačan izvještaj  i  to, da li je izrečena odgojna mjera uspješno/neuspješno provedena, da li su ispunjeni/neispunjeni ili djelomično ispunjeni ciljevi, te se sudu daje i prijedlog daljeg postupanja i to obustavljanje odgojne mjere ili prijedlog za strožiju mjeru, ukoliko se ista nije izvršavala;</a:t>
            </a:r>
          </a:p>
          <a:p>
            <a:pPr algn="just"/>
            <a:r>
              <a:rPr lang="bs-Latn-BA" sz="1800" dirty="0" smtClean="0">
                <a:latin typeface="+mj-lt"/>
              </a:rPr>
              <a:t>U slučajevima kada je uz odgojnu mjeru izrečena i odgojna mjera, sud se obavješrava o provođenju iste;</a:t>
            </a:r>
            <a:endParaRPr lang="bs-Latn-BA" sz="1800" dirty="0">
              <a:latin typeface="+mj-l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43712"/>
          </a:xfrm>
        </p:spPr>
        <p:txBody>
          <a:bodyPr>
            <a:normAutofit/>
          </a:bodyPr>
          <a:lstStyle/>
          <a:p>
            <a:r>
              <a:rPr lang="bs-Latn-BA" sz="1800" dirty="0" smtClean="0"/>
              <a:t>Uloga organa starateljstva/CSR u slučajevima izricanja zavodske mjere “upućivanje u odgojno – popravni dom” </a:t>
            </a:r>
            <a:endParaRPr lang="bs-Latn-BA" sz="1800" dirty="0"/>
          </a:p>
        </p:txBody>
      </p:sp>
      <p:sp>
        <p:nvSpPr>
          <p:cNvPr id="3" name="Content Placeholder 2"/>
          <p:cNvSpPr>
            <a:spLocks noGrp="1"/>
          </p:cNvSpPr>
          <p:nvPr>
            <p:ph idx="1"/>
          </p:nvPr>
        </p:nvSpPr>
        <p:spPr/>
        <p:txBody>
          <a:bodyPr>
            <a:normAutofit/>
          </a:bodyPr>
          <a:lstStyle/>
          <a:p>
            <a:r>
              <a:rPr lang="bs-Latn-BA" sz="1200" dirty="0" smtClean="0">
                <a:latin typeface="+mj-lt"/>
              </a:rPr>
              <a:t>Ukoliko je maloljetniku izrečena ova zavodska mjera, koja može trajati najmanje šest (6) mjeseci, a najduže četiri (4)  godine, u toku trajanja iste, nadležni organ starateljstva treba održavati stalnu vezu sa maloljetnikom i njegovom porodicom, a u cilju što kvalitetnije resocijalizacije i pripreme za vraćanje u raniju socijalnu sredinu i uključivanje u dalji društveni život;</a:t>
            </a:r>
          </a:p>
          <a:p>
            <a:r>
              <a:rPr lang="bs-Latn-BA" sz="1200" dirty="0" smtClean="0">
                <a:latin typeface="+mj-lt"/>
              </a:rPr>
              <a:t>Nadležni  organ starateljstva/CSR  je u kontaktu sa zaposlenicima zavoda, te  nadležnom organu starateljstva/CSR Zavod svakih šest (6) mjeseci  izvještaji o realizaciji tretmana u ustanovi, a sudu svaka dva (2) mjeseca;</a:t>
            </a:r>
          </a:p>
          <a:p>
            <a:r>
              <a:rPr lang="bs-Latn-BA" sz="1200" dirty="0" smtClean="0">
                <a:latin typeface="+mj-lt"/>
              </a:rPr>
              <a:t>Također, ukoliko maloljetnik boravi duži vremenski period u Zavodu, praksa je predstavnik nadležnog organa starateljstva/CSR obavi posjetu maloljetniku  minimalno jednom godišnje;</a:t>
            </a:r>
          </a:p>
          <a:p>
            <a:r>
              <a:rPr lang="bs-Latn-BA" sz="1200" dirty="0" smtClean="0">
                <a:latin typeface="+mj-lt"/>
              </a:rPr>
              <a:t>Obavljaju se redovni susreti sa porodicom, kojoj se pruža podrška i priprema se za povratak maloljetnika u porodicu;</a:t>
            </a:r>
          </a:p>
          <a:p>
            <a:r>
              <a:rPr lang="bs-Latn-BA" sz="1200" dirty="0" smtClean="0">
                <a:latin typeface="+mj-lt"/>
              </a:rPr>
              <a:t>Ukoliko je maloljetnik napustio redovno školovanje (a što je najčešći slučaj) sa Zavodom se pokušavaju dogovoriti mogućnosti vanrednog okončanja određenog stepena obrazovanja, a ako nije moguće, nadležni organ starateljstva/CSR u saradnji sa roditeljima pokušava stvoriti uvjete da isto okonča po isteku mjere i povratku u socijalnu sredinu;</a:t>
            </a:r>
          </a:p>
          <a:p>
            <a:r>
              <a:rPr lang="bs-Latn-BA" sz="1200" dirty="0" smtClean="0">
                <a:latin typeface="+mj-lt"/>
              </a:rPr>
              <a:t>Međutim, iako su Zakonom o zaštiti i postupanju sa maloljetnicima u krivičnom postupku FBiH detaljno propisane obaveza organa starateljstva (član 183.) za pomoć maloljetniku po izlasku iz ustanove ili maloljetničkog zatvora, na žalost, mogućnosti organa starateljstva u ovim slučajevima su minimalne.</a:t>
            </a:r>
          </a:p>
          <a:p>
            <a:r>
              <a:rPr lang="bs-Latn-BA" sz="1200" dirty="0" smtClean="0">
                <a:latin typeface="+mj-lt"/>
              </a:rPr>
              <a:t>Jedina pomoć koju organ starateljstva/CSR omogući maloljetniku jeste jednokratna novčana pomoć po izlasku iz ustanove ili zatvora, te ukoliko maloljetnik želi omogući mu se socijalno – pedagoško – psihološka podrška. Centri za socijalni rad nemaju na raspolaganju stambene prostore u koje bi se eventualno maloljetnik smjestio ukoliko nema podršku porodice, a veoma često kada izađu su i mlađa punoljetna lica, te nemamo nikakav utjecaj na određene poslodavce koji bi im eventualno pružili zaposlenje , kako  bi obezbijedili egzistenciju. Također, centar za socijalni rad nema više ni materijalna sredstva  kojim bi eventualno  finansirao vanredno školovanje maloljetnika, tako da je evidentno odnos društva prema ovoj populaciji krajnje nemaran i nezainteresovan.</a:t>
            </a:r>
            <a:endParaRPr lang="bs-Latn-BA" sz="1200" dirty="0">
              <a:latin typeface="+mj-lt"/>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800" dirty="0" smtClean="0">
                <a:cs typeface="Times New Roman" panose="02020603050405020304" pitchFamily="18" charset="0"/>
              </a:rPr>
              <a:t>ULOGA ORGANA STARATELJSTVA U PREVENCIJI MALOLJETNIČKOG PRIJESTUPNIŠTVA</a:t>
            </a:r>
            <a:endParaRPr lang="bs-Latn-BA" sz="2800" dirty="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bs-Latn-BA" sz="1800" dirty="0" smtClean="0">
                <a:latin typeface="+mj-lt"/>
                <a:cs typeface="Times New Roman" panose="02020603050405020304" pitchFamily="18" charset="0"/>
              </a:rPr>
              <a:t>CSR imaju posebne, Zakonom utvrđene obaveze i prava, kako u zaštiti maloljetnih prijestupnika, tako i u prevenciji društveno – neprihvatljivih oblika ponašanjan kod djece i maloljetnika, s tim, da CSR ima ključnu i nezmjenljivu ulogu u domenu društvene zaštite i resocijalizacije maloljetnika;</a:t>
            </a:r>
          </a:p>
          <a:p>
            <a:pPr>
              <a:buFont typeface="Wingdings" panose="05000000000000000000" pitchFamily="2" charset="2"/>
              <a:buChar char="q"/>
            </a:pPr>
            <a:r>
              <a:rPr lang="bs-Latn-BA" sz="1800" dirty="0" smtClean="0">
                <a:latin typeface="+mj-lt"/>
                <a:cs typeface="Times New Roman" panose="02020603050405020304" pitchFamily="18" charset="0"/>
              </a:rPr>
              <a:t>U zaštitu CSR spadaju:</a:t>
            </a:r>
          </a:p>
          <a:p>
            <a:pPr marL="342900" indent="-342900">
              <a:buFont typeface="+mj-lt"/>
              <a:buAutoNum type="alphaLcParenR"/>
            </a:pPr>
            <a:r>
              <a:rPr lang="bs-Latn-BA" sz="1800" dirty="0" smtClean="0">
                <a:latin typeface="+mj-lt"/>
                <a:cs typeface="Times New Roman" panose="02020603050405020304" pitchFamily="18" charset="0"/>
              </a:rPr>
              <a:t>Djeca do navršenih 14 godina starosti –krivično neodgovorni;</a:t>
            </a:r>
          </a:p>
          <a:p>
            <a:pPr marL="342900" indent="-342900">
              <a:buFont typeface="+mj-lt"/>
              <a:buAutoNum type="alphaLcParenR"/>
            </a:pPr>
            <a:r>
              <a:rPr lang="bs-Latn-BA" sz="1800" dirty="0" smtClean="0">
                <a:latin typeface="+mj-lt"/>
                <a:cs typeface="Times New Roman" panose="02020603050405020304" pitchFamily="18" charset="0"/>
              </a:rPr>
              <a:t>Mlađi maloljetnici od 14 – do 16 godina starosti, prema kojima se mogu izricati odgojne mjere;</a:t>
            </a:r>
          </a:p>
          <a:p>
            <a:pPr marL="342900" indent="-342900">
              <a:buFont typeface="+mj-lt"/>
              <a:buAutoNum type="alphaLcParenR"/>
            </a:pPr>
            <a:r>
              <a:rPr lang="bs-Latn-BA" sz="1800" dirty="0" smtClean="0">
                <a:latin typeface="+mj-lt"/>
                <a:cs typeface="Times New Roman" panose="02020603050405020304" pitchFamily="18" charset="0"/>
              </a:rPr>
              <a:t>Stariji maloljetnici od 16 do 18 godina starosti, prema kojima se pored odgojnih mjera mogu zricati i zavodske mjere i kazna maloljetničkog zatvora;</a:t>
            </a:r>
          </a:p>
          <a:p>
            <a:pPr marL="342900" indent="-342900">
              <a:buFont typeface="+mj-lt"/>
              <a:buAutoNum type="alphaLcParenR"/>
            </a:pPr>
            <a:r>
              <a:rPr lang="bs-Latn-BA" sz="1800" dirty="0" smtClean="0">
                <a:latin typeface="+mj-lt"/>
                <a:cs typeface="Times New Roman" panose="02020603050405020304" pitchFamily="18" charset="0"/>
              </a:rPr>
              <a:t>Mlađa punoljetna lica od 18 do 21 godinu, koja se svojom zrelošću ne mogu oklasificirati kao punoljetne osobe;</a:t>
            </a:r>
            <a:endParaRPr lang="bs-Latn-BA" sz="1600" dirty="0" smtClean="0">
              <a:latin typeface="+mj-lt"/>
              <a:cs typeface="Times New Roman" panose="02020603050405020304" pitchFamily="18" charset="0"/>
            </a:endParaRPr>
          </a:p>
          <a:p>
            <a:pPr marL="342900" indent="-342900">
              <a:buFont typeface="+mj-lt"/>
              <a:buAutoNum type="alphaLcParenR"/>
            </a:pPr>
            <a:endParaRPr lang="bs-Latn-BA" sz="1800" dirty="0" smtClean="0">
              <a:latin typeface="+mj-lt"/>
              <a:cs typeface="Times New Roman" panose="02020603050405020304" pitchFamily="18" charset="0"/>
            </a:endParaRPr>
          </a:p>
        </p:txBody>
      </p:sp>
    </p:spTree>
    <p:extLst>
      <p:ext uri="{BB962C8B-B14F-4D97-AF65-F5344CB8AC3E}">
        <p14:creationId xmlns="" xmlns:p14="http://schemas.microsoft.com/office/powerpoint/2010/main" val="38336811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ctr"/>
            <a:r>
              <a:rPr lang="bs-Latn-BA" sz="2400" dirty="0" smtClean="0">
                <a:cs typeface="Times New Roman" panose="02020603050405020304" pitchFamily="18" charset="0"/>
              </a:rPr>
              <a:t>DIJETE U RIZIKU</a:t>
            </a:r>
            <a:endParaRPr lang="bs-Latn-BA" sz="2400" dirty="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bs-Latn-BA" sz="1800" dirty="0" smtClean="0">
                <a:latin typeface="+mj-lt"/>
              </a:rPr>
              <a:t>Može upućivati na izloženst djeteta razlčitim okolnostima koje su nepovoljne po njegov pravilan rast i razvoj.Ove okolnosti se mogu kretati od nesređenog porodičnog okruženja do nezadovoljavaućih uvjeta socijalnog, materijalnog i kulturnog stanja šire društvene zajenice;</a:t>
            </a:r>
          </a:p>
          <a:p>
            <a:pPr>
              <a:buFont typeface="Wingdings" panose="05000000000000000000" pitchFamily="2" charset="2"/>
              <a:buChar char="q"/>
            </a:pPr>
            <a:r>
              <a:rPr lang="bs-Latn-BA" sz="1800" u="sng" dirty="0" smtClean="0">
                <a:latin typeface="+mj-lt"/>
              </a:rPr>
              <a:t>Odgojno zanemamareno dijete </a:t>
            </a:r>
            <a:r>
              <a:rPr lang="bs-Latn-BA" sz="1800" dirty="0" smtClean="0">
                <a:latin typeface="+mj-lt"/>
              </a:rPr>
              <a:t>u pravilu se odnosi na ono dijete, koje ne uživa odgovarajući društveno primjeren način zbrinjavanja i odgajanja, kao od roditelja, tako i od šire drušvene zajednice; </a:t>
            </a:r>
          </a:p>
          <a:p>
            <a:pPr>
              <a:buFont typeface="Wingdings" panose="05000000000000000000" pitchFamily="2" charset="2"/>
              <a:buChar char="q"/>
            </a:pPr>
            <a:r>
              <a:rPr lang="bs-Latn-BA" sz="1800" u="sng" dirty="0" smtClean="0">
                <a:latin typeface="+mj-lt"/>
              </a:rPr>
              <a:t>Odgojno zapušteno dijete</a:t>
            </a:r>
            <a:r>
              <a:rPr lang="bs-Latn-BA" sz="1800" dirty="0" smtClean="0">
                <a:latin typeface="+mj-lt"/>
              </a:rPr>
              <a:t> se smatra dijete, čji su roditelji grubo zanemarili njegov odgoj i zbrinjavanje;</a:t>
            </a:r>
          </a:p>
          <a:p>
            <a:pPr>
              <a:buFont typeface="Wingdings" panose="05000000000000000000" pitchFamily="2" charset="2"/>
              <a:buChar char="q"/>
            </a:pPr>
            <a:r>
              <a:rPr lang="bs-Latn-BA" sz="1800" u="sng" dirty="0" smtClean="0">
                <a:latin typeface="+mj-lt"/>
              </a:rPr>
              <a:t>Dijete bez roditeljskog staranja </a:t>
            </a:r>
            <a:r>
              <a:rPr lang="bs-Latn-BA" sz="1800" dirty="0" smtClean="0">
                <a:latin typeface="+mj-lt"/>
              </a:rPr>
              <a:t>je dijete bez ba roditelja, nepoznatih roditelja, napušteno od roditelja, dijete lišeno roditeljskih prava i roditelja spriječenih da vrše svoju roditeljsku ulogu;</a:t>
            </a:r>
          </a:p>
          <a:p>
            <a:pPr>
              <a:buFont typeface="Wingdings" panose="05000000000000000000" pitchFamily="2" charset="2"/>
              <a:buChar char="q"/>
            </a:pPr>
            <a:r>
              <a:rPr lang="bs-Latn-BA" sz="1800" u="sng" dirty="0" smtClean="0">
                <a:latin typeface="+mj-lt"/>
              </a:rPr>
              <a:t>Dijete čiji je razvoj ometen poremećenim porodičnim prilikama </a:t>
            </a:r>
            <a:r>
              <a:rPr lang="bs-Latn-BA" sz="1800" dirty="0" smtClean="0">
                <a:latin typeface="+mj-lt"/>
              </a:rPr>
              <a:t>je dijete čiji je roditelj zbog nesređenih porodičnih odnosa, materijalnih i dr. Razloga nisu u mogućnosti da im osiguraju normalne uvjete za pravilan odgoj, obrazovanje, psihički, fizički, emocionalni ravoj;</a:t>
            </a:r>
            <a:endParaRPr lang="bs-Latn-BA" sz="1800" dirty="0">
              <a:latin typeface="+mj-lt"/>
            </a:endParaRPr>
          </a:p>
        </p:txBody>
      </p:sp>
    </p:spTree>
    <p:extLst>
      <p:ext uri="{BB962C8B-B14F-4D97-AF65-F5344CB8AC3E}">
        <p14:creationId xmlns="" xmlns:p14="http://schemas.microsoft.com/office/powerpoint/2010/main" val="40483913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bs-Latn-BA" sz="2400" dirty="0" smtClean="0">
                <a:cs typeface="Times New Roman" panose="02020603050405020304" pitchFamily="18" charset="0"/>
              </a:rPr>
              <a:t>PREVENCIJA</a:t>
            </a:r>
            <a:endParaRPr lang="bs-Latn-BA" sz="2400" dirty="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bs-Latn-BA" sz="1800" u="sng" dirty="0" smtClean="0">
                <a:latin typeface="+mj-lt"/>
                <a:cs typeface="Times New Roman" panose="02020603050405020304" pitchFamily="18" charset="0"/>
              </a:rPr>
              <a:t>PRIMARNA PREVNCIJA: </a:t>
            </a:r>
            <a:r>
              <a:rPr lang="bs-Latn-BA" sz="1800" dirty="0" smtClean="0">
                <a:latin typeface="+mj-lt"/>
                <a:cs typeface="Times New Roman" panose="02020603050405020304" pitchFamily="18" charset="0"/>
              </a:rPr>
              <a:t>podrazumjeva preduzimanje mjera i akcija od strane društvene zajednice, prije nego se problem pojavi i to: stvaranje povoljnih uvjeta za pravilan razvoj djeteta, podizanje životnog standarda i socijalne sigurnosti porodice, edukacija roditelja, nastavika, edukacija jece, materijalna pomoć u školovanju i sl.;</a:t>
            </a:r>
          </a:p>
          <a:p>
            <a:pPr>
              <a:buFont typeface="Wingdings" panose="05000000000000000000" pitchFamily="2" charset="2"/>
              <a:buChar char="q"/>
            </a:pPr>
            <a:endParaRPr lang="bs-Latn-BA" sz="1800" dirty="0" smtClean="0">
              <a:latin typeface="+mj-lt"/>
              <a:cs typeface="Times New Roman" panose="02020603050405020304" pitchFamily="18" charset="0"/>
            </a:endParaRPr>
          </a:p>
          <a:p>
            <a:pPr>
              <a:buFont typeface="Wingdings" panose="05000000000000000000" pitchFamily="2" charset="2"/>
              <a:buChar char="q"/>
            </a:pPr>
            <a:r>
              <a:rPr lang="bs-Latn-BA" sz="1800" u="sng" dirty="0" smtClean="0">
                <a:latin typeface="+mj-lt"/>
                <a:cs typeface="Times New Roman" panose="02020603050405020304" pitchFamily="18" charset="0"/>
              </a:rPr>
              <a:t>SEKUNDARNA PREVENCIJA:</a:t>
            </a:r>
            <a:r>
              <a:rPr lang="bs-Latn-BA" sz="1800" dirty="0" smtClean="0">
                <a:latin typeface="+mj-lt"/>
                <a:cs typeface="Times New Roman" panose="02020603050405020304" pitchFamily="18" charset="0"/>
              </a:rPr>
              <a:t>podrazumijeva identificiranje problema, njegovo zaustavljanje, sprječavanje, saniranje poremećenih porodičnih odnosa, pomoć i podrška porodicama, savjetodavni rad sa djetetom i rofiteljima, pomoć u ostvarivanju odgojnih i ekonomskih funkcija porodice itd.;</a:t>
            </a:r>
          </a:p>
          <a:p>
            <a:pPr>
              <a:buFont typeface="Wingdings" panose="05000000000000000000" pitchFamily="2" charset="2"/>
              <a:buChar char="q"/>
            </a:pPr>
            <a:endParaRPr lang="bs-Latn-BA" sz="1800" dirty="0" smtClean="0">
              <a:latin typeface="+mj-lt"/>
              <a:cs typeface="Times New Roman" panose="02020603050405020304" pitchFamily="18" charset="0"/>
            </a:endParaRPr>
          </a:p>
          <a:p>
            <a:pPr>
              <a:buFont typeface="Wingdings" panose="05000000000000000000" pitchFamily="2" charset="2"/>
              <a:buChar char="q"/>
            </a:pPr>
            <a:r>
              <a:rPr lang="bs-Latn-BA" sz="1800" u="sng" dirty="0" smtClean="0">
                <a:latin typeface="+mj-lt"/>
                <a:cs typeface="Times New Roman" panose="02020603050405020304" pitchFamily="18" charset="0"/>
              </a:rPr>
              <a:t>TERCIJARNA PREVENCJA: </a:t>
            </a:r>
            <a:r>
              <a:rPr lang="bs-Latn-BA" sz="1800" dirty="0" smtClean="0">
                <a:latin typeface="+mj-lt"/>
                <a:cs typeface="Times New Roman" panose="02020603050405020304" pitchFamily="18" charset="0"/>
              </a:rPr>
              <a:t>je usmjreni nastava ublažavanja negativnih posljedican identificiranog problema kod djece i mladih. Ovaj vid prevencije se vzuje za maloljetnike koji već ispoljavaju ozbiljnija ponašana odstupanja, te se poduzimaju različite mjere zaštite o strane društvene zaednice;</a:t>
            </a:r>
            <a:endParaRPr lang="bs-Latn-BA" sz="1800" u="sng" dirty="0">
              <a:latin typeface="+mj-lt"/>
              <a:cs typeface="Times New Roman" panose="02020603050405020304" pitchFamily="18" charset="0"/>
            </a:endParaRPr>
          </a:p>
        </p:txBody>
      </p:sp>
    </p:spTree>
    <p:extLst>
      <p:ext uri="{BB962C8B-B14F-4D97-AF65-F5344CB8AC3E}">
        <p14:creationId xmlns="" xmlns:p14="http://schemas.microsoft.com/office/powerpoint/2010/main" val="20647629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400" dirty="0" smtClean="0">
                <a:cs typeface="Times New Roman" panose="02020603050405020304" pitchFamily="18" charset="0"/>
              </a:rPr>
              <a:t>ZA KRAJ....općenito..</a:t>
            </a:r>
            <a:endParaRPr lang="bs-Latn-BA" sz="2400" dirty="0">
              <a:cs typeface="Times New Roman" panose="02020603050405020304" pitchFamily="18" charset="0"/>
            </a:endParaRPr>
          </a:p>
        </p:txBody>
      </p:sp>
      <p:sp>
        <p:nvSpPr>
          <p:cNvPr id="3" name="Content Placeholder 2"/>
          <p:cNvSpPr>
            <a:spLocks noGrp="1"/>
          </p:cNvSpPr>
          <p:nvPr>
            <p:ph idx="1"/>
          </p:nvPr>
        </p:nvSpPr>
        <p:spPr/>
        <p:txBody>
          <a:bodyPr>
            <a:normAutofit/>
          </a:bodyPr>
          <a:lstStyle/>
          <a:p>
            <a:endParaRPr lang="bs-Latn-BA" sz="1800" dirty="0" smtClean="0">
              <a:latin typeface="+mj-lt"/>
              <a:cs typeface="Times New Roman" panose="02020603050405020304" pitchFamily="18" charset="0"/>
            </a:endParaRPr>
          </a:p>
          <a:p>
            <a:pPr>
              <a:buFont typeface="Wingdings" panose="05000000000000000000" pitchFamily="2" charset="2"/>
              <a:buChar char="q"/>
            </a:pPr>
            <a:r>
              <a:rPr lang="bs-Latn-BA" sz="1800" dirty="0" smtClean="0">
                <a:latin typeface="+mj-lt"/>
                <a:cs typeface="Times New Roman" panose="02020603050405020304" pitchFamily="18" charset="0"/>
              </a:rPr>
              <a:t>Uloga CSR/Organa starateljstva u radu sa djecom i mladima u riziku jeste:</a:t>
            </a:r>
          </a:p>
          <a:p>
            <a:pPr marL="0" indent="0">
              <a:buNone/>
            </a:pPr>
            <a:endParaRPr lang="bs-Latn-BA" sz="1800" dirty="0" smtClean="0">
              <a:latin typeface="+mj-lt"/>
              <a:cs typeface="Times New Roman" panose="02020603050405020304" pitchFamily="18" charset="0"/>
            </a:endParaRPr>
          </a:p>
          <a:p>
            <a:pPr marL="0" indent="0">
              <a:buNone/>
            </a:pPr>
            <a:r>
              <a:rPr lang="bs-Latn-BA" sz="1800" dirty="0" smtClean="0">
                <a:latin typeface="+mj-lt"/>
                <a:cs typeface="Times New Roman" panose="02020603050405020304" pitchFamily="18" charset="0"/>
              </a:rPr>
              <a:t>Stručno djelovanje usmjeriti prema djetetu, planrati i provoditi različite zadatke i obaveze koordinacija, upućivanja, podrška za uključivanje u vannastavne aktivnosti, pružanje materijalne pomoći, soco-pedagoško-psihološka podrška djetetu i porodici, jačanje roditeljskih kompetencija, uspostavljanje roditeljske supervizije i discipline, uspostavljnje granica, pomoć u konstruktivnom provođenju slobodng vremena mladih i djece, zaštita djece od nasilja u porodici, te uspostavljanje potpune suradnje i djelovanje različitih  služi i institucija u lokalnoj zajrdnici (škola, PU, NVO, MZ, CMZ, omladinska udruženja);</a:t>
            </a:r>
            <a:endParaRPr lang="bs-Latn-BA" sz="1800" dirty="0">
              <a:latin typeface="+mj-lt"/>
              <a:cs typeface="Times New Roman" panose="02020603050405020304" pitchFamily="18" charset="0"/>
            </a:endParaRPr>
          </a:p>
        </p:txBody>
      </p:sp>
    </p:spTree>
    <p:extLst>
      <p:ext uri="{BB962C8B-B14F-4D97-AF65-F5344CB8AC3E}">
        <p14:creationId xmlns="" xmlns:p14="http://schemas.microsoft.com/office/powerpoint/2010/main" val="2234180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9966"/>
            <a:ext cx="8229600" cy="533400"/>
          </a:xfrm>
        </p:spPr>
        <p:txBody>
          <a:bodyPr/>
          <a:lstStyle/>
          <a:p>
            <a:r>
              <a:rPr lang="bs-Latn-BA" sz="2400" b="1" dirty="0" smtClean="0">
                <a:cs typeface="Times New Roman" pitchFamily="18" charset="0"/>
              </a:rPr>
              <a:t>Prijedlozi organa starateljstva i postupanje suda: </a:t>
            </a:r>
            <a:endParaRPr lang="bs-Latn-BA" sz="2400" b="1" dirty="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endParaRPr lang="bs-Latn-BA" sz="1800" dirty="0" smtClean="0">
              <a:latin typeface="+mj-lt"/>
              <a:cs typeface="Times New Roman" pitchFamily="18" charset="0"/>
            </a:endParaRPr>
          </a:p>
          <a:p>
            <a:pPr>
              <a:buFont typeface="Wingdings" panose="05000000000000000000" pitchFamily="2" charset="2"/>
              <a:buChar char="q"/>
            </a:pPr>
            <a:r>
              <a:rPr lang="bs-Latn-BA" sz="1800" dirty="0" smtClean="0">
                <a:latin typeface="+mj-lt"/>
                <a:cs typeface="Times New Roman" pitchFamily="18" charset="0"/>
              </a:rPr>
              <a:t>Obustavljanje postupka;</a:t>
            </a:r>
          </a:p>
          <a:p>
            <a:pPr>
              <a:buFont typeface="Wingdings" panose="05000000000000000000" pitchFamily="2" charset="2"/>
              <a:buChar char="q"/>
            </a:pPr>
            <a:r>
              <a:rPr lang="bs-Latn-BA" sz="1800" dirty="0" smtClean="0">
                <a:latin typeface="+mj-lt"/>
                <a:cs typeface="Times New Roman" pitchFamily="18" charset="0"/>
              </a:rPr>
              <a:t>Odgojna mjera Pojačana nadzor roditelja /uz praćenje oragana starateljstva/</a:t>
            </a:r>
          </a:p>
          <a:p>
            <a:pPr>
              <a:buFont typeface="Wingdings" panose="05000000000000000000" pitchFamily="2" charset="2"/>
              <a:buChar char="q"/>
            </a:pPr>
            <a:r>
              <a:rPr lang="bs-Latn-BA" sz="1800" dirty="0" smtClean="0">
                <a:latin typeface="+mj-lt"/>
                <a:cs typeface="Times New Roman" pitchFamily="18" charset="0"/>
              </a:rPr>
              <a:t>Odgojna mjera Pojačan nadzor nadležnog organa socijalnog staranja;</a:t>
            </a:r>
          </a:p>
          <a:p>
            <a:pPr>
              <a:buFont typeface="Wingdings" panose="05000000000000000000" pitchFamily="2" charset="2"/>
              <a:buChar char="q"/>
            </a:pPr>
            <a:r>
              <a:rPr lang="bs-Latn-BA" sz="1800" dirty="0" smtClean="0">
                <a:latin typeface="+mj-lt"/>
                <a:cs typeface="Times New Roman" pitchFamily="18" charset="0"/>
              </a:rPr>
              <a:t>Upućivanje u Disciplinski centar za maloljetnike (danas- Odgojni centar) u određenom trajanju;</a:t>
            </a:r>
          </a:p>
          <a:p>
            <a:pPr>
              <a:buFont typeface="Wingdings" panose="05000000000000000000" pitchFamily="2" charset="2"/>
              <a:buChar char="q"/>
            </a:pPr>
            <a:r>
              <a:rPr lang="bs-Latn-BA" sz="1800" dirty="0" smtClean="0">
                <a:latin typeface="+mj-lt"/>
                <a:cs typeface="Times New Roman" pitchFamily="18" charset="0"/>
              </a:rPr>
              <a:t>Upućivanje u Zavod za maloljetnike;</a:t>
            </a:r>
          </a:p>
          <a:p>
            <a:pPr>
              <a:buFont typeface="Wingdings" panose="05000000000000000000" pitchFamily="2" charset="2"/>
              <a:buChar char="q"/>
            </a:pPr>
            <a:r>
              <a:rPr lang="bs-Latn-BA" sz="1800" dirty="0" smtClean="0">
                <a:latin typeface="+mj-lt"/>
                <a:cs typeface="Times New Roman" pitchFamily="18" charset="0"/>
              </a:rPr>
              <a:t>Upućivanje u Vaspitno – popravni dom;</a:t>
            </a:r>
          </a:p>
          <a:p>
            <a:pPr>
              <a:buFont typeface="Wingdings" panose="05000000000000000000" pitchFamily="2" charset="2"/>
              <a:buChar char="q"/>
            </a:pPr>
            <a:r>
              <a:rPr lang="bs-Latn-BA" sz="1800" dirty="0" smtClean="0">
                <a:latin typeface="+mj-lt"/>
                <a:cs typeface="Times New Roman" pitchFamily="18" charset="0"/>
              </a:rPr>
              <a:t>Upućivanje u zatvor za maloljetnike;</a:t>
            </a:r>
          </a:p>
          <a:p>
            <a:endParaRPr lang="bs-Latn-BA" sz="1800" dirty="0" smtClean="0">
              <a:latin typeface="+mj-lt"/>
              <a:cs typeface="Times New Roman" pitchFamily="18" charset="0"/>
            </a:endParaRPr>
          </a:p>
          <a:p>
            <a:endParaRPr lang="bs-Latn-BA" sz="18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endParaRPr lang="bs-Latn-BA" dirty="0"/>
          </a:p>
        </p:txBody>
      </p:sp>
      <p:sp>
        <p:nvSpPr>
          <p:cNvPr id="3" name="Content Placeholder 2"/>
          <p:cNvSpPr>
            <a:spLocks noGrp="1"/>
          </p:cNvSpPr>
          <p:nvPr>
            <p:ph idx="1"/>
          </p:nvPr>
        </p:nvSpPr>
        <p:spPr>
          <a:xfrm>
            <a:off x="457200" y="1600200"/>
            <a:ext cx="8229600" cy="4724400"/>
          </a:xfrm>
        </p:spPr>
        <p:txBody>
          <a:bodyPr>
            <a:normAutofit/>
          </a:bodyPr>
          <a:lstStyle/>
          <a:p>
            <a:pPr algn="just"/>
            <a:r>
              <a:rPr lang="bs-Latn-BA" sz="1600" dirty="0" smtClean="0">
                <a:latin typeface="+mj-lt"/>
              </a:rPr>
              <a:t>Važno je istaći da je mišljenje centra za socijalni rad/organa starateljstva od izuzetnog značaja za stručne savjetnike suda i tužilaštva, jer stručni radnici CSR obave niz susreta sa maloljetnikom/com, porodicom, školom koju maloljetnik/ca pohađa, izvrše uvid u porodične prilike (posjeta porodici), po potrebi uspostave suradnju i sa drugim institucijama (Centar za mentalno zdravlje, Zavod za bolesti ovisnosti, Dječija i adolescenta neuropsihijatrija, Mjesna zajednica i dr. ), te se izvrši i pedagoška opservacija maloljetnika, kao i psihološko testiranje.</a:t>
            </a:r>
          </a:p>
          <a:p>
            <a:pPr algn="just"/>
            <a:endParaRPr lang="bs-Latn-BA" sz="1600" dirty="0" smtClean="0">
              <a:latin typeface="+mj-lt"/>
            </a:endParaRPr>
          </a:p>
          <a:p>
            <a:pPr algn="just"/>
            <a:r>
              <a:rPr lang="bs-Latn-BA" sz="1600" dirty="0" smtClean="0">
                <a:latin typeface="+mj-lt"/>
              </a:rPr>
              <a:t>Također, organ starateljstva ima uvid da li se maloljetnik pojavljivao ranije kao počinioc krivičnih djela, ili da li je škola ukazivala na neredovno pohađanje nastave, ili narušavanje školskih pravila, nesuradnju sa roditeljima i zahtijevala angažman i uključivanje CSR, ili da li su se druge institucije obraćale zahtjevom CSR za uključivanje za rad sa maloljetnikom/com i porodicom;</a:t>
            </a:r>
          </a:p>
          <a:p>
            <a:pPr algn="just"/>
            <a:endParaRPr lang="bs-Latn-BA" sz="1600" dirty="0" smtClean="0">
              <a:latin typeface="+mj-lt"/>
            </a:endParaRPr>
          </a:p>
          <a:p>
            <a:pPr algn="just"/>
            <a:r>
              <a:rPr lang="bs-Latn-BA" sz="1600" dirty="0" smtClean="0">
                <a:latin typeface="+mj-lt"/>
              </a:rPr>
              <a:t>Pored svih dokaza koje provodi sudija, koji u suštini maloljetnika/cu vidi svega 2,3 puta kada ga saslušava, od velikog značaja je stručno, multidisciplino mišljenje  CSR, koji na osnovu svih aktivnosti može, a i ne mora predložiti sudiji dalje postupanje sa maloljetnikom.  </a:t>
            </a:r>
            <a:endParaRPr lang="bs-Latn-BA" sz="1600"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a:bodyPr>
          <a:lstStyle/>
          <a:p>
            <a:pPr algn="just">
              <a:buFont typeface="Wingdings" panose="05000000000000000000" pitchFamily="2" charset="2"/>
              <a:buChar char="q"/>
            </a:pPr>
            <a:r>
              <a:rPr lang="bs-Latn-BA" sz="1600" dirty="0" smtClean="0">
                <a:latin typeface="+mj-lt"/>
                <a:cs typeface="Times New Roman" pitchFamily="18" charset="0"/>
              </a:rPr>
              <a:t>Od 01.02.2015. godine na snazi „lex specijalis“ Zakon o zaštiti i postupanju sa djecom i maloljetnicima u krivičnom postupku;</a:t>
            </a:r>
          </a:p>
          <a:p>
            <a:pPr algn="just">
              <a:buFont typeface="Wingdings" panose="05000000000000000000" pitchFamily="2" charset="2"/>
              <a:buChar char="q"/>
            </a:pPr>
            <a:endParaRPr lang="bs-Latn-BA" sz="1600" dirty="0" smtClean="0">
              <a:latin typeface="+mj-lt"/>
              <a:cs typeface="Times New Roman" pitchFamily="18" charset="0"/>
            </a:endParaRPr>
          </a:p>
          <a:p>
            <a:pPr algn="just">
              <a:buFont typeface="Wingdings" panose="05000000000000000000" pitchFamily="2" charset="2"/>
              <a:buChar char="q"/>
            </a:pPr>
            <a:r>
              <a:rPr lang="bs-Latn-BA" sz="1600" dirty="0" smtClean="0">
                <a:latin typeface="+mj-lt"/>
                <a:cs typeface="Times New Roman" pitchFamily="18" charset="0"/>
              </a:rPr>
              <a:t>Zakon predstavlja strateški zaokret i donosi određene novine u oblasti maloljetničkog prijestupništva;</a:t>
            </a:r>
          </a:p>
          <a:p>
            <a:pPr algn="just">
              <a:buFont typeface="Wingdings" panose="05000000000000000000" pitchFamily="2" charset="2"/>
              <a:buChar char="q"/>
            </a:pPr>
            <a:endParaRPr lang="bs-Latn-BA" sz="1600" dirty="0" smtClean="0">
              <a:latin typeface="+mj-lt"/>
              <a:cs typeface="Times New Roman" pitchFamily="18" charset="0"/>
            </a:endParaRPr>
          </a:p>
          <a:p>
            <a:pPr algn="just">
              <a:buFont typeface="Wingdings" panose="05000000000000000000" pitchFamily="2" charset="2"/>
              <a:buChar char="q"/>
            </a:pPr>
            <a:r>
              <a:rPr lang="bs-Latn-BA" sz="1600" dirty="0" smtClean="0">
                <a:latin typeface="+mj-lt"/>
                <a:cs typeface="Times New Roman" pitchFamily="18" charset="0"/>
              </a:rPr>
              <a:t>Zakonom se utvrđuju posebna pravila postupanja prema djeci koja su u sukobu sa zakonom, mlađim punoljetnim osobama i djeci koja su žrtve ili svjedoci, pri tome poštujući najbolji interes djeteta, omogućava da dijete u skladu sa uzrastom iskaže svoje interese;</a:t>
            </a:r>
          </a:p>
          <a:p>
            <a:pPr algn="just">
              <a:buFont typeface="Wingdings" panose="05000000000000000000" pitchFamily="2" charset="2"/>
              <a:buChar char="q"/>
            </a:pPr>
            <a:endParaRPr lang="bs-Latn-BA" sz="1600" dirty="0" smtClean="0">
              <a:latin typeface="+mj-lt"/>
              <a:cs typeface="Times New Roman" pitchFamily="18" charset="0"/>
            </a:endParaRPr>
          </a:p>
          <a:p>
            <a:pPr algn="just">
              <a:buFont typeface="Wingdings" panose="05000000000000000000" pitchFamily="2" charset="2"/>
              <a:buChar char="q"/>
            </a:pPr>
            <a:r>
              <a:rPr lang="bs-Latn-BA" sz="1600" dirty="0" smtClean="0">
                <a:latin typeface="+mj-lt"/>
                <a:cs typeface="Times New Roman" pitchFamily="18" charset="0"/>
              </a:rPr>
              <a:t>Njegova primjena u praksi  zahtijeva pravovremenu reakciju i osposobljavanje svih nadležnih organa, prvenstveno stručnih osoba organa starateljstva/CSR; </a:t>
            </a:r>
          </a:p>
          <a:p>
            <a:pPr algn="just">
              <a:buNone/>
            </a:pPr>
            <a:endParaRPr lang="bs-Latn-BA" sz="1600" dirty="0" smtClean="0">
              <a:latin typeface="+mj-lt"/>
              <a:cs typeface="Times New Roman" pitchFamily="18" charset="0"/>
            </a:endParaRPr>
          </a:p>
          <a:p>
            <a:pPr algn="just">
              <a:buFont typeface="Wingdings" panose="05000000000000000000" pitchFamily="2" charset="2"/>
              <a:buChar char="q"/>
            </a:pPr>
            <a:r>
              <a:rPr lang="bs-Latn-BA" sz="1600" dirty="0" smtClean="0">
                <a:latin typeface="+mj-lt"/>
                <a:cs typeface="Times New Roman" pitchFamily="18" charset="0"/>
              </a:rPr>
              <a:t>Predstavnici organa starateljstva prolaze edukaciju za praktičnu primjenu vođenja medijacije/posredovanja u krivičnom postupku  prema maloljetnicima, koji su u kontaktu sa pravosudnim sistemom </a:t>
            </a:r>
            <a:r>
              <a:rPr lang="bs-Latn-BA" sz="1600" dirty="0">
                <a:latin typeface="+mj-lt"/>
                <a:cs typeface="Times New Roman" pitchFamily="18" charset="0"/>
              </a:rPr>
              <a:t>i to „Victim Offender mediation</a:t>
            </a:r>
            <a:r>
              <a:rPr lang="bs-Latn-BA" sz="1600" dirty="0" smtClean="0">
                <a:latin typeface="+mj-lt"/>
                <a:cs typeface="Times New Roman" pitchFamily="18" charset="0"/>
              </a:rPr>
              <a:t>“ – medijacija između žrtve i počinitelja</a:t>
            </a:r>
          </a:p>
          <a:p>
            <a:pPr>
              <a:buFont typeface="Wingdings" panose="05000000000000000000" pitchFamily="2" charset="2"/>
              <a:buChar char="q"/>
            </a:pPr>
            <a:endParaRPr lang="bs-Latn-BA" sz="1600" dirty="0">
              <a:latin typeface="+mj-lt"/>
              <a:cs typeface="Times New Roman" pitchFamily="18" charset="0"/>
            </a:endParaRPr>
          </a:p>
        </p:txBody>
      </p:sp>
      <p:sp>
        <p:nvSpPr>
          <p:cNvPr id="5" name="Title 1"/>
          <p:cNvSpPr>
            <a:spLocks noGrp="1"/>
          </p:cNvSpPr>
          <p:nvPr>
            <p:ph type="title"/>
          </p:nvPr>
        </p:nvSpPr>
        <p:spPr>
          <a:xfrm>
            <a:off x="457200" y="762000"/>
            <a:ext cx="8229600" cy="631366"/>
          </a:xfrm>
        </p:spPr>
        <p:txBody>
          <a:bodyPr>
            <a:normAutofit fontScale="90000"/>
          </a:bodyPr>
          <a:lstStyle/>
          <a:p>
            <a:r>
              <a:rPr lang="bs-Latn-BA" sz="2400" b="1" dirty="0" smtClean="0">
                <a:cs typeface="Times New Roman" pitchFamily="18" charset="0"/>
              </a:rPr>
              <a:t>Zakon o zaštiti i postupanju sa djecom i maloljetnicima u krivičnom postupku FBiH</a:t>
            </a:r>
            <a:endParaRPr lang="bs-Latn-BA" sz="2400" b="1" dirty="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r>
              <a:rPr lang="bs-Latn-BA" sz="2400" b="1" dirty="0" smtClean="0">
                <a:cs typeface="Times New Roman" pitchFamily="18" charset="0"/>
              </a:rPr>
              <a:t>Zakon o </a:t>
            </a:r>
            <a:r>
              <a:rPr lang="bs-Latn-BA" sz="2400" b="1" dirty="0">
                <a:cs typeface="Times New Roman" pitchFamily="18" charset="0"/>
              </a:rPr>
              <a:t>zaštiti i postupanju sa djecom i maloljetnicima u krivičnom </a:t>
            </a:r>
            <a:r>
              <a:rPr lang="bs-Latn-BA" sz="2400" b="1" dirty="0" smtClean="0">
                <a:cs typeface="Times New Roman" pitchFamily="18" charset="0"/>
              </a:rPr>
              <a:t>postupku FBiH</a:t>
            </a:r>
            <a:endParaRPr lang="bs-Latn-BA" sz="2400" b="1" dirty="0">
              <a:cs typeface="Times New Roman" pitchFamily="18" charset="0"/>
            </a:endParaRPr>
          </a:p>
        </p:txBody>
      </p:sp>
      <p:sp>
        <p:nvSpPr>
          <p:cNvPr id="3" name="Content Placeholder 2"/>
          <p:cNvSpPr>
            <a:spLocks noGrp="1"/>
          </p:cNvSpPr>
          <p:nvPr>
            <p:ph idx="1"/>
          </p:nvPr>
        </p:nvSpPr>
        <p:spPr>
          <a:xfrm>
            <a:off x="457200" y="1600200"/>
            <a:ext cx="8229600" cy="4389120"/>
          </a:xfrm>
        </p:spPr>
        <p:txBody>
          <a:bodyPr>
            <a:normAutofit/>
          </a:bodyPr>
          <a:lstStyle/>
          <a:p>
            <a:pPr marL="0" indent="0">
              <a:buNone/>
            </a:pPr>
            <a:endParaRPr lang="bs-Latn-BA" sz="1800" dirty="0" smtClean="0">
              <a:latin typeface="+mj-lt"/>
              <a:cs typeface="Times New Roman" pitchFamily="18" charset="0"/>
            </a:endParaRPr>
          </a:p>
          <a:p>
            <a:pPr algn="just">
              <a:buFont typeface="Wingdings" panose="05000000000000000000" pitchFamily="2" charset="2"/>
              <a:buChar char="q"/>
            </a:pPr>
            <a:r>
              <a:rPr lang="bs-Latn-BA" sz="1800" dirty="0" smtClean="0">
                <a:latin typeface="+mj-lt"/>
                <a:cs typeface="Times New Roman" pitchFamily="18" charset="0"/>
              </a:rPr>
              <a:t>Tužioci </a:t>
            </a:r>
            <a:r>
              <a:rPr lang="bs-Latn-BA" sz="1800" dirty="0">
                <a:latin typeface="+mj-lt"/>
                <a:cs typeface="Times New Roman" pitchFamily="18" charset="0"/>
              </a:rPr>
              <a:t>i sudije prolaze posebne edukacije za rad sa maloljetnicima;</a:t>
            </a:r>
          </a:p>
          <a:p>
            <a:pPr algn="just">
              <a:buFont typeface="Wingdings" panose="05000000000000000000" pitchFamily="2" charset="2"/>
              <a:buChar char="q"/>
            </a:pPr>
            <a:r>
              <a:rPr lang="bs-Latn-BA" sz="1800" dirty="0">
                <a:latin typeface="+mj-lt"/>
                <a:cs typeface="Times New Roman" pitchFamily="18" charset="0"/>
              </a:rPr>
              <a:t>Određen je sudija i tužioc za rad sa maloljetnicima, sa posebnjim znanjima, vještinama i sa posebnim senzibilitetom prema maloljetnicima</a:t>
            </a:r>
            <a:r>
              <a:rPr lang="bs-Latn-BA" sz="1800" dirty="0" smtClean="0">
                <a:latin typeface="+mj-lt"/>
                <a:cs typeface="Times New Roman" pitchFamily="18" charset="0"/>
              </a:rPr>
              <a:t>;</a:t>
            </a:r>
          </a:p>
          <a:p>
            <a:pPr algn="just">
              <a:buFont typeface="Wingdings" panose="05000000000000000000" pitchFamily="2" charset="2"/>
              <a:buChar char="q"/>
            </a:pPr>
            <a:r>
              <a:rPr lang="bs-Latn-BA" sz="1800" b="1" dirty="0" smtClean="0">
                <a:latin typeface="+mj-lt"/>
                <a:cs typeface="Times New Roman" pitchFamily="18" charset="0"/>
              </a:rPr>
              <a:t>Zakon jasno definira i određene ključne pojmove:</a:t>
            </a:r>
          </a:p>
          <a:p>
            <a:pPr algn="just">
              <a:buFont typeface="Wingdings" panose="05000000000000000000" pitchFamily="2" charset="2"/>
              <a:buChar char="q"/>
            </a:pPr>
            <a:r>
              <a:rPr lang="bs-Latn-BA" sz="1800" i="1" dirty="0" smtClean="0">
                <a:latin typeface="+mj-lt"/>
                <a:cs typeface="Times New Roman" pitchFamily="18" charset="0"/>
              </a:rPr>
              <a:t>Dijete</a:t>
            </a:r>
            <a:r>
              <a:rPr lang="bs-Latn-BA" sz="1800" dirty="0" smtClean="0">
                <a:latin typeface="+mj-lt"/>
                <a:cs typeface="Times New Roman" pitchFamily="18" charset="0"/>
              </a:rPr>
              <a:t> – svaka osoba koja  nije navršila 18 godina života;</a:t>
            </a:r>
          </a:p>
          <a:p>
            <a:pPr algn="just">
              <a:buFont typeface="Wingdings" panose="05000000000000000000" pitchFamily="2" charset="2"/>
              <a:buChar char="q"/>
            </a:pPr>
            <a:r>
              <a:rPr lang="bs-Latn-BA" sz="1800" i="1" dirty="0" smtClean="0">
                <a:latin typeface="+mj-lt"/>
                <a:cs typeface="Times New Roman" pitchFamily="18" charset="0"/>
              </a:rPr>
              <a:t>Krivično odgovorno dijete </a:t>
            </a:r>
            <a:r>
              <a:rPr lang="bs-Latn-BA" sz="1800" dirty="0" smtClean="0">
                <a:latin typeface="+mj-lt"/>
                <a:cs typeface="Times New Roman" pitchFamily="18" charset="0"/>
              </a:rPr>
              <a:t>je sa navršenih 14 godina života;</a:t>
            </a:r>
          </a:p>
          <a:p>
            <a:pPr algn="just">
              <a:buFont typeface="Wingdings" panose="05000000000000000000" pitchFamily="2" charset="2"/>
              <a:buChar char="q"/>
            </a:pPr>
            <a:r>
              <a:rPr lang="bs-Latn-BA" sz="1800" i="1" dirty="0" smtClean="0">
                <a:latin typeface="+mj-lt"/>
                <a:cs typeface="Times New Roman" pitchFamily="18" charset="0"/>
              </a:rPr>
              <a:t>Maloljetnik</a:t>
            </a:r>
            <a:r>
              <a:rPr lang="bs-Latn-BA" sz="1800" dirty="0" smtClean="0">
                <a:latin typeface="+mj-lt"/>
                <a:cs typeface="Times New Roman" pitchFamily="18" charset="0"/>
              </a:rPr>
              <a:t> je dijete ili mlada osoba s kojom se prema važećem sistemu, u skladu sa učinjenim krivičnim djelom, može postupati na način koji se razlikuje od postupanja sa odraslim osobama;</a:t>
            </a:r>
          </a:p>
          <a:p>
            <a:pPr algn="just">
              <a:buFont typeface="Wingdings" panose="05000000000000000000" pitchFamily="2" charset="2"/>
              <a:buChar char="q"/>
            </a:pPr>
            <a:r>
              <a:rPr lang="bs-Latn-BA" sz="1800" i="1" dirty="0" smtClean="0">
                <a:latin typeface="+mj-lt"/>
                <a:cs typeface="Times New Roman" pitchFamily="18" charset="0"/>
              </a:rPr>
              <a:t>Mlađa punoljetna osoba </a:t>
            </a:r>
            <a:r>
              <a:rPr lang="bs-Latn-BA" sz="1800" dirty="0" smtClean="0">
                <a:latin typeface="+mj-lt"/>
                <a:cs typeface="Times New Roman" pitchFamily="18" charset="0"/>
              </a:rPr>
              <a:t>je osoba koja je navršila 18, a nije navršila 21 godinu života i čiji razvoj nije na tom nivou da bi se mogla smatrati punoljetnom osobom;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bs-Latn-BA" sz="2200" b="1" dirty="0" smtClean="0">
                <a:cs typeface="Times New Roman" pitchFamily="18" charset="0"/>
              </a:rPr>
              <a:t>Zakon o zaštiti i postupanju sa djecom i maloljetnicima u krivičnom postupku FBiH</a:t>
            </a:r>
            <a:endParaRPr lang="bs-Latn-BA" sz="2200" dirty="0"/>
          </a:p>
        </p:txBody>
      </p:sp>
      <p:sp>
        <p:nvSpPr>
          <p:cNvPr id="3" name="Content Placeholder 2"/>
          <p:cNvSpPr>
            <a:spLocks noGrp="1"/>
          </p:cNvSpPr>
          <p:nvPr>
            <p:ph idx="1"/>
          </p:nvPr>
        </p:nvSpPr>
        <p:spPr>
          <a:xfrm>
            <a:off x="457200" y="1524000"/>
            <a:ext cx="8229600" cy="4800600"/>
          </a:xfrm>
        </p:spPr>
        <p:txBody>
          <a:bodyPr>
            <a:normAutofit/>
          </a:bodyPr>
          <a:lstStyle/>
          <a:p>
            <a:pPr algn="just">
              <a:buFont typeface="Wingdings" panose="05000000000000000000" pitchFamily="2" charset="2"/>
              <a:buChar char="q"/>
            </a:pPr>
            <a:r>
              <a:rPr lang="bs-Latn-BA" sz="1600" dirty="0" smtClean="0">
                <a:latin typeface="+mj-lt"/>
                <a:cs typeface="Times New Roman" panose="02020603050405020304" pitchFamily="18" charset="0"/>
              </a:rPr>
              <a:t>Zakonom se potencira primjenu alternativnih mjera, policijskog upozorenja i odgojnih preporuka, koje ne pripadaju krivičnim sankcijama za maloljetnike, jer su za njihovu primjenu određeni posebni organi, propisani uvjeti i svrha, a što je poseban oblik reakcije društva na kriminalne radnje djece;</a:t>
            </a:r>
          </a:p>
          <a:p>
            <a:pPr algn="just">
              <a:buNone/>
            </a:pPr>
            <a:endParaRPr lang="bs-Latn-BA" sz="1600" dirty="0" smtClean="0">
              <a:latin typeface="+mj-lt"/>
              <a:cs typeface="Times New Roman" panose="02020603050405020304" pitchFamily="18" charset="0"/>
            </a:endParaRPr>
          </a:p>
          <a:p>
            <a:pPr algn="just">
              <a:buFont typeface="Wingdings" panose="05000000000000000000" pitchFamily="2" charset="2"/>
              <a:buChar char="q"/>
            </a:pPr>
            <a:r>
              <a:rPr lang="bs-Latn-BA" sz="1600" dirty="0" smtClean="0">
                <a:latin typeface="+mj-lt"/>
                <a:cs typeface="Times New Roman" panose="02020603050405020304" pitchFamily="18" charset="0"/>
              </a:rPr>
              <a:t>U današnjoj praksi, nakon što maloljetnik počini krivično djelo, uz prisustvo roditelja, ali i predstavnika organa starateljstva se saslušava u policijskoj upravi, </a:t>
            </a:r>
            <a:r>
              <a:rPr lang="bs-Latn-BA" sz="1600" b="1" dirty="0" smtClean="0">
                <a:latin typeface="+mj-lt"/>
                <a:cs typeface="Times New Roman" panose="02020603050405020304" pitchFamily="18" charset="0"/>
              </a:rPr>
              <a:t>te se spis dostavlja tužiocu;</a:t>
            </a:r>
          </a:p>
          <a:p>
            <a:pPr algn="just">
              <a:buFont typeface="Wingdings" panose="05000000000000000000" pitchFamily="2" charset="2"/>
              <a:buChar char="q"/>
            </a:pPr>
            <a:endParaRPr lang="bs-Latn-BA" sz="1600" b="1" dirty="0" smtClean="0">
              <a:latin typeface="+mj-lt"/>
              <a:cs typeface="Times New Roman" panose="02020603050405020304" pitchFamily="18" charset="0"/>
            </a:endParaRPr>
          </a:p>
          <a:p>
            <a:pPr algn="just">
              <a:buFont typeface="Wingdings" panose="05000000000000000000" pitchFamily="2" charset="2"/>
              <a:buChar char="q"/>
            </a:pPr>
            <a:r>
              <a:rPr lang="bs-Latn-BA" sz="1600" dirty="0" smtClean="0">
                <a:latin typeface="+mj-lt"/>
                <a:cs typeface="Times New Roman" panose="02020603050405020304" pitchFamily="18" charset="0"/>
              </a:rPr>
              <a:t>Tužioc dostavlja zahtjev nadležnom organu starateljstva/CSR za  </a:t>
            </a:r>
            <a:r>
              <a:rPr lang="bs-Latn-BA" sz="1600" b="1" dirty="0" smtClean="0">
                <a:latin typeface="+mj-lt"/>
                <a:cs typeface="Times New Roman" panose="02020603050405020304" pitchFamily="18" charset="0"/>
              </a:rPr>
              <a:t>mišljenje o cjelishodnosti pokretanja postupka ili zahtjevom za dostavljanje socijalne anamneze</a:t>
            </a:r>
            <a:r>
              <a:rPr lang="bs-Latn-BA" sz="1600" dirty="0" smtClean="0">
                <a:latin typeface="+mj-lt"/>
                <a:cs typeface="Times New Roman" panose="02020603050405020304" pitchFamily="18" charset="0"/>
              </a:rPr>
              <a:t>;</a:t>
            </a:r>
          </a:p>
          <a:p>
            <a:pPr algn="just">
              <a:buNone/>
            </a:pPr>
            <a:endParaRPr lang="bs-Latn-BA" sz="1600" dirty="0" smtClean="0">
              <a:latin typeface="+mj-lt"/>
              <a:cs typeface="Times New Roman" panose="02020603050405020304" pitchFamily="18" charset="0"/>
            </a:endParaRPr>
          </a:p>
          <a:p>
            <a:pPr algn="just">
              <a:buFont typeface="Wingdings" panose="05000000000000000000" pitchFamily="2" charset="2"/>
              <a:buChar char="q"/>
            </a:pPr>
            <a:r>
              <a:rPr lang="bs-Latn-BA" sz="1600" dirty="0" smtClean="0">
                <a:latin typeface="+mj-lt"/>
                <a:cs typeface="Times New Roman" panose="02020603050405020304" pitchFamily="18" charset="0"/>
              </a:rPr>
              <a:t>Organ starateljstva, HITNO tužiocu dostavlja mišljenje; </a:t>
            </a:r>
          </a:p>
          <a:p>
            <a:pPr>
              <a:buFont typeface="Wingdings" panose="05000000000000000000" pitchFamily="2" charset="2"/>
              <a:buChar char="q"/>
            </a:pPr>
            <a:endParaRPr lang="bs-Latn-BA" sz="1600" dirty="0">
              <a:latin typeface="+mj-lt"/>
              <a:cs typeface="Times New Roman" panose="02020603050405020304" pitchFamily="18" charset="0"/>
            </a:endParaRPr>
          </a:p>
          <a:p>
            <a:pPr>
              <a:buFont typeface="Wingdings" panose="05000000000000000000" pitchFamily="2" charset="2"/>
              <a:buChar char="q"/>
            </a:pPr>
            <a:endParaRPr lang="bs-Latn-BA" sz="1600" dirty="0" smtClean="0">
              <a:latin typeface="+mj-lt"/>
              <a:cs typeface="Times New Roman" panose="02020603050405020304" pitchFamily="18" charset="0"/>
            </a:endParaRPr>
          </a:p>
          <a:p>
            <a:pPr>
              <a:buFont typeface="Wingdings" panose="05000000000000000000" pitchFamily="2" charset="2"/>
              <a:buChar char="q"/>
            </a:pPr>
            <a:endParaRPr lang="bs-Latn-BA" sz="1600" dirty="0">
              <a:latin typeface="+mj-lt"/>
              <a:cs typeface="Times New Roman" panose="02020603050405020304" pitchFamily="18" charset="0"/>
            </a:endParaRPr>
          </a:p>
          <a:p>
            <a:pPr>
              <a:buFont typeface="Wingdings" panose="05000000000000000000" pitchFamily="2" charset="2"/>
              <a:buChar char="q"/>
            </a:pPr>
            <a:endParaRPr lang="bs-Latn-BA" sz="1600" dirty="0">
              <a:latin typeface="+mj-lt"/>
              <a:cs typeface="Times New Roman" panose="02020603050405020304" pitchFamily="18" charset="0"/>
            </a:endParaRPr>
          </a:p>
        </p:txBody>
      </p:sp>
    </p:spTree>
    <p:extLst>
      <p:ext uri="{BB962C8B-B14F-4D97-AF65-F5344CB8AC3E}">
        <p14:creationId xmlns="" xmlns:p14="http://schemas.microsoft.com/office/powerpoint/2010/main" val="1487905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5249</TotalTime>
  <Words>6491</Words>
  <Application>Microsoft Office PowerPoint</Application>
  <PresentationFormat>On-screen Show (4:3)</PresentationFormat>
  <Paragraphs>461</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Flow</vt:lpstr>
      <vt:lpstr> </vt:lpstr>
      <vt:lpstr>Postupanje sa maloljetnikom po krivičnom zakonodavstvu na nivou BIH Ovakvi propsi su vrijedili i za entitete odnosno Brčko distrikt prije stupanja na snagu Zakona o zaštiti i postupanju sa djecom i maloljetnicima u krivičnom postupku! </vt:lpstr>
      <vt:lpstr>Uloga organa starateljstva prema maloljetniku/ci po  Krivičnom zakonu BIH</vt:lpstr>
      <vt:lpstr> SOCIJALNA  ANAMNEZA</vt:lpstr>
      <vt:lpstr>Prijedlozi organa starateljstva i postupanje suda: </vt:lpstr>
      <vt:lpstr>Slide 6</vt:lpstr>
      <vt:lpstr>Zakon o zaštiti i postupanju sa djecom i maloljetnicima u krivičnom postupku FBiH</vt:lpstr>
      <vt:lpstr>Zakon o zaštiti i postupanju sa djecom i maloljetnicima u krivičnom postupku FBiH</vt:lpstr>
      <vt:lpstr>Zakon o zaštiti i postupanju sa djecom i maloljetnicima u krivičnom postupku FBiH</vt:lpstr>
      <vt:lpstr>Socijalnu anamnezu</vt:lpstr>
      <vt:lpstr>Zakon o zaštiti i postupanju sa djecom i maloljetnicima u krivičnom postupku FBiH</vt:lpstr>
      <vt:lpstr>Zakon o zaštiti i postupanju sa djecom i maloljetnicima u krivičnom postupku</vt:lpstr>
      <vt:lpstr>Slide 13</vt:lpstr>
      <vt:lpstr>Kada se maloljetniku izriče odgojna preporuka,  izvinjenje  oštećenom/naknada štete oštećenom</vt:lpstr>
      <vt:lpstr>Slide 15</vt:lpstr>
      <vt:lpstr>Postupak posredovanja/medijacije</vt:lpstr>
      <vt:lpstr>Prvi razgovor sa počiniocem</vt:lpstr>
      <vt:lpstr>Prvi razgovor sa oštećenim</vt:lpstr>
      <vt:lpstr>Zajednički razgovor</vt:lpstr>
      <vt:lpstr>Odgojna preporuka “naknada štete oštećenom”</vt:lpstr>
      <vt:lpstr>Primjer iz prakse – primjena odgojne preporuke “lično izvinjenje oštećenom”</vt:lpstr>
      <vt:lpstr>Slide 22</vt:lpstr>
      <vt:lpstr>Slide 23</vt:lpstr>
      <vt:lpstr>Slide 24</vt:lpstr>
      <vt:lpstr>Slide 25</vt:lpstr>
      <vt:lpstr>Razlike između retributivnog i restorativnog pravosuđa</vt:lpstr>
      <vt:lpstr>Razlike  između  uloga</vt:lpstr>
      <vt:lpstr>Razlike kod osumnjičenika/počinioca</vt:lpstr>
      <vt:lpstr>Razlike kod oštećenika </vt:lpstr>
      <vt:lpstr>  ULOGA CSR/Ost. U SLUČAJEVIMA NAREBE O POKRETANJU PRIPREMNO POSTUPKA I PRAĆENJE PROVEDBE ODGOJNIH MJERA</vt:lpstr>
      <vt:lpstr>ODGOJNE MJERE</vt:lpstr>
      <vt:lpstr>Primjer iz prakse- provođenje odgojne mjere “pojačan nadzor nadležnog organa socijalnog staranja”</vt:lpstr>
      <vt:lpstr>Slide 33</vt:lpstr>
      <vt:lpstr>Slide 34</vt:lpstr>
      <vt:lpstr>Slide 35</vt:lpstr>
      <vt:lpstr>Slide 36</vt:lpstr>
      <vt:lpstr>Slide 37</vt:lpstr>
      <vt:lpstr>Slide 38</vt:lpstr>
      <vt:lpstr>Slide 39</vt:lpstr>
      <vt:lpstr>Slide 40</vt:lpstr>
      <vt:lpstr>Slide 41</vt:lpstr>
      <vt:lpstr>Slide 42</vt:lpstr>
      <vt:lpstr>Uloga organa starateljstva/CSR u slučajevima izricanja zavodske mjere “upućivanje u odgojno – popravni dom” </vt:lpstr>
      <vt:lpstr>ULOGA ORGANA STARATELJSTVA U PREVENCIJI MALOLJETNIČKOG PRIJESTUPNIŠTVA</vt:lpstr>
      <vt:lpstr>DIJETE U RIZIKU</vt:lpstr>
      <vt:lpstr>PREVENCIJA</vt:lpstr>
      <vt:lpstr>ZA KRAJ....općenito..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prezentacija</dc:title>
  <dc:creator>Hp</dc:creator>
  <cp:lastModifiedBy>Berin</cp:lastModifiedBy>
  <cp:revision>265</cp:revision>
  <dcterms:created xsi:type="dcterms:W3CDTF">2006-08-16T00:00:00Z</dcterms:created>
  <dcterms:modified xsi:type="dcterms:W3CDTF">2020-05-14T15:10:58Z</dcterms:modified>
</cp:coreProperties>
</file>