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51652-27A4-4375-B514-4EBC25C9477A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bs-Latn-BA"/>
        </a:p>
      </dgm:t>
    </dgm:pt>
    <dgm:pt modelId="{A5DEDF25-917E-440F-AC8A-88793391005F}">
      <dgm:prSet/>
      <dgm:spPr/>
      <dgm:t>
        <a:bodyPr/>
        <a:lstStyle/>
        <a:p>
          <a:pPr rtl="0"/>
          <a:r>
            <a:rPr lang="hr-HR" smtClean="0"/>
            <a:t>1997.</a:t>
          </a:r>
          <a:endParaRPr lang="bs-Latn-BA"/>
        </a:p>
      </dgm:t>
    </dgm:pt>
    <dgm:pt modelId="{4D070830-D930-4203-BD80-4868E11D6510}" type="parTrans" cxnId="{2A3BCD4C-F2E7-48DE-A98E-04E955DC894F}">
      <dgm:prSet/>
      <dgm:spPr/>
      <dgm:t>
        <a:bodyPr/>
        <a:lstStyle/>
        <a:p>
          <a:endParaRPr lang="bs-Latn-BA"/>
        </a:p>
      </dgm:t>
    </dgm:pt>
    <dgm:pt modelId="{70F07773-40AF-487C-A8C2-04DE17B0E0D1}" type="sibTrans" cxnId="{2A3BCD4C-F2E7-48DE-A98E-04E955DC894F}">
      <dgm:prSet/>
      <dgm:spPr/>
      <dgm:t>
        <a:bodyPr/>
        <a:lstStyle/>
        <a:p>
          <a:endParaRPr lang="bs-Latn-BA"/>
        </a:p>
      </dgm:t>
    </dgm:pt>
    <dgm:pt modelId="{824475AE-DDE1-4361-9B74-AE6E39C7E0EE}">
      <dgm:prSet/>
      <dgm:spPr/>
      <dgm:t>
        <a:bodyPr/>
        <a:lstStyle/>
        <a:p>
          <a:pPr rtl="0"/>
          <a:r>
            <a:rPr lang="hr-HR" smtClean="0"/>
            <a:t>„Corpus Juris 2000“ - najsnažniji primjer širenja nadležnosti EU na krivičnopravnom području</a:t>
          </a:r>
          <a:endParaRPr lang="bs-Latn-BA"/>
        </a:p>
      </dgm:t>
    </dgm:pt>
    <dgm:pt modelId="{F24F7CDD-BD11-49CD-96DE-EF8D05240BB4}" type="parTrans" cxnId="{92CFE08B-0AF1-427B-A5FE-CF2A0C540806}">
      <dgm:prSet/>
      <dgm:spPr/>
      <dgm:t>
        <a:bodyPr/>
        <a:lstStyle/>
        <a:p>
          <a:endParaRPr lang="bs-Latn-BA"/>
        </a:p>
      </dgm:t>
    </dgm:pt>
    <dgm:pt modelId="{723682D0-2442-40C9-93AE-07C93C848AED}" type="sibTrans" cxnId="{92CFE08B-0AF1-427B-A5FE-CF2A0C540806}">
      <dgm:prSet/>
      <dgm:spPr/>
      <dgm:t>
        <a:bodyPr/>
        <a:lstStyle/>
        <a:p>
          <a:endParaRPr lang="bs-Latn-BA"/>
        </a:p>
      </dgm:t>
    </dgm:pt>
    <dgm:pt modelId="{9B9B9136-06CB-4336-B66B-3BD7DD774109}" type="pres">
      <dgm:prSet presAssocID="{75451652-27A4-4375-B514-4EBC25C947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CD0F58C-4630-4C43-97BD-1D7A88B99820}" type="pres">
      <dgm:prSet presAssocID="{75451652-27A4-4375-B514-4EBC25C9477A}" presName="fgShape" presStyleLbl="fgShp" presStyleIdx="0" presStyleCnt="1"/>
      <dgm:spPr/>
    </dgm:pt>
    <dgm:pt modelId="{874AF750-7306-41E0-B234-44A627EE62CC}" type="pres">
      <dgm:prSet presAssocID="{75451652-27A4-4375-B514-4EBC25C9477A}" presName="linComp" presStyleCnt="0"/>
      <dgm:spPr/>
    </dgm:pt>
    <dgm:pt modelId="{A9BD4F0E-378E-4D59-BA41-2EB8E76E1419}" type="pres">
      <dgm:prSet presAssocID="{A5DEDF25-917E-440F-AC8A-88793391005F}" presName="compNode" presStyleCnt="0"/>
      <dgm:spPr/>
    </dgm:pt>
    <dgm:pt modelId="{B5B29632-9D15-47F9-ADF4-58247BBBDDBA}" type="pres">
      <dgm:prSet presAssocID="{A5DEDF25-917E-440F-AC8A-88793391005F}" presName="bkgdShape" presStyleLbl="node1" presStyleIdx="0" presStyleCnt="2"/>
      <dgm:spPr/>
      <dgm:t>
        <a:bodyPr/>
        <a:lstStyle/>
        <a:p>
          <a:endParaRPr lang="bs-Latn-BA"/>
        </a:p>
      </dgm:t>
    </dgm:pt>
    <dgm:pt modelId="{0FD6091D-2C98-4419-8D42-70E03E2B04FF}" type="pres">
      <dgm:prSet presAssocID="{A5DEDF25-917E-440F-AC8A-88793391005F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08D4B4B8-09A7-4762-89A6-1CA070FBD1BE}" type="pres">
      <dgm:prSet presAssocID="{A5DEDF25-917E-440F-AC8A-88793391005F}" presName="invisiNode" presStyleLbl="node1" presStyleIdx="0" presStyleCnt="2"/>
      <dgm:spPr/>
    </dgm:pt>
    <dgm:pt modelId="{0E91736D-B61C-4394-8018-06D5A6D59FF3}" type="pres">
      <dgm:prSet presAssocID="{A5DEDF25-917E-440F-AC8A-88793391005F}" presName="imagNode" presStyleLbl="fgImgPlace1" presStyleIdx="0" presStyleCnt="2"/>
      <dgm:spPr/>
    </dgm:pt>
    <dgm:pt modelId="{38A953C9-A310-4719-B5B1-679020B96093}" type="pres">
      <dgm:prSet presAssocID="{70F07773-40AF-487C-A8C2-04DE17B0E0D1}" presName="sibTrans" presStyleLbl="sibTrans2D1" presStyleIdx="0" presStyleCnt="0"/>
      <dgm:spPr/>
      <dgm:t>
        <a:bodyPr/>
        <a:lstStyle/>
        <a:p>
          <a:endParaRPr lang="bs-Latn-BA"/>
        </a:p>
      </dgm:t>
    </dgm:pt>
    <dgm:pt modelId="{BB079BC2-A84C-4641-9976-92DBBDF1E4EB}" type="pres">
      <dgm:prSet presAssocID="{824475AE-DDE1-4361-9B74-AE6E39C7E0EE}" presName="compNode" presStyleCnt="0"/>
      <dgm:spPr/>
    </dgm:pt>
    <dgm:pt modelId="{6B81C4B1-D221-4BD2-BF67-30E9A5A6F2DE}" type="pres">
      <dgm:prSet presAssocID="{824475AE-DDE1-4361-9B74-AE6E39C7E0EE}" presName="bkgdShape" presStyleLbl="node1" presStyleIdx="1" presStyleCnt="2"/>
      <dgm:spPr/>
      <dgm:t>
        <a:bodyPr/>
        <a:lstStyle/>
        <a:p>
          <a:endParaRPr lang="bs-Latn-BA"/>
        </a:p>
      </dgm:t>
    </dgm:pt>
    <dgm:pt modelId="{24BBAC17-CEC7-4C76-A65B-EAAD235635AE}" type="pres">
      <dgm:prSet presAssocID="{824475AE-DDE1-4361-9B74-AE6E39C7E0E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101FF93-7209-437D-88B5-AE465D84E196}" type="pres">
      <dgm:prSet presAssocID="{824475AE-DDE1-4361-9B74-AE6E39C7E0EE}" presName="invisiNode" presStyleLbl="node1" presStyleIdx="1" presStyleCnt="2"/>
      <dgm:spPr/>
    </dgm:pt>
    <dgm:pt modelId="{0A4ED3CD-DCBB-4BBE-A704-F232EA08F62B}" type="pres">
      <dgm:prSet presAssocID="{824475AE-DDE1-4361-9B74-AE6E39C7E0EE}" presName="imagNode" presStyleLbl="fgImgPlace1" presStyleIdx="1" presStyleCnt="2"/>
      <dgm:spPr/>
    </dgm:pt>
  </dgm:ptLst>
  <dgm:cxnLst>
    <dgm:cxn modelId="{A8D33C2F-C9FB-4A17-85FD-3E32AA577BE6}" type="presOf" srcId="{824475AE-DDE1-4361-9B74-AE6E39C7E0EE}" destId="{6B81C4B1-D221-4BD2-BF67-30E9A5A6F2DE}" srcOrd="0" destOrd="0" presId="urn:microsoft.com/office/officeart/2005/8/layout/hList7"/>
    <dgm:cxn modelId="{09A7A744-FFFF-47DB-BB92-D9D66AC076CE}" type="presOf" srcId="{70F07773-40AF-487C-A8C2-04DE17B0E0D1}" destId="{38A953C9-A310-4719-B5B1-679020B96093}" srcOrd="0" destOrd="0" presId="urn:microsoft.com/office/officeart/2005/8/layout/hList7"/>
    <dgm:cxn modelId="{8BC2E259-88E0-4256-A405-61028BF59444}" type="presOf" srcId="{824475AE-DDE1-4361-9B74-AE6E39C7E0EE}" destId="{24BBAC17-CEC7-4C76-A65B-EAAD235635AE}" srcOrd="1" destOrd="0" presId="urn:microsoft.com/office/officeart/2005/8/layout/hList7"/>
    <dgm:cxn modelId="{5B160832-1D92-4F77-AF0D-608674A8829E}" type="presOf" srcId="{A5DEDF25-917E-440F-AC8A-88793391005F}" destId="{0FD6091D-2C98-4419-8D42-70E03E2B04FF}" srcOrd="1" destOrd="0" presId="urn:microsoft.com/office/officeart/2005/8/layout/hList7"/>
    <dgm:cxn modelId="{CB3BFF02-5770-43CE-BE64-E25D616B2ECC}" type="presOf" srcId="{75451652-27A4-4375-B514-4EBC25C9477A}" destId="{9B9B9136-06CB-4336-B66B-3BD7DD774109}" srcOrd="0" destOrd="0" presId="urn:microsoft.com/office/officeart/2005/8/layout/hList7"/>
    <dgm:cxn modelId="{92CFE08B-0AF1-427B-A5FE-CF2A0C540806}" srcId="{75451652-27A4-4375-B514-4EBC25C9477A}" destId="{824475AE-DDE1-4361-9B74-AE6E39C7E0EE}" srcOrd="1" destOrd="0" parTransId="{F24F7CDD-BD11-49CD-96DE-EF8D05240BB4}" sibTransId="{723682D0-2442-40C9-93AE-07C93C848AED}"/>
    <dgm:cxn modelId="{2A3BCD4C-F2E7-48DE-A98E-04E955DC894F}" srcId="{75451652-27A4-4375-B514-4EBC25C9477A}" destId="{A5DEDF25-917E-440F-AC8A-88793391005F}" srcOrd="0" destOrd="0" parTransId="{4D070830-D930-4203-BD80-4868E11D6510}" sibTransId="{70F07773-40AF-487C-A8C2-04DE17B0E0D1}"/>
    <dgm:cxn modelId="{F63DDD0F-FAFE-4E0E-A35F-CE65CB8A7A41}" type="presOf" srcId="{A5DEDF25-917E-440F-AC8A-88793391005F}" destId="{B5B29632-9D15-47F9-ADF4-58247BBBDDBA}" srcOrd="0" destOrd="0" presId="urn:microsoft.com/office/officeart/2005/8/layout/hList7"/>
    <dgm:cxn modelId="{D4AAA210-396A-457E-B465-D9E2763721B6}" type="presParOf" srcId="{9B9B9136-06CB-4336-B66B-3BD7DD774109}" destId="{0CD0F58C-4630-4C43-97BD-1D7A88B99820}" srcOrd="0" destOrd="0" presId="urn:microsoft.com/office/officeart/2005/8/layout/hList7"/>
    <dgm:cxn modelId="{026CA4C3-61D2-4D51-80AA-4F3FF94159DA}" type="presParOf" srcId="{9B9B9136-06CB-4336-B66B-3BD7DD774109}" destId="{874AF750-7306-41E0-B234-44A627EE62CC}" srcOrd="1" destOrd="0" presId="urn:microsoft.com/office/officeart/2005/8/layout/hList7"/>
    <dgm:cxn modelId="{D1300F9C-5B9C-4D42-8856-35439DF1E83E}" type="presParOf" srcId="{874AF750-7306-41E0-B234-44A627EE62CC}" destId="{A9BD4F0E-378E-4D59-BA41-2EB8E76E1419}" srcOrd="0" destOrd="0" presId="urn:microsoft.com/office/officeart/2005/8/layout/hList7"/>
    <dgm:cxn modelId="{51734D8C-A8AA-4F49-9933-5E027FF730A5}" type="presParOf" srcId="{A9BD4F0E-378E-4D59-BA41-2EB8E76E1419}" destId="{B5B29632-9D15-47F9-ADF4-58247BBBDDBA}" srcOrd="0" destOrd="0" presId="urn:microsoft.com/office/officeart/2005/8/layout/hList7"/>
    <dgm:cxn modelId="{16CFEAAB-F693-4895-B0FE-F30C857D91B4}" type="presParOf" srcId="{A9BD4F0E-378E-4D59-BA41-2EB8E76E1419}" destId="{0FD6091D-2C98-4419-8D42-70E03E2B04FF}" srcOrd="1" destOrd="0" presId="urn:microsoft.com/office/officeart/2005/8/layout/hList7"/>
    <dgm:cxn modelId="{C8673CE5-6E2A-4042-A0F5-BEB87777C747}" type="presParOf" srcId="{A9BD4F0E-378E-4D59-BA41-2EB8E76E1419}" destId="{08D4B4B8-09A7-4762-89A6-1CA070FBD1BE}" srcOrd="2" destOrd="0" presId="urn:microsoft.com/office/officeart/2005/8/layout/hList7"/>
    <dgm:cxn modelId="{4EFE52D6-1470-4FFC-9E94-F73A80D8751F}" type="presParOf" srcId="{A9BD4F0E-378E-4D59-BA41-2EB8E76E1419}" destId="{0E91736D-B61C-4394-8018-06D5A6D59FF3}" srcOrd="3" destOrd="0" presId="urn:microsoft.com/office/officeart/2005/8/layout/hList7"/>
    <dgm:cxn modelId="{30EDC885-06CC-4D9B-A808-5F393CC64970}" type="presParOf" srcId="{874AF750-7306-41E0-B234-44A627EE62CC}" destId="{38A953C9-A310-4719-B5B1-679020B96093}" srcOrd="1" destOrd="0" presId="urn:microsoft.com/office/officeart/2005/8/layout/hList7"/>
    <dgm:cxn modelId="{3179BCFD-752B-4FE8-A722-7EEAAA124D5E}" type="presParOf" srcId="{874AF750-7306-41E0-B234-44A627EE62CC}" destId="{BB079BC2-A84C-4641-9976-92DBBDF1E4EB}" srcOrd="2" destOrd="0" presId="urn:microsoft.com/office/officeart/2005/8/layout/hList7"/>
    <dgm:cxn modelId="{C2E87604-14DC-4546-BDD3-77FE73AB3C83}" type="presParOf" srcId="{BB079BC2-A84C-4641-9976-92DBBDF1E4EB}" destId="{6B81C4B1-D221-4BD2-BF67-30E9A5A6F2DE}" srcOrd="0" destOrd="0" presId="urn:microsoft.com/office/officeart/2005/8/layout/hList7"/>
    <dgm:cxn modelId="{A46F2A20-9A5D-4EA1-9C19-EF7ADE667860}" type="presParOf" srcId="{BB079BC2-A84C-4641-9976-92DBBDF1E4EB}" destId="{24BBAC17-CEC7-4C76-A65B-EAAD235635AE}" srcOrd="1" destOrd="0" presId="urn:microsoft.com/office/officeart/2005/8/layout/hList7"/>
    <dgm:cxn modelId="{DBA4CBE5-23A2-4827-84D8-626191791BD5}" type="presParOf" srcId="{BB079BC2-A84C-4641-9976-92DBBDF1E4EB}" destId="{C101FF93-7209-437D-88B5-AE465D84E196}" srcOrd="2" destOrd="0" presId="urn:microsoft.com/office/officeart/2005/8/layout/hList7"/>
    <dgm:cxn modelId="{A4C9761D-8002-4C9D-A7CA-A8BD2FD17E4E}" type="presParOf" srcId="{BB079BC2-A84C-4641-9976-92DBBDF1E4EB}" destId="{0A4ED3CD-DCBB-4BBE-A704-F232EA08F62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F8227-562C-4B99-B86D-74EC2051068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bs-Latn-BA"/>
        </a:p>
      </dgm:t>
    </dgm:pt>
    <dgm:pt modelId="{3E619D12-35AD-4681-815B-0A88E95C3625}">
      <dgm:prSet/>
      <dgm:spPr/>
      <dgm:t>
        <a:bodyPr/>
        <a:lstStyle/>
        <a:p>
          <a:pPr rtl="0"/>
          <a:r>
            <a:rPr lang="hr-HR" dirty="0" smtClean="0"/>
            <a:t>„Corpus Juris 2000“ obuhvata materijalnopravni dio, i to posebni (čl. 1. – 8.) i opšti (čl. 9. – 17.), zatim procesnopravne odredbe (čl. 18. – 34.) i odredbe o komplementarnosti nacionalnog prava (čl. 35.)</a:t>
          </a:r>
          <a:endParaRPr lang="bs-Latn-BA" dirty="0"/>
        </a:p>
      </dgm:t>
    </dgm:pt>
    <dgm:pt modelId="{BA24D89E-C590-4D1F-9C6B-7A1604BB1869}" type="parTrans" cxnId="{DB1923B3-F722-40ED-95DC-C2D1F5A5E517}">
      <dgm:prSet/>
      <dgm:spPr/>
      <dgm:t>
        <a:bodyPr/>
        <a:lstStyle/>
        <a:p>
          <a:endParaRPr lang="bs-Latn-BA"/>
        </a:p>
      </dgm:t>
    </dgm:pt>
    <dgm:pt modelId="{974B120E-FD5A-434A-B1E5-D391CE020816}" type="sibTrans" cxnId="{DB1923B3-F722-40ED-95DC-C2D1F5A5E517}">
      <dgm:prSet/>
      <dgm:spPr/>
      <dgm:t>
        <a:bodyPr/>
        <a:lstStyle/>
        <a:p>
          <a:endParaRPr lang="bs-Latn-BA"/>
        </a:p>
      </dgm:t>
    </dgm:pt>
    <dgm:pt modelId="{33AE9D97-78F4-4ED9-968C-50E956DAF260}">
      <dgm:prSet/>
      <dgm:spPr/>
      <dgm:t>
        <a:bodyPr/>
        <a:lstStyle/>
        <a:p>
          <a:pPr rtl="0"/>
          <a:r>
            <a:rPr lang="hr-HR" smtClean="0"/>
            <a:t>KP: osam krivičnih djela, po prirodi takve inkriminacije koje dopiru do finansijskih interesa Evropske unije. Kao model evropskog krivičnog zakona, „Corpus Juris 2000“ sadrži i odredbe o krivičnoj odgovornosti fizičkih i pravnih osoba, te sankcije i pravila za njihovo odmjeravanje</a:t>
          </a:r>
          <a:endParaRPr lang="bs-Latn-BA"/>
        </a:p>
      </dgm:t>
    </dgm:pt>
    <dgm:pt modelId="{B7A2D616-3E84-4541-8F4A-9573F66C5029}" type="parTrans" cxnId="{7359F8FC-A2C0-4259-AD04-3F0AC58C29B6}">
      <dgm:prSet/>
      <dgm:spPr/>
      <dgm:t>
        <a:bodyPr/>
        <a:lstStyle/>
        <a:p>
          <a:endParaRPr lang="bs-Latn-BA"/>
        </a:p>
      </dgm:t>
    </dgm:pt>
    <dgm:pt modelId="{2382D8A0-56C9-4DE7-AD06-A22A48A90678}" type="sibTrans" cxnId="{7359F8FC-A2C0-4259-AD04-3F0AC58C29B6}">
      <dgm:prSet/>
      <dgm:spPr/>
      <dgm:t>
        <a:bodyPr/>
        <a:lstStyle/>
        <a:p>
          <a:endParaRPr lang="bs-Latn-BA"/>
        </a:p>
      </dgm:t>
    </dgm:pt>
    <dgm:pt modelId="{90D9A7B1-52AA-44D6-B1BC-27851824F9BA}" type="pres">
      <dgm:prSet presAssocID="{1E8F8227-562C-4B99-B86D-74EC2051068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BBFD81CB-E828-4A08-A012-C683F87C3031}" type="pres">
      <dgm:prSet presAssocID="{3E619D12-35AD-4681-815B-0A88E95C3625}" presName="circle1" presStyleLbl="node1" presStyleIdx="0" presStyleCnt="2"/>
      <dgm:spPr/>
    </dgm:pt>
    <dgm:pt modelId="{97FAF1CE-416D-45CF-90DC-CF2F638D3737}" type="pres">
      <dgm:prSet presAssocID="{3E619D12-35AD-4681-815B-0A88E95C3625}" presName="space" presStyleCnt="0"/>
      <dgm:spPr/>
    </dgm:pt>
    <dgm:pt modelId="{415E5D23-82A5-427D-B302-026346A20EDA}" type="pres">
      <dgm:prSet presAssocID="{3E619D12-35AD-4681-815B-0A88E95C3625}" presName="rect1" presStyleLbl="alignAcc1" presStyleIdx="0" presStyleCnt="2"/>
      <dgm:spPr/>
      <dgm:t>
        <a:bodyPr/>
        <a:lstStyle/>
        <a:p>
          <a:endParaRPr lang="bs-Latn-BA"/>
        </a:p>
      </dgm:t>
    </dgm:pt>
    <dgm:pt modelId="{220477C6-004C-41B9-B40F-963BD9F7C87C}" type="pres">
      <dgm:prSet presAssocID="{33AE9D97-78F4-4ED9-968C-50E956DAF260}" presName="vertSpace2" presStyleLbl="node1" presStyleIdx="0" presStyleCnt="2"/>
      <dgm:spPr/>
    </dgm:pt>
    <dgm:pt modelId="{95F962CC-767B-4530-B2CA-8DDD2649A8D0}" type="pres">
      <dgm:prSet presAssocID="{33AE9D97-78F4-4ED9-968C-50E956DAF260}" presName="circle2" presStyleLbl="node1" presStyleIdx="1" presStyleCnt="2"/>
      <dgm:spPr/>
    </dgm:pt>
    <dgm:pt modelId="{86834E25-1F5F-4A80-870A-6D503D376EBA}" type="pres">
      <dgm:prSet presAssocID="{33AE9D97-78F4-4ED9-968C-50E956DAF260}" presName="rect2" presStyleLbl="alignAcc1" presStyleIdx="1" presStyleCnt="2"/>
      <dgm:spPr/>
      <dgm:t>
        <a:bodyPr/>
        <a:lstStyle/>
        <a:p>
          <a:endParaRPr lang="bs-Latn-BA"/>
        </a:p>
      </dgm:t>
    </dgm:pt>
    <dgm:pt modelId="{CF8564CE-94A5-403B-A648-1999E18E30D9}" type="pres">
      <dgm:prSet presAssocID="{3E619D12-35AD-4681-815B-0A88E95C362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2968DE4-827E-45C3-85A8-187BF698F354}" type="pres">
      <dgm:prSet presAssocID="{33AE9D97-78F4-4ED9-968C-50E956DAF26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DB1923B3-F722-40ED-95DC-C2D1F5A5E517}" srcId="{1E8F8227-562C-4B99-B86D-74EC20510689}" destId="{3E619D12-35AD-4681-815B-0A88E95C3625}" srcOrd="0" destOrd="0" parTransId="{BA24D89E-C590-4D1F-9C6B-7A1604BB1869}" sibTransId="{974B120E-FD5A-434A-B1E5-D391CE020816}"/>
    <dgm:cxn modelId="{7359F8FC-A2C0-4259-AD04-3F0AC58C29B6}" srcId="{1E8F8227-562C-4B99-B86D-74EC20510689}" destId="{33AE9D97-78F4-4ED9-968C-50E956DAF260}" srcOrd="1" destOrd="0" parTransId="{B7A2D616-3E84-4541-8F4A-9573F66C5029}" sibTransId="{2382D8A0-56C9-4DE7-AD06-A22A48A90678}"/>
    <dgm:cxn modelId="{91B57658-12BC-4441-87CB-14171BC96352}" type="presOf" srcId="{33AE9D97-78F4-4ED9-968C-50E956DAF260}" destId="{B2968DE4-827E-45C3-85A8-187BF698F354}" srcOrd="1" destOrd="0" presId="urn:microsoft.com/office/officeart/2005/8/layout/target3"/>
    <dgm:cxn modelId="{7A955C48-7879-4C5F-A4A4-531A3247AA20}" type="presOf" srcId="{1E8F8227-562C-4B99-B86D-74EC20510689}" destId="{90D9A7B1-52AA-44D6-B1BC-27851824F9BA}" srcOrd="0" destOrd="0" presId="urn:microsoft.com/office/officeart/2005/8/layout/target3"/>
    <dgm:cxn modelId="{E01AFF25-9631-4C4F-BBBB-19ABC7B485CF}" type="presOf" srcId="{3E619D12-35AD-4681-815B-0A88E95C3625}" destId="{415E5D23-82A5-427D-B302-026346A20EDA}" srcOrd="0" destOrd="0" presId="urn:microsoft.com/office/officeart/2005/8/layout/target3"/>
    <dgm:cxn modelId="{E9EA6A8D-6062-451F-9C98-3A9830E5FC0D}" type="presOf" srcId="{33AE9D97-78F4-4ED9-968C-50E956DAF260}" destId="{86834E25-1F5F-4A80-870A-6D503D376EBA}" srcOrd="0" destOrd="0" presId="urn:microsoft.com/office/officeart/2005/8/layout/target3"/>
    <dgm:cxn modelId="{DE0F05FF-6FD4-4C1F-A576-77B352087E4F}" type="presOf" srcId="{3E619D12-35AD-4681-815B-0A88E95C3625}" destId="{CF8564CE-94A5-403B-A648-1999E18E30D9}" srcOrd="1" destOrd="0" presId="urn:microsoft.com/office/officeart/2005/8/layout/target3"/>
    <dgm:cxn modelId="{D1C51A0B-F77E-45CE-8B70-8000DB4E5549}" type="presParOf" srcId="{90D9A7B1-52AA-44D6-B1BC-27851824F9BA}" destId="{BBFD81CB-E828-4A08-A012-C683F87C3031}" srcOrd="0" destOrd="0" presId="urn:microsoft.com/office/officeart/2005/8/layout/target3"/>
    <dgm:cxn modelId="{0AEAE828-A933-4B8E-9EF0-4A2D2287CDC5}" type="presParOf" srcId="{90D9A7B1-52AA-44D6-B1BC-27851824F9BA}" destId="{97FAF1CE-416D-45CF-90DC-CF2F638D3737}" srcOrd="1" destOrd="0" presId="urn:microsoft.com/office/officeart/2005/8/layout/target3"/>
    <dgm:cxn modelId="{AB1A197E-0167-49FA-ADEB-439E8DC21531}" type="presParOf" srcId="{90D9A7B1-52AA-44D6-B1BC-27851824F9BA}" destId="{415E5D23-82A5-427D-B302-026346A20EDA}" srcOrd="2" destOrd="0" presId="urn:microsoft.com/office/officeart/2005/8/layout/target3"/>
    <dgm:cxn modelId="{9F09D2C9-C8CD-4D22-BA89-E7A259F55EC9}" type="presParOf" srcId="{90D9A7B1-52AA-44D6-B1BC-27851824F9BA}" destId="{220477C6-004C-41B9-B40F-963BD9F7C87C}" srcOrd="3" destOrd="0" presId="urn:microsoft.com/office/officeart/2005/8/layout/target3"/>
    <dgm:cxn modelId="{B9BA4BCE-AA51-476A-A509-E99EDA0FDAAD}" type="presParOf" srcId="{90D9A7B1-52AA-44D6-B1BC-27851824F9BA}" destId="{95F962CC-767B-4530-B2CA-8DDD2649A8D0}" srcOrd="4" destOrd="0" presId="urn:microsoft.com/office/officeart/2005/8/layout/target3"/>
    <dgm:cxn modelId="{271A9033-40A8-46D2-BBE1-D8FAB146B53A}" type="presParOf" srcId="{90D9A7B1-52AA-44D6-B1BC-27851824F9BA}" destId="{86834E25-1F5F-4A80-870A-6D503D376EBA}" srcOrd="5" destOrd="0" presId="urn:microsoft.com/office/officeart/2005/8/layout/target3"/>
    <dgm:cxn modelId="{4B79895D-C827-4CE6-BB66-D9B701C38CD3}" type="presParOf" srcId="{90D9A7B1-52AA-44D6-B1BC-27851824F9BA}" destId="{CF8564CE-94A5-403B-A648-1999E18E30D9}" srcOrd="6" destOrd="0" presId="urn:microsoft.com/office/officeart/2005/8/layout/target3"/>
    <dgm:cxn modelId="{586D045D-1D63-4B76-8A21-1C94D1AD5A46}" type="presParOf" srcId="{90D9A7B1-52AA-44D6-B1BC-27851824F9BA}" destId="{B2968DE4-827E-45C3-85A8-187BF698F35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385538-1D7A-4421-87D9-9CB4B35B4A9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bs-Latn-BA"/>
        </a:p>
      </dgm:t>
    </dgm:pt>
    <dgm:pt modelId="{AAC7D76C-906A-4FE1-A72D-ACD686543686}">
      <dgm:prSet/>
      <dgm:spPr/>
      <dgm:t>
        <a:bodyPr/>
        <a:lstStyle/>
        <a:p>
          <a:pPr rtl="0"/>
          <a:r>
            <a:rPr lang="hr-HR" smtClean="0"/>
            <a:t>Područje država članica Evropske unije uzima kao jedinstveno pravno područje</a:t>
          </a:r>
          <a:endParaRPr lang="bs-Latn-BA"/>
        </a:p>
      </dgm:t>
    </dgm:pt>
    <dgm:pt modelId="{3953F5FC-17DB-405B-8ADF-CA67394489FE}" type="parTrans" cxnId="{297145BA-2366-4B89-A17E-C3E699ADF7BA}">
      <dgm:prSet/>
      <dgm:spPr/>
      <dgm:t>
        <a:bodyPr/>
        <a:lstStyle/>
        <a:p>
          <a:endParaRPr lang="bs-Latn-BA"/>
        </a:p>
      </dgm:t>
    </dgm:pt>
    <dgm:pt modelId="{CC234929-B145-48A4-A0C5-3216FB85FC22}" type="sibTrans" cxnId="{297145BA-2366-4B89-A17E-C3E699ADF7BA}">
      <dgm:prSet/>
      <dgm:spPr/>
      <dgm:t>
        <a:bodyPr/>
        <a:lstStyle/>
        <a:p>
          <a:endParaRPr lang="bs-Latn-BA"/>
        </a:p>
      </dgm:t>
    </dgm:pt>
    <dgm:pt modelId="{037806DA-AD85-4DEE-8ABD-9C02C5A789AE}">
      <dgm:prSet/>
      <dgm:spPr/>
      <dgm:t>
        <a:bodyPr/>
        <a:lstStyle/>
        <a:p>
          <a:pPr rtl="0"/>
          <a:r>
            <a:rPr lang="hr-HR" smtClean="0"/>
            <a:t>Evropski javni tužilac („Zelena knjiga o krivičnopravnoj zaštiti finansijskih interesa Unije i ustanovaljavnju Evropskog javnog tužioca“ od 11. 12. 2001.)</a:t>
          </a:r>
          <a:endParaRPr lang="bs-Latn-BA"/>
        </a:p>
      </dgm:t>
    </dgm:pt>
    <dgm:pt modelId="{78555B04-7D03-4BA5-B06F-E4FE0DB256A2}" type="parTrans" cxnId="{FD75E7D8-ABE1-4AC1-A600-1CB61DE67A14}">
      <dgm:prSet/>
      <dgm:spPr/>
      <dgm:t>
        <a:bodyPr/>
        <a:lstStyle/>
        <a:p>
          <a:endParaRPr lang="bs-Latn-BA"/>
        </a:p>
      </dgm:t>
    </dgm:pt>
    <dgm:pt modelId="{34132330-F686-4B90-A70C-5BA2702221E5}" type="sibTrans" cxnId="{FD75E7D8-ABE1-4AC1-A600-1CB61DE67A14}">
      <dgm:prSet/>
      <dgm:spPr/>
      <dgm:t>
        <a:bodyPr/>
        <a:lstStyle/>
        <a:p>
          <a:endParaRPr lang="bs-Latn-BA"/>
        </a:p>
      </dgm:t>
    </dgm:pt>
    <dgm:pt modelId="{1616F034-E1C2-49D9-872D-EA5669636120}">
      <dgm:prSet/>
      <dgm:spPr/>
      <dgm:t>
        <a:bodyPr/>
        <a:lstStyle/>
        <a:p>
          <a:pPr rtl="0"/>
          <a:r>
            <a:rPr lang="hr-HR" smtClean="0"/>
            <a:t>Načelo legaliteta  krivičnog gonjenja</a:t>
          </a:r>
          <a:endParaRPr lang="bs-Latn-BA"/>
        </a:p>
      </dgm:t>
    </dgm:pt>
    <dgm:pt modelId="{9EDAA307-13FB-464D-82CF-7DB24EB5AC7F}" type="parTrans" cxnId="{F9B658C9-566E-4883-B28B-61CCE6EC70A5}">
      <dgm:prSet/>
      <dgm:spPr/>
      <dgm:t>
        <a:bodyPr/>
        <a:lstStyle/>
        <a:p>
          <a:endParaRPr lang="bs-Latn-BA"/>
        </a:p>
      </dgm:t>
    </dgm:pt>
    <dgm:pt modelId="{50454C39-8370-41DF-964B-9584F96EEC1C}" type="sibTrans" cxnId="{F9B658C9-566E-4883-B28B-61CCE6EC70A5}">
      <dgm:prSet/>
      <dgm:spPr/>
      <dgm:t>
        <a:bodyPr/>
        <a:lstStyle/>
        <a:p>
          <a:endParaRPr lang="bs-Latn-BA"/>
        </a:p>
      </dgm:t>
    </dgm:pt>
    <dgm:pt modelId="{5E979C84-AF7A-4A47-AC7E-A3938D54A419}">
      <dgm:prSet/>
      <dgm:spPr/>
      <dgm:t>
        <a:bodyPr/>
        <a:lstStyle/>
        <a:p>
          <a:pPr rtl="0"/>
          <a:r>
            <a:rPr lang="hr-HR" smtClean="0"/>
            <a:t>Funkcije krivičnog gonjenja i istraživanja činjenica </a:t>
          </a:r>
          <a:endParaRPr lang="bs-Latn-BA"/>
        </a:p>
      </dgm:t>
    </dgm:pt>
    <dgm:pt modelId="{4C174844-8E0C-439C-B70D-B6E25E6D956E}" type="parTrans" cxnId="{19634B1F-334B-4393-8562-AD9F0FA575FB}">
      <dgm:prSet/>
      <dgm:spPr/>
      <dgm:t>
        <a:bodyPr/>
        <a:lstStyle/>
        <a:p>
          <a:endParaRPr lang="bs-Latn-BA"/>
        </a:p>
      </dgm:t>
    </dgm:pt>
    <dgm:pt modelId="{1713EB44-49FF-40E5-B1DD-028B30C8BC8F}" type="sibTrans" cxnId="{19634B1F-334B-4393-8562-AD9F0FA575FB}">
      <dgm:prSet/>
      <dgm:spPr/>
      <dgm:t>
        <a:bodyPr/>
        <a:lstStyle/>
        <a:p>
          <a:endParaRPr lang="bs-Latn-BA"/>
        </a:p>
      </dgm:t>
    </dgm:pt>
    <dgm:pt modelId="{5763FF06-967F-45BC-8EAD-87538B4CB856}">
      <dgm:prSet/>
      <dgm:spPr/>
      <dgm:t>
        <a:bodyPr/>
        <a:lstStyle/>
        <a:p>
          <a:pPr rtl="0"/>
          <a:r>
            <a:rPr lang="hr-HR" smtClean="0"/>
            <a:t>„Sudija – zaštitnik sloboda“ </a:t>
          </a:r>
          <a:endParaRPr lang="bs-Latn-BA"/>
        </a:p>
      </dgm:t>
    </dgm:pt>
    <dgm:pt modelId="{366B93E1-4B37-48AA-BCE4-06C251233891}" type="parTrans" cxnId="{8709B24A-F68C-4C44-96B0-9BB28AD41329}">
      <dgm:prSet/>
      <dgm:spPr/>
      <dgm:t>
        <a:bodyPr/>
        <a:lstStyle/>
        <a:p>
          <a:endParaRPr lang="bs-Latn-BA"/>
        </a:p>
      </dgm:t>
    </dgm:pt>
    <dgm:pt modelId="{5B44C6EC-0D3D-4D6C-8C5F-FC99B6BEEC7F}" type="sibTrans" cxnId="{8709B24A-F68C-4C44-96B0-9BB28AD41329}">
      <dgm:prSet/>
      <dgm:spPr/>
      <dgm:t>
        <a:bodyPr/>
        <a:lstStyle/>
        <a:p>
          <a:endParaRPr lang="bs-Latn-BA"/>
        </a:p>
      </dgm:t>
    </dgm:pt>
    <dgm:pt modelId="{A5E8E1AD-C8B6-4504-962E-87F78AA23A2C}" type="pres">
      <dgm:prSet presAssocID="{CF385538-1D7A-4421-87D9-9CB4B35B4A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9AD0BEB5-5D5E-4F33-95B6-348CF6FB6B73}" type="pres">
      <dgm:prSet presAssocID="{AAC7D76C-906A-4FE1-A72D-ACD686543686}" presName="circle1" presStyleLbl="node1" presStyleIdx="0" presStyleCnt="5"/>
      <dgm:spPr/>
    </dgm:pt>
    <dgm:pt modelId="{D26C6AE2-A6ED-41D5-BE11-5F7335F98F58}" type="pres">
      <dgm:prSet presAssocID="{AAC7D76C-906A-4FE1-A72D-ACD686543686}" presName="space" presStyleCnt="0"/>
      <dgm:spPr/>
    </dgm:pt>
    <dgm:pt modelId="{5627A4E5-E94A-43A1-940C-0E5882892844}" type="pres">
      <dgm:prSet presAssocID="{AAC7D76C-906A-4FE1-A72D-ACD686543686}" presName="rect1" presStyleLbl="alignAcc1" presStyleIdx="0" presStyleCnt="5" custLinFactNeighborY="239"/>
      <dgm:spPr/>
      <dgm:t>
        <a:bodyPr/>
        <a:lstStyle/>
        <a:p>
          <a:endParaRPr lang="bs-Latn-BA"/>
        </a:p>
      </dgm:t>
    </dgm:pt>
    <dgm:pt modelId="{EE1B4941-AF69-4759-A36B-F1587DE3DF6C}" type="pres">
      <dgm:prSet presAssocID="{037806DA-AD85-4DEE-8ABD-9C02C5A789AE}" presName="vertSpace2" presStyleLbl="node1" presStyleIdx="0" presStyleCnt="5"/>
      <dgm:spPr/>
    </dgm:pt>
    <dgm:pt modelId="{6954457A-2B08-49C6-BD85-ED5A83A03CB6}" type="pres">
      <dgm:prSet presAssocID="{037806DA-AD85-4DEE-8ABD-9C02C5A789AE}" presName="circle2" presStyleLbl="node1" presStyleIdx="1" presStyleCnt="5"/>
      <dgm:spPr/>
    </dgm:pt>
    <dgm:pt modelId="{C74CB5A9-1B57-483C-8D9C-E0E5CFAD4427}" type="pres">
      <dgm:prSet presAssocID="{037806DA-AD85-4DEE-8ABD-9C02C5A789AE}" presName="rect2" presStyleLbl="alignAcc1" presStyleIdx="1" presStyleCnt="5"/>
      <dgm:spPr/>
      <dgm:t>
        <a:bodyPr/>
        <a:lstStyle/>
        <a:p>
          <a:endParaRPr lang="bs-Latn-BA"/>
        </a:p>
      </dgm:t>
    </dgm:pt>
    <dgm:pt modelId="{9C13ECCF-B818-47FD-9D90-FC913E58B5CD}" type="pres">
      <dgm:prSet presAssocID="{1616F034-E1C2-49D9-872D-EA5669636120}" presName="vertSpace3" presStyleLbl="node1" presStyleIdx="1" presStyleCnt="5"/>
      <dgm:spPr/>
    </dgm:pt>
    <dgm:pt modelId="{ACEF17B2-FB18-4D16-B416-3CDD201CDACF}" type="pres">
      <dgm:prSet presAssocID="{1616F034-E1C2-49D9-872D-EA5669636120}" presName="circle3" presStyleLbl="node1" presStyleIdx="2" presStyleCnt="5"/>
      <dgm:spPr/>
    </dgm:pt>
    <dgm:pt modelId="{F27B5AEA-9B16-4EC7-B9E3-5C4D68924B3B}" type="pres">
      <dgm:prSet presAssocID="{1616F034-E1C2-49D9-872D-EA5669636120}" presName="rect3" presStyleLbl="alignAcc1" presStyleIdx="2" presStyleCnt="5"/>
      <dgm:spPr/>
      <dgm:t>
        <a:bodyPr/>
        <a:lstStyle/>
        <a:p>
          <a:endParaRPr lang="bs-Latn-BA"/>
        </a:p>
      </dgm:t>
    </dgm:pt>
    <dgm:pt modelId="{82833BFD-E172-45DB-87C7-EF446E6F233B}" type="pres">
      <dgm:prSet presAssocID="{5E979C84-AF7A-4A47-AC7E-A3938D54A419}" presName="vertSpace4" presStyleLbl="node1" presStyleIdx="2" presStyleCnt="5"/>
      <dgm:spPr/>
    </dgm:pt>
    <dgm:pt modelId="{FB736AAE-CCCB-41F0-9905-9B2DEF6C64EF}" type="pres">
      <dgm:prSet presAssocID="{5E979C84-AF7A-4A47-AC7E-A3938D54A419}" presName="circle4" presStyleLbl="node1" presStyleIdx="3" presStyleCnt="5"/>
      <dgm:spPr/>
    </dgm:pt>
    <dgm:pt modelId="{04A755D4-8E5D-4E6E-8A11-08A898A68999}" type="pres">
      <dgm:prSet presAssocID="{5E979C84-AF7A-4A47-AC7E-A3938D54A419}" presName="rect4" presStyleLbl="alignAcc1" presStyleIdx="3" presStyleCnt="5"/>
      <dgm:spPr/>
      <dgm:t>
        <a:bodyPr/>
        <a:lstStyle/>
        <a:p>
          <a:endParaRPr lang="bs-Latn-BA"/>
        </a:p>
      </dgm:t>
    </dgm:pt>
    <dgm:pt modelId="{2061320C-BFC8-4376-84A8-D898EAB76B45}" type="pres">
      <dgm:prSet presAssocID="{5763FF06-967F-45BC-8EAD-87538B4CB856}" presName="vertSpace5" presStyleLbl="node1" presStyleIdx="3" presStyleCnt="5"/>
      <dgm:spPr/>
    </dgm:pt>
    <dgm:pt modelId="{E3A59812-FE35-4765-94D9-D1F861204D0B}" type="pres">
      <dgm:prSet presAssocID="{5763FF06-967F-45BC-8EAD-87538B4CB856}" presName="circle5" presStyleLbl="node1" presStyleIdx="4" presStyleCnt="5"/>
      <dgm:spPr/>
    </dgm:pt>
    <dgm:pt modelId="{6E5482C4-97DC-4A03-AE00-69D96D33F27C}" type="pres">
      <dgm:prSet presAssocID="{5763FF06-967F-45BC-8EAD-87538B4CB856}" presName="rect5" presStyleLbl="alignAcc1" presStyleIdx="4" presStyleCnt="5"/>
      <dgm:spPr/>
      <dgm:t>
        <a:bodyPr/>
        <a:lstStyle/>
        <a:p>
          <a:endParaRPr lang="bs-Latn-BA"/>
        </a:p>
      </dgm:t>
    </dgm:pt>
    <dgm:pt modelId="{66E866F5-282E-4B62-8BBB-5A45E78847B8}" type="pres">
      <dgm:prSet presAssocID="{AAC7D76C-906A-4FE1-A72D-ACD686543686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8614F1D1-0433-4FF3-A791-894156CD8D0D}" type="pres">
      <dgm:prSet presAssocID="{037806DA-AD85-4DEE-8ABD-9C02C5A789AE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0073891-12BD-4F9E-9580-B87BA5B39C12}" type="pres">
      <dgm:prSet presAssocID="{1616F034-E1C2-49D9-872D-EA566963612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88498E7-896A-4A72-990A-142228B68785}" type="pres">
      <dgm:prSet presAssocID="{5E979C84-AF7A-4A47-AC7E-A3938D54A41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F44610C-D571-4288-84EE-FFB84BA7E1BF}" type="pres">
      <dgm:prSet presAssocID="{5763FF06-967F-45BC-8EAD-87538B4CB85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297145BA-2366-4B89-A17E-C3E699ADF7BA}" srcId="{CF385538-1D7A-4421-87D9-9CB4B35B4A9D}" destId="{AAC7D76C-906A-4FE1-A72D-ACD686543686}" srcOrd="0" destOrd="0" parTransId="{3953F5FC-17DB-405B-8ADF-CA67394489FE}" sibTransId="{CC234929-B145-48A4-A0C5-3216FB85FC22}"/>
    <dgm:cxn modelId="{06EF7C1D-61FD-43E8-A276-7E666C641C10}" type="presOf" srcId="{1616F034-E1C2-49D9-872D-EA5669636120}" destId="{F27B5AEA-9B16-4EC7-B9E3-5C4D68924B3B}" srcOrd="0" destOrd="0" presId="urn:microsoft.com/office/officeart/2005/8/layout/target3"/>
    <dgm:cxn modelId="{FD75E7D8-ABE1-4AC1-A600-1CB61DE67A14}" srcId="{CF385538-1D7A-4421-87D9-9CB4B35B4A9D}" destId="{037806DA-AD85-4DEE-8ABD-9C02C5A789AE}" srcOrd="1" destOrd="0" parTransId="{78555B04-7D03-4BA5-B06F-E4FE0DB256A2}" sibTransId="{34132330-F686-4B90-A70C-5BA2702221E5}"/>
    <dgm:cxn modelId="{1554CDCC-9DFD-48A5-87DE-0C2CC5D1BA61}" type="presOf" srcId="{AAC7D76C-906A-4FE1-A72D-ACD686543686}" destId="{66E866F5-282E-4B62-8BBB-5A45E78847B8}" srcOrd="1" destOrd="0" presId="urn:microsoft.com/office/officeart/2005/8/layout/target3"/>
    <dgm:cxn modelId="{D764BE49-2198-43D6-88C8-6D4DDCD3EE58}" type="presOf" srcId="{037806DA-AD85-4DEE-8ABD-9C02C5A789AE}" destId="{C74CB5A9-1B57-483C-8D9C-E0E5CFAD4427}" srcOrd="0" destOrd="0" presId="urn:microsoft.com/office/officeart/2005/8/layout/target3"/>
    <dgm:cxn modelId="{3CA87837-2DD8-4A12-B63A-FF6FA07A6D78}" type="presOf" srcId="{1616F034-E1C2-49D9-872D-EA5669636120}" destId="{20073891-12BD-4F9E-9580-B87BA5B39C12}" srcOrd="1" destOrd="0" presId="urn:microsoft.com/office/officeart/2005/8/layout/target3"/>
    <dgm:cxn modelId="{8709B24A-F68C-4C44-96B0-9BB28AD41329}" srcId="{CF385538-1D7A-4421-87D9-9CB4B35B4A9D}" destId="{5763FF06-967F-45BC-8EAD-87538B4CB856}" srcOrd="4" destOrd="0" parTransId="{366B93E1-4B37-48AA-BCE4-06C251233891}" sibTransId="{5B44C6EC-0D3D-4D6C-8C5F-FC99B6BEEC7F}"/>
    <dgm:cxn modelId="{F9B658C9-566E-4883-B28B-61CCE6EC70A5}" srcId="{CF385538-1D7A-4421-87D9-9CB4B35B4A9D}" destId="{1616F034-E1C2-49D9-872D-EA5669636120}" srcOrd="2" destOrd="0" parTransId="{9EDAA307-13FB-464D-82CF-7DB24EB5AC7F}" sibTransId="{50454C39-8370-41DF-964B-9584F96EEC1C}"/>
    <dgm:cxn modelId="{BE30C940-3FAB-4022-A273-7E5786F4C3A2}" type="presOf" srcId="{5E979C84-AF7A-4A47-AC7E-A3938D54A419}" destId="{04A755D4-8E5D-4E6E-8A11-08A898A68999}" srcOrd="0" destOrd="0" presId="urn:microsoft.com/office/officeart/2005/8/layout/target3"/>
    <dgm:cxn modelId="{59938CA1-BE8E-4048-BA26-C61421E9FF05}" type="presOf" srcId="{5E979C84-AF7A-4A47-AC7E-A3938D54A419}" destId="{688498E7-896A-4A72-990A-142228B68785}" srcOrd="1" destOrd="0" presId="urn:microsoft.com/office/officeart/2005/8/layout/target3"/>
    <dgm:cxn modelId="{201E8447-A836-4545-B5CB-E253D8E82925}" type="presOf" srcId="{5763FF06-967F-45BC-8EAD-87538B4CB856}" destId="{9F44610C-D571-4288-84EE-FFB84BA7E1BF}" srcOrd="1" destOrd="0" presId="urn:microsoft.com/office/officeart/2005/8/layout/target3"/>
    <dgm:cxn modelId="{51B7A90D-D47E-4B3D-A1CA-B9A451C4CD84}" type="presOf" srcId="{CF385538-1D7A-4421-87D9-9CB4B35B4A9D}" destId="{A5E8E1AD-C8B6-4504-962E-87F78AA23A2C}" srcOrd="0" destOrd="0" presId="urn:microsoft.com/office/officeart/2005/8/layout/target3"/>
    <dgm:cxn modelId="{F6811FCA-4CA2-4FA1-B606-CB9316DAD2E2}" type="presOf" srcId="{AAC7D76C-906A-4FE1-A72D-ACD686543686}" destId="{5627A4E5-E94A-43A1-940C-0E5882892844}" srcOrd="0" destOrd="0" presId="urn:microsoft.com/office/officeart/2005/8/layout/target3"/>
    <dgm:cxn modelId="{2232C18F-1319-4693-9319-2A2BD2654DFF}" type="presOf" srcId="{037806DA-AD85-4DEE-8ABD-9C02C5A789AE}" destId="{8614F1D1-0433-4FF3-A791-894156CD8D0D}" srcOrd="1" destOrd="0" presId="urn:microsoft.com/office/officeart/2005/8/layout/target3"/>
    <dgm:cxn modelId="{19634B1F-334B-4393-8562-AD9F0FA575FB}" srcId="{CF385538-1D7A-4421-87D9-9CB4B35B4A9D}" destId="{5E979C84-AF7A-4A47-AC7E-A3938D54A419}" srcOrd="3" destOrd="0" parTransId="{4C174844-8E0C-439C-B70D-B6E25E6D956E}" sibTransId="{1713EB44-49FF-40E5-B1DD-028B30C8BC8F}"/>
    <dgm:cxn modelId="{567E7268-923C-4A40-8F8B-F0E212A45385}" type="presOf" srcId="{5763FF06-967F-45BC-8EAD-87538B4CB856}" destId="{6E5482C4-97DC-4A03-AE00-69D96D33F27C}" srcOrd="0" destOrd="0" presId="urn:microsoft.com/office/officeart/2005/8/layout/target3"/>
    <dgm:cxn modelId="{058345E2-BAC6-4ED0-BAA6-8A68BF888475}" type="presParOf" srcId="{A5E8E1AD-C8B6-4504-962E-87F78AA23A2C}" destId="{9AD0BEB5-5D5E-4F33-95B6-348CF6FB6B73}" srcOrd="0" destOrd="0" presId="urn:microsoft.com/office/officeart/2005/8/layout/target3"/>
    <dgm:cxn modelId="{A64D6F93-3FD5-4E5B-822D-B27335495560}" type="presParOf" srcId="{A5E8E1AD-C8B6-4504-962E-87F78AA23A2C}" destId="{D26C6AE2-A6ED-41D5-BE11-5F7335F98F58}" srcOrd="1" destOrd="0" presId="urn:microsoft.com/office/officeart/2005/8/layout/target3"/>
    <dgm:cxn modelId="{4BD1AB33-833F-49B4-8AB8-7B17AF8F7B3E}" type="presParOf" srcId="{A5E8E1AD-C8B6-4504-962E-87F78AA23A2C}" destId="{5627A4E5-E94A-43A1-940C-0E5882892844}" srcOrd="2" destOrd="0" presId="urn:microsoft.com/office/officeart/2005/8/layout/target3"/>
    <dgm:cxn modelId="{322D27AF-1C05-4D5C-82C1-79B39F1D964C}" type="presParOf" srcId="{A5E8E1AD-C8B6-4504-962E-87F78AA23A2C}" destId="{EE1B4941-AF69-4759-A36B-F1587DE3DF6C}" srcOrd="3" destOrd="0" presId="urn:microsoft.com/office/officeart/2005/8/layout/target3"/>
    <dgm:cxn modelId="{1569B4BA-52BA-4513-92A9-6A65C52DE5F8}" type="presParOf" srcId="{A5E8E1AD-C8B6-4504-962E-87F78AA23A2C}" destId="{6954457A-2B08-49C6-BD85-ED5A83A03CB6}" srcOrd="4" destOrd="0" presId="urn:microsoft.com/office/officeart/2005/8/layout/target3"/>
    <dgm:cxn modelId="{DEA28F81-23AC-46FB-AD5D-2A3AF79CA292}" type="presParOf" srcId="{A5E8E1AD-C8B6-4504-962E-87F78AA23A2C}" destId="{C74CB5A9-1B57-483C-8D9C-E0E5CFAD4427}" srcOrd="5" destOrd="0" presId="urn:microsoft.com/office/officeart/2005/8/layout/target3"/>
    <dgm:cxn modelId="{AB4F3D10-7BF5-49F0-BD80-0B94BF4AFA9F}" type="presParOf" srcId="{A5E8E1AD-C8B6-4504-962E-87F78AA23A2C}" destId="{9C13ECCF-B818-47FD-9D90-FC913E58B5CD}" srcOrd="6" destOrd="0" presId="urn:microsoft.com/office/officeart/2005/8/layout/target3"/>
    <dgm:cxn modelId="{6A75BDCA-1C2E-4432-B88D-AED61661E49D}" type="presParOf" srcId="{A5E8E1AD-C8B6-4504-962E-87F78AA23A2C}" destId="{ACEF17B2-FB18-4D16-B416-3CDD201CDACF}" srcOrd="7" destOrd="0" presId="urn:microsoft.com/office/officeart/2005/8/layout/target3"/>
    <dgm:cxn modelId="{D00C0C94-D719-4F64-A2FC-12164BBC9CFC}" type="presParOf" srcId="{A5E8E1AD-C8B6-4504-962E-87F78AA23A2C}" destId="{F27B5AEA-9B16-4EC7-B9E3-5C4D68924B3B}" srcOrd="8" destOrd="0" presId="urn:microsoft.com/office/officeart/2005/8/layout/target3"/>
    <dgm:cxn modelId="{64C6A2FC-B525-4DAA-A0E3-4B3715AE46B1}" type="presParOf" srcId="{A5E8E1AD-C8B6-4504-962E-87F78AA23A2C}" destId="{82833BFD-E172-45DB-87C7-EF446E6F233B}" srcOrd="9" destOrd="0" presId="urn:microsoft.com/office/officeart/2005/8/layout/target3"/>
    <dgm:cxn modelId="{2953F1F7-809D-437A-B71A-CF02A80FBC80}" type="presParOf" srcId="{A5E8E1AD-C8B6-4504-962E-87F78AA23A2C}" destId="{FB736AAE-CCCB-41F0-9905-9B2DEF6C64EF}" srcOrd="10" destOrd="0" presId="urn:microsoft.com/office/officeart/2005/8/layout/target3"/>
    <dgm:cxn modelId="{BC205889-58A9-4CD1-87C7-22FC2C0831E0}" type="presParOf" srcId="{A5E8E1AD-C8B6-4504-962E-87F78AA23A2C}" destId="{04A755D4-8E5D-4E6E-8A11-08A898A68999}" srcOrd="11" destOrd="0" presId="urn:microsoft.com/office/officeart/2005/8/layout/target3"/>
    <dgm:cxn modelId="{DC40FE3C-0B76-48DD-9656-1EFF9B41CBA5}" type="presParOf" srcId="{A5E8E1AD-C8B6-4504-962E-87F78AA23A2C}" destId="{2061320C-BFC8-4376-84A8-D898EAB76B45}" srcOrd="12" destOrd="0" presId="urn:microsoft.com/office/officeart/2005/8/layout/target3"/>
    <dgm:cxn modelId="{47BC8FF8-89C1-4014-8B6C-BBC46BBCA9D6}" type="presParOf" srcId="{A5E8E1AD-C8B6-4504-962E-87F78AA23A2C}" destId="{E3A59812-FE35-4765-94D9-D1F861204D0B}" srcOrd="13" destOrd="0" presId="urn:microsoft.com/office/officeart/2005/8/layout/target3"/>
    <dgm:cxn modelId="{24E39B30-BBF3-462B-BDC2-B85AD6FBB5A2}" type="presParOf" srcId="{A5E8E1AD-C8B6-4504-962E-87F78AA23A2C}" destId="{6E5482C4-97DC-4A03-AE00-69D96D33F27C}" srcOrd="14" destOrd="0" presId="urn:microsoft.com/office/officeart/2005/8/layout/target3"/>
    <dgm:cxn modelId="{48093F2D-E2ED-476F-9698-0258E826C2A0}" type="presParOf" srcId="{A5E8E1AD-C8B6-4504-962E-87F78AA23A2C}" destId="{66E866F5-282E-4B62-8BBB-5A45E78847B8}" srcOrd="15" destOrd="0" presId="urn:microsoft.com/office/officeart/2005/8/layout/target3"/>
    <dgm:cxn modelId="{DE599434-7191-42A9-8B1D-3A17E890117F}" type="presParOf" srcId="{A5E8E1AD-C8B6-4504-962E-87F78AA23A2C}" destId="{8614F1D1-0433-4FF3-A791-894156CD8D0D}" srcOrd="16" destOrd="0" presId="urn:microsoft.com/office/officeart/2005/8/layout/target3"/>
    <dgm:cxn modelId="{581F3513-7AF7-4D83-B11E-CC39EB2762FA}" type="presParOf" srcId="{A5E8E1AD-C8B6-4504-962E-87F78AA23A2C}" destId="{20073891-12BD-4F9E-9580-B87BA5B39C12}" srcOrd="17" destOrd="0" presId="urn:microsoft.com/office/officeart/2005/8/layout/target3"/>
    <dgm:cxn modelId="{9A5D869F-FE6C-471C-9E80-9B5C444F66D2}" type="presParOf" srcId="{A5E8E1AD-C8B6-4504-962E-87F78AA23A2C}" destId="{688498E7-896A-4A72-990A-142228B68785}" srcOrd="18" destOrd="0" presId="urn:microsoft.com/office/officeart/2005/8/layout/target3"/>
    <dgm:cxn modelId="{8DC71CD9-6D82-47C7-93A6-912906C384C6}" type="presParOf" srcId="{A5E8E1AD-C8B6-4504-962E-87F78AA23A2C}" destId="{9F44610C-D571-4288-84EE-FFB84BA7E1B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29632-9D15-47F9-ADF4-58247BBBDDBA}">
      <dsp:nvSpPr>
        <dsp:cNvPr id="0" name=""/>
        <dsp:cNvSpPr/>
      </dsp:nvSpPr>
      <dsp:spPr>
        <a:xfrm>
          <a:off x="4518" y="0"/>
          <a:ext cx="5175646" cy="435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1997.</a:t>
          </a:r>
          <a:endParaRPr lang="bs-Latn-BA" sz="2800" kern="1200"/>
        </a:p>
      </dsp:txBody>
      <dsp:txXfrm>
        <a:off x="4518" y="1740535"/>
        <a:ext cx="5175646" cy="1740535"/>
      </dsp:txXfrm>
    </dsp:sp>
    <dsp:sp modelId="{0E91736D-B61C-4394-8018-06D5A6D59FF3}">
      <dsp:nvSpPr>
        <dsp:cNvPr id="0" name=""/>
        <dsp:cNvSpPr/>
      </dsp:nvSpPr>
      <dsp:spPr>
        <a:xfrm>
          <a:off x="1867844" y="261080"/>
          <a:ext cx="1448995" cy="144899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1C4B1-D221-4BD2-BF67-30E9A5A6F2DE}">
      <dsp:nvSpPr>
        <dsp:cNvPr id="0" name=""/>
        <dsp:cNvSpPr/>
      </dsp:nvSpPr>
      <dsp:spPr>
        <a:xfrm>
          <a:off x="5335434" y="0"/>
          <a:ext cx="5175646" cy="435133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„Corpus Juris 2000“ - najsnažniji primjer širenja nadležnosti EU na krivičnopravnom području</a:t>
          </a:r>
          <a:endParaRPr lang="bs-Latn-BA" sz="2800" kern="1200"/>
        </a:p>
      </dsp:txBody>
      <dsp:txXfrm>
        <a:off x="5335434" y="1740535"/>
        <a:ext cx="5175646" cy="1740535"/>
      </dsp:txXfrm>
    </dsp:sp>
    <dsp:sp modelId="{0A4ED3CD-DCBB-4BBE-A704-F232EA08F62B}">
      <dsp:nvSpPr>
        <dsp:cNvPr id="0" name=""/>
        <dsp:cNvSpPr/>
      </dsp:nvSpPr>
      <dsp:spPr>
        <a:xfrm>
          <a:off x="7198760" y="261080"/>
          <a:ext cx="1448995" cy="1448995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0F58C-4630-4C43-97BD-1D7A88B99820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D81CB-E828-4A08-A012-C683F87C3031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E5D23-82A5-427D-B302-026346A20EDA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„Corpus Juris 2000“ obuhvata materijalnopravni dio, i to posebni (čl. 1. – 8.) i opšti (čl. 9. – 17.), zatim procesnopravne odredbe (čl. 18. – 34.) i odredbe o komplementarnosti nacionalnog prava (čl. 35.)</a:t>
          </a:r>
          <a:endParaRPr lang="bs-Latn-BA" sz="2600" kern="1200" dirty="0"/>
        </a:p>
      </dsp:txBody>
      <dsp:txXfrm>
        <a:off x="2175669" y="0"/>
        <a:ext cx="8339931" cy="2066885"/>
      </dsp:txXfrm>
    </dsp:sp>
    <dsp:sp modelId="{95F962CC-767B-4530-B2CA-8DDD2649A8D0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34E25-1F5F-4A80-870A-6D503D376EBA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smtClean="0"/>
            <a:t>KP: osam krivičnih djela, po prirodi takve inkriminacije koje dopiru do finansijskih interesa Evropske unije. Kao model evropskog krivičnog zakona, „Corpus Juris 2000“ sadrži i odredbe o krivičnoj odgovornosti fizičkih i pravnih osoba, te sankcije i pravila za njihovo odmjeravanje</a:t>
          </a:r>
          <a:endParaRPr lang="bs-Latn-BA" sz="2600" kern="1200"/>
        </a:p>
      </dsp:txBody>
      <dsp:txXfrm>
        <a:off x="2175669" y="2066885"/>
        <a:ext cx="8339931" cy="2066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0BEB5-5D5E-4F33-95B6-348CF6FB6B73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7A4E5-E94A-43A1-940C-0E5882892844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Područje država članica Evropske unije uzima kao jedinstveno pravno područje</a:t>
          </a:r>
          <a:endParaRPr lang="bs-Latn-BA" sz="1900" kern="1200"/>
        </a:p>
      </dsp:txBody>
      <dsp:txXfrm>
        <a:off x="2175669" y="0"/>
        <a:ext cx="8339931" cy="696214"/>
      </dsp:txXfrm>
    </dsp:sp>
    <dsp:sp modelId="{6954457A-2B08-49C6-BD85-ED5A83A03CB6}">
      <dsp:nvSpPr>
        <dsp:cNvPr id="0" name=""/>
        <dsp:cNvSpPr/>
      </dsp:nvSpPr>
      <dsp:spPr>
        <a:xfrm>
          <a:off x="456890" y="696214"/>
          <a:ext cx="3437557" cy="343755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CB5A9-1B57-483C-8D9C-E0E5CFAD4427}">
      <dsp:nvSpPr>
        <dsp:cNvPr id="0" name=""/>
        <dsp:cNvSpPr/>
      </dsp:nvSpPr>
      <dsp:spPr>
        <a:xfrm>
          <a:off x="2175669" y="696214"/>
          <a:ext cx="8339931" cy="3437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Evropski javni tužilac („Zelena knjiga o krivičnopravnoj zaštiti finansijskih interesa Unije i ustanovaljavnju Evropskog javnog tužioca“ od 11. 12. 2001.)</a:t>
          </a:r>
          <a:endParaRPr lang="bs-Latn-BA" sz="1900" kern="1200"/>
        </a:p>
      </dsp:txBody>
      <dsp:txXfrm>
        <a:off x="2175669" y="696214"/>
        <a:ext cx="8339931" cy="696214"/>
      </dsp:txXfrm>
    </dsp:sp>
    <dsp:sp modelId="{ACEF17B2-FB18-4D16-B416-3CDD201CDACF}">
      <dsp:nvSpPr>
        <dsp:cNvPr id="0" name=""/>
        <dsp:cNvSpPr/>
      </dsp:nvSpPr>
      <dsp:spPr>
        <a:xfrm>
          <a:off x="913780" y="1392428"/>
          <a:ext cx="2523776" cy="252377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B5AEA-9B16-4EC7-B9E3-5C4D68924B3B}">
      <dsp:nvSpPr>
        <dsp:cNvPr id="0" name=""/>
        <dsp:cNvSpPr/>
      </dsp:nvSpPr>
      <dsp:spPr>
        <a:xfrm>
          <a:off x="2175669" y="1392428"/>
          <a:ext cx="8339931" cy="2523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Načelo legaliteta  krivičnog gonjenja</a:t>
          </a:r>
          <a:endParaRPr lang="bs-Latn-BA" sz="1900" kern="1200"/>
        </a:p>
      </dsp:txBody>
      <dsp:txXfrm>
        <a:off x="2175669" y="1392428"/>
        <a:ext cx="8339931" cy="696214"/>
      </dsp:txXfrm>
    </dsp:sp>
    <dsp:sp modelId="{FB736AAE-CCCB-41F0-9905-9B2DEF6C64EF}">
      <dsp:nvSpPr>
        <dsp:cNvPr id="0" name=""/>
        <dsp:cNvSpPr/>
      </dsp:nvSpPr>
      <dsp:spPr>
        <a:xfrm>
          <a:off x="1370671" y="2088642"/>
          <a:ext cx="1609995" cy="160999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755D4-8E5D-4E6E-8A11-08A898A68999}">
      <dsp:nvSpPr>
        <dsp:cNvPr id="0" name=""/>
        <dsp:cNvSpPr/>
      </dsp:nvSpPr>
      <dsp:spPr>
        <a:xfrm>
          <a:off x="2175669" y="2088642"/>
          <a:ext cx="8339931" cy="16099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Funkcije krivičnog gonjenja i istraživanja činjenica </a:t>
          </a:r>
          <a:endParaRPr lang="bs-Latn-BA" sz="1900" kern="1200"/>
        </a:p>
      </dsp:txBody>
      <dsp:txXfrm>
        <a:off x="2175669" y="2088642"/>
        <a:ext cx="8339931" cy="696214"/>
      </dsp:txXfrm>
    </dsp:sp>
    <dsp:sp modelId="{E3A59812-FE35-4765-94D9-D1F861204D0B}">
      <dsp:nvSpPr>
        <dsp:cNvPr id="0" name=""/>
        <dsp:cNvSpPr/>
      </dsp:nvSpPr>
      <dsp:spPr>
        <a:xfrm>
          <a:off x="1827561" y="2784856"/>
          <a:ext cx="696214" cy="69621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482C4-97DC-4A03-AE00-69D96D33F27C}">
      <dsp:nvSpPr>
        <dsp:cNvPr id="0" name=""/>
        <dsp:cNvSpPr/>
      </dsp:nvSpPr>
      <dsp:spPr>
        <a:xfrm>
          <a:off x="2175669" y="2784856"/>
          <a:ext cx="8339931" cy="696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„Sudija – zaštitnik sloboda“ </a:t>
          </a:r>
          <a:endParaRPr lang="bs-Latn-BA" sz="1900" kern="1200"/>
        </a:p>
      </dsp:txBody>
      <dsp:txXfrm>
        <a:off x="2175669" y="2784856"/>
        <a:ext cx="8339931" cy="69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765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698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2465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7812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2453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1254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5202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727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231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959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6926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CD18-9945-499D-8F10-540D6D99893A}" type="datetimeFigureOut">
              <a:rPr lang="bs-Latn-BA" smtClean="0"/>
              <a:t>21.5.2020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5B05-BDFE-4852-A358-0DD3771C379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228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Krivično pravo EU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i="1" dirty="0" smtClean="0"/>
              <a:t>Zakonodavna inicijativa </a:t>
            </a:r>
            <a:r>
              <a:rPr lang="bs-Latn-BA" i="1" dirty="0"/>
              <a:t>na području </a:t>
            </a:r>
            <a:r>
              <a:rPr lang="bs-Latn-BA" i="1" dirty="0" err="1"/>
              <a:t>krivičnopravne</a:t>
            </a:r>
            <a:r>
              <a:rPr lang="bs-Latn-BA" i="1" dirty="0"/>
              <a:t> saradnje, oblici i </a:t>
            </a:r>
            <a:r>
              <a:rPr lang="bs-Latn-BA" i="1" dirty="0" smtClean="0"/>
              <a:t>načela</a:t>
            </a:r>
            <a:endParaRPr lang="bs-Latn-BA" i="1" dirty="0"/>
          </a:p>
          <a:p>
            <a:r>
              <a:rPr lang="hr-HR" dirty="0" smtClean="0"/>
              <a:t>Datum on-line nastave 22.05.20.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09582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/>
              <a:t>Corpus Juris krivičnopravnih odredbi za zaštitu finansijskih interesa </a:t>
            </a:r>
            <a:r>
              <a:rPr lang="hr-HR" sz="3600" dirty="0" smtClean="0"/>
              <a:t>EU </a:t>
            </a:r>
            <a:r>
              <a:rPr lang="hr-HR" sz="3600" dirty="0"/>
              <a:t>(</a:t>
            </a:r>
            <a:r>
              <a:rPr lang="hr-HR" sz="3600" i="1" dirty="0"/>
              <a:t>Corpus Juris  –  penal provisions for the protection of European finances</a:t>
            </a:r>
            <a:r>
              <a:rPr lang="hr-HR" sz="3600" dirty="0"/>
              <a:t>)</a:t>
            </a:r>
            <a:endParaRPr lang="bs-Latn-B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66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52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KPP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22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Saradnja među državama na području krivičnog prava (regionalna međunarodna krivičnopravna saradnja – RMKPS)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RMKPS uređuju </a:t>
            </a:r>
            <a:r>
              <a:rPr lang="hr-HR" dirty="0"/>
              <a:t>pravila procesnog </a:t>
            </a:r>
            <a:r>
              <a:rPr lang="hr-HR" dirty="0" smtClean="0"/>
              <a:t>i, </a:t>
            </a:r>
            <a:r>
              <a:rPr lang="hr-HR" dirty="0"/>
              <a:t>nešto </a:t>
            </a:r>
            <a:r>
              <a:rPr lang="hr-HR" dirty="0" smtClean="0"/>
              <a:t>manje, </a:t>
            </a:r>
            <a:r>
              <a:rPr lang="hr-HR" dirty="0"/>
              <a:t>izvršnog </a:t>
            </a:r>
            <a:r>
              <a:rPr lang="hr-HR" dirty="0" smtClean="0"/>
              <a:t>krivičnog prava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području krivičnog postupka riječe je o pravilima koja uređuju </a:t>
            </a:r>
            <a:r>
              <a:rPr lang="hr-HR" dirty="0" smtClean="0"/>
              <a:t>postupke </a:t>
            </a:r>
            <a:r>
              <a:rPr lang="hr-HR" dirty="0"/>
              <a:t>usmjeren na postizanje određenog posebnog cilja. </a:t>
            </a:r>
            <a:endParaRPr lang="hr-HR" dirty="0" smtClean="0"/>
          </a:p>
          <a:p>
            <a:r>
              <a:rPr lang="hr-HR" dirty="0" smtClean="0"/>
              <a:t>RMKPS </a:t>
            </a:r>
            <a:r>
              <a:rPr lang="hr-HR" dirty="0"/>
              <a:t>je posebno značajna u predmetima </a:t>
            </a:r>
            <a:r>
              <a:rPr lang="hr-HR" dirty="0" smtClean="0"/>
              <a:t>složenih krivičnih djela i organizovanog </a:t>
            </a:r>
            <a:r>
              <a:rPr lang="hr-HR" dirty="0"/>
              <a:t>kriminaliteta. </a:t>
            </a:r>
            <a:endParaRPr lang="hr-HR" dirty="0" smtClean="0"/>
          </a:p>
          <a:p>
            <a:r>
              <a:rPr lang="hr-HR" dirty="0" smtClean="0"/>
              <a:t>Kao i međunarodna </a:t>
            </a:r>
            <a:r>
              <a:rPr lang="hr-HR" dirty="0"/>
              <a:t>krivičnopravna </a:t>
            </a:r>
            <a:r>
              <a:rPr lang="hr-HR" dirty="0" smtClean="0"/>
              <a:t>saradnja, RMKPS obuhvata brojna pravila </a:t>
            </a:r>
            <a:r>
              <a:rPr lang="hr-HR" dirty="0"/>
              <a:t>kojima se </a:t>
            </a:r>
            <a:r>
              <a:rPr lang="hr-HR" dirty="0" smtClean="0"/>
              <a:t>uređuju prava i dužnosti organa </a:t>
            </a:r>
            <a:r>
              <a:rPr lang="hr-HR" dirty="0"/>
              <a:t>krivičnog postupka u preduzimanju radnji na zahtjev </a:t>
            </a:r>
            <a:r>
              <a:rPr lang="hr-HR" dirty="0" smtClean="0"/>
              <a:t>organa </a:t>
            </a:r>
            <a:r>
              <a:rPr lang="hr-HR" dirty="0"/>
              <a:t>strane države. Ta saradnja je izraz političkih odluka država za međusobnom saradnjom. </a:t>
            </a:r>
            <a:r>
              <a:rPr lang="hr-HR" dirty="0" smtClean="0"/>
              <a:t>Zato, postupanje </a:t>
            </a:r>
            <a:r>
              <a:rPr lang="hr-HR" dirty="0"/>
              <a:t>u okviru </a:t>
            </a:r>
            <a:r>
              <a:rPr lang="hr-HR" dirty="0" smtClean="0"/>
              <a:t>RMKPS</a:t>
            </a:r>
            <a:r>
              <a:rPr lang="hr-HR" dirty="0" smtClean="0"/>
              <a:t> </a:t>
            </a:r>
            <a:r>
              <a:rPr lang="hr-HR" dirty="0"/>
              <a:t>ima za cilj </a:t>
            </a:r>
            <a:r>
              <a:rPr lang="hr-HR" b="1" dirty="0"/>
              <a:t>pomoć </a:t>
            </a:r>
            <a:r>
              <a:rPr lang="hr-HR" b="1" dirty="0" smtClean="0"/>
              <a:t>organu druge države oko vođenja </a:t>
            </a:r>
            <a:r>
              <a:rPr lang="hr-HR" b="1" dirty="0"/>
              <a:t>krivičnog postupka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savremenom međunarodnom krivičnom pravu </a:t>
            </a:r>
            <a:r>
              <a:rPr lang="hr-HR" dirty="0" smtClean="0"/>
              <a:t>RMKPS</a:t>
            </a:r>
            <a:r>
              <a:rPr lang="hr-HR" dirty="0" smtClean="0"/>
              <a:t> </a:t>
            </a:r>
            <a:r>
              <a:rPr lang="hr-HR" dirty="0"/>
              <a:t>se označava i kao </a:t>
            </a:r>
            <a:r>
              <a:rPr lang="hr-HR" b="1" dirty="0"/>
              <a:t>međunarodna krivičnopravna </a:t>
            </a:r>
            <a:r>
              <a:rPr lang="hr-HR" b="1" dirty="0" smtClean="0"/>
              <a:t>pomoć</a:t>
            </a:r>
            <a:r>
              <a:rPr lang="hr-HR" dirty="0" smtClean="0"/>
              <a:t>. </a:t>
            </a:r>
          </a:p>
          <a:p>
            <a:r>
              <a:rPr lang="hr-HR" dirty="0" smtClean="0"/>
              <a:t>Prema </a:t>
            </a:r>
            <a:r>
              <a:rPr lang="hr-HR" dirty="0"/>
              <a:t>subjektu, </a:t>
            </a:r>
            <a:r>
              <a:rPr lang="hr-HR" dirty="0" smtClean="0"/>
              <a:t>RMKPS </a:t>
            </a:r>
            <a:r>
              <a:rPr lang="hr-HR" dirty="0" smtClean="0"/>
              <a:t>uključuje </a:t>
            </a:r>
            <a:r>
              <a:rPr lang="hr-HR" dirty="0"/>
              <a:t>prije svega saradnju sudskih tijela, zatim tijela krivičnog gonjenja i izvršenja krivičnih </a:t>
            </a:r>
            <a:r>
              <a:rPr lang="hr-HR" dirty="0" smtClean="0"/>
              <a:t>sankcija.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211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RMKPS </a:t>
            </a:r>
            <a:r>
              <a:rPr lang="hr-HR" dirty="0"/>
              <a:t>– skup različitih radnji koje preduzimaju organi u krivičnom postupku i drugi državni organi sa ciljem </a:t>
            </a:r>
            <a:r>
              <a:rPr lang="hr-HR" dirty="0" smtClean="0"/>
              <a:t>realizacije prava </a:t>
            </a:r>
            <a:r>
              <a:rPr lang="hr-HR" dirty="0"/>
              <a:t>na </a:t>
            </a:r>
            <a:r>
              <a:rPr lang="hr-HR" dirty="0" smtClean="0"/>
              <a:t>kažnjavanje, </a:t>
            </a:r>
            <a:r>
              <a:rPr lang="hr-HR" dirty="0"/>
              <a:t>krivično suđenje i </a:t>
            </a:r>
            <a:r>
              <a:rPr lang="hr-HR" dirty="0" smtClean="0"/>
              <a:t>izvršenje krivičnih sankcija druge </a:t>
            </a:r>
            <a:r>
              <a:rPr lang="hr-HR" dirty="0"/>
              <a:t>države. </a:t>
            </a:r>
            <a:endParaRPr lang="hr-HR" dirty="0" smtClean="0"/>
          </a:p>
          <a:p>
            <a:r>
              <a:rPr lang="hr-HR" dirty="0" smtClean="0"/>
              <a:t>Te </a:t>
            </a:r>
            <a:r>
              <a:rPr lang="hr-HR" dirty="0"/>
              <a:t>radnje imaju više </a:t>
            </a:r>
            <a:r>
              <a:rPr lang="hr-HR" dirty="0" smtClean="0"/>
              <a:t>oblika: izručenje</a:t>
            </a:r>
            <a:r>
              <a:rPr lang="hr-HR" dirty="0"/>
              <a:t>, prikupljanje i izvođenje dokaza za potrebe tuđe države (mala međunarodna krivičnopravna pomoć), ustupanje krivičnog gonjenja stranoj državi, priznanje i izvršenje </a:t>
            </a:r>
            <a:r>
              <a:rPr lang="hr-HR" dirty="0" smtClean="0"/>
              <a:t>strane </a:t>
            </a:r>
            <a:r>
              <a:rPr lang="hr-HR" dirty="0"/>
              <a:t>krivične presude i transfer osoba koje su osuđene na zatvorsku kaznu. Osim ekstradicije, ostali oblici su rezultat novijeg razvoja, jer su svoje pravne oblike dobile tek nakon 19 </a:t>
            </a:r>
            <a:r>
              <a:rPr lang="hr-HR" dirty="0" smtClean="0"/>
              <a:t>vijeka, posebno zbog porasta </a:t>
            </a:r>
            <a:r>
              <a:rPr lang="hr-HR" dirty="0"/>
              <a:t>krivičnih djela sa elemntom </a:t>
            </a:r>
            <a:r>
              <a:rPr lang="hr-HR" dirty="0" smtClean="0"/>
              <a:t>inostranosti (tzv. materijalnopravni </a:t>
            </a:r>
            <a:r>
              <a:rPr lang="hr-HR" dirty="0"/>
              <a:t>i </a:t>
            </a:r>
            <a:r>
              <a:rPr lang="hr-HR" dirty="0" smtClean="0"/>
              <a:t>procesnopravni odnosi </a:t>
            </a:r>
            <a:r>
              <a:rPr lang="hr-HR" dirty="0"/>
              <a:t>sa </a:t>
            </a:r>
            <a:r>
              <a:rPr lang="hr-HR" dirty="0" smtClean="0"/>
              <a:t>inostranim elementom).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9052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1800" dirty="0" smtClean="0"/>
              <a:t>U RMKPS se mogu, uz prethodno navedeno (slajd 3), </a:t>
            </a:r>
            <a:r>
              <a:rPr lang="hr-HR" sz="1800" dirty="0"/>
              <a:t>uključiti i pravila o saradnji sa međunarodnim sudskim tijelima.  </a:t>
            </a:r>
            <a:r>
              <a:rPr lang="hr-HR" sz="1800" dirty="0" smtClean="0"/>
              <a:t>A </a:t>
            </a:r>
            <a:r>
              <a:rPr lang="hr-HR" sz="1800" dirty="0"/>
              <a:t>u novije vrijeme pomenutim oblicima </a:t>
            </a:r>
            <a:r>
              <a:rPr lang="hr-HR" sz="1800" dirty="0" smtClean="0"/>
              <a:t>RMKPS </a:t>
            </a:r>
            <a:r>
              <a:rPr lang="hr-HR" sz="1800" dirty="0"/>
              <a:t>dodaju se i: privremeno oduzimanje dobiti stečene krivičnim djelom, prikupljanje i razmjena podataka, te regionalni i subregionalni pravosudni prostor. </a:t>
            </a:r>
            <a:endParaRPr lang="hr-HR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r-HR" sz="1800" dirty="0" smtClean="0"/>
              <a:t>Pored </a:t>
            </a:r>
            <a:r>
              <a:rPr lang="hr-HR" sz="1800" dirty="0"/>
              <a:t>navedenog, </a:t>
            </a:r>
            <a:r>
              <a:rPr lang="hr-HR" sz="1800" dirty="0" smtClean="0"/>
              <a:t>postoje </a:t>
            </a:r>
            <a:r>
              <a:rPr lang="hr-HR" sz="1800" dirty="0"/>
              <a:t>i drugi načini saradnje država koji se ostvaruju </a:t>
            </a:r>
            <a:r>
              <a:rPr lang="hr-HR" sz="1800" dirty="0" smtClean="0">
                <a:solidFill>
                  <a:srgbClr val="FF0000"/>
                </a:solidFill>
              </a:rPr>
              <a:t>izvan</a:t>
            </a:r>
            <a:r>
              <a:rPr lang="hr-HR" sz="1800" dirty="0" smtClean="0"/>
              <a:t> krivičnog </a:t>
            </a:r>
            <a:r>
              <a:rPr lang="hr-HR" sz="1800" dirty="0"/>
              <a:t>postupka i krivičnog pravosuđa, odnosno u okviru sudskih tijela ili administrativnih državnih </a:t>
            </a:r>
            <a:r>
              <a:rPr lang="hr-HR" sz="1800" dirty="0" smtClean="0"/>
              <a:t>tijela, </a:t>
            </a:r>
            <a:r>
              <a:rPr lang="hr-HR" sz="1800" dirty="0"/>
              <a:t>kao što su: </a:t>
            </a:r>
            <a:endParaRPr lang="hr-H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protjerivanje </a:t>
            </a:r>
            <a:r>
              <a:rPr lang="hr-HR" sz="1800" dirty="0"/>
              <a:t>(mjera administrativne prirode, policijske ili je izrečeno kao kazna, sankcija; po nekima to je prikrivena ekstardicija jer tražena osoba ipak dođe u ruke države koja je traži), </a:t>
            </a:r>
            <a:endParaRPr lang="hr-H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međunarodna </a:t>
            </a:r>
            <a:r>
              <a:rPr lang="hr-HR" sz="1800" dirty="0"/>
              <a:t>policijska saradnja kroz različite policijske aktivnosti (npr., </a:t>
            </a:r>
            <a:r>
              <a:rPr lang="hr-HR" sz="1800" dirty="0" smtClean="0"/>
              <a:t>EUROPOL, INTERPOL</a:t>
            </a:r>
            <a:r>
              <a:rPr lang="hr-HR" sz="1800" dirty="0"/>
              <a:t>), </a:t>
            </a:r>
            <a:endParaRPr lang="hr-H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razmjena </a:t>
            </a:r>
            <a:r>
              <a:rPr lang="hr-HR" sz="1800" dirty="0"/>
              <a:t>informacija o osuđenim osobama (u pojedinačnom slučaju ili kao praćenje podataka u jednoj državi</a:t>
            </a:r>
            <a:r>
              <a:rPr lang="hr-HR" sz="18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nadzor </a:t>
            </a:r>
            <a:r>
              <a:rPr lang="hr-HR" sz="1800" dirty="0"/>
              <a:t>nad uslovno osuđenim i uslovno otpuštenim osobama (nadzor nad osobom u zemlji osuđenikovog boravišta ali djelo ima elemente </a:t>
            </a:r>
            <a:r>
              <a:rPr lang="hr-HR" sz="1800" dirty="0" smtClean="0"/>
              <a:t>inostranosti),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pravna </a:t>
            </a:r>
            <a:r>
              <a:rPr lang="hr-HR" sz="1800" dirty="0"/>
              <a:t>pomoć od strane konzula (konzul države imenovanja na području države primateljice obavlja poslove pravne pomoći jer ima za to ovlaštenje međunarodnim ugovorima. Ove radnje se obavljaju po </a:t>
            </a:r>
            <a:r>
              <a:rPr lang="hr-HR" sz="1800" dirty="0" smtClean="0"/>
              <a:t>„pravu svoje zemlje”, </a:t>
            </a:r>
            <a:r>
              <a:rPr lang="hr-HR" sz="1800" dirty="0"/>
              <a:t>uključujući ispitivanje osoba, sastavljanje isprava i sl.), </a:t>
            </a:r>
            <a:endParaRPr lang="hr-H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1800" dirty="0" smtClean="0"/>
              <a:t>lišenje </a:t>
            </a:r>
            <a:r>
              <a:rPr lang="hr-HR" sz="1800" dirty="0"/>
              <a:t>slobode i predaja osobe koja je na nedozvoljen način prešla državnu granicu (predviđeno dvostranim međudržavnim ugovorima i takve osobe pogranični organi izručuju jedni drugima bez složenog postupka ekstradicije</a:t>
            </a:r>
            <a:r>
              <a:rPr lang="hr-HR" sz="1800" dirty="0" smtClean="0"/>
              <a:t>).</a:t>
            </a:r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val="211580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Izvori RMKPS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U formalnom smislu </a:t>
            </a:r>
            <a:r>
              <a:rPr lang="hr-HR" dirty="0" smtClean="0"/>
              <a:t>RMKPS se </a:t>
            </a:r>
            <a:r>
              <a:rPr lang="hr-HR" dirty="0"/>
              <a:t>provodi </a:t>
            </a:r>
            <a:r>
              <a:rPr lang="hr-HR" dirty="0" smtClean="0"/>
              <a:t>posredstvom </a:t>
            </a:r>
            <a:r>
              <a:rPr lang="hr-HR" b="1" dirty="0" smtClean="0"/>
              <a:t>konvencija, sporazuma, uredbi, direktiva, preporuka</a:t>
            </a:r>
            <a:r>
              <a:rPr lang="hr-HR" dirty="0" smtClean="0"/>
              <a:t>. Svi izvori nemaju istu </a:t>
            </a:r>
            <a:r>
              <a:rPr lang="hr-HR" dirty="0"/>
              <a:t>pravnu snagu, a razlikuju se s obzirom na to je li za njihovu primjenu neophodna ratifikacija (konvencija) ili ne. </a:t>
            </a:r>
            <a:r>
              <a:rPr lang="hr-HR" dirty="0" smtClean="0"/>
              <a:t>Također, konvencije </a:t>
            </a:r>
            <a:r>
              <a:rPr lang="hr-HR" dirty="0"/>
              <a:t>često dopunjuju dopunski protokoli koji se donose </a:t>
            </a:r>
            <a:r>
              <a:rPr lang="hr-HR" dirty="0" smtClean="0"/>
              <a:t>nakon </a:t>
            </a:r>
            <a:r>
              <a:rPr lang="hr-HR" dirty="0"/>
              <a:t>donošenja konvencije u cilju preciziranja, ograničenja ili proširenja izvornih </a:t>
            </a:r>
            <a:r>
              <a:rPr lang="hr-HR" dirty="0" smtClean="0"/>
              <a:t>rješenja i pravila. </a:t>
            </a:r>
            <a:r>
              <a:rPr lang="hr-HR" dirty="0"/>
              <a:t>Prema sadržaju, </a:t>
            </a:r>
            <a:r>
              <a:rPr lang="hr-HR" dirty="0" smtClean="0"/>
              <a:t>opisani izvori </a:t>
            </a:r>
            <a:r>
              <a:rPr lang="hr-HR" dirty="0"/>
              <a:t>mogu imati </a:t>
            </a:r>
            <a:r>
              <a:rPr lang="hr-HR" dirty="0" smtClean="0"/>
              <a:t>opšti </a:t>
            </a:r>
            <a:r>
              <a:rPr lang="hr-HR" dirty="0"/>
              <a:t>ili posebni značaj. </a:t>
            </a:r>
            <a:endParaRPr lang="bs-Latn-BA" dirty="0"/>
          </a:p>
          <a:p>
            <a:r>
              <a:rPr lang="hr-HR" b="1" dirty="0" smtClean="0"/>
              <a:t>Opšti unačaj imaju oni dokumneti koji se odnose na sva krivična djela.</a:t>
            </a:r>
          </a:p>
          <a:p>
            <a:r>
              <a:rPr lang="hr-HR" b="1" dirty="0" smtClean="0"/>
              <a:t>Posebni „</a:t>
            </a:r>
            <a:r>
              <a:rPr lang="hr-HR" dirty="0" smtClean="0"/>
              <a:t>sporazumi” </a:t>
            </a:r>
            <a:r>
              <a:rPr lang="hr-HR" dirty="0"/>
              <a:t>se odnose na određena </a:t>
            </a:r>
            <a:r>
              <a:rPr lang="hr-HR" dirty="0" smtClean="0"/>
              <a:t>krivična </a:t>
            </a:r>
            <a:r>
              <a:rPr lang="hr-HR" dirty="0"/>
              <a:t>djela ili osobe. </a:t>
            </a:r>
            <a:r>
              <a:rPr lang="hr-HR" dirty="0" smtClean="0"/>
              <a:t>Kao i opšti, tako i posebni dokumenti važan su </a:t>
            </a:r>
            <a:r>
              <a:rPr lang="hr-HR" dirty="0"/>
              <a:t>izvor </a:t>
            </a:r>
            <a:r>
              <a:rPr lang="hr-HR" dirty="0" smtClean="0"/>
              <a:t>evropskog krivičnog u </a:t>
            </a:r>
            <a:r>
              <a:rPr lang="hr-HR" dirty="0"/>
              <a:t>državama članicama Vijeća </a:t>
            </a:r>
            <a:r>
              <a:rPr lang="hr-HR" dirty="0" smtClean="0"/>
              <a:t>Evrope i državama Evropske </a:t>
            </a:r>
            <a:r>
              <a:rPr lang="hr-HR" dirty="0"/>
              <a:t>Unije. </a:t>
            </a:r>
            <a:endParaRPr lang="bs-Latn-BA" dirty="0"/>
          </a:p>
          <a:p>
            <a:r>
              <a:rPr lang="hr-HR" b="1" dirty="0" smtClean="0"/>
              <a:t>Preporuke</a:t>
            </a:r>
            <a:r>
              <a:rPr lang="hr-HR" b="1" dirty="0"/>
              <a:t>.</a:t>
            </a:r>
            <a:r>
              <a:rPr lang="hr-HR" dirty="0"/>
              <a:t> Preporuke </a:t>
            </a:r>
            <a:r>
              <a:rPr lang="hr-HR" dirty="0" smtClean="0"/>
              <a:t>(do </a:t>
            </a:r>
            <a:r>
              <a:rPr lang="hr-HR" dirty="0"/>
              <a:t>1979. su nosile naziv rezolucije) donosi Komitet ministara Vijeća </a:t>
            </a:r>
            <a:r>
              <a:rPr lang="hr-HR" dirty="0" smtClean="0"/>
              <a:t>Evrope</a:t>
            </a:r>
            <a:r>
              <a:rPr lang="hr-HR" dirty="0"/>
              <a:t>, a upućene su vladama kao smjernice za donošenje nacionalnih propisa</a:t>
            </a:r>
            <a:r>
              <a:rPr lang="hr-HR" dirty="0" smtClean="0"/>
              <a:t>. </a:t>
            </a:r>
            <a:r>
              <a:rPr lang="hr-HR" dirty="0"/>
              <a:t>Predmet preporuka su pitanja za koja postoje zajednička stajališta, često važna za praksu primjene konvencijskih pravila, ali čija važnost nije takva da bi zahtijevala uređenje konvencijom. U nekim je preporukama i dopunsko obrazloženje ili komentar.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9034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Načela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području </a:t>
            </a:r>
            <a:r>
              <a:rPr lang="hr-HR" dirty="0" smtClean="0"/>
              <a:t>RMKPS </a:t>
            </a:r>
            <a:r>
              <a:rPr lang="hr-HR" dirty="0"/>
              <a:t>postoje </a:t>
            </a:r>
            <a:r>
              <a:rPr lang="hr-HR" dirty="0" smtClean="0"/>
              <a:t>opšta</a:t>
            </a:r>
            <a:r>
              <a:rPr lang="hr-HR" dirty="0"/>
              <a:t>, zajednička </a:t>
            </a:r>
            <a:r>
              <a:rPr lang="hr-HR" u="sng" dirty="0"/>
              <a:t>načela</a:t>
            </a:r>
            <a:r>
              <a:rPr lang="hr-HR" dirty="0"/>
              <a:t>. Neka među njima su </a:t>
            </a:r>
            <a:r>
              <a:rPr lang="hr-HR" dirty="0" smtClean="0"/>
              <a:t>opšta </a:t>
            </a:r>
            <a:r>
              <a:rPr lang="hr-HR" dirty="0"/>
              <a:t>načela međunarodnog </a:t>
            </a:r>
            <a:r>
              <a:rPr lang="hr-HR" dirty="0" smtClean="0"/>
              <a:t>krivičnog </a:t>
            </a:r>
            <a:r>
              <a:rPr lang="hr-HR" dirty="0"/>
              <a:t>prava, </a:t>
            </a:r>
            <a:r>
              <a:rPr lang="hr-HR" dirty="0" smtClean="0"/>
              <a:t>i/ili načela  međunarodne krivičnopravne saradnje. </a:t>
            </a:r>
            <a:r>
              <a:rPr lang="hr-HR" dirty="0"/>
              <a:t>Važnija su takva načela </a:t>
            </a:r>
            <a:endParaRPr lang="bs-Latn-BA" dirty="0"/>
          </a:p>
          <a:p>
            <a:r>
              <a:rPr lang="hr-HR" dirty="0"/>
              <a:t>(1) identiteta norme (dvostruke kažnjivosti), </a:t>
            </a:r>
            <a:endParaRPr lang="bs-Latn-BA" dirty="0"/>
          </a:p>
          <a:p>
            <a:r>
              <a:rPr lang="hr-HR" dirty="0"/>
              <a:t>(2) reciprociteta (uzajamnosti), </a:t>
            </a:r>
            <a:endParaRPr lang="bs-Latn-BA" dirty="0"/>
          </a:p>
          <a:p>
            <a:r>
              <a:rPr lang="hr-HR" dirty="0"/>
              <a:t>(3) specijalnosti (određenosti predmeta), </a:t>
            </a:r>
            <a:endParaRPr lang="bs-Latn-BA" dirty="0"/>
          </a:p>
          <a:p>
            <a:r>
              <a:rPr lang="hr-HR" dirty="0"/>
              <a:t>(4) ekstradibilnosti, </a:t>
            </a:r>
            <a:endParaRPr lang="bs-Latn-BA" dirty="0"/>
          </a:p>
          <a:p>
            <a:r>
              <a:rPr lang="hr-HR" dirty="0"/>
              <a:t>(5) </a:t>
            </a:r>
            <a:r>
              <a:rPr lang="hr-HR" i="1" dirty="0" smtClean="0"/>
              <a:t>locus </a:t>
            </a:r>
            <a:r>
              <a:rPr lang="hr-HR" i="1" dirty="0"/>
              <a:t>regit </a:t>
            </a:r>
            <a:r>
              <a:rPr lang="hr-HR" i="1" dirty="0" smtClean="0"/>
              <a:t>actum,</a:t>
            </a:r>
          </a:p>
          <a:p>
            <a:r>
              <a:rPr lang="hr-HR" dirty="0" smtClean="0"/>
              <a:t>(6) uzajamnog povjerenja. 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1142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Identitet norme (povezati sa pravnim </a:t>
            </a:r>
            <a:r>
              <a:rPr lang="bs-Latn-BA" dirty="0" err="1" smtClean="0"/>
              <a:t>dokumnetima</a:t>
            </a:r>
            <a:r>
              <a:rPr lang="bs-Latn-BA" dirty="0" smtClean="0"/>
              <a:t> u EU!)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Ovo načelo ne uređuje se jednako, tako da postoje veća ili manja odstupanja od isključivosti tog načela. Ispitivanje dvostruke kažnjivosti </a:t>
            </a:r>
            <a:r>
              <a:rPr lang="hr-HR" i="1" dirty="0"/>
              <a:t>in abstracto</a:t>
            </a:r>
            <a:r>
              <a:rPr lang="hr-HR" dirty="0"/>
              <a:t> -  ispituje se samo da li postoji identitet inkriminacija nekog ponašanja u oba zakonodavstva i </a:t>
            </a:r>
            <a:r>
              <a:rPr lang="hr-HR" i="1" dirty="0"/>
              <a:t>in concreto – </a:t>
            </a:r>
            <a:r>
              <a:rPr lang="hr-HR" dirty="0"/>
              <a:t>još se ispituju i okolnosti koje isključuju krivičnu odgovornost, protivpravnost, kažnjivost, </a:t>
            </a:r>
            <a:r>
              <a:rPr lang="hr-HR" dirty="0" smtClean="0"/>
              <a:t>uslove </a:t>
            </a:r>
            <a:r>
              <a:rPr lang="hr-HR" dirty="0"/>
              <a:t>za vođenje krivičnog postupka (npr., odobrenje za gonjenje, zahtjev ovlaštenog tužioca) i sl. Danas većina primjera pokazuje da se ide na </a:t>
            </a:r>
            <a:r>
              <a:rPr lang="hr-HR" i="1" dirty="0"/>
              <a:t>in concreto</a:t>
            </a:r>
            <a:r>
              <a:rPr lang="hr-HR" dirty="0"/>
              <a:t>. Dakle, uz provjeravanje identiteta inkriminacije provjeravaju se i druge okolnosti koje isključuju </a:t>
            </a:r>
            <a:r>
              <a:rPr lang="hr-HR" dirty="0" smtClean="0"/>
              <a:t>kažnjivost.</a:t>
            </a:r>
            <a:endParaRPr lang="bs-Latn-BA" dirty="0"/>
          </a:p>
          <a:p>
            <a:r>
              <a:rPr lang="hr-HR" dirty="0"/>
              <a:t> </a:t>
            </a:r>
            <a:r>
              <a:rPr lang="hr-HR" dirty="0" smtClean="0"/>
              <a:t>Vrijeme </a:t>
            </a:r>
            <a:r>
              <a:rPr lang="hr-HR" dirty="0"/>
              <a:t>mjerodavno za ocjenu pitanja obostrane kažnjivosti je vrijeme u kojem je neko djelo bilo inkriminirano u državi moliteljici i zamoljenoj državi: ako država moliteljica traži ekstradiciju za djelo koje u času izvršenja nije bilo u njenom pravu predviđeno kao krivično djelo (dakle, ne poštuje zabranu retroaktivnog važenja krivičnog zakona), za zamoljenu državu se ne postavlja pitanje postojanja identiteta norme nego pitanje dopustivosti ekstradicije s obzirom na osnovna načela njenog zakonodavstva i javnog poretka. Naprotiv, ako država moliteljica traži ekstradiciju za neko djelo koje u času izvršenja nije bilo inkriminisano u pravu zamoljene države nego je to postalo to tek kasnije, ekstradiciji ima mjesta jer se njome ne vrijeđa zabrana retroaktivnog važenja krivičnog zakona: ta zabrana važi samo u materijalnom krivičnom pravu a ne i u pravu o ekstradiciji jer ekstradicija ne predstavlja primjenu vlastitog krivičnog zakona na učinioca krivičnog djela nego pomaganje strane države u ostvarivanju </a:t>
            </a:r>
            <a:r>
              <a:rPr lang="hr-HR" dirty="0" smtClean="0"/>
              <a:t>prava </a:t>
            </a:r>
            <a:r>
              <a:rPr lang="hr-HR" dirty="0"/>
              <a:t>kažnjavanja</a:t>
            </a:r>
            <a:r>
              <a:rPr lang="hr-HR" dirty="0" smtClean="0"/>
              <a:t>.</a:t>
            </a:r>
            <a:endParaRPr lang="bs-Latn-BA" dirty="0"/>
          </a:p>
          <a:p>
            <a:r>
              <a:rPr lang="hr-HR" dirty="0"/>
              <a:t>Ovo načelo se kritikuje u smislu da u </a:t>
            </a:r>
            <a:r>
              <a:rPr lang="hr-HR" dirty="0" smtClean="0"/>
              <a:t>brojnim </a:t>
            </a:r>
            <a:r>
              <a:rPr lang="hr-HR" dirty="0"/>
              <a:t>slučajevima onemogućava saradnju država u suzbijanju kriminaliteta jer dovodi do odbijanja ekstradicije </a:t>
            </a:r>
            <a:r>
              <a:rPr lang="hr-HR" dirty="0" smtClean="0"/>
              <a:t>onda kada </a:t>
            </a:r>
            <a:r>
              <a:rPr lang="hr-HR" dirty="0"/>
              <a:t>bi ona bila prihvatljiva upravo sa aspekta međunarodne saradnje. </a:t>
            </a:r>
            <a:r>
              <a:rPr lang="hr-HR" dirty="0" smtClean="0">
                <a:solidFill>
                  <a:srgbClr val="FF0000"/>
                </a:solidFill>
              </a:rPr>
              <a:t>Zbog toga je ovo načelo od izuzetnog značaja u krivičnom pravu EU.</a:t>
            </a:r>
            <a:endParaRPr lang="bs-Latn-BA" dirty="0">
              <a:solidFill>
                <a:srgbClr val="FF0000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2274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L</a:t>
            </a:r>
            <a:r>
              <a:rPr lang="hr-HR" i="1" dirty="0" smtClean="0"/>
              <a:t>ocus regit actum </a:t>
            </a:r>
            <a:r>
              <a:rPr lang="bs-Latn-BA" dirty="0" smtClean="0"/>
              <a:t>(povezati sa pravnim </a:t>
            </a:r>
            <a:r>
              <a:rPr lang="bs-Latn-BA" dirty="0" err="1" smtClean="0"/>
              <a:t>dokumnetima</a:t>
            </a:r>
            <a:r>
              <a:rPr lang="bs-Latn-BA" dirty="0" smtClean="0"/>
              <a:t> u EU!)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Kao i u drugim oblastima </a:t>
            </a:r>
            <a:r>
              <a:rPr lang="hr-HR" dirty="0" smtClean="0"/>
              <a:t>evropskog krivičnog </a:t>
            </a:r>
            <a:r>
              <a:rPr lang="hr-HR" dirty="0"/>
              <a:t>prava to načelo znači da se </a:t>
            </a:r>
            <a:r>
              <a:rPr lang="hr-HR" dirty="0" smtClean="0"/>
              <a:t>RMKPS </a:t>
            </a:r>
            <a:r>
              <a:rPr lang="hr-HR" dirty="0"/>
              <a:t>ostvaruje primjenom domaćih pravila postupanja. Dakle, radnje se preduzimaju prema unutrašnjem pravu; preduzimaju se na način kako to propisuje pravo zamoljene države, a ne pravo države moliteljice.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r>
              <a:rPr lang="hr-HR" dirty="0"/>
              <a:t>Primjena stranog krivičnog procesnog prava danas se </a:t>
            </a:r>
            <a:r>
              <a:rPr lang="hr-HR" dirty="0" smtClean="0"/>
              <a:t>favorizuje; </a:t>
            </a:r>
            <a:r>
              <a:rPr lang="hr-HR" dirty="0"/>
              <a:t>time se ublažavaju stroge posljedice pravila locus regit actum. Dakle, zamoljena država na poseban zahtjev države moliteljice preduzima radnju u skladu sa formom koju predviđa strano </a:t>
            </a:r>
            <a:r>
              <a:rPr lang="hr-HR" dirty="0" smtClean="0"/>
              <a:t>pravo; </a:t>
            </a:r>
            <a:r>
              <a:rPr lang="hr-HR" dirty="0">
                <a:solidFill>
                  <a:srgbClr val="FF0000"/>
                </a:solidFill>
              </a:rPr>
              <a:t>odstupanja onda ako je to protivno javnom poretku, osnovnim načelima zakonodavstva, bitnim interesima zamoljene države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endParaRPr lang="bs-Latn-BA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Ovo </a:t>
            </a:r>
            <a:r>
              <a:rPr lang="hr-HR" dirty="0"/>
              <a:t>isto vrijedi i za ocjenu valjanosti rezultata procesne radnje preduzete u drugoj državi na molbu domaćeg organa: ako on nije zahtijevao posebnu formu koje predviđa njegovo unutrašnje pravo, rezultati strane procesne radnje morali bi se smatrati upotrebljivim u državi moliteljici ako je valjan već po pravu zamoljene države. Od tog pravila su dva izuzetka: - ako bi se korištenje tako pribavljenog rezultata strane procesne radnje protivilo spomenutim osnovnim načelima zakonodavstva </a:t>
            </a:r>
            <a:r>
              <a:rPr lang="hr-HR" dirty="0" smtClean="0"/>
              <a:t>i </a:t>
            </a:r>
            <a:r>
              <a:rPr lang="hr-HR" dirty="0"/>
              <a:t>– ako bi organ države moliteljice zahtijevao primjenu neke procesne forme svog prava u zamoljenoj državi a zamoljena država to odbije iz pravnih razloga (a ne političkog oportuniteta). Tada je naime očito da se radi o </a:t>
            </a:r>
            <a:r>
              <a:rPr lang="hr-HR" dirty="0" smtClean="0"/>
              <a:t>bitnim</a:t>
            </a:r>
            <a:r>
              <a:rPr lang="hr-HR" dirty="0"/>
              <a:t> razlikama između pravnog poretka dviju država koje isključuje upotrebljivost rezultata procesnih radnji organa zamoljene države u državi </a:t>
            </a:r>
            <a:r>
              <a:rPr lang="hr-HR" dirty="0" smtClean="0"/>
              <a:t>moliteljici.</a:t>
            </a:r>
          </a:p>
        </p:txBody>
      </p:sp>
    </p:spTree>
    <p:extLst>
      <p:ext uri="{BB962C8B-B14F-4D97-AF65-F5344CB8AC3E}">
        <p14:creationId xmlns:p14="http://schemas.microsoft.com/office/powerpoint/2010/main" val="111916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Dosadašnja predavanja o krivičnom pravu EU pokazuju da se u području RMKPS sve više otvaraju putevi za zajedničko djelovanje, krivično gonjenje, prikupljanje dokaza, izvršenje donesenih odluka i sl.</a:t>
            </a:r>
          </a:p>
          <a:p>
            <a:r>
              <a:rPr lang="bs-Latn-BA" dirty="0" smtClean="0"/>
              <a:t>Brojni su primjeri tih otvaranja među članicama EU, brojni su pravni akti koji to omogućavaju, i na to ukazuju pitanja koja su tokom predavanja obrađena kroz eseje.</a:t>
            </a:r>
          </a:p>
          <a:p>
            <a:r>
              <a:rPr lang="bs-Latn-BA" dirty="0" smtClean="0"/>
              <a:t>U nastavku slijedi primjer i drugih napora koji su </a:t>
            </a:r>
            <a:r>
              <a:rPr lang="bs-Latn-BA" dirty="0" err="1" smtClean="0"/>
              <a:t>preduzimani</a:t>
            </a:r>
            <a:r>
              <a:rPr lang="bs-Latn-BA" dirty="0" smtClean="0"/>
              <a:t> u zajedničkoj borbi protiv savremenog kriminaliteta – Corpus </a:t>
            </a:r>
            <a:r>
              <a:rPr lang="bs-Latn-BA" dirty="0" err="1" smtClean="0"/>
              <a:t>Iuris</a:t>
            </a:r>
            <a:r>
              <a:rPr lang="bs-Latn-BA" dirty="0" smtClean="0"/>
              <a:t>!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754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1431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Krivično pravo EU</vt:lpstr>
      <vt:lpstr>Saradnja među državama na području krivičnog prava (regionalna međunarodna krivičnopravna saradnja – RMKPS)</vt:lpstr>
      <vt:lpstr>PowerPoint Presentation</vt:lpstr>
      <vt:lpstr>PowerPoint Presentation</vt:lpstr>
      <vt:lpstr>Izvori RMKPS</vt:lpstr>
      <vt:lpstr>Načela</vt:lpstr>
      <vt:lpstr>Identitet norme (povezati sa pravnim dokumnetima u EU!)</vt:lpstr>
      <vt:lpstr>Locus regit actum (povezati sa pravnim dokumnetima u EU!)</vt:lpstr>
      <vt:lpstr>PowerPoint Presentation</vt:lpstr>
      <vt:lpstr>Corpus Juris krivičnopravnih odredbi za zaštitu finansijskih interesa EU (Corpus Juris  –  penal provisions for the protection of European finances)</vt:lpstr>
      <vt:lpstr>PowerPoint Presentation</vt:lpstr>
      <vt:lpstr>KPP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Krivično pravo EU</dc:title>
  <dc:creator>H</dc:creator>
  <cp:lastModifiedBy>H</cp:lastModifiedBy>
  <cp:revision>13</cp:revision>
  <dcterms:created xsi:type="dcterms:W3CDTF">2020-05-21T17:37:36Z</dcterms:created>
  <dcterms:modified xsi:type="dcterms:W3CDTF">2020-05-21T18:21:36Z</dcterms:modified>
</cp:coreProperties>
</file>