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80" r:id="rId16"/>
    <p:sldId id="267" r:id="rId17"/>
    <p:sldId id="275" r:id="rId18"/>
    <p:sldId id="276" r:id="rId19"/>
    <p:sldId id="277" r:id="rId20"/>
    <p:sldId id="278" r:id="rId21"/>
    <p:sldId id="279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2C80D-BABB-AED7-2E63-411094C16EC7}" v="4094" dt="2020-05-03T16:21:18.524"/>
    <p1510:client id="{34681840-C662-2A31-77A0-F1C9C7F994B1}" v="945" dt="2020-05-03T20:58:06.500"/>
    <p1510:client id="{4D44B5D3-BDF6-D633-E51A-6E98BC3C4564}" v="1" dt="2020-05-03T21:02:08.320"/>
    <p1510:client id="{832A494A-BBF0-16B9-7394-FB2C997C796E}" v="432" dt="2020-05-04T14:53:29.309"/>
    <p1510:client id="{9212E33A-BA8F-1628-7336-7F137A0DC4A7}" v="1376" dt="2020-04-30T19:24:15.588"/>
    <p1510:client id="{A5EE7A21-C303-1BE6-CFCF-67F63F70CB7A}" v="3902" dt="2020-05-02T20:56:26.542"/>
    <p1510:client id="{F71D64EE-9B3B-5CA8-C2C6-053545D638AD}" v="1" dt="2020-05-03T21:06:23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2874" y="-1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ba.voanews.com/a/a-37-a-2004-09-24-13-1-86177547/1173024.html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hyperlink" Target="https://www.ushistory.org/penn/bio.htm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ba.voanews.com/a/a-37-a-2004-09-24-13-1-86177547/1173024.html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1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1.png"/><Relationship Id="rId6" Type="http://schemas.openxmlformats.org/officeDocument/2006/relationships/image" Target="../media/image12.svg"/><Relationship Id="rId11" Type="http://schemas.openxmlformats.org/officeDocument/2006/relationships/hyperlink" Target="https://www.ushistory.org/penn/bio.htm" TargetMode="External"/><Relationship Id="rId5" Type="http://schemas.openxmlformats.org/officeDocument/2006/relationships/image" Target="../media/image1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192CD-DB9D-4625-8ABB-92F9767C106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476B7F2-AE11-4243-83BE-D46D924CB248}">
      <dgm:prSet/>
      <dgm:spPr/>
      <dgm:t>
        <a:bodyPr/>
        <a:lstStyle/>
        <a:p>
          <a:r>
            <a:rPr lang="en-US" b="0" i="0" dirty="0" err="1"/>
            <a:t>Početak</a:t>
          </a:r>
          <a:r>
            <a:rPr lang="en-US" b="0" i="0" dirty="0"/>
            <a:t> </a:t>
          </a:r>
          <a:r>
            <a:rPr lang="en-US" b="0" i="0" dirty="0" err="1"/>
            <a:t>stvaranja</a:t>
          </a:r>
          <a:r>
            <a:rPr lang="en-US" b="0" i="0" dirty="0"/>
            <a:t> </a:t>
          </a:r>
          <a:r>
            <a:rPr lang="en-US" b="0" i="0" dirty="0" err="1"/>
            <a:t>zatvorskih</a:t>
          </a:r>
          <a:r>
            <a:rPr lang="en-US" b="0" i="0" dirty="0"/>
            <a:t> </a:t>
          </a:r>
          <a:r>
            <a:rPr lang="en-US" b="0" i="0" dirty="0" err="1"/>
            <a:t>sistema</a:t>
          </a:r>
          <a:r>
            <a:rPr lang="en-US" b="0" i="0" dirty="0"/>
            <a:t> u SAD-u </a:t>
          </a:r>
          <a:r>
            <a:rPr lang="en-US" b="0" i="0" dirty="0" err="1"/>
            <a:t>odlikuju</a:t>
          </a:r>
          <a:r>
            <a:rPr lang="en-US" b="0" i="0" dirty="0"/>
            <a:t> </a:t>
          </a:r>
          <a:r>
            <a:rPr lang="en-US" b="0" i="0" dirty="0" err="1"/>
            <a:t>ove</a:t>
          </a:r>
          <a:r>
            <a:rPr lang="en-US" b="0" i="0" dirty="0"/>
            <a:t> </a:t>
          </a:r>
          <a:r>
            <a:rPr lang="en-US" b="0" i="0" dirty="0" err="1"/>
            <a:t>karakteristike</a:t>
          </a:r>
          <a:r>
            <a:rPr lang="en-US" b="0" i="0" dirty="0"/>
            <a:t>:</a:t>
          </a:r>
          <a:endParaRPr lang="en-US" dirty="0"/>
        </a:p>
      </dgm:t>
    </dgm:pt>
    <dgm:pt modelId="{909B5024-A69C-4694-8CC4-07F14D0DD139}" type="parTrans" cxnId="{051F0C60-E618-4E9D-997B-9439438E214D}">
      <dgm:prSet/>
      <dgm:spPr/>
      <dgm:t>
        <a:bodyPr/>
        <a:lstStyle/>
        <a:p>
          <a:endParaRPr lang="en-US"/>
        </a:p>
      </dgm:t>
    </dgm:pt>
    <dgm:pt modelId="{96015BB1-4DD2-4294-B8EC-436D0F02F9EF}" type="sibTrans" cxnId="{051F0C60-E618-4E9D-997B-9439438E214D}">
      <dgm:prSet/>
      <dgm:spPr/>
      <dgm:t>
        <a:bodyPr/>
        <a:lstStyle/>
        <a:p>
          <a:endParaRPr lang="en-US"/>
        </a:p>
      </dgm:t>
    </dgm:pt>
    <dgm:pt modelId="{22D26998-F3B6-4084-846E-4C60E7FFB503}">
      <dgm:prSet/>
      <dgm:spPr/>
      <dgm:t>
        <a:bodyPr/>
        <a:lstStyle/>
        <a:p>
          <a:r>
            <a:rPr lang="en-US" b="0" i="0" dirty="0" err="1"/>
            <a:t>Izdanak</a:t>
          </a:r>
          <a:r>
            <a:rPr lang="en-US" b="0" i="0" dirty="0"/>
            <a:t> </a:t>
          </a:r>
          <a:r>
            <a:rPr lang="en-US" b="0" i="0" dirty="0" err="1"/>
            <a:t>btitanskih</a:t>
          </a:r>
          <a:r>
            <a:rPr lang="en-US" b="0" i="0" dirty="0"/>
            <a:t> I </a:t>
          </a:r>
          <a:r>
            <a:rPr lang="en-US" b="0" i="0" dirty="0" err="1"/>
            <a:t>kolonijalnih</a:t>
          </a:r>
          <a:r>
            <a:rPr lang="en-US" b="0" i="0" dirty="0"/>
            <a:t> </a:t>
          </a:r>
          <a:r>
            <a:rPr lang="en-US" b="0" i="0" dirty="0" err="1"/>
            <a:t>ideja</a:t>
          </a:r>
          <a:endParaRPr lang="en-US" dirty="0" err="1"/>
        </a:p>
      </dgm:t>
    </dgm:pt>
    <dgm:pt modelId="{FD6A7E3A-439A-4C05-B73E-64A41063F652}" type="parTrans" cxnId="{723C54C7-B753-4B17-92FC-739928A41125}">
      <dgm:prSet/>
      <dgm:spPr/>
      <dgm:t>
        <a:bodyPr/>
        <a:lstStyle/>
        <a:p>
          <a:endParaRPr lang="en-US"/>
        </a:p>
      </dgm:t>
    </dgm:pt>
    <dgm:pt modelId="{6B6997D1-DB49-4F34-9CFD-0BFBE9D36CA5}" type="sibTrans" cxnId="{723C54C7-B753-4B17-92FC-739928A41125}">
      <dgm:prSet/>
      <dgm:spPr/>
      <dgm:t>
        <a:bodyPr/>
        <a:lstStyle/>
        <a:p>
          <a:endParaRPr lang="en-US"/>
        </a:p>
      </dgm:t>
    </dgm:pt>
    <dgm:pt modelId="{CA60086C-3274-4258-A1EA-640FA28369BF}">
      <dgm:prSet/>
      <dgm:spPr/>
      <dgm:t>
        <a:bodyPr/>
        <a:lstStyle/>
        <a:p>
          <a:r>
            <a:rPr lang="en-US" b="0" i="0" dirty="0" err="1"/>
            <a:t>Uspostava</a:t>
          </a:r>
          <a:r>
            <a:rPr lang="en-US" b="0" i="0" dirty="0"/>
            <a:t> </a:t>
          </a:r>
          <a:r>
            <a:rPr lang="en-US" b="0" i="0" dirty="0" err="1"/>
            <a:t>lokalne</a:t>
          </a:r>
          <a:r>
            <a:rPr lang="en-US" b="0" i="0" dirty="0"/>
            <a:t> </a:t>
          </a:r>
          <a:r>
            <a:rPr lang="en-US" b="0" i="0" dirty="0" err="1"/>
            <a:t>vlasti</a:t>
          </a:r>
          <a:r>
            <a:rPr lang="en-US" b="0" i="0" dirty="0"/>
            <a:t> u </a:t>
          </a:r>
          <a:r>
            <a:rPr lang="en-US" b="0" i="0" dirty="0" err="1"/>
            <a:t>američkim</a:t>
          </a:r>
          <a:r>
            <a:rPr lang="en-US" b="0" i="0" dirty="0"/>
            <a:t> </a:t>
          </a:r>
          <a:r>
            <a:rPr lang="en-US" b="0" i="0" dirty="0" err="1"/>
            <a:t>kolonijama</a:t>
          </a:r>
          <a:endParaRPr lang="en-US" dirty="0" err="1"/>
        </a:p>
      </dgm:t>
    </dgm:pt>
    <dgm:pt modelId="{96739A5D-DB11-4CC7-A147-B7BC69EA55E5}" type="parTrans" cxnId="{13397E47-A30F-4BC5-A553-4DFE3AAD0C85}">
      <dgm:prSet/>
      <dgm:spPr/>
      <dgm:t>
        <a:bodyPr/>
        <a:lstStyle/>
        <a:p>
          <a:endParaRPr lang="en-US"/>
        </a:p>
      </dgm:t>
    </dgm:pt>
    <dgm:pt modelId="{470573AC-2B3E-44A6-BB8C-1020DACC3199}" type="sibTrans" cxnId="{13397E47-A30F-4BC5-A553-4DFE3AAD0C85}">
      <dgm:prSet/>
      <dgm:spPr/>
      <dgm:t>
        <a:bodyPr/>
        <a:lstStyle/>
        <a:p>
          <a:endParaRPr lang="en-US"/>
        </a:p>
      </dgm:t>
    </dgm:pt>
    <dgm:pt modelId="{8C2B9AF8-58B4-4FAC-BD45-CE3508F0C634}">
      <dgm:prSet/>
      <dgm:spPr/>
      <dgm:t>
        <a:bodyPr/>
        <a:lstStyle/>
        <a:p>
          <a:r>
            <a:rPr lang="en-US" b="0" i="0" dirty="0" err="1"/>
            <a:t>Donošenje</a:t>
          </a:r>
          <a:r>
            <a:rPr lang="en-US" b="0" i="0" dirty="0"/>
            <a:t> "</a:t>
          </a:r>
          <a:r>
            <a:rPr lang="en-US" b="0" i="0" dirty="0" err="1"/>
            <a:t>Velikog</a:t>
          </a:r>
          <a:r>
            <a:rPr lang="en-US" b="0" i="0" dirty="0"/>
            <a:t> </a:t>
          </a:r>
          <a:r>
            <a:rPr lang="en-US" b="0" i="0" dirty="0" err="1"/>
            <a:t>zakona</a:t>
          </a:r>
          <a:r>
            <a:rPr lang="en-US" b="0" i="0" dirty="0"/>
            <a:t> </a:t>
          </a:r>
          <a:r>
            <a:rPr lang="en-US" b="0" i="0" dirty="0" err="1"/>
            <a:t>mira</a:t>
          </a:r>
          <a:r>
            <a:rPr lang="en-US" b="0" i="0" dirty="0"/>
            <a:t>/Great Law of Peace" </a:t>
          </a:r>
          <a:r>
            <a:rPr lang="en-US" b="0" i="0" dirty="0" err="1"/>
            <a:t>iz</a:t>
          </a:r>
          <a:r>
            <a:rPr lang="en-US" b="0" i="0" dirty="0"/>
            <a:t> 1682. U </a:t>
          </a:r>
          <a:r>
            <a:rPr lang="en-US" b="0" i="0" dirty="0" err="1"/>
            <a:t>Pennsylvaniji</a:t>
          </a:r>
          <a:r>
            <a:rPr lang="en-US" dirty="0">
              <a:latin typeface="Century Gothic" panose="020B0502020202020204"/>
            </a:rPr>
            <a:t>,</a:t>
          </a:r>
          <a:r>
            <a:rPr lang="en-US" dirty="0">
              <a:hlinkClick xmlns:r="http://schemas.openxmlformats.org/officeDocument/2006/relationships" r:id="rId1"/>
            </a:rPr>
            <a:t>https://ba.voanews.com/a/a-37-a-2004-09-24-13-1-86177547/1173024.html</a:t>
          </a:r>
          <a:endParaRPr lang="en-US" dirty="0"/>
        </a:p>
      </dgm:t>
    </dgm:pt>
    <dgm:pt modelId="{8A18D192-D97E-4029-B761-54B7FF9F2A70}" type="parTrans" cxnId="{1ED772D6-E541-4E1A-8179-56716A882324}">
      <dgm:prSet/>
      <dgm:spPr/>
      <dgm:t>
        <a:bodyPr/>
        <a:lstStyle/>
        <a:p>
          <a:endParaRPr lang="en-US"/>
        </a:p>
      </dgm:t>
    </dgm:pt>
    <dgm:pt modelId="{3BD4D83D-7457-4BC1-A066-6030B9903EDC}" type="sibTrans" cxnId="{1ED772D6-E541-4E1A-8179-56716A882324}">
      <dgm:prSet/>
      <dgm:spPr/>
      <dgm:t>
        <a:bodyPr/>
        <a:lstStyle/>
        <a:p>
          <a:endParaRPr lang="en-US"/>
        </a:p>
      </dgm:t>
    </dgm:pt>
    <dgm:pt modelId="{0146A8D7-D4EB-4DEF-A445-0416153B2C49}" type="pres">
      <dgm:prSet presAssocID="{C83192CD-DB9D-4625-8ABB-92F9767C10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9EE65D9-2482-4D64-844F-5E9E5216970B}" type="pres">
      <dgm:prSet presAssocID="{7476B7F2-AE11-4243-83BE-D46D924CB2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1B67C9-E4A9-42B0-B1D2-08B79EB82EC3}" type="pres">
      <dgm:prSet presAssocID="{96015BB1-4DD2-4294-B8EC-436D0F02F9EF}" presName="spacer" presStyleCnt="0"/>
      <dgm:spPr/>
    </dgm:pt>
    <dgm:pt modelId="{9F776BC7-1DB7-4576-B00F-7A0F638A147F}" type="pres">
      <dgm:prSet presAssocID="{22D26998-F3B6-4084-846E-4C60E7FFB5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6D1696-2E31-4825-922C-3AC534074EE9}" type="pres">
      <dgm:prSet presAssocID="{6B6997D1-DB49-4F34-9CFD-0BFBE9D36CA5}" presName="spacer" presStyleCnt="0"/>
      <dgm:spPr/>
    </dgm:pt>
    <dgm:pt modelId="{5CC46587-97CF-497B-9872-FD3C8004A78B}" type="pres">
      <dgm:prSet presAssocID="{CA60086C-3274-4258-A1EA-640FA28369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320016-F7ED-41BF-A5DD-957E6FE01AD5}" type="pres">
      <dgm:prSet presAssocID="{470573AC-2B3E-44A6-BB8C-1020DACC3199}" presName="spacer" presStyleCnt="0"/>
      <dgm:spPr/>
    </dgm:pt>
    <dgm:pt modelId="{6CA4A3B8-3B46-4E60-95BE-A54D06C82E1F}" type="pres">
      <dgm:prSet presAssocID="{8C2B9AF8-58B4-4FAC-BD45-CE3508F0C63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93820AE-72CB-4945-82C7-676B26335338}" type="presOf" srcId="{22D26998-F3B6-4084-846E-4C60E7FFB503}" destId="{9F776BC7-1DB7-4576-B00F-7A0F638A147F}" srcOrd="0" destOrd="0" presId="urn:microsoft.com/office/officeart/2005/8/layout/vList2"/>
    <dgm:cxn modelId="{13397E47-A30F-4BC5-A553-4DFE3AAD0C85}" srcId="{C83192CD-DB9D-4625-8ABB-92F9767C106F}" destId="{CA60086C-3274-4258-A1EA-640FA28369BF}" srcOrd="2" destOrd="0" parTransId="{96739A5D-DB11-4CC7-A147-B7BC69EA55E5}" sibTransId="{470573AC-2B3E-44A6-BB8C-1020DACC3199}"/>
    <dgm:cxn modelId="{1C582A6C-9E89-4BC5-9E1E-9C3BCA49011E}" type="presOf" srcId="{7476B7F2-AE11-4243-83BE-D46D924CB248}" destId="{69EE65D9-2482-4D64-844F-5E9E5216970B}" srcOrd="0" destOrd="0" presId="urn:microsoft.com/office/officeart/2005/8/layout/vList2"/>
    <dgm:cxn modelId="{0766B9BE-B3E0-46B4-A68C-C4006098F39E}" type="presOf" srcId="{C83192CD-DB9D-4625-8ABB-92F9767C106F}" destId="{0146A8D7-D4EB-4DEF-A445-0416153B2C49}" srcOrd="0" destOrd="0" presId="urn:microsoft.com/office/officeart/2005/8/layout/vList2"/>
    <dgm:cxn modelId="{1ED772D6-E541-4E1A-8179-56716A882324}" srcId="{C83192CD-DB9D-4625-8ABB-92F9767C106F}" destId="{8C2B9AF8-58B4-4FAC-BD45-CE3508F0C634}" srcOrd="3" destOrd="0" parTransId="{8A18D192-D97E-4029-B761-54B7FF9F2A70}" sibTransId="{3BD4D83D-7457-4BC1-A066-6030B9903EDC}"/>
    <dgm:cxn modelId="{325CDBD7-7365-416C-8920-41B739EC51C2}" type="presOf" srcId="{8C2B9AF8-58B4-4FAC-BD45-CE3508F0C634}" destId="{6CA4A3B8-3B46-4E60-95BE-A54D06C82E1F}" srcOrd="0" destOrd="0" presId="urn:microsoft.com/office/officeart/2005/8/layout/vList2"/>
    <dgm:cxn modelId="{051F0C60-E618-4E9D-997B-9439438E214D}" srcId="{C83192CD-DB9D-4625-8ABB-92F9767C106F}" destId="{7476B7F2-AE11-4243-83BE-D46D924CB248}" srcOrd="0" destOrd="0" parTransId="{909B5024-A69C-4694-8CC4-07F14D0DD139}" sibTransId="{96015BB1-4DD2-4294-B8EC-436D0F02F9EF}"/>
    <dgm:cxn modelId="{723C54C7-B753-4B17-92FC-739928A41125}" srcId="{C83192CD-DB9D-4625-8ABB-92F9767C106F}" destId="{22D26998-F3B6-4084-846E-4C60E7FFB503}" srcOrd="1" destOrd="0" parTransId="{FD6A7E3A-439A-4C05-B73E-64A41063F652}" sibTransId="{6B6997D1-DB49-4F34-9CFD-0BFBE9D36CA5}"/>
    <dgm:cxn modelId="{9261BBA6-A896-4B33-B2A5-A30C71776D3D}" type="presOf" srcId="{CA60086C-3274-4258-A1EA-640FA28369BF}" destId="{5CC46587-97CF-497B-9872-FD3C8004A78B}" srcOrd="0" destOrd="0" presId="urn:microsoft.com/office/officeart/2005/8/layout/vList2"/>
    <dgm:cxn modelId="{1B1EFDA7-24E5-4DBC-A35A-82E6EE18F7C1}" type="presParOf" srcId="{0146A8D7-D4EB-4DEF-A445-0416153B2C49}" destId="{69EE65D9-2482-4D64-844F-5E9E5216970B}" srcOrd="0" destOrd="0" presId="urn:microsoft.com/office/officeart/2005/8/layout/vList2"/>
    <dgm:cxn modelId="{9E5A61CD-9C4B-44E2-94B3-9BE8F77652FD}" type="presParOf" srcId="{0146A8D7-D4EB-4DEF-A445-0416153B2C49}" destId="{1B1B67C9-E4A9-42B0-B1D2-08B79EB82EC3}" srcOrd="1" destOrd="0" presId="urn:microsoft.com/office/officeart/2005/8/layout/vList2"/>
    <dgm:cxn modelId="{CB77F9AA-9930-406D-A24D-61A2C21E0D1C}" type="presParOf" srcId="{0146A8D7-D4EB-4DEF-A445-0416153B2C49}" destId="{9F776BC7-1DB7-4576-B00F-7A0F638A147F}" srcOrd="2" destOrd="0" presId="urn:microsoft.com/office/officeart/2005/8/layout/vList2"/>
    <dgm:cxn modelId="{95623681-70EA-4A97-9D55-E1318EBAD65E}" type="presParOf" srcId="{0146A8D7-D4EB-4DEF-A445-0416153B2C49}" destId="{036D1696-2E31-4825-922C-3AC534074EE9}" srcOrd="3" destOrd="0" presId="urn:microsoft.com/office/officeart/2005/8/layout/vList2"/>
    <dgm:cxn modelId="{D3E682C0-359D-4EAD-B2B6-616FE767987C}" type="presParOf" srcId="{0146A8D7-D4EB-4DEF-A445-0416153B2C49}" destId="{5CC46587-97CF-497B-9872-FD3C8004A78B}" srcOrd="4" destOrd="0" presId="urn:microsoft.com/office/officeart/2005/8/layout/vList2"/>
    <dgm:cxn modelId="{1768F1C6-5983-4BD6-A700-89322F644335}" type="presParOf" srcId="{0146A8D7-D4EB-4DEF-A445-0416153B2C49}" destId="{1D320016-F7ED-41BF-A5DD-957E6FE01AD5}" srcOrd="5" destOrd="0" presId="urn:microsoft.com/office/officeart/2005/8/layout/vList2"/>
    <dgm:cxn modelId="{8B1637AE-BAB1-4170-A8EA-9F7B8DE33568}" type="presParOf" srcId="{0146A8D7-D4EB-4DEF-A445-0416153B2C49}" destId="{6CA4A3B8-3B46-4E60-95BE-A54D06C82E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6D075-C50D-4157-9D4F-CFD83F44978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8464A01-133E-4AD8-BCEB-0A59056F85D0}">
      <dgm:prSet/>
      <dgm:spPr/>
      <dgm:t>
        <a:bodyPr/>
        <a:lstStyle/>
        <a:p>
          <a:pPr>
            <a:defRPr cap="all"/>
          </a:pPr>
          <a:r>
            <a:rPr lang="en-US" dirty="0" err="1"/>
            <a:t>Veliki</a:t>
          </a:r>
          <a:r>
            <a:rPr lang="en-US" dirty="0"/>
            <a:t> </a:t>
          </a:r>
          <a:r>
            <a:rPr lang="en-US" dirty="0" err="1"/>
            <a:t>zakon</a:t>
          </a:r>
          <a:r>
            <a:rPr lang="en-US" dirty="0"/>
            <a:t> </a:t>
          </a:r>
          <a:r>
            <a:rPr lang="en-US" dirty="0" err="1"/>
            <a:t>mira</a:t>
          </a:r>
          <a:r>
            <a:rPr lang="en-US" dirty="0"/>
            <a:t> je </a:t>
          </a:r>
          <a:r>
            <a:rPr lang="en-US" dirty="0" err="1"/>
            <a:t>ima</a:t>
          </a:r>
          <a:r>
            <a:rPr lang="en-US" dirty="0"/>
            <a:t> za </a:t>
          </a:r>
          <a:r>
            <a:rPr lang="en-US" dirty="0" err="1"/>
            <a:t>cilj</a:t>
          </a:r>
          <a:r>
            <a:rPr lang="en-US" dirty="0"/>
            <a:t> da:</a:t>
          </a:r>
        </a:p>
      </dgm:t>
    </dgm:pt>
    <dgm:pt modelId="{9867CC16-82B0-46EC-8975-B851A392A859}" type="parTrans" cxnId="{522E3B89-6554-4ED1-BDCC-39C7FFAB5C33}">
      <dgm:prSet/>
      <dgm:spPr/>
      <dgm:t>
        <a:bodyPr/>
        <a:lstStyle/>
        <a:p>
          <a:endParaRPr lang="en-US"/>
        </a:p>
      </dgm:t>
    </dgm:pt>
    <dgm:pt modelId="{5944508B-6B32-4D89-89EF-954226873979}" type="sibTrans" cxnId="{522E3B89-6554-4ED1-BDCC-39C7FFAB5C33}">
      <dgm:prSet/>
      <dgm:spPr/>
      <dgm:t>
        <a:bodyPr/>
        <a:lstStyle/>
        <a:p>
          <a:endParaRPr lang="en-US"/>
        </a:p>
      </dgm:t>
    </dgm:pt>
    <dgm:pt modelId="{28CE207D-684F-46F0-84AD-CD38D057A57B}">
      <dgm:prSet/>
      <dgm:spPr/>
      <dgm:t>
        <a:bodyPr/>
        <a:lstStyle/>
        <a:p>
          <a:pPr>
            <a:defRPr cap="all"/>
          </a:pPr>
          <a:r>
            <a:rPr lang="en-US" dirty="0" err="1"/>
            <a:t>Obukom</a:t>
          </a:r>
          <a:r>
            <a:rPr lang="en-US" dirty="0"/>
            <a:t> I </a:t>
          </a:r>
          <a:r>
            <a:rPr lang="en-US" dirty="0" err="1"/>
            <a:t>radnim</a:t>
          </a:r>
          <a:r>
            <a:rPr lang="en-US" dirty="0"/>
            <a:t> </a:t>
          </a:r>
          <a:r>
            <a:rPr lang="en-US" dirty="0" err="1"/>
            <a:t>navikama</a:t>
          </a:r>
          <a:r>
            <a:rPr lang="en-US" dirty="0"/>
            <a:t> </a:t>
          </a:r>
          <a:r>
            <a:rPr lang="en-US" dirty="0" err="1"/>
            <a:t>spriječi</a:t>
          </a:r>
          <a:r>
            <a:rPr lang="en-US" dirty="0"/>
            <a:t> </a:t>
          </a:r>
          <a:r>
            <a:rPr lang="en-US" dirty="0" err="1"/>
            <a:t>zločin</a:t>
          </a:r>
        </a:p>
      </dgm:t>
    </dgm:pt>
    <dgm:pt modelId="{77D4B425-CA0C-498E-A461-4E9F5DDA973F}" type="parTrans" cxnId="{F70C945B-27F7-4C96-B1DF-EE6775BC84F5}">
      <dgm:prSet/>
      <dgm:spPr/>
      <dgm:t>
        <a:bodyPr/>
        <a:lstStyle/>
        <a:p>
          <a:endParaRPr lang="en-US"/>
        </a:p>
      </dgm:t>
    </dgm:pt>
    <dgm:pt modelId="{F944284C-82AC-4C54-8DEE-BA9911B2D1D4}" type="sibTrans" cxnId="{F70C945B-27F7-4C96-B1DF-EE6775BC84F5}">
      <dgm:prSet/>
      <dgm:spPr/>
      <dgm:t>
        <a:bodyPr/>
        <a:lstStyle/>
        <a:p>
          <a:endParaRPr lang="en-US"/>
        </a:p>
      </dgm:t>
    </dgm:pt>
    <dgm:pt modelId="{197D778F-D23D-4584-9A5A-1D94F1418389}">
      <dgm:prSet/>
      <dgm:spPr/>
      <dgm:t>
        <a:bodyPr/>
        <a:lstStyle/>
        <a:p>
          <a:pPr>
            <a:defRPr cap="all"/>
          </a:pPr>
          <a:r>
            <a:rPr lang="en-US" dirty="0" err="1"/>
            <a:t>Ukine</a:t>
          </a:r>
          <a:r>
            <a:rPr lang="en-US" dirty="0"/>
            <a:t> </a:t>
          </a:r>
          <a:r>
            <a:rPr lang="en-US" dirty="0" err="1"/>
            <a:t>smrtnu</a:t>
          </a:r>
          <a:r>
            <a:rPr lang="en-US" dirty="0"/>
            <a:t> </a:t>
          </a:r>
          <a:r>
            <a:rPr lang="en-US" dirty="0" err="1"/>
            <a:t>kaznu</a:t>
          </a:r>
          <a:r>
            <a:rPr lang="en-US" dirty="0"/>
            <a:t> za </a:t>
          </a:r>
          <a:r>
            <a:rPr lang="en-US" dirty="0" err="1"/>
            <a:t>sve</a:t>
          </a:r>
          <a:r>
            <a:rPr lang="en-US" dirty="0"/>
            <a:t> </a:t>
          </a:r>
          <a:r>
            <a:rPr lang="en-US" dirty="0" err="1"/>
            <a:t>prijestupe</a:t>
          </a:r>
          <a:r>
            <a:rPr lang="en-US" dirty="0"/>
            <a:t> </a:t>
          </a:r>
          <a:r>
            <a:rPr lang="en-US" dirty="0" err="1"/>
            <a:t>osim</a:t>
          </a:r>
          <a:r>
            <a:rPr lang="en-US" dirty="0"/>
            <a:t> </a:t>
          </a:r>
          <a:r>
            <a:rPr lang="en-US" dirty="0" err="1"/>
            <a:t>ubojstava</a:t>
          </a:r>
        </a:p>
      </dgm:t>
    </dgm:pt>
    <dgm:pt modelId="{0C680C52-DB8E-44CA-8CDA-31BAF89F0763}" type="parTrans" cxnId="{49DE7DB0-42C0-4E07-80DE-388FC98B4D9B}">
      <dgm:prSet/>
      <dgm:spPr/>
      <dgm:t>
        <a:bodyPr/>
        <a:lstStyle/>
        <a:p>
          <a:endParaRPr lang="en-US"/>
        </a:p>
      </dgm:t>
    </dgm:pt>
    <dgm:pt modelId="{F42B94D2-0977-4946-94E3-BA492123DA62}" type="sibTrans" cxnId="{49DE7DB0-42C0-4E07-80DE-388FC98B4D9B}">
      <dgm:prSet/>
      <dgm:spPr/>
      <dgm:t>
        <a:bodyPr/>
        <a:lstStyle/>
        <a:p>
          <a:endParaRPr lang="en-US"/>
        </a:p>
      </dgm:t>
    </dgm:pt>
    <dgm:pt modelId="{CABE48A2-92E7-475C-8942-B1E99FC3BC19}">
      <dgm:prSet/>
      <dgm:spPr/>
      <dgm:t>
        <a:bodyPr/>
        <a:lstStyle/>
        <a:p>
          <a:pPr>
            <a:defRPr cap="all"/>
          </a:pPr>
          <a:r>
            <a:rPr lang="en-US" dirty="0" err="1"/>
            <a:t>Uvođenje</a:t>
          </a:r>
          <a:r>
            <a:rPr lang="en-US" dirty="0"/>
            <a:t> </a:t>
          </a:r>
          <a:r>
            <a:rPr lang="en-US" dirty="0" err="1"/>
            <a:t>tamnice</a:t>
          </a:r>
          <a:r>
            <a:rPr lang="en-US" dirty="0"/>
            <a:t> –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početku</a:t>
          </a:r>
          <a:r>
            <a:rPr lang="en-US" dirty="0"/>
            <a:t> </a:t>
          </a:r>
          <a:r>
            <a:rPr lang="en-US" dirty="0" err="1"/>
            <a:t>nehumani</a:t>
          </a:r>
          <a:r>
            <a:rPr lang="en-US" dirty="0"/>
            <a:t> </a:t>
          </a:r>
          <a:r>
            <a:rPr lang="en-US" dirty="0" err="1"/>
            <a:t>uvjeti</a:t>
          </a:r>
          <a:r>
            <a:rPr lang="en-US" dirty="0"/>
            <a:t>, a </a:t>
          </a:r>
          <a:r>
            <a:rPr lang="en-US" dirty="0" err="1"/>
            <a:t>preporukom</a:t>
          </a:r>
          <a:r>
            <a:rPr lang="en-US" dirty="0"/>
            <a:t> </a:t>
          </a:r>
          <a:r>
            <a:rPr lang="en-US" dirty="0" err="1"/>
            <a:t>zakonodavnog</a:t>
          </a:r>
          <a:r>
            <a:rPr lang="en-US" dirty="0"/>
            <a:t> </a:t>
          </a:r>
          <a:r>
            <a:rPr lang="en-US" dirty="0" err="1"/>
            <a:t>tijela</a:t>
          </a:r>
          <a:r>
            <a:rPr lang="en-US" dirty="0"/>
            <a:t> </a:t>
          </a:r>
          <a:r>
            <a:rPr lang="en-US" dirty="0" err="1"/>
            <a:t>iz</a:t>
          </a:r>
          <a:r>
            <a:rPr lang="en-US" dirty="0"/>
            <a:t> 1790.  </a:t>
          </a:r>
          <a:r>
            <a:rPr lang="en-US" dirty="0" err="1"/>
            <a:t>stvaraju</a:t>
          </a:r>
          <a:r>
            <a:rPr lang="en-US" dirty="0"/>
            <a:t> se </a:t>
          </a:r>
          <a:r>
            <a:rPr lang="en-US" dirty="0" err="1"/>
            <a:t>blokovi</a:t>
          </a:r>
          <a:r>
            <a:rPr lang="en-US" dirty="0"/>
            <a:t> </a:t>
          </a:r>
          <a:r>
            <a:rPr lang="en-US" dirty="0" err="1"/>
            <a:t>ćelija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mjestima</a:t>
          </a:r>
          <a:r>
            <a:rPr lang="en-US" dirty="0"/>
            <a:t> </a:t>
          </a:r>
          <a:r>
            <a:rPr lang="en-US" dirty="0" err="1"/>
            <a:t>gdje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postojale</a:t>
          </a:r>
          <a:r>
            <a:rPr lang="en-US" dirty="0"/>
            <a:t> </a:t>
          </a:r>
          <a:r>
            <a:rPr lang="en-US" dirty="0" err="1"/>
            <a:t>tamnice</a:t>
          </a:r>
          <a:r>
            <a:rPr lang="en-US" dirty="0"/>
            <a:t> , </a:t>
          </a:r>
          <a:r>
            <a:rPr lang="en-US" dirty="0" err="1"/>
            <a:t>te</a:t>
          </a:r>
          <a:r>
            <a:rPr lang="en-US" dirty="0"/>
            <a:t> se </a:t>
          </a:r>
          <a:r>
            <a:rPr lang="en-US" dirty="0" err="1"/>
            <a:t>tako</a:t>
          </a:r>
          <a:r>
            <a:rPr lang="en-US" dirty="0"/>
            <a:t> </a:t>
          </a:r>
          <a:r>
            <a:rPr lang="en-US" dirty="0" err="1"/>
            <a:t>dolazi</a:t>
          </a:r>
          <a:r>
            <a:rPr lang="en-US" dirty="0"/>
            <a:t> do </a:t>
          </a:r>
          <a:r>
            <a:rPr lang="en-US" dirty="0" err="1"/>
            <a:t>prvih</a:t>
          </a:r>
          <a:r>
            <a:rPr lang="en-US" dirty="0"/>
            <a:t> </a:t>
          </a:r>
          <a:r>
            <a:rPr lang="en-US" dirty="0" err="1"/>
            <a:t>blokovskih</a:t>
          </a:r>
          <a:r>
            <a:rPr lang="en-US" dirty="0"/>
            <a:t> </a:t>
          </a:r>
          <a:r>
            <a:rPr lang="en-US" dirty="0" err="1"/>
            <a:t>zatvora</a:t>
          </a:r>
          <a:r>
            <a:rPr lang="en-US" dirty="0"/>
            <a:t> u SAD-u, </a:t>
          </a:r>
          <a:r>
            <a:rPr lang="en-US" dirty="0" err="1"/>
            <a:t>tzv</a:t>
          </a:r>
          <a:r>
            <a:rPr lang="en-US" dirty="0"/>
            <a:t>. </a:t>
          </a:r>
          <a:r>
            <a:rPr lang="en-US" dirty="0" err="1"/>
            <a:t>Kaznenih</a:t>
          </a:r>
          <a:r>
            <a:rPr lang="en-US" dirty="0"/>
            <a:t> </a:t>
          </a:r>
          <a:r>
            <a:rPr lang="en-US" dirty="0" err="1"/>
            <a:t>zavoda</a:t>
          </a:r>
          <a:r>
            <a:rPr lang="en-US" dirty="0"/>
            <a:t>.</a:t>
          </a:r>
        </a:p>
      </dgm:t>
    </dgm:pt>
    <dgm:pt modelId="{230A3F57-ADAA-4A03-A628-8D595090F967}" type="parTrans" cxnId="{8139619E-EA0F-439D-8FA9-3A2E0895CD8D}">
      <dgm:prSet/>
      <dgm:spPr/>
      <dgm:t>
        <a:bodyPr/>
        <a:lstStyle/>
        <a:p>
          <a:endParaRPr lang="en-US"/>
        </a:p>
      </dgm:t>
    </dgm:pt>
    <dgm:pt modelId="{7455FA39-CB8A-4CA7-94E8-8BA1155E3366}" type="sibTrans" cxnId="{8139619E-EA0F-439D-8FA9-3A2E0895CD8D}">
      <dgm:prSet/>
      <dgm:spPr/>
      <dgm:t>
        <a:bodyPr/>
        <a:lstStyle/>
        <a:p>
          <a:endParaRPr lang="en-US"/>
        </a:p>
      </dgm:t>
    </dgm:pt>
    <dgm:pt modelId="{AF25085D-EB93-49F2-BE1B-71FD45191D5B}">
      <dgm:prSet/>
      <dgm:spPr/>
      <dgm:t>
        <a:bodyPr/>
        <a:lstStyle/>
        <a:p>
          <a:pPr>
            <a:defRPr cap="all"/>
          </a:pPr>
          <a:r>
            <a:rPr lang="en-US" dirty="0" err="1"/>
            <a:t>Pogledati</a:t>
          </a:r>
          <a:r>
            <a:rPr lang="en-US" dirty="0"/>
            <a:t> </a:t>
          </a:r>
          <a:r>
            <a:rPr lang="en-US" dirty="0" err="1"/>
            <a:t>još</a:t>
          </a:r>
          <a:r>
            <a:rPr lang="en-US" dirty="0"/>
            <a:t>: William </a:t>
          </a:r>
          <a:r>
            <a:rPr lang="en-US" dirty="0">
              <a:hlinkClick xmlns:r="http://schemas.openxmlformats.org/officeDocument/2006/relationships" r:id="rId1"/>
            </a:rPr>
            <a:t>Penn-https://www.ushistory.org/penn/bio.htm</a:t>
          </a:r>
        </a:p>
      </dgm:t>
    </dgm:pt>
    <dgm:pt modelId="{297DEC71-F26D-4EDE-AC15-4ADE2F8DAF47}" type="parTrans" cxnId="{F4CFB834-7A98-456F-B4EB-2A52E069787F}">
      <dgm:prSet/>
      <dgm:spPr/>
      <dgm:t>
        <a:bodyPr/>
        <a:lstStyle/>
        <a:p>
          <a:endParaRPr lang="en-US"/>
        </a:p>
      </dgm:t>
    </dgm:pt>
    <dgm:pt modelId="{C3795D2E-36A4-4506-A7EF-796360007195}" type="sibTrans" cxnId="{F4CFB834-7A98-456F-B4EB-2A52E069787F}">
      <dgm:prSet/>
      <dgm:spPr/>
      <dgm:t>
        <a:bodyPr/>
        <a:lstStyle/>
        <a:p>
          <a:endParaRPr lang="en-US"/>
        </a:p>
      </dgm:t>
    </dgm:pt>
    <dgm:pt modelId="{E6182D39-BAAB-4C25-A2E6-85937149C554}" type="pres">
      <dgm:prSet presAssocID="{25E6D075-C50D-4157-9D4F-CFD83F44978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E044D06-85E1-4D49-BD27-0F7CA087929D}" type="pres">
      <dgm:prSet presAssocID="{58464A01-133E-4AD8-BCEB-0A59056F85D0}" presName="compNode" presStyleCnt="0"/>
      <dgm:spPr/>
    </dgm:pt>
    <dgm:pt modelId="{C1863217-571F-4C7B-8E8F-C2A4903F38AE}" type="pres">
      <dgm:prSet presAssocID="{58464A01-133E-4AD8-BCEB-0A59056F85D0}" presName="iconBgRect" presStyleLbl="bgShp" presStyleIdx="0" presStyleCnt="5"/>
      <dgm:spPr/>
    </dgm:pt>
    <dgm:pt modelId="{53D8B6EA-60E3-4C5F-9E1F-62645D25D124}" type="pres">
      <dgm:prSet presAssocID="{58464A01-133E-4AD8-BCEB-0A59056F85D0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keleton"/>
        </a:ext>
      </dgm:extLst>
    </dgm:pt>
    <dgm:pt modelId="{323EC510-F575-4773-B5F6-1626D108B1C9}" type="pres">
      <dgm:prSet presAssocID="{58464A01-133E-4AD8-BCEB-0A59056F85D0}" presName="spaceRect" presStyleCnt="0"/>
      <dgm:spPr/>
    </dgm:pt>
    <dgm:pt modelId="{FEE3DCDA-AA8E-4F9A-93BC-0CF5A0D4B6A9}" type="pres">
      <dgm:prSet presAssocID="{58464A01-133E-4AD8-BCEB-0A59056F85D0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hr-HR"/>
        </a:p>
      </dgm:t>
    </dgm:pt>
    <dgm:pt modelId="{0ED49E87-B1BF-4D79-91DE-63B3275739F8}" type="pres">
      <dgm:prSet presAssocID="{5944508B-6B32-4D89-89EF-954226873979}" presName="sibTrans" presStyleCnt="0"/>
      <dgm:spPr/>
    </dgm:pt>
    <dgm:pt modelId="{E234117F-DA4E-49DD-9F90-444A582645FC}" type="pres">
      <dgm:prSet presAssocID="{28CE207D-684F-46F0-84AD-CD38D057A57B}" presName="compNode" presStyleCnt="0"/>
      <dgm:spPr/>
    </dgm:pt>
    <dgm:pt modelId="{55C586F4-018C-4F39-86C2-9367763A572F}" type="pres">
      <dgm:prSet presAssocID="{28CE207D-684F-46F0-84AD-CD38D057A57B}" presName="iconBgRect" presStyleLbl="bgShp" presStyleIdx="1" presStyleCnt="5"/>
      <dgm:spPr/>
    </dgm:pt>
    <dgm:pt modelId="{3F4A9FBC-45DD-4B29-AFBD-8439B08C2F17}" type="pres">
      <dgm:prSet presAssocID="{28CE207D-684F-46F0-84AD-CD38D057A57B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Wind Chime"/>
        </a:ext>
      </dgm:extLst>
    </dgm:pt>
    <dgm:pt modelId="{9A7B8D32-FC5E-4724-BA13-17985204ED53}" type="pres">
      <dgm:prSet presAssocID="{28CE207D-684F-46F0-84AD-CD38D057A57B}" presName="spaceRect" presStyleCnt="0"/>
      <dgm:spPr/>
    </dgm:pt>
    <dgm:pt modelId="{1A8AAF4A-6EEA-4D18-9F70-1099A4943700}" type="pres">
      <dgm:prSet presAssocID="{28CE207D-684F-46F0-84AD-CD38D057A57B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hr-HR"/>
        </a:p>
      </dgm:t>
    </dgm:pt>
    <dgm:pt modelId="{95F96A1D-52F0-4C00-9F32-B005FD1BC67A}" type="pres">
      <dgm:prSet presAssocID="{F944284C-82AC-4C54-8DEE-BA9911B2D1D4}" presName="sibTrans" presStyleCnt="0"/>
      <dgm:spPr/>
    </dgm:pt>
    <dgm:pt modelId="{53F40695-DD60-4CE5-BE53-EC23DD7B4369}" type="pres">
      <dgm:prSet presAssocID="{197D778F-D23D-4584-9A5A-1D94F1418389}" presName="compNode" presStyleCnt="0"/>
      <dgm:spPr/>
    </dgm:pt>
    <dgm:pt modelId="{770BDC13-E45A-4283-81E9-57B03101E3D4}" type="pres">
      <dgm:prSet presAssocID="{197D778F-D23D-4584-9A5A-1D94F1418389}" presName="iconBgRect" presStyleLbl="bgShp" presStyleIdx="2" presStyleCnt="5"/>
      <dgm:spPr/>
    </dgm:pt>
    <dgm:pt modelId="{A49BDC08-1293-48FA-AB05-B8EEC2A021A5}" type="pres">
      <dgm:prSet presAssocID="{197D778F-D23D-4584-9A5A-1D94F1418389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Office Worker"/>
        </a:ext>
      </dgm:extLst>
    </dgm:pt>
    <dgm:pt modelId="{955E9240-49C8-45DA-9AD5-9329A774ED61}" type="pres">
      <dgm:prSet presAssocID="{197D778F-D23D-4584-9A5A-1D94F1418389}" presName="spaceRect" presStyleCnt="0"/>
      <dgm:spPr/>
    </dgm:pt>
    <dgm:pt modelId="{1509C1FF-47E1-45EC-B7D5-013673D19507}" type="pres">
      <dgm:prSet presAssocID="{197D778F-D23D-4584-9A5A-1D94F1418389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hr-HR"/>
        </a:p>
      </dgm:t>
    </dgm:pt>
    <dgm:pt modelId="{B3A8F291-4843-4ADE-AA9C-B3847BA7DED2}" type="pres">
      <dgm:prSet presAssocID="{F42B94D2-0977-4946-94E3-BA492123DA62}" presName="sibTrans" presStyleCnt="0"/>
      <dgm:spPr/>
    </dgm:pt>
    <dgm:pt modelId="{F9615BB0-5A19-4019-A315-DEB71217FB8C}" type="pres">
      <dgm:prSet presAssocID="{CABE48A2-92E7-475C-8942-B1E99FC3BC19}" presName="compNode" presStyleCnt="0"/>
      <dgm:spPr/>
    </dgm:pt>
    <dgm:pt modelId="{D9B63C5B-0923-4DC2-ACBA-EC99AC02BEB9}" type="pres">
      <dgm:prSet presAssocID="{CABE48A2-92E7-475C-8942-B1E99FC3BC19}" presName="iconBgRect" presStyleLbl="bgShp" presStyleIdx="3" presStyleCnt="5"/>
      <dgm:spPr/>
    </dgm:pt>
    <dgm:pt modelId="{B010E8FF-02DA-4AF4-B4AD-10391A6091B9}" type="pres">
      <dgm:prSet presAssocID="{CABE48A2-92E7-475C-8942-B1E99FC3BC19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Leprechaun Hat"/>
        </a:ext>
      </dgm:extLst>
    </dgm:pt>
    <dgm:pt modelId="{14623AA2-AEA3-4B89-B790-4DA7D69180BA}" type="pres">
      <dgm:prSet presAssocID="{CABE48A2-92E7-475C-8942-B1E99FC3BC19}" presName="spaceRect" presStyleCnt="0"/>
      <dgm:spPr/>
    </dgm:pt>
    <dgm:pt modelId="{A542B4A4-507B-4765-8ED3-45B38821D0E3}" type="pres">
      <dgm:prSet presAssocID="{CABE48A2-92E7-475C-8942-B1E99FC3BC19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hr-HR"/>
        </a:p>
      </dgm:t>
    </dgm:pt>
    <dgm:pt modelId="{330B4100-9A94-4A56-9DC8-1A5E58B29689}" type="pres">
      <dgm:prSet presAssocID="{7455FA39-CB8A-4CA7-94E8-8BA1155E3366}" presName="sibTrans" presStyleCnt="0"/>
      <dgm:spPr/>
    </dgm:pt>
    <dgm:pt modelId="{B2C5D224-44EF-49B5-8C79-B94CA6F4587B}" type="pres">
      <dgm:prSet presAssocID="{AF25085D-EB93-49F2-BE1B-71FD45191D5B}" presName="compNode" presStyleCnt="0"/>
      <dgm:spPr/>
    </dgm:pt>
    <dgm:pt modelId="{A4E388D4-3567-45C4-8C53-2BD6F49BDEAE}" type="pres">
      <dgm:prSet presAssocID="{AF25085D-EB93-49F2-BE1B-71FD45191D5B}" presName="iconBgRect" presStyleLbl="bgShp" presStyleIdx="4" presStyleCnt="5"/>
      <dgm:spPr/>
    </dgm:pt>
    <dgm:pt modelId="{F4FA1421-D9D7-4142-ABF2-AD46D93207FE}" type="pres">
      <dgm:prSet presAssocID="{AF25085D-EB93-49F2-BE1B-71FD45191D5B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Questions"/>
        </a:ext>
      </dgm:extLst>
    </dgm:pt>
    <dgm:pt modelId="{A1EDE64A-D089-46DC-91C9-89DCBA137629}" type="pres">
      <dgm:prSet presAssocID="{AF25085D-EB93-49F2-BE1B-71FD45191D5B}" presName="spaceRect" presStyleCnt="0"/>
      <dgm:spPr/>
    </dgm:pt>
    <dgm:pt modelId="{BEA028EB-106B-4382-A7FA-F8357F75BDEB}" type="pres">
      <dgm:prSet presAssocID="{AF25085D-EB93-49F2-BE1B-71FD45191D5B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320E6DE-63A8-4FA0-BB3B-16C89B90616F}" type="presOf" srcId="{58464A01-133E-4AD8-BCEB-0A59056F85D0}" destId="{FEE3DCDA-AA8E-4F9A-93BC-0CF5A0D4B6A9}" srcOrd="0" destOrd="0" presId="urn:microsoft.com/office/officeart/2018/5/layout/IconCircleLabelList"/>
    <dgm:cxn modelId="{6BE8E520-A627-45CA-9068-E4CD23BDE501}" type="presOf" srcId="{CABE48A2-92E7-475C-8942-B1E99FC3BC19}" destId="{A542B4A4-507B-4765-8ED3-45B38821D0E3}" srcOrd="0" destOrd="0" presId="urn:microsoft.com/office/officeart/2018/5/layout/IconCircleLabelList"/>
    <dgm:cxn modelId="{16218570-AD1C-4B5C-A9E0-080C60EE578B}" type="presOf" srcId="{AF25085D-EB93-49F2-BE1B-71FD45191D5B}" destId="{BEA028EB-106B-4382-A7FA-F8357F75BDEB}" srcOrd="0" destOrd="0" presId="urn:microsoft.com/office/officeart/2018/5/layout/IconCircleLabelList"/>
    <dgm:cxn modelId="{F4CFB834-7A98-456F-B4EB-2A52E069787F}" srcId="{25E6D075-C50D-4157-9D4F-CFD83F44978E}" destId="{AF25085D-EB93-49F2-BE1B-71FD45191D5B}" srcOrd="4" destOrd="0" parTransId="{297DEC71-F26D-4EDE-AC15-4ADE2F8DAF47}" sibTransId="{C3795D2E-36A4-4506-A7EF-796360007195}"/>
    <dgm:cxn modelId="{DFD0D17C-94D6-4D62-AA1F-D20B83F411F1}" type="presOf" srcId="{25E6D075-C50D-4157-9D4F-CFD83F44978E}" destId="{E6182D39-BAAB-4C25-A2E6-85937149C554}" srcOrd="0" destOrd="0" presId="urn:microsoft.com/office/officeart/2018/5/layout/IconCircleLabelList"/>
    <dgm:cxn modelId="{F815AE04-BBEF-4AED-99BC-6F0F06F9DC38}" type="presOf" srcId="{197D778F-D23D-4584-9A5A-1D94F1418389}" destId="{1509C1FF-47E1-45EC-B7D5-013673D19507}" srcOrd="0" destOrd="0" presId="urn:microsoft.com/office/officeart/2018/5/layout/IconCircleLabelList"/>
    <dgm:cxn modelId="{49DE7DB0-42C0-4E07-80DE-388FC98B4D9B}" srcId="{25E6D075-C50D-4157-9D4F-CFD83F44978E}" destId="{197D778F-D23D-4584-9A5A-1D94F1418389}" srcOrd="2" destOrd="0" parTransId="{0C680C52-DB8E-44CA-8CDA-31BAF89F0763}" sibTransId="{F42B94D2-0977-4946-94E3-BA492123DA62}"/>
    <dgm:cxn modelId="{002203FA-0632-492E-8122-AA7AB7A5D1C3}" type="presOf" srcId="{28CE207D-684F-46F0-84AD-CD38D057A57B}" destId="{1A8AAF4A-6EEA-4D18-9F70-1099A4943700}" srcOrd="0" destOrd="0" presId="urn:microsoft.com/office/officeart/2018/5/layout/IconCircleLabelList"/>
    <dgm:cxn modelId="{8139619E-EA0F-439D-8FA9-3A2E0895CD8D}" srcId="{25E6D075-C50D-4157-9D4F-CFD83F44978E}" destId="{CABE48A2-92E7-475C-8942-B1E99FC3BC19}" srcOrd="3" destOrd="0" parTransId="{230A3F57-ADAA-4A03-A628-8D595090F967}" sibTransId="{7455FA39-CB8A-4CA7-94E8-8BA1155E3366}"/>
    <dgm:cxn modelId="{522E3B89-6554-4ED1-BDCC-39C7FFAB5C33}" srcId="{25E6D075-C50D-4157-9D4F-CFD83F44978E}" destId="{58464A01-133E-4AD8-BCEB-0A59056F85D0}" srcOrd="0" destOrd="0" parTransId="{9867CC16-82B0-46EC-8975-B851A392A859}" sibTransId="{5944508B-6B32-4D89-89EF-954226873979}"/>
    <dgm:cxn modelId="{F70C945B-27F7-4C96-B1DF-EE6775BC84F5}" srcId="{25E6D075-C50D-4157-9D4F-CFD83F44978E}" destId="{28CE207D-684F-46F0-84AD-CD38D057A57B}" srcOrd="1" destOrd="0" parTransId="{77D4B425-CA0C-498E-A461-4E9F5DDA973F}" sibTransId="{F944284C-82AC-4C54-8DEE-BA9911B2D1D4}"/>
    <dgm:cxn modelId="{7228D709-5156-4226-B6CA-E73378054B3B}" type="presParOf" srcId="{E6182D39-BAAB-4C25-A2E6-85937149C554}" destId="{5E044D06-85E1-4D49-BD27-0F7CA087929D}" srcOrd="0" destOrd="0" presId="urn:microsoft.com/office/officeart/2018/5/layout/IconCircleLabelList"/>
    <dgm:cxn modelId="{E09E7535-B52F-42B5-873A-0943A7732A50}" type="presParOf" srcId="{5E044D06-85E1-4D49-BD27-0F7CA087929D}" destId="{C1863217-571F-4C7B-8E8F-C2A4903F38AE}" srcOrd="0" destOrd="0" presId="urn:microsoft.com/office/officeart/2018/5/layout/IconCircleLabelList"/>
    <dgm:cxn modelId="{CC30DD0E-8BD7-46CA-B418-29CFCEC4BFE4}" type="presParOf" srcId="{5E044D06-85E1-4D49-BD27-0F7CA087929D}" destId="{53D8B6EA-60E3-4C5F-9E1F-62645D25D124}" srcOrd="1" destOrd="0" presId="urn:microsoft.com/office/officeart/2018/5/layout/IconCircleLabelList"/>
    <dgm:cxn modelId="{B53ECB39-C930-4DC5-B03A-1D6C11C1AB4D}" type="presParOf" srcId="{5E044D06-85E1-4D49-BD27-0F7CA087929D}" destId="{323EC510-F575-4773-B5F6-1626D108B1C9}" srcOrd="2" destOrd="0" presId="urn:microsoft.com/office/officeart/2018/5/layout/IconCircleLabelList"/>
    <dgm:cxn modelId="{8742151E-BD70-4E5D-8124-16D84FF8798C}" type="presParOf" srcId="{5E044D06-85E1-4D49-BD27-0F7CA087929D}" destId="{FEE3DCDA-AA8E-4F9A-93BC-0CF5A0D4B6A9}" srcOrd="3" destOrd="0" presId="urn:microsoft.com/office/officeart/2018/5/layout/IconCircleLabelList"/>
    <dgm:cxn modelId="{F325BCA9-AE48-4DA2-815E-335753799108}" type="presParOf" srcId="{E6182D39-BAAB-4C25-A2E6-85937149C554}" destId="{0ED49E87-B1BF-4D79-91DE-63B3275739F8}" srcOrd="1" destOrd="0" presId="urn:microsoft.com/office/officeart/2018/5/layout/IconCircleLabelList"/>
    <dgm:cxn modelId="{799E7580-E101-4C97-BD90-B2ADA0F9667F}" type="presParOf" srcId="{E6182D39-BAAB-4C25-A2E6-85937149C554}" destId="{E234117F-DA4E-49DD-9F90-444A582645FC}" srcOrd="2" destOrd="0" presId="urn:microsoft.com/office/officeart/2018/5/layout/IconCircleLabelList"/>
    <dgm:cxn modelId="{1F3FC053-AA49-4529-A736-B9762EC829C7}" type="presParOf" srcId="{E234117F-DA4E-49DD-9F90-444A582645FC}" destId="{55C586F4-018C-4F39-86C2-9367763A572F}" srcOrd="0" destOrd="0" presId="urn:microsoft.com/office/officeart/2018/5/layout/IconCircleLabelList"/>
    <dgm:cxn modelId="{CE4E0A38-BCED-4BCB-A30E-1F2AB0F29968}" type="presParOf" srcId="{E234117F-DA4E-49DD-9F90-444A582645FC}" destId="{3F4A9FBC-45DD-4B29-AFBD-8439B08C2F17}" srcOrd="1" destOrd="0" presId="urn:microsoft.com/office/officeart/2018/5/layout/IconCircleLabelList"/>
    <dgm:cxn modelId="{A9CE9364-84C4-46E9-BB53-E3F080C92F3A}" type="presParOf" srcId="{E234117F-DA4E-49DD-9F90-444A582645FC}" destId="{9A7B8D32-FC5E-4724-BA13-17985204ED53}" srcOrd="2" destOrd="0" presId="urn:microsoft.com/office/officeart/2018/5/layout/IconCircleLabelList"/>
    <dgm:cxn modelId="{4D53DED7-A87C-4C9B-B740-7833CF6B7B9A}" type="presParOf" srcId="{E234117F-DA4E-49DD-9F90-444A582645FC}" destId="{1A8AAF4A-6EEA-4D18-9F70-1099A4943700}" srcOrd="3" destOrd="0" presId="urn:microsoft.com/office/officeart/2018/5/layout/IconCircleLabelList"/>
    <dgm:cxn modelId="{DACB2654-BCE1-4C8D-8213-F042C027F8FF}" type="presParOf" srcId="{E6182D39-BAAB-4C25-A2E6-85937149C554}" destId="{95F96A1D-52F0-4C00-9F32-B005FD1BC67A}" srcOrd="3" destOrd="0" presId="urn:microsoft.com/office/officeart/2018/5/layout/IconCircleLabelList"/>
    <dgm:cxn modelId="{845DDE78-C858-4C1C-82BE-E083BE96BC7C}" type="presParOf" srcId="{E6182D39-BAAB-4C25-A2E6-85937149C554}" destId="{53F40695-DD60-4CE5-BE53-EC23DD7B4369}" srcOrd="4" destOrd="0" presId="urn:microsoft.com/office/officeart/2018/5/layout/IconCircleLabelList"/>
    <dgm:cxn modelId="{5689B6E0-D6D1-4AB1-8024-15FF71733F50}" type="presParOf" srcId="{53F40695-DD60-4CE5-BE53-EC23DD7B4369}" destId="{770BDC13-E45A-4283-81E9-57B03101E3D4}" srcOrd="0" destOrd="0" presId="urn:microsoft.com/office/officeart/2018/5/layout/IconCircleLabelList"/>
    <dgm:cxn modelId="{6E53D7B8-7547-44EA-B6EC-BFAEB03DC96C}" type="presParOf" srcId="{53F40695-DD60-4CE5-BE53-EC23DD7B4369}" destId="{A49BDC08-1293-48FA-AB05-B8EEC2A021A5}" srcOrd="1" destOrd="0" presId="urn:microsoft.com/office/officeart/2018/5/layout/IconCircleLabelList"/>
    <dgm:cxn modelId="{C98C6DEC-083E-4540-A686-98A5357EF295}" type="presParOf" srcId="{53F40695-DD60-4CE5-BE53-EC23DD7B4369}" destId="{955E9240-49C8-45DA-9AD5-9329A774ED61}" srcOrd="2" destOrd="0" presId="urn:microsoft.com/office/officeart/2018/5/layout/IconCircleLabelList"/>
    <dgm:cxn modelId="{D4D7837D-82F2-4549-82E2-F36510CD199C}" type="presParOf" srcId="{53F40695-DD60-4CE5-BE53-EC23DD7B4369}" destId="{1509C1FF-47E1-45EC-B7D5-013673D19507}" srcOrd="3" destOrd="0" presId="urn:microsoft.com/office/officeart/2018/5/layout/IconCircleLabelList"/>
    <dgm:cxn modelId="{3EEAF957-EE25-4584-B40A-B86261A61E4D}" type="presParOf" srcId="{E6182D39-BAAB-4C25-A2E6-85937149C554}" destId="{B3A8F291-4843-4ADE-AA9C-B3847BA7DED2}" srcOrd="5" destOrd="0" presId="urn:microsoft.com/office/officeart/2018/5/layout/IconCircleLabelList"/>
    <dgm:cxn modelId="{0B2ADBF8-4120-4D36-9697-5DDFEE0A39C8}" type="presParOf" srcId="{E6182D39-BAAB-4C25-A2E6-85937149C554}" destId="{F9615BB0-5A19-4019-A315-DEB71217FB8C}" srcOrd="6" destOrd="0" presId="urn:microsoft.com/office/officeart/2018/5/layout/IconCircleLabelList"/>
    <dgm:cxn modelId="{E52E1650-C1D4-401F-9788-9FE55F8C4B26}" type="presParOf" srcId="{F9615BB0-5A19-4019-A315-DEB71217FB8C}" destId="{D9B63C5B-0923-4DC2-ACBA-EC99AC02BEB9}" srcOrd="0" destOrd="0" presId="urn:microsoft.com/office/officeart/2018/5/layout/IconCircleLabelList"/>
    <dgm:cxn modelId="{6AADAA77-0B9F-4577-A915-3549CBDEB3AB}" type="presParOf" srcId="{F9615BB0-5A19-4019-A315-DEB71217FB8C}" destId="{B010E8FF-02DA-4AF4-B4AD-10391A6091B9}" srcOrd="1" destOrd="0" presId="urn:microsoft.com/office/officeart/2018/5/layout/IconCircleLabelList"/>
    <dgm:cxn modelId="{F8C236D2-3147-4EEF-8EC1-10A0849C3931}" type="presParOf" srcId="{F9615BB0-5A19-4019-A315-DEB71217FB8C}" destId="{14623AA2-AEA3-4B89-B790-4DA7D69180BA}" srcOrd="2" destOrd="0" presId="urn:microsoft.com/office/officeart/2018/5/layout/IconCircleLabelList"/>
    <dgm:cxn modelId="{FF8B3761-A3F3-4366-8C8F-A854B522F24F}" type="presParOf" srcId="{F9615BB0-5A19-4019-A315-DEB71217FB8C}" destId="{A542B4A4-507B-4765-8ED3-45B38821D0E3}" srcOrd="3" destOrd="0" presId="urn:microsoft.com/office/officeart/2018/5/layout/IconCircleLabelList"/>
    <dgm:cxn modelId="{417F9441-CFE9-496E-B645-6EF7D56A634E}" type="presParOf" srcId="{E6182D39-BAAB-4C25-A2E6-85937149C554}" destId="{330B4100-9A94-4A56-9DC8-1A5E58B29689}" srcOrd="7" destOrd="0" presId="urn:microsoft.com/office/officeart/2018/5/layout/IconCircleLabelList"/>
    <dgm:cxn modelId="{05A645A2-BC95-4FC0-B365-BB90C1B2A5D2}" type="presParOf" srcId="{E6182D39-BAAB-4C25-A2E6-85937149C554}" destId="{B2C5D224-44EF-49B5-8C79-B94CA6F4587B}" srcOrd="8" destOrd="0" presId="urn:microsoft.com/office/officeart/2018/5/layout/IconCircleLabelList"/>
    <dgm:cxn modelId="{2D458305-9773-4109-BA9B-546BA73AD0B9}" type="presParOf" srcId="{B2C5D224-44EF-49B5-8C79-B94CA6F4587B}" destId="{A4E388D4-3567-45C4-8C53-2BD6F49BDEAE}" srcOrd="0" destOrd="0" presId="urn:microsoft.com/office/officeart/2018/5/layout/IconCircleLabelList"/>
    <dgm:cxn modelId="{D9F8203F-1721-4F02-B949-26F37547F01A}" type="presParOf" srcId="{B2C5D224-44EF-49B5-8C79-B94CA6F4587B}" destId="{F4FA1421-D9D7-4142-ABF2-AD46D93207FE}" srcOrd="1" destOrd="0" presId="urn:microsoft.com/office/officeart/2018/5/layout/IconCircleLabelList"/>
    <dgm:cxn modelId="{BEC26D8E-3C9F-459E-8C42-44C00A0C75CC}" type="presParOf" srcId="{B2C5D224-44EF-49B5-8C79-B94CA6F4587B}" destId="{A1EDE64A-D089-46DC-91C9-89DCBA137629}" srcOrd="2" destOrd="0" presId="urn:microsoft.com/office/officeart/2018/5/layout/IconCircleLabelList"/>
    <dgm:cxn modelId="{2C37593D-DFD8-498E-AD89-B2C1B7EA9EA5}" type="presParOf" srcId="{B2C5D224-44EF-49B5-8C79-B94CA6F4587B}" destId="{BEA028EB-106B-4382-A7FA-F8357F75BD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E65D9-2482-4D64-844F-5E9E5216970B}">
      <dsp:nvSpPr>
        <dsp:cNvPr id="0" name=""/>
        <dsp:cNvSpPr/>
      </dsp:nvSpPr>
      <dsp:spPr>
        <a:xfrm>
          <a:off x="0" y="239129"/>
          <a:ext cx="6496050" cy="9845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/>
            <a:t>Početak</a:t>
          </a:r>
          <a:r>
            <a:rPr lang="en-US" sz="1800" b="0" i="0" kern="1200" dirty="0"/>
            <a:t> </a:t>
          </a:r>
          <a:r>
            <a:rPr lang="en-US" sz="1800" b="0" i="0" kern="1200" dirty="0" err="1"/>
            <a:t>stvaranja</a:t>
          </a:r>
          <a:r>
            <a:rPr lang="en-US" sz="1800" b="0" i="0" kern="1200" dirty="0"/>
            <a:t> </a:t>
          </a:r>
          <a:r>
            <a:rPr lang="en-US" sz="1800" b="0" i="0" kern="1200" dirty="0" err="1"/>
            <a:t>zatvorskih</a:t>
          </a:r>
          <a:r>
            <a:rPr lang="en-US" sz="1800" b="0" i="0" kern="1200" dirty="0"/>
            <a:t> </a:t>
          </a:r>
          <a:r>
            <a:rPr lang="en-US" sz="1800" b="0" i="0" kern="1200" dirty="0" err="1"/>
            <a:t>sistema</a:t>
          </a:r>
          <a:r>
            <a:rPr lang="en-US" sz="1800" b="0" i="0" kern="1200" dirty="0"/>
            <a:t> u SAD-u </a:t>
          </a:r>
          <a:r>
            <a:rPr lang="en-US" sz="1800" b="0" i="0" kern="1200" dirty="0" err="1"/>
            <a:t>odlikuju</a:t>
          </a:r>
          <a:r>
            <a:rPr lang="en-US" sz="1800" b="0" i="0" kern="1200" dirty="0"/>
            <a:t> </a:t>
          </a:r>
          <a:r>
            <a:rPr lang="en-US" sz="1800" b="0" i="0" kern="1200" dirty="0" err="1"/>
            <a:t>ove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karakteristike</a:t>
          </a:r>
          <a:r>
            <a:rPr lang="en-US" sz="1800" b="0" i="0" kern="1200" dirty="0"/>
            <a:t>:</a:t>
          </a:r>
          <a:endParaRPr lang="en-US" sz="1800" kern="1200" dirty="0"/>
        </a:p>
      </dsp:txBody>
      <dsp:txXfrm>
        <a:off x="48062" y="287191"/>
        <a:ext cx="6399926" cy="888431"/>
      </dsp:txXfrm>
    </dsp:sp>
    <dsp:sp modelId="{9F776BC7-1DB7-4576-B00F-7A0F638A147F}">
      <dsp:nvSpPr>
        <dsp:cNvPr id="0" name=""/>
        <dsp:cNvSpPr/>
      </dsp:nvSpPr>
      <dsp:spPr>
        <a:xfrm>
          <a:off x="0" y="1275525"/>
          <a:ext cx="6496050" cy="984555"/>
        </a:xfrm>
        <a:prstGeom prst="roundRect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/>
            <a:t>Izdanak</a:t>
          </a:r>
          <a:r>
            <a:rPr lang="en-US" sz="1800" b="0" i="0" kern="1200" dirty="0"/>
            <a:t> </a:t>
          </a:r>
          <a:r>
            <a:rPr lang="en-US" sz="1800" b="0" i="0" kern="1200" dirty="0" err="1"/>
            <a:t>btitanskih</a:t>
          </a:r>
          <a:r>
            <a:rPr lang="en-US" sz="1800" b="0" i="0" kern="1200" dirty="0"/>
            <a:t> I </a:t>
          </a:r>
          <a:r>
            <a:rPr lang="en-US" sz="1800" b="0" i="0" kern="1200" dirty="0" err="1"/>
            <a:t>kolonijalnih</a:t>
          </a:r>
          <a:r>
            <a:rPr lang="en-US" sz="1800" b="0" i="0" kern="1200" dirty="0"/>
            <a:t> </a:t>
          </a:r>
          <a:r>
            <a:rPr lang="en-US" sz="1800" b="0" i="0" kern="1200" dirty="0" err="1"/>
            <a:t>ideja</a:t>
          </a:r>
          <a:endParaRPr lang="en-US" sz="1800" kern="1200" dirty="0" err="1"/>
        </a:p>
      </dsp:txBody>
      <dsp:txXfrm>
        <a:off x="48062" y="1323587"/>
        <a:ext cx="6399926" cy="888431"/>
      </dsp:txXfrm>
    </dsp:sp>
    <dsp:sp modelId="{5CC46587-97CF-497B-9872-FD3C8004A78B}">
      <dsp:nvSpPr>
        <dsp:cNvPr id="0" name=""/>
        <dsp:cNvSpPr/>
      </dsp:nvSpPr>
      <dsp:spPr>
        <a:xfrm>
          <a:off x="0" y="2311920"/>
          <a:ext cx="6496050" cy="984555"/>
        </a:xfrm>
        <a:prstGeom prst="roundRect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/>
            <a:t>Uspostava</a:t>
          </a:r>
          <a:r>
            <a:rPr lang="en-US" sz="1800" b="0" i="0" kern="1200" dirty="0"/>
            <a:t> </a:t>
          </a:r>
          <a:r>
            <a:rPr lang="en-US" sz="1800" b="0" i="0" kern="1200" dirty="0" err="1"/>
            <a:t>lokalne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vlasti</a:t>
          </a:r>
          <a:r>
            <a:rPr lang="en-US" sz="1800" b="0" i="0" kern="1200" dirty="0"/>
            <a:t> u </a:t>
          </a:r>
          <a:r>
            <a:rPr lang="en-US" sz="1800" b="0" i="0" kern="1200" dirty="0" err="1"/>
            <a:t>američkim</a:t>
          </a:r>
          <a:r>
            <a:rPr lang="en-US" sz="1800" b="0" i="0" kern="1200" dirty="0"/>
            <a:t> </a:t>
          </a:r>
          <a:r>
            <a:rPr lang="en-US" sz="1800" b="0" i="0" kern="1200" dirty="0" err="1"/>
            <a:t>kolonijama</a:t>
          </a:r>
          <a:endParaRPr lang="en-US" sz="1800" kern="1200" dirty="0" err="1"/>
        </a:p>
      </dsp:txBody>
      <dsp:txXfrm>
        <a:off x="48062" y="2359982"/>
        <a:ext cx="6399926" cy="888431"/>
      </dsp:txXfrm>
    </dsp:sp>
    <dsp:sp modelId="{6CA4A3B8-3B46-4E60-95BE-A54D06C82E1F}">
      <dsp:nvSpPr>
        <dsp:cNvPr id="0" name=""/>
        <dsp:cNvSpPr/>
      </dsp:nvSpPr>
      <dsp:spPr>
        <a:xfrm>
          <a:off x="0" y="3348315"/>
          <a:ext cx="6496050" cy="984555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/>
            <a:t>Donošenje</a:t>
          </a:r>
          <a:r>
            <a:rPr lang="en-US" sz="1800" b="0" i="0" kern="1200" dirty="0"/>
            <a:t> "</a:t>
          </a:r>
          <a:r>
            <a:rPr lang="en-US" sz="1800" b="0" i="0" kern="1200" dirty="0" err="1"/>
            <a:t>Velikog</a:t>
          </a:r>
          <a:r>
            <a:rPr lang="en-US" sz="1800" b="0" i="0" kern="1200" dirty="0"/>
            <a:t> </a:t>
          </a:r>
          <a:r>
            <a:rPr lang="en-US" sz="1800" b="0" i="0" kern="1200" dirty="0" err="1"/>
            <a:t>zakona</a:t>
          </a:r>
          <a:r>
            <a:rPr lang="en-US" sz="1800" b="0" i="0" kern="1200" dirty="0"/>
            <a:t> </a:t>
          </a:r>
          <a:r>
            <a:rPr lang="en-US" sz="1800" b="0" i="0" kern="1200" dirty="0" err="1"/>
            <a:t>mira</a:t>
          </a:r>
          <a:r>
            <a:rPr lang="en-US" sz="1800" b="0" i="0" kern="1200" dirty="0"/>
            <a:t>/Great Law of Peace" </a:t>
          </a:r>
          <a:r>
            <a:rPr lang="en-US" sz="1800" b="0" i="0" kern="1200" dirty="0" err="1"/>
            <a:t>iz</a:t>
          </a:r>
          <a:r>
            <a:rPr lang="en-US" sz="1800" b="0" i="0" kern="1200" dirty="0"/>
            <a:t> 1682. U </a:t>
          </a:r>
          <a:r>
            <a:rPr lang="en-US" sz="1800" b="0" i="0" kern="1200" dirty="0" err="1"/>
            <a:t>Pennsylvaniji</a:t>
          </a:r>
          <a:r>
            <a:rPr lang="en-US" sz="1800" kern="1200" dirty="0">
              <a:latin typeface="Century Gothic" panose="020B0502020202020204"/>
            </a:rPr>
            <a:t>,</a:t>
          </a:r>
          <a:r>
            <a:rPr lang="en-US" sz="1800" kern="1200" dirty="0">
              <a:hlinkClick xmlns:r="http://schemas.openxmlformats.org/officeDocument/2006/relationships" r:id="rId1"/>
            </a:rPr>
            <a:t>https://ba.voanews.com/a/a-37-a-2004-09-24-13-1-86177547/1173024.html</a:t>
          </a:r>
          <a:endParaRPr lang="en-US" sz="1800" kern="1200" dirty="0"/>
        </a:p>
      </dsp:txBody>
      <dsp:txXfrm>
        <a:off x="48062" y="3396377"/>
        <a:ext cx="6399926" cy="888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63217-571F-4C7B-8E8F-C2A4903F38AE}">
      <dsp:nvSpPr>
        <dsp:cNvPr id="0" name=""/>
        <dsp:cNvSpPr/>
      </dsp:nvSpPr>
      <dsp:spPr>
        <a:xfrm>
          <a:off x="668684" y="22591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8B6EA-60E3-4C5F-9E1F-62645D25D124}">
      <dsp:nvSpPr>
        <dsp:cNvPr id="0" name=""/>
        <dsp:cNvSpPr/>
      </dsp:nvSpPr>
      <dsp:spPr>
        <a:xfrm>
          <a:off x="902684" y="45991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3DCDA-AA8E-4F9A-93BC-0CF5A0D4B6A9}">
      <dsp:nvSpPr>
        <dsp:cNvPr id="0" name=""/>
        <dsp:cNvSpPr/>
      </dsp:nvSpPr>
      <dsp:spPr>
        <a:xfrm>
          <a:off x="317684" y="1665912"/>
          <a:ext cx="1800000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 err="1"/>
            <a:t>Veliki</a:t>
          </a:r>
          <a:r>
            <a:rPr lang="en-US" sz="1100" kern="1200" dirty="0"/>
            <a:t> </a:t>
          </a:r>
          <a:r>
            <a:rPr lang="en-US" sz="1100" kern="1200" dirty="0" err="1"/>
            <a:t>zakon</a:t>
          </a:r>
          <a:r>
            <a:rPr lang="en-US" sz="1100" kern="1200" dirty="0"/>
            <a:t> </a:t>
          </a:r>
          <a:r>
            <a:rPr lang="en-US" sz="1100" kern="1200" dirty="0" err="1"/>
            <a:t>mira</a:t>
          </a:r>
          <a:r>
            <a:rPr lang="en-US" sz="1100" kern="1200" dirty="0"/>
            <a:t> je </a:t>
          </a:r>
          <a:r>
            <a:rPr lang="en-US" sz="1100" kern="1200" dirty="0" err="1"/>
            <a:t>ima</a:t>
          </a:r>
          <a:r>
            <a:rPr lang="en-US" sz="1100" kern="1200" dirty="0"/>
            <a:t> za </a:t>
          </a:r>
          <a:r>
            <a:rPr lang="en-US" sz="1100" kern="1200" dirty="0" err="1"/>
            <a:t>cilj</a:t>
          </a:r>
          <a:r>
            <a:rPr lang="en-US" sz="1100" kern="1200" dirty="0"/>
            <a:t> da:</a:t>
          </a:r>
        </a:p>
      </dsp:txBody>
      <dsp:txXfrm>
        <a:off x="317684" y="1665912"/>
        <a:ext cx="1800000" cy="1800000"/>
      </dsp:txXfrm>
    </dsp:sp>
    <dsp:sp modelId="{55C586F4-018C-4F39-86C2-9367763A572F}">
      <dsp:nvSpPr>
        <dsp:cNvPr id="0" name=""/>
        <dsp:cNvSpPr/>
      </dsp:nvSpPr>
      <dsp:spPr>
        <a:xfrm>
          <a:off x="2783684" y="22591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A9FBC-45DD-4B29-AFBD-8439B08C2F17}">
      <dsp:nvSpPr>
        <dsp:cNvPr id="0" name=""/>
        <dsp:cNvSpPr/>
      </dsp:nvSpPr>
      <dsp:spPr>
        <a:xfrm>
          <a:off x="3017684" y="45991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AAF4A-6EEA-4D18-9F70-1099A4943700}">
      <dsp:nvSpPr>
        <dsp:cNvPr id="0" name=""/>
        <dsp:cNvSpPr/>
      </dsp:nvSpPr>
      <dsp:spPr>
        <a:xfrm>
          <a:off x="2432684" y="1665912"/>
          <a:ext cx="1800000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 err="1"/>
            <a:t>Obukom</a:t>
          </a:r>
          <a:r>
            <a:rPr lang="en-US" sz="1100" kern="1200" dirty="0"/>
            <a:t> I </a:t>
          </a:r>
          <a:r>
            <a:rPr lang="en-US" sz="1100" kern="1200" dirty="0" err="1"/>
            <a:t>radnim</a:t>
          </a:r>
          <a:r>
            <a:rPr lang="en-US" sz="1100" kern="1200" dirty="0"/>
            <a:t> </a:t>
          </a:r>
          <a:r>
            <a:rPr lang="en-US" sz="1100" kern="1200" dirty="0" err="1"/>
            <a:t>navikama</a:t>
          </a:r>
          <a:r>
            <a:rPr lang="en-US" sz="1100" kern="1200" dirty="0"/>
            <a:t> </a:t>
          </a:r>
          <a:r>
            <a:rPr lang="en-US" sz="1100" kern="1200" dirty="0" err="1"/>
            <a:t>spriječi</a:t>
          </a:r>
          <a:r>
            <a:rPr lang="en-US" sz="1100" kern="1200" dirty="0"/>
            <a:t> </a:t>
          </a:r>
          <a:r>
            <a:rPr lang="en-US" sz="1100" kern="1200" dirty="0" err="1"/>
            <a:t>zločin</a:t>
          </a:r>
        </a:p>
      </dsp:txBody>
      <dsp:txXfrm>
        <a:off x="2432684" y="1665912"/>
        <a:ext cx="1800000" cy="1800000"/>
      </dsp:txXfrm>
    </dsp:sp>
    <dsp:sp modelId="{770BDC13-E45A-4283-81E9-57B03101E3D4}">
      <dsp:nvSpPr>
        <dsp:cNvPr id="0" name=""/>
        <dsp:cNvSpPr/>
      </dsp:nvSpPr>
      <dsp:spPr>
        <a:xfrm>
          <a:off x="4898684" y="22591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BDC08-1293-48FA-AB05-B8EEC2A021A5}">
      <dsp:nvSpPr>
        <dsp:cNvPr id="0" name=""/>
        <dsp:cNvSpPr/>
      </dsp:nvSpPr>
      <dsp:spPr>
        <a:xfrm>
          <a:off x="5132684" y="45991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9C1FF-47E1-45EC-B7D5-013673D19507}">
      <dsp:nvSpPr>
        <dsp:cNvPr id="0" name=""/>
        <dsp:cNvSpPr/>
      </dsp:nvSpPr>
      <dsp:spPr>
        <a:xfrm>
          <a:off x="4547684" y="1665912"/>
          <a:ext cx="1800000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 err="1"/>
            <a:t>Ukine</a:t>
          </a:r>
          <a:r>
            <a:rPr lang="en-US" sz="1100" kern="1200" dirty="0"/>
            <a:t> </a:t>
          </a:r>
          <a:r>
            <a:rPr lang="en-US" sz="1100" kern="1200" dirty="0" err="1"/>
            <a:t>smrtnu</a:t>
          </a:r>
          <a:r>
            <a:rPr lang="en-US" sz="1100" kern="1200" dirty="0"/>
            <a:t> </a:t>
          </a:r>
          <a:r>
            <a:rPr lang="en-US" sz="1100" kern="1200" dirty="0" err="1"/>
            <a:t>kaznu</a:t>
          </a:r>
          <a:r>
            <a:rPr lang="en-US" sz="1100" kern="1200" dirty="0"/>
            <a:t> za </a:t>
          </a:r>
          <a:r>
            <a:rPr lang="en-US" sz="1100" kern="1200" dirty="0" err="1"/>
            <a:t>sve</a:t>
          </a:r>
          <a:r>
            <a:rPr lang="en-US" sz="1100" kern="1200" dirty="0"/>
            <a:t> </a:t>
          </a:r>
          <a:r>
            <a:rPr lang="en-US" sz="1100" kern="1200" dirty="0" err="1"/>
            <a:t>prijestupe</a:t>
          </a:r>
          <a:r>
            <a:rPr lang="en-US" sz="1100" kern="1200" dirty="0"/>
            <a:t> </a:t>
          </a:r>
          <a:r>
            <a:rPr lang="en-US" sz="1100" kern="1200" dirty="0" err="1"/>
            <a:t>osim</a:t>
          </a:r>
          <a:r>
            <a:rPr lang="en-US" sz="1100" kern="1200" dirty="0"/>
            <a:t> </a:t>
          </a:r>
          <a:r>
            <a:rPr lang="en-US" sz="1100" kern="1200" dirty="0" err="1"/>
            <a:t>ubojstava</a:t>
          </a:r>
        </a:p>
      </dsp:txBody>
      <dsp:txXfrm>
        <a:off x="4547684" y="1665912"/>
        <a:ext cx="1800000" cy="1800000"/>
      </dsp:txXfrm>
    </dsp:sp>
    <dsp:sp modelId="{D9B63C5B-0923-4DC2-ACBA-EC99AC02BEB9}">
      <dsp:nvSpPr>
        <dsp:cNvPr id="0" name=""/>
        <dsp:cNvSpPr/>
      </dsp:nvSpPr>
      <dsp:spPr>
        <a:xfrm>
          <a:off x="7013685" y="22591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0E8FF-02DA-4AF4-B4AD-10391A6091B9}">
      <dsp:nvSpPr>
        <dsp:cNvPr id="0" name=""/>
        <dsp:cNvSpPr/>
      </dsp:nvSpPr>
      <dsp:spPr>
        <a:xfrm>
          <a:off x="7247685" y="45991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2B4A4-507B-4765-8ED3-45B38821D0E3}">
      <dsp:nvSpPr>
        <dsp:cNvPr id="0" name=""/>
        <dsp:cNvSpPr/>
      </dsp:nvSpPr>
      <dsp:spPr>
        <a:xfrm>
          <a:off x="6662684" y="1665912"/>
          <a:ext cx="1800000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 err="1"/>
            <a:t>Uvođenje</a:t>
          </a:r>
          <a:r>
            <a:rPr lang="en-US" sz="1100" kern="1200" dirty="0"/>
            <a:t> </a:t>
          </a:r>
          <a:r>
            <a:rPr lang="en-US" sz="1100" kern="1200" dirty="0" err="1"/>
            <a:t>tamnice</a:t>
          </a:r>
          <a:r>
            <a:rPr lang="en-US" sz="1100" kern="1200" dirty="0"/>
            <a:t> – </a:t>
          </a:r>
          <a:r>
            <a:rPr lang="en-US" sz="1100" kern="1200" dirty="0" err="1"/>
            <a:t>na</a:t>
          </a:r>
          <a:r>
            <a:rPr lang="en-US" sz="1100" kern="1200" dirty="0"/>
            <a:t> </a:t>
          </a:r>
          <a:r>
            <a:rPr lang="en-US" sz="1100" kern="1200" dirty="0" err="1"/>
            <a:t>početku</a:t>
          </a:r>
          <a:r>
            <a:rPr lang="en-US" sz="1100" kern="1200" dirty="0"/>
            <a:t> </a:t>
          </a:r>
          <a:r>
            <a:rPr lang="en-US" sz="1100" kern="1200" dirty="0" err="1"/>
            <a:t>nehumani</a:t>
          </a:r>
          <a:r>
            <a:rPr lang="en-US" sz="1100" kern="1200" dirty="0"/>
            <a:t> </a:t>
          </a:r>
          <a:r>
            <a:rPr lang="en-US" sz="1100" kern="1200" dirty="0" err="1"/>
            <a:t>uvjeti</a:t>
          </a:r>
          <a:r>
            <a:rPr lang="en-US" sz="1100" kern="1200" dirty="0"/>
            <a:t>, a </a:t>
          </a:r>
          <a:r>
            <a:rPr lang="en-US" sz="1100" kern="1200" dirty="0" err="1"/>
            <a:t>preporukom</a:t>
          </a:r>
          <a:r>
            <a:rPr lang="en-US" sz="1100" kern="1200" dirty="0"/>
            <a:t> </a:t>
          </a:r>
          <a:r>
            <a:rPr lang="en-US" sz="1100" kern="1200" dirty="0" err="1"/>
            <a:t>zakonodavnog</a:t>
          </a:r>
          <a:r>
            <a:rPr lang="en-US" sz="1100" kern="1200" dirty="0"/>
            <a:t> </a:t>
          </a:r>
          <a:r>
            <a:rPr lang="en-US" sz="1100" kern="1200" dirty="0" err="1"/>
            <a:t>tijela</a:t>
          </a:r>
          <a:r>
            <a:rPr lang="en-US" sz="1100" kern="1200" dirty="0"/>
            <a:t> </a:t>
          </a:r>
          <a:r>
            <a:rPr lang="en-US" sz="1100" kern="1200" dirty="0" err="1"/>
            <a:t>iz</a:t>
          </a:r>
          <a:r>
            <a:rPr lang="en-US" sz="1100" kern="1200" dirty="0"/>
            <a:t> 1790.  </a:t>
          </a:r>
          <a:r>
            <a:rPr lang="en-US" sz="1100" kern="1200" dirty="0" err="1"/>
            <a:t>stvaraju</a:t>
          </a:r>
          <a:r>
            <a:rPr lang="en-US" sz="1100" kern="1200" dirty="0"/>
            <a:t> se </a:t>
          </a:r>
          <a:r>
            <a:rPr lang="en-US" sz="1100" kern="1200" dirty="0" err="1"/>
            <a:t>blokovi</a:t>
          </a:r>
          <a:r>
            <a:rPr lang="en-US" sz="1100" kern="1200" dirty="0"/>
            <a:t> </a:t>
          </a:r>
          <a:r>
            <a:rPr lang="en-US" sz="1100" kern="1200" dirty="0" err="1"/>
            <a:t>ćelija</a:t>
          </a:r>
          <a:r>
            <a:rPr lang="en-US" sz="1100" kern="1200" dirty="0"/>
            <a:t> </a:t>
          </a:r>
          <a:r>
            <a:rPr lang="en-US" sz="1100" kern="1200" dirty="0" err="1"/>
            <a:t>na</a:t>
          </a:r>
          <a:r>
            <a:rPr lang="en-US" sz="1100" kern="1200" dirty="0"/>
            <a:t> </a:t>
          </a:r>
          <a:r>
            <a:rPr lang="en-US" sz="1100" kern="1200" dirty="0" err="1"/>
            <a:t>mjestima</a:t>
          </a:r>
          <a:r>
            <a:rPr lang="en-US" sz="1100" kern="1200" dirty="0"/>
            <a:t> </a:t>
          </a:r>
          <a:r>
            <a:rPr lang="en-US" sz="1100" kern="1200" dirty="0" err="1"/>
            <a:t>gdje</a:t>
          </a:r>
          <a:r>
            <a:rPr lang="en-US" sz="1100" kern="1200" dirty="0"/>
            <a:t> </a:t>
          </a:r>
          <a:r>
            <a:rPr lang="en-US" sz="1100" kern="1200" dirty="0" err="1"/>
            <a:t>su</a:t>
          </a:r>
          <a:r>
            <a:rPr lang="en-US" sz="1100" kern="1200" dirty="0"/>
            <a:t> </a:t>
          </a:r>
          <a:r>
            <a:rPr lang="en-US" sz="1100" kern="1200" dirty="0" err="1"/>
            <a:t>postojale</a:t>
          </a:r>
          <a:r>
            <a:rPr lang="en-US" sz="1100" kern="1200" dirty="0"/>
            <a:t> </a:t>
          </a:r>
          <a:r>
            <a:rPr lang="en-US" sz="1100" kern="1200" dirty="0" err="1"/>
            <a:t>tamnice</a:t>
          </a:r>
          <a:r>
            <a:rPr lang="en-US" sz="1100" kern="1200" dirty="0"/>
            <a:t> , </a:t>
          </a:r>
          <a:r>
            <a:rPr lang="en-US" sz="1100" kern="1200" dirty="0" err="1"/>
            <a:t>te</a:t>
          </a:r>
          <a:r>
            <a:rPr lang="en-US" sz="1100" kern="1200" dirty="0"/>
            <a:t> se </a:t>
          </a:r>
          <a:r>
            <a:rPr lang="en-US" sz="1100" kern="1200" dirty="0" err="1"/>
            <a:t>tako</a:t>
          </a:r>
          <a:r>
            <a:rPr lang="en-US" sz="1100" kern="1200" dirty="0"/>
            <a:t> </a:t>
          </a:r>
          <a:r>
            <a:rPr lang="en-US" sz="1100" kern="1200" dirty="0" err="1"/>
            <a:t>dolazi</a:t>
          </a:r>
          <a:r>
            <a:rPr lang="en-US" sz="1100" kern="1200" dirty="0"/>
            <a:t> do </a:t>
          </a:r>
          <a:r>
            <a:rPr lang="en-US" sz="1100" kern="1200" dirty="0" err="1"/>
            <a:t>prvih</a:t>
          </a:r>
          <a:r>
            <a:rPr lang="en-US" sz="1100" kern="1200" dirty="0"/>
            <a:t> </a:t>
          </a:r>
          <a:r>
            <a:rPr lang="en-US" sz="1100" kern="1200" dirty="0" err="1"/>
            <a:t>blokovskih</a:t>
          </a:r>
          <a:r>
            <a:rPr lang="en-US" sz="1100" kern="1200" dirty="0"/>
            <a:t> </a:t>
          </a:r>
          <a:r>
            <a:rPr lang="en-US" sz="1100" kern="1200" dirty="0" err="1"/>
            <a:t>zatvora</a:t>
          </a:r>
          <a:r>
            <a:rPr lang="en-US" sz="1100" kern="1200" dirty="0"/>
            <a:t> u SAD-u, </a:t>
          </a:r>
          <a:r>
            <a:rPr lang="en-US" sz="1100" kern="1200" dirty="0" err="1"/>
            <a:t>tzv</a:t>
          </a:r>
          <a:r>
            <a:rPr lang="en-US" sz="1100" kern="1200" dirty="0"/>
            <a:t>. </a:t>
          </a:r>
          <a:r>
            <a:rPr lang="en-US" sz="1100" kern="1200" dirty="0" err="1"/>
            <a:t>Kaznenih</a:t>
          </a:r>
          <a:r>
            <a:rPr lang="en-US" sz="1100" kern="1200" dirty="0"/>
            <a:t> </a:t>
          </a:r>
          <a:r>
            <a:rPr lang="en-US" sz="1100" kern="1200" dirty="0" err="1"/>
            <a:t>zavoda</a:t>
          </a:r>
          <a:r>
            <a:rPr lang="en-US" sz="1100" kern="1200" dirty="0"/>
            <a:t>.</a:t>
          </a:r>
        </a:p>
      </dsp:txBody>
      <dsp:txXfrm>
        <a:off x="6662684" y="1665912"/>
        <a:ext cx="1800000" cy="1800000"/>
      </dsp:txXfrm>
    </dsp:sp>
    <dsp:sp modelId="{A4E388D4-3567-45C4-8C53-2BD6F49BDEAE}">
      <dsp:nvSpPr>
        <dsp:cNvPr id="0" name=""/>
        <dsp:cNvSpPr/>
      </dsp:nvSpPr>
      <dsp:spPr>
        <a:xfrm>
          <a:off x="9128685" y="225912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A1421-D9D7-4142-ABF2-AD46D93207FE}">
      <dsp:nvSpPr>
        <dsp:cNvPr id="0" name=""/>
        <dsp:cNvSpPr/>
      </dsp:nvSpPr>
      <dsp:spPr>
        <a:xfrm>
          <a:off x="9362684" y="45991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028EB-106B-4382-A7FA-F8357F75BDEB}">
      <dsp:nvSpPr>
        <dsp:cNvPr id="0" name=""/>
        <dsp:cNvSpPr/>
      </dsp:nvSpPr>
      <dsp:spPr>
        <a:xfrm>
          <a:off x="8777685" y="1665912"/>
          <a:ext cx="1800000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 err="1"/>
            <a:t>Pogledati</a:t>
          </a:r>
          <a:r>
            <a:rPr lang="en-US" sz="1100" kern="1200" dirty="0"/>
            <a:t> </a:t>
          </a:r>
          <a:r>
            <a:rPr lang="en-US" sz="1100" kern="1200" dirty="0" err="1"/>
            <a:t>još</a:t>
          </a:r>
          <a:r>
            <a:rPr lang="en-US" sz="1100" kern="1200" dirty="0"/>
            <a:t>: William </a:t>
          </a:r>
          <a:r>
            <a:rPr lang="en-US" sz="1100" kern="1200" dirty="0">
              <a:hlinkClick xmlns:r="http://schemas.openxmlformats.org/officeDocument/2006/relationships" r:id="rId11"/>
            </a:rPr>
            <a:t>Penn-https://www.ushistory.org/penn/bio.htm</a:t>
          </a:r>
        </a:p>
      </dsp:txBody>
      <dsp:txXfrm>
        <a:off x="8777685" y="1665912"/>
        <a:ext cx="1800000" cy="180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30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01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27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3925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52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054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318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8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80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17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15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12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18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59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70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30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095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040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pathinktank.org/pub/st206?pg=3" TargetMode="External"/><Relationship Id="rId2" Type="http://schemas.openxmlformats.org/officeDocument/2006/relationships/hyperlink" Target="https://ba.voanews.com/a/a-37-a-2004-09-24-13-1-86177547/117302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volvy.com/page/Ashurst%E2%80%93Sumners-Ac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pathinktank.org/pub/st206?pg=3" TargetMode="External"/><Relationship Id="rId2" Type="http://schemas.openxmlformats.org/officeDocument/2006/relationships/hyperlink" Target="https://www.revolvy.com/page/Ashurst%E2%80%93Sumners-Ac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5818" y="3163"/>
            <a:ext cx="3543464" cy="30665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EBEBEB"/>
                </a:solidFill>
              </a:rPr>
              <a:t>Zatvorski sistem Sjedinjenih Američkih Država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5590" y="3208104"/>
            <a:ext cx="4505690" cy="3648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Kerim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Bujak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Smailović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Mirza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</a:t>
            </a:r>
            <a:endParaRPr lang="hr-HR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JURIŠIĆ ROBERT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Pravni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fakultet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Univerziteta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Sarajevu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Seminarski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rad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iz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predmeta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Sudstvo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za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maloljetnike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indent="-2286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Sarajevo, maj,2020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D7FD7C-C559-4324-BA24-15B322100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23" r="1" b="1"/>
          <a:stretch/>
        </p:blipFill>
        <p:spPr>
          <a:xfrm>
            <a:off x="172548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3DDCD7-87A0-4B12-A315-38E3EA23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Organizacija</a:t>
            </a:r>
            <a:r>
              <a:rPr lang="en-US"/>
              <a:t> I </a:t>
            </a:r>
            <a:r>
              <a:rPr lang="en-US" err="1"/>
              <a:t>struktura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BE7D9A-03DA-4685-87BC-611A12214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Nema </a:t>
            </a:r>
            <a:r>
              <a:rPr lang="en-US" err="1"/>
              <a:t>jedinstvene</a:t>
            </a:r>
            <a:r>
              <a:rPr lang="en-US"/>
              <a:t> </a:t>
            </a:r>
            <a:r>
              <a:rPr lang="en-US" err="1"/>
              <a:t>oraganizacije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državnom</a:t>
            </a:r>
            <a:r>
              <a:rPr lang="en-US"/>
              <a:t> </a:t>
            </a:r>
            <a:r>
              <a:rPr lang="en-US" err="1"/>
              <a:t>nivou</a:t>
            </a:r>
            <a:r>
              <a:rPr lang="en-US"/>
              <a:t>, </a:t>
            </a:r>
            <a:r>
              <a:rPr lang="en-US" err="1"/>
              <a:t>radi</a:t>
            </a:r>
            <a:r>
              <a:rPr lang="en-US"/>
              <a:t> se o </a:t>
            </a:r>
            <a:r>
              <a:rPr lang="en-US" err="1"/>
              <a:t>kompleksnom</a:t>
            </a:r>
            <a:r>
              <a:rPr lang="en-US"/>
              <a:t> </a:t>
            </a:r>
            <a:r>
              <a:rPr lang="en-US" err="1"/>
              <a:t>sistemu</a:t>
            </a:r>
            <a:r>
              <a:rPr lang="en-US"/>
              <a:t>, </a:t>
            </a:r>
            <a:r>
              <a:rPr lang="en-US" err="1"/>
              <a:t>brojke</a:t>
            </a:r>
            <a:r>
              <a:rPr lang="en-US"/>
              <a:t> </a:t>
            </a:r>
            <a:r>
              <a:rPr lang="en-US" err="1"/>
              <a:t>kažu</a:t>
            </a:r>
            <a:r>
              <a:rPr lang="en-US"/>
              <a:t> </a:t>
            </a:r>
            <a:r>
              <a:rPr lang="en-US" err="1"/>
              <a:t>sljedeće</a:t>
            </a:r>
            <a:r>
              <a:rPr lang="en-US"/>
              <a:t>:</a:t>
            </a:r>
          </a:p>
          <a:p>
            <a:r>
              <a:rPr lang="en-US" err="1"/>
              <a:t>Svaki</a:t>
            </a:r>
            <a:r>
              <a:rPr lang="en-US"/>
              <a:t> </a:t>
            </a:r>
            <a:r>
              <a:rPr lang="en-US" err="1"/>
              <a:t>nivo</a:t>
            </a:r>
            <a:r>
              <a:rPr lang="en-US"/>
              <a:t> </a:t>
            </a:r>
            <a:r>
              <a:rPr lang="en-US" err="1"/>
              <a:t>vlasti</a:t>
            </a:r>
            <a:r>
              <a:rPr lang="en-US"/>
              <a:t> </a:t>
            </a:r>
            <a:r>
              <a:rPr lang="en-US" err="1"/>
              <a:t>odgovoran</a:t>
            </a:r>
            <a:r>
              <a:rPr lang="en-US"/>
              <a:t> je za </a:t>
            </a:r>
            <a:r>
              <a:rPr lang="en-US" err="1"/>
              <a:t>provođenje</a:t>
            </a:r>
            <a:r>
              <a:rPr lang="en-US"/>
              <a:t> </a:t>
            </a:r>
            <a:r>
              <a:rPr lang="en-US" err="1"/>
              <a:t>korektivnih</a:t>
            </a:r>
            <a:r>
              <a:rPr lang="en-US"/>
              <a:t> </a:t>
            </a:r>
            <a:r>
              <a:rPr lang="en-US" err="1"/>
              <a:t>mjera</a:t>
            </a:r>
            <a:r>
              <a:rPr lang="en-US"/>
              <a:t>, </a:t>
            </a:r>
            <a:r>
              <a:rPr lang="en-US" err="1"/>
              <a:t>točnije</a:t>
            </a:r>
            <a:r>
              <a:rPr lang="en-US"/>
              <a:t> - 50 </a:t>
            </a:r>
            <a:r>
              <a:rPr lang="en-US" err="1"/>
              <a:t>saveznih</a:t>
            </a:r>
            <a:r>
              <a:rPr lang="en-US"/>
              <a:t> </a:t>
            </a:r>
            <a:r>
              <a:rPr lang="en-US" err="1"/>
              <a:t>država</a:t>
            </a:r>
            <a:r>
              <a:rPr lang="en-US"/>
              <a:t>, </a:t>
            </a:r>
            <a:r>
              <a:rPr lang="en-US" err="1"/>
              <a:t>savezna</a:t>
            </a:r>
            <a:r>
              <a:rPr lang="en-US"/>
              <a:t> </a:t>
            </a:r>
            <a:r>
              <a:rPr lang="en-US" err="1"/>
              <a:t>vlada</a:t>
            </a:r>
            <a:r>
              <a:rPr lang="en-US"/>
              <a:t> , 3047 </a:t>
            </a:r>
            <a:r>
              <a:rPr lang="en-US" err="1"/>
              <a:t>okruga</a:t>
            </a:r>
            <a:r>
              <a:rPr lang="en-US"/>
              <a:t>, a D.C. Columbia I </a:t>
            </a:r>
            <a:r>
              <a:rPr lang="en-US" err="1"/>
              <a:t>većina</a:t>
            </a:r>
            <a:r>
              <a:rPr lang="en-US"/>
              <a:t> </a:t>
            </a:r>
            <a:r>
              <a:rPr lang="en-US" err="1"/>
              <a:t>gradova</a:t>
            </a:r>
            <a:r>
              <a:rPr lang="en-US"/>
              <a:t> </a:t>
            </a:r>
            <a:r>
              <a:rPr lang="en-US" err="1"/>
              <a:t>imaju</a:t>
            </a:r>
            <a:r>
              <a:rPr lang="en-US"/>
              <a:t> </a:t>
            </a:r>
            <a:r>
              <a:rPr lang="en-US" err="1"/>
              <a:t>minimalno</a:t>
            </a:r>
            <a:r>
              <a:rPr lang="en-US"/>
              <a:t> </a:t>
            </a:r>
            <a:r>
              <a:rPr lang="en-US" err="1"/>
              <a:t>jednu</a:t>
            </a:r>
            <a:r>
              <a:rPr lang="en-US"/>
              <a:t> </a:t>
            </a:r>
            <a:r>
              <a:rPr lang="en-US" err="1"/>
              <a:t>korektivnu</a:t>
            </a:r>
            <a:r>
              <a:rPr lang="en-US"/>
              <a:t> </a:t>
            </a:r>
            <a:r>
              <a:rPr lang="en-US" err="1"/>
              <a:t>ustanovu</a:t>
            </a:r>
            <a:endParaRPr lang="en-US"/>
          </a:p>
          <a:p>
            <a:r>
              <a:rPr lang="en-US" err="1"/>
              <a:t>Države</a:t>
            </a:r>
            <a:r>
              <a:rPr lang="en-US"/>
              <a:t>/</a:t>
            </a:r>
            <a:r>
              <a:rPr lang="en-US" err="1"/>
              <a:t>lokalna</a:t>
            </a:r>
            <a:r>
              <a:rPr lang="en-US"/>
              <a:t> </a:t>
            </a:r>
            <a:r>
              <a:rPr lang="en-US" err="1"/>
              <a:t>samouprava</a:t>
            </a:r>
            <a:r>
              <a:rPr lang="en-US"/>
              <a:t> </a:t>
            </a:r>
            <a:r>
              <a:rPr lang="en-US" err="1"/>
              <a:t>ustanovava</a:t>
            </a:r>
            <a:r>
              <a:rPr lang="en-US"/>
              <a:t> </a:t>
            </a:r>
            <a:r>
              <a:rPr lang="en-US" err="1"/>
              <a:t>provodi</a:t>
            </a:r>
            <a:r>
              <a:rPr lang="en-US"/>
              <a:t> 95% </a:t>
            </a:r>
            <a:r>
              <a:rPr lang="en-US" err="1"/>
              <a:t>korektivnih</a:t>
            </a:r>
            <a:r>
              <a:rPr lang="en-US"/>
              <a:t> </a:t>
            </a:r>
            <a:r>
              <a:rPr lang="en-US" err="1"/>
              <a:t>aktivnosti</a:t>
            </a:r>
            <a:r>
              <a:rPr lang="en-US"/>
              <a:t>, a </a:t>
            </a:r>
            <a:r>
              <a:rPr lang="en-US" err="1"/>
              <a:t>osuđenici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smješteni</a:t>
            </a:r>
            <a:r>
              <a:rPr lang="en-US"/>
              <a:t> u  1688 </a:t>
            </a:r>
            <a:r>
              <a:rPr lang="en-US" err="1"/>
              <a:t>ustanova</a:t>
            </a:r>
            <a:r>
              <a:rPr lang="en-US"/>
              <a:t> (</a:t>
            </a:r>
            <a:r>
              <a:rPr lang="en-US" err="1"/>
              <a:t>federalna</a:t>
            </a:r>
            <a:r>
              <a:rPr lang="en-US"/>
              <a:t> </a:t>
            </a:r>
            <a:r>
              <a:rPr lang="en-US" err="1"/>
              <a:t>vlada</a:t>
            </a:r>
            <a:r>
              <a:rPr lang="en-US"/>
              <a:t> </a:t>
            </a:r>
            <a:r>
              <a:rPr lang="en-US" err="1"/>
              <a:t>upravlja</a:t>
            </a:r>
            <a:r>
              <a:rPr lang="en-US"/>
              <a:t> s 6% </a:t>
            </a:r>
            <a:r>
              <a:rPr lang="en-US" err="1"/>
              <a:t>ovih</a:t>
            </a:r>
            <a:r>
              <a:rPr lang="en-US"/>
              <a:t> </a:t>
            </a:r>
            <a:r>
              <a:rPr lang="en-US" err="1"/>
              <a:t>ustanova</a:t>
            </a:r>
            <a:r>
              <a:rPr lang="en-US"/>
              <a:t>)</a:t>
            </a:r>
          </a:p>
          <a:p>
            <a:r>
              <a:rPr lang="en-US"/>
              <a:t>80% </a:t>
            </a:r>
            <a:r>
              <a:rPr lang="en-US" err="1"/>
              <a:t>zatvora</a:t>
            </a:r>
            <a:r>
              <a:rPr lang="en-US"/>
              <a:t> je za </a:t>
            </a:r>
            <a:r>
              <a:rPr lang="en-US" err="1"/>
              <a:t>muškarce</a:t>
            </a:r>
            <a:r>
              <a:rPr lang="en-US"/>
              <a:t>, 10% za </a:t>
            </a:r>
            <a:r>
              <a:rPr lang="en-US" err="1"/>
              <a:t>žene</a:t>
            </a:r>
            <a:r>
              <a:rPr lang="en-US"/>
              <a:t>, 10% za </a:t>
            </a:r>
            <a:r>
              <a:rPr lang="en-US" err="1"/>
              <a:t>zatvorenike</a:t>
            </a:r>
            <a:r>
              <a:rPr lang="en-US"/>
              <a:t> </a:t>
            </a:r>
            <a:r>
              <a:rPr lang="en-US" err="1"/>
              <a:t>oba</a:t>
            </a:r>
            <a:r>
              <a:rPr lang="en-US"/>
              <a:t> </a:t>
            </a:r>
            <a:r>
              <a:rPr lang="en-US" err="1"/>
              <a:t>spola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AD059-BFEE-4E02-B4E6-7B9A51E5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Sistem </a:t>
            </a:r>
            <a:r>
              <a:rPr lang="en-US" err="1"/>
              <a:t>federalnih</a:t>
            </a:r>
            <a:r>
              <a:rPr lang="en-US"/>
              <a:t> </a:t>
            </a:r>
            <a:r>
              <a:rPr lang="en-US" err="1"/>
              <a:t>zatvora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34BAB6-FA89-4DD4-B0A8-2FB591D0C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err="1"/>
              <a:t>Provođenje</a:t>
            </a:r>
            <a:r>
              <a:rPr lang="en-US"/>
              <a:t> </a:t>
            </a:r>
            <a:r>
              <a:rPr lang="en-US" err="1"/>
              <a:t>mjere</a:t>
            </a:r>
            <a:r>
              <a:rPr lang="en-US"/>
              <a:t> </a:t>
            </a:r>
            <a:r>
              <a:rPr lang="en-US" err="1"/>
              <a:t>prema</a:t>
            </a:r>
            <a:r>
              <a:rPr lang="en-US"/>
              <a:t> </a:t>
            </a:r>
            <a:r>
              <a:rPr lang="en-US" err="1"/>
              <a:t>zatvorenicima</a:t>
            </a:r>
            <a:r>
              <a:rPr lang="en-US"/>
              <a:t> se </a:t>
            </a:r>
            <a:r>
              <a:rPr lang="en-US" err="1"/>
              <a:t>organizira</a:t>
            </a:r>
            <a:r>
              <a:rPr lang="en-US"/>
              <a:t> </a:t>
            </a:r>
            <a:r>
              <a:rPr lang="en-US" err="1"/>
              <a:t>preko</a:t>
            </a:r>
            <a:r>
              <a:rPr lang="en-US"/>
              <a:t> </a:t>
            </a:r>
            <a:r>
              <a:rPr lang="en-US" err="1"/>
              <a:t>dvije</a:t>
            </a:r>
            <a:r>
              <a:rPr lang="en-US"/>
              <a:t> </a:t>
            </a:r>
            <a:r>
              <a:rPr lang="en-US" err="1"/>
              <a:t>institucije</a:t>
            </a:r>
            <a:r>
              <a:rPr lang="en-US"/>
              <a:t>: Department of Justice I </a:t>
            </a:r>
            <a:r>
              <a:rPr lang="en-US" err="1"/>
              <a:t>administrativnog</a:t>
            </a:r>
            <a:r>
              <a:rPr lang="en-US"/>
              <a:t> </a:t>
            </a:r>
            <a:r>
              <a:rPr lang="en-US" err="1"/>
              <a:t>ureda</a:t>
            </a:r>
            <a:r>
              <a:rPr lang="en-US"/>
              <a:t> za </a:t>
            </a:r>
            <a:r>
              <a:rPr lang="en-US" err="1"/>
              <a:t>sudove</a:t>
            </a:r>
          </a:p>
          <a:p>
            <a:r>
              <a:rPr lang="en-US" err="1"/>
              <a:t>Zakoni</a:t>
            </a:r>
            <a:r>
              <a:rPr lang="en-US"/>
              <a:t> </a:t>
            </a:r>
            <a:r>
              <a:rPr lang="en-US" err="1"/>
              <a:t>federalnog</a:t>
            </a:r>
            <a:r>
              <a:rPr lang="en-US"/>
              <a:t> </a:t>
            </a:r>
            <a:r>
              <a:rPr lang="en-US" err="1"/>
              <a:t>nivoa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različiti</a:t>
            </a:r>
            <a:r>
              <a:rPr lang="en-US"/>
              <a:t> od </a:t>
            </a:r>
            <a:r>
              <a:rPr lang="en-US" err="1"/>
              <a:t>zakona</a:t>
            </a:r>
            <a:r>
              <a:rPr lang="en-US"/>
              <a:t> </a:t>
            </a:r>
            <a:r>
              <a:rPr lang="en-US" err="1"/>
              <a:t>države</a:t>
            </a:r>
            <a:r>
              <a:rPr lang="en-US"/>
              <a:t> </a:t>
            </a:r>
            <a:r>
              <a:rPr lang="en-US" err="1"/>
              <a:t>vlasti</a:t>
            </a:r>
            <a:r>
              <a:rPr lang="en-US"/>
              <a:t>, </a:t>
            </a:r>
            <a:r>
              <a:rPr lang="en-US" err="1"/>
              <a:t>odnosno</a:t>
            </a:r>
            <a:r>
              <a:rPr lang="en-US"/>
              <a:t> </a:t>
            </a:r>
            <a:r>
              <a:rPr lang="en-US" err="1"/>
              <a:t>jurisdikcija</a:t>
            </a:r>
            <a:r>
              <a:rPr lang="en-US"/>
              <a:t> </a:t>
            </a:r>
            <a:r>
              <a:rPr lang="en-US" err="1"/>
              <a:t>federalnog</a:t>
            </a:r>
            <a:r>
              <a:rPr lang="en-US"/>
              <a:t> </a:t>
            </a:r>
            <a:r>
              <a:rPr lang="en-US" err="1"/>
              <a:t>nivoa</a:t>
            </a:r>
            <a:r>
              <a:rPr lang="en-US"/>
              <a:t> </a:t>
            </a:r>
            <a:r>
              <a:rPr lang="en-US" err="1"/>
              <a:t>predviđa</a:t>
            </a:r>
            <a:r>
              <a:rPr lang="en-US"/>
              <a:t> </a:t>
            </a:r>
            <a:r>
              <a:rPr lang="en-US" err="1"/>
              <a:t>mjere</a:t>
            </a:r>
            <a:r>
              <a:rPr lang="en-US"/>
              <a:t> I </a:t>
            </a:r>
            <a:r>
              <a:rPr lang="en-US" err="1"/>
              <a:t>sankcije</a:t>
            </a:r>
            <a:r>
              <a:rPr lang="en-US"/>
              <a:t> </a:t>
            </a:r>
            <a:r>
              <a:rPr lang="en-US" err="1"/>
              <a:t>samo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one </a:t>
            </a:r>
            <a:r>
              <a:rPr lang="en-US" err="1"/>
              <a:t>prijestupe</a:t>
            </a:r>
            <a:r>
              <a:rPr lang="en-US"/>
              <a:t> </a:t>
            </a:r>
            <a:r>
              <a:rPr lang="en-US" err="1"/>
              <a:t>koji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učinjeni</a:t>
            </a:r>
            <a:r>
              <a:rPr lang="en-US"/>
              <a:t> </a:t>
            </a:r>
            <a:r>
              <a:rPr lang="en-US" err="1"/>
              <a:t>prema</a:t>
            </a:r>
            <a:r>
              <a:rPr lang="en-US"/>
              <a:t> </a:t>
            </a:r>
            <a:r>
              <a:rPr lang="en-US" err="1"/>
              <a:t>Federaciji</a:t>
            </a:r>
          </a:p>
          <a:p>
            <a:r>
              <a:rPr lang="en-US"/>
              <a:t>Sistem </a:t>
            </a:r>
            <a:r>
              <a:rPr lang="en-US" err="1"/>
              <a:t>federalnih</a:t>
            </a:r>
            <a:r>
              <a:rPr lang="en-US"/>
              <a:t> </a:t>
            </a:r>
            <a:r>
              <a:rPr lang="en-US" err="1"/>
              <a:t>zatvora</a:t>
            </a:r>
            <a:r>
              <a:rPr lang="en-US"/>
              <a:t> se </a:t>
            </a:r>
            <a:r>
              <a:rPr lang="en-US" err="1"/>
              <a:t>suočava</a:t>
            </a:r>
            <a:r>
              <a:rPr lang="en-US"/>
              <a:t> s </a:t>
            </a:r>
            <a:r>
              <a:rPr lang="en-US" err="1"/>
              <a:t>raznim</a:t>
            </a:r>
            <a:r>
              <a:rPr lang="en-US"/>
              <a:t> </a:t>
            </a:r>
            <a:r>
              <a:rPr lang="en-US" err="1"/>
              <a:t>preprekama</a:t>
            </a:r>
            <a:r>
              <a:rPr lang="en-US"/>
              <a:t>, </a:t>
            </a:r>
            <a:r>
              <a:rPr lang="en-US" err="1"/>
              <a:t>prije</a:t>
            </a:r>
            <a:r>
              <a:rPr lang="en-US"/>
              <a:t> </a:t>
            </a:r>
            <a:r>
              <a:rPr lang="en-US" err="1"/>
              <a:t>svega</a:t>
            </a:r>
            <a:r>
              <a:rPr lang="en-US"/>
              <a:t> </a:t>
            </a:r>
            <a:r>
              <a:rPr lang="en-US" err="1"/>
              <a:t>zbog</a:t>
            </a:r>
            <a:r>
              <a:rPr lang="en-US"/>
              <a:t> </a:t>
            </a:r>
            <a:r>
              <a:rPr lang="en-US" err="1"/>
              <a:t>popunjenih</a:t>
            </a:r>
            <a:r>
              <a:rPr lang="en-US"/>
              <a:t> </a:t>
            </a:r>
            <a:r>
              <a:rPr lang="en-US" err="1"/>
              <a:t>kapaciteta</a:t>
            </a:r>
            <a:r>
              <a:rPr lang="en-US"/>
              <a:t>, a </a:t>
            </a:r>
            <a:r>
              <a:rPr lang="en-US" err="1"/>
              <a:t>ovaj</a:t>
            </a:r>
            <a:r>
              <a:rPr lang="en-US"/>
              <a:t> problem </a:t>
            </a:r>
            <a:r>
              <a:rPr lang="en-US" err="1"/>
              <a:t>riješava</a:t>
            </a:r>
            <a:r>
              <a:rPr lang="en-US"/>
              <a:t> </a:t>
            </a:r>
            <a:r>
              <a:rPr lang="en-US" err="1"/>
              <a:t>ugovorima</a:t>
            </a:r>
            <a:r>
              <a:rPr lang="en-US"/>
              <a:t> s </a:t>
            </a:r>
            <a:r>
              <a:rPr lang="en-US" err="1"/>
              <a:t>lokalnim</a:t>
            </a:r>
            <a:r>
              <a:rPr lang="en-US"/>
              <a:t> </a:t>
            </a:r>
            <a:r>
              <a:rPr lang="en-US" err="1"/>
              <a:t>zajednicama</a:t>
            </a:r>
            <a:r>
              <a:rPr lang="en-US"/>
              <a:t> ( </a:t>
            </a:r>
            <a:r>
              <a:rPr lang="en-US" err="1"/>
              <a:t>saveznim</a:t>
            </a:r>
            <a:r>
              <a:rPr lang="en-US"/>
              <a:t> </a:t>
            </a:r>
            <a:r>
              <a:rPr lang="en-US" err="1"/>
              <a:t>državama</a:t>
            </a:r>
            <a:r>
              <a:rPr lang="en-US"/>
              <a:t>)</a:t>
            </a:r>
          </a:p>
          <a:p>
            <a:r>
              <a:rPr lang="en-US" err="1"/>
              <a:t>Ovaj</a:t>
            </a:r>
            <a:r>
              <a:rPr lang="en-US"/>
              <a:t> </a:t>
            </a:r>
            <a:r>
              <a:rPr lang="en-US" err="1"/>
              <a:t>sistem</a:t>
            </a:r>
            <a:r>
              <a:rPr lang="en-US"/>
              <a:t> </a:t>
            </a:r>
            <a:r>
              <a:rPr lang="en-US" err="1"/>
              <a:t>također</a:t>
            </a:r>
            <a:r>
              <a:rPr lang="en-US"/>
              <a:t> </a:t>
            </a:r>
            <a:r>
              <a:rPr lang="en-US" err="1"/>
              <a:t>trpi</a:t>
            </a:r>
            <a:r>
              <a:rPr lang="en-US"/>
              <a:t> </a:t>
            </a:r>
            <a:r>
              <a:rPr lang="en-US" err="1"/>
              <a:t>mnoge</a:t>
            </a:r>
            <a:r>
              <a:rPr lang="en-US"/>
              <a:t> </a:t>
            </a:r>
            <a:r>
              <a:rPr lang="en-US" err="1"/>
              <a:t>kritike</a:t>
            </a:r>
            <a:r>
              <a:rPr lang="en-US"/>
              <a:t>, a tome u </a:t>
            </a:r>
            <a:r>
              <a:rPr lang="en-US" err="1"/>
              <a:t>prilog</a:t>
            </a:r>
            <a:r>
              <a:rPr lang="en-US"/>
              <a:t> </a:t>
            </a:r>
            <a:r>
              <a:rPr lang="en-US" err="1"/>
              <a:t>idu</a:t>
            </a:r>
            <a:r>
              <a:rPr lang="en-US"/>
              <a:t> </a:t>
            </a:r>
            <a:r>
              <a:rPr lang="en-US" err="1"/>
              <a:t>činenice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govore</a:t>
            </a:r>
            <a:r>
              <a:rPr lang="en-US"/>
              <a:t> da je </a:t>
            </a:r>
            <a:r>
              <a:rPr lang="en-US" err="1"/>
              <a:t>većina</a:t>
            </a:r>
            <a:r>
              <a:rPr lang="en-US"/>
              <a:t> </a:t>
            </a:r>
            <a:r>
              <a:rPr lang="en-US" err="1"/>
              <a:t>zatvorenika</a:t>
            </a:r>
            <a:r>
              <a:rPr lang="en-US"/>
              <a:t> </a:t>
            </a:r>
            <a:r>
              <a:rPr lang="en-US" err="1"/>
              <a:t>smještenih</a:t>
            </a:r>
            <a:r>
              <a:rPr lang="en-US"/>
              <a:t> u </a:t>
            </a:r>
            <a:r>
              <a:rPr lang="en-US" err="1"/>
              <a:t>federalnim</a:t>
            </a:r>
            <a:r>
              <a:rPr lang="en-US"/>
              <a:t> </a:t>
            </a:r>
            <a:r>
              <a:rPr lang="en-US" err="1"/>
              <a:t>zatvorima</a:t>
            </a:r>
            <a:r>
              <a:rPr lang="en-US"/>
              <a:t> </a:t>
            </a:r>
            <a:r>
              <a:rPr lang="en-US" err="1"/>
              <a:t>jačeg</a:t>
            </a:r>
            <a:r>
              <a:rPr lang="en-US"/>
              <a:t> </a:t>
            </a:r>
            <a:r>
              <a:rPr lang="en-US" err="1"/>
              <a:t>socijalno</a:t>
            </a:r>
            <a:r>
              <a:rPr lang="en-US"/>
              <a:t> </a:t>
            </a:r>
            <a:r>
              <a:rPr lang="en-US" err="1"/>
              <a:t>ekonomskog</a:t>
            </a:r>
            <a:r>
              <a:rPr lang="en-US"/>
              <a:t> </a:t>
            </a:r>
            <a:r>
              <a:rPr lang="en-US" err="1"/>
              <a:t>statusa</a:t>
            </a:r>
          </a:p>
          <a:p>
            <a:r>
              <a:rPr lang="en-US" err="1"/>
              <a:t>Prosjek</a:t>
            </a:r>
            <a:r>
              <a:rPr lang="en-US"/>
              <a:t> </a:t>
            </a:r>
            <a:r>
              <a:rPr lang="en-US" err="1"/>
              <a:t>boravka</a:t>
            </a:r>
            <a:r>
              <a:rPr lang="en-US"/>
              <a:t> </a:t>
            </a:r>
            <a:r>
              <a:rPr lang="en-US" err="1"/>
              <a:t>zatvorenika</a:t>
            </a:r>
            <a:r>
              <a:rPr lang="en-US"/>
              <a:t> u </a:t>
            </a:r>
            <a:r>
              <a:rPr lang="en-US" err="1"/>
              <a:t>ovim</a:t>
            </a:r>
            <a:r>
              <a:rPr lang="en-US"/>
              <a:t> </a:t>
            </a:r>
            <a:r>
              <a:rPr lang="en-US" err="1"/>
              <a:t>zatvorima</a:t>
            </a:r>
            <a:r>
              <a:rPr lang="en-US"/>
              <a:t> </a:t>
            </a:r>
            <a:r>
              <a:rPr lang="en-US" err="1"/>
              <a:t>iznosi</a:t>
            </a:r>
            <a:r>
              <a:rPr lang="en-US"/>
              <a:t> 67 </a:t>
            </a:r>
            <a:r>
              <a:rPr lang="en-US" err="1"/>
              <a:t>mjeseci</a:t>
            </a:r>
            <a:r>
              <a:rPr lang="en-US"/>
              <a:t>, a u </a:t>
            </a:r>
            <a:r>
              <a:rPr lang="en-US" err="1"/>
              <a:t>njima</a:t>
            </a:r>
            <a:r>
              <a:rPr lang="en-US"/>
              <a:t> </a:t>
            </a:r>
            <a:r>
              <a:rPr lang="en-US" err="1"/>
              <a:t>boravi</a:t>
            </a:r>
            <a:r>
              <a:rPr lang="en-US"/>
              <a:t> </a:t>
            </a:r>
            <a:r>
              <a:rPr lang="en-US" err="1"/>
              <a:t>oko</a:t>
            </a:r>
            <a:r>
              <a:rPr lang="en-US"/>
              <a:t> 30% </a:t>
            </a:r>
            <a:r>
              <a:rPr lang="en-US" err="1"/>
              <a:t>stranih</a:t>
            </a:r>
            <a:r>
              <a:rPr lang="en-US"/>
              <a:t> </a:t>
            </a:r>
            <a:r>
              <a:rPr lang="en-US" err="1"/>
              <a:t>državljana</a:t>
            </a:r>
          </a:p>
          <a:p>
            <a:r>
              <a:rPr lang="en-US" err="1"/>
              <a:t>Zatvoreske</a:t>
            </a:r>
            <a:r>
              <a:rPr lang="en-US"/>
              <a:t> </a:t>
            </a:r>
            <a:r>
              <a:rPr lang="en-US" err="1"/>
              <a:t>ustanove</a:t>
            </a:r>
            <a:r>
              <a:rPr lang="en-US"/>
              <a:t> u </a:t>
            </a:r>
            <a:r>
              <a:rPr lang="en-US" err="1"/>
              <a:t>ovom</a:t>
            </a:r>
            <a:r>
              <a:rPr lang="en-US"/>
              <a:t> </a:t>
            </a:r>
            <a:r>
              <a:rPr lang="en-US" err="1"/>
              <a:t>sistemu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rangirane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skali</a:t>
            </a:r>
            <a:r>
              <a:rPr lang="en-US"/>
              <a:t> od 1 do 4( 1- </a:t>
            </a:r>
            <a:r>
              <a:rPr lang="en-US" err="1"/>
              <a:t>kampovi</a:t>
            </a:r>
            <a:r>
              <a:rPr lang="en-US"/>
              <a:t>, 4- </a:t>
            </a:r>
            <a:r>
              <a:rPr lang="en-US" err="1"/>
              <a:t>izuzetno</a:t>
            </a:r>
            <a:r>
              <a:rPr lang="en-US"/>
              <a:t> </a:t>
            </a:r>
            <a:r>
              <a:rPr lang="en-US" err="1"/>
              <a:t>jake</a:t>
            </a:r>
            <a:r>
              <a:rPr lang="en-US"/>
              <a:t> </a:t>
            </a:r>
            <a:r>
              <a:rPr lang="en-US" err="1"/>
              <a:t>mjere</a:t>
            </a:r>
            <a:r>
              <a:rPr lang="en-US"/>
              <a:t> </a:t>
            </a:r>
            <a:r>
              <a:rPr lang="en-US" err="1"/>
              <a:t>obezbjeđenja</a:t>
            </a:r>
            <a:r>
              <a:rPr lang="en-US"/>
              <a:t>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57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1B18C-AAEC-4293-944B-1F6CC54D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Sistem </a:t>
            </a:r>
            <a:r>
              <a:rPr lang="en-US" err="1"/>
              <a:t>državnih</a:t>
            </a:r>
            <a:r>
              <a:rPr lang="en-US"/>
              <a:t> </a:t>
            </a:r>
            <a:r>
              <a:rPr lang="en-US" err="1"/>
              <a:t>zatvora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6C181B-89B0-4C1C-B8CB-B6E239B2C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Pod </a:t>
            </a:r>
            <a:r>
              <a:rPr lang="en-US" err="1"/>
              <a:t>okriljem</a:t>
            </a:r>
            <a:r>
              <a:rPr lang="en-US"/>
              <a:t> </a:t>
            </a:r>
            <a:r>
              <a:rPr lang="en-US" err="1"/>
              <a:t>države</a:t>
            </a:r>
            <a:r>
              <a:rPr lang="en-US"/>
              <a:t>, </a:t>
            </a:r>
            <a:r>
              <a:rPr lang="en-US" err="1"/>
              <a:t>izvršna</a:t>
            </a:r>
            <a:r>
              <a:rPr lang="en-US"/>
              <a:t> </a:t>
            </a:r>
            <a:r>
              <a:rPr lang="en-US" err="1"/>
              <a:t>vlast</a:t>
            </a:r>
            <a:r>
              <a:rPr lang="en-US"/>
              <a:t> </a:t>
            </a:r>
            <a:r>
              <a:rPr lang="en-US" err="1"/>
              <a:t>svake</a:t>
            </a:r>
            <a:r>
              <a:rPr lang="en-US"/>
              <a:t> </a:t>
            </a:r>
            <a:r>
              <a:rPr lang="en-US" err="1"/>
              <a:t>upravlja</a:t>
            </a:r>
            <a:r>
              <a:rPr lang="en-US"/>
              <a:t> </a:t>
            </a:r>
            <a:r>
              <a:rPr lang="en-US" err="1"/>
              <a:t>zatvorima</a:t>
            </a:r>
            <a:r>
              <a:rPr lang="en-US"/>
              <a:t>, </a:t>
            </a:r>
            <a:r>
              <a:rPr lang="en-US" err="1"/>
              <a:t>dok</a:t>
            </a:r>
            <a:r>
              <a:rPr lang="en-US"/>
              <a:t> same </a:t>
            </a:r>
            <a:r>
              <a:rPr lang="en-US" err="1"/>
              <a:t>upravnike</a:t>
            </a:r>
            <a:r>
              <a:rPr lang="en-US"/>
              <a:t> </a:t>
            </a:r>
            <a:r>
              <a:rPr lang="en-US" err="1"/>
              <a:t>biraju</a:t>
            </a:r>
            <a:r>
              <a:rPr lang="en-US"/>
              <a:t> </a:t>
            </a:r>
            <a:r>
              <a:rPr lang="en-US" err="1"/>
              <a:t>Guverneri</a:t>
            </a:r>
          </a:p>
          <a:p>
            <a:r>
              <a:rPr lang="en-US" err="1"/>
              <a:t>Državni</a:t>
            </a:r>
            <a:r>
              <a:rPr lang="en-US"/>
              <a:t> </a:t>
            </a:r>
            <a:r>
              <a:rPr lang="en-US" err="1"/>
              <a:t>zatvori</a:t>
            </a:r>
            <a:r>
              <a:rPr lang="en-US"/>
              <a:t> se </a:t>
            </a:r>
            <a:r>
              <a:rPr lang="en-US" err="1"/>
              <a:t>klasificiraju</a:t>
            </a:r>
            <a:r>
              <a:rPr lang="en-US"/>
              <a:t> po </a:t>
            </a:r>
            <a:r>
              <a:rPr lang="en-US" err="1"/>
              <a:t>mjerama</a:t>
            </a:r>
            <a:r>
              <a:rPr lang="en-US"/>
              <a:t> </a:t>
            </a:r>
            <a:r>
              <a:rPr lang="en-US" err="1"/>
              <a:t>bezbjednosti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mogu</a:t>
            </a:r>
            <a:r>
              <a:rPr lang="en-US"/>
              <a:t> </a:t>
            </a:r>
            <a:r>
              <a:rPr lang="en-US" err="1"/>
              <a:t>biti</a:t>
            </a:r>
            <a:r>
              <a:rPr lang="en-US"/>
              <a:t> </a:t>
            </a:r>
            <a:r>
              <a:rPr lang="en-US" err="1"/>
              <a:t>minimalne</a:t>
            </a:r>
            <a:r>
              <a:rPr lang="en-US"/>
              <a:t>, </a:t>
            </a:r>
            <a:r>
              <a:rPr lang="en-US" err="1"/>
              <a:t>srednje</a:t>
            </a:r>
            <a:r>
              <a:rPr lang="en-US"/>
              <a:t> I </a:t>
            </a:r>
            <a:r>
              <a:rPr lang="en-US" err="1"/>
              <a:t>maksimalne</a:t>
            </a:r>
          </a:p>
          <a:p>
            <a:r>
              <a:rPr lang="en-US" err="1"/>
              <a:t>Svaka</a:t>
            </a:r>
            <a:r>
              <a:rPr lang="en-US"/>
              <a:t> </a:t>
            </a:r>
            <a:r>
              <a:rPr lang="en-US" err="1"/>
              <a:t>država</a:t>
            </a:r>
            <a:r>
              <a:rPr lang="en-US"/>
              <a:t> </a:t>
            </a:r>
            <a:r>
              <a:rPr lang="en-US" err="1"/>
              <a:t>razčličito</a:t>
            </a:r>
            <a:r>
              <a:rPr lang="en-US"/>
              <a:t> </a:t>
            </a:r>
            <a:r>
              <a:rPr lang="en-US" err="1"/>
              <a:t>uređuje</a:t>
            </a:r>
            <a:r>
              <a:rPr lang="en-US"/>
              <a:t> </a:t>
            </a:r>
            <a:r>
              <a:rPr lang="en-US" err="1"/>
              <a:t>ovaj</a:t>
            </a:r>
            <a:r>
              <a:rPr lang="en-US"/>
              <a:t> tip </a:t>
            </a:r>
            <a:r>
              <a:rPr lang="en-US" err="1"/>
              <a:t>sistema</a:t>
            </a:r>
            <a:r>
              <a:rPr lang="en-US"/>
              <a:t>, </a:t>
            </a:r>
            <a:r>
              <a:rPr lang="en-US" err="1"/>
              <a:t>stoga</a:t>
            </a:r>
            <a:r>
              <a:rPr lang="en-US"/>
              <a:t> </a:t>
            </a:r>
            <a:r>
              <a:rPr lang="en-US" err="1"/>
              <a:t>postoje</a:t>
            </a:r>
            <a:r>
              <a:rPr lang="en-US"/>
              <a:t> </a:t>
            </a:r>
            <a:r>
              <a:rPr lang="en-US" err="1"/>
              <a:t>jasne</a:t>
            </a:r>
            <a:r>
              <a:rPr lang="en-US"/>
              <a:t> </a:t>
            </a:r>
            <a:r>
              <a:rPr lang="en-US" err="1"/>
              <a:t>razlike</a:t>
            </a:r>
            <a:r>
              <a:rPr lang="en-US"/>
              <a:t> u </a:t>
            </a:r>
            <a:r>
              <a:rPr lang="en-US" err="1"/>
              <a:t>veličini</a:t>
            </a:r>
            <a:r>
              <a:rPr lang="en-US"/>
              <a:t>, </a:t>
            </a:r>
            <a:r>
              <a:rPr lang="en-US" err="1"/>
              <a:t>tipovima</a:t>
            </a:r>
            <a:r>
              <a:rPr lang="en-US"/>
              <a:t> I </a:t>
            </a:r>
            <a:r>
              <a:rPr lang="en-US" err="1"/>
              <a:t>broju</a:t>
            </a:r>
            <a:r>
              <a:rPr lang="en-US"/>
              <a:t> </a:t>
            </a:r>
            <a:r>
              <a:rPr lang="en-US" err="1"/>
              <a:t>zatvora</a:t>
            </a:r>
          </a:p>
          <a:p>
            <a:r>
              <a:rPr lang="en-US" err="1"/>
              <a:t>Zanimljivost</a:t>
            </a:r>
            <a:r>
              <a:rPr lang="en-US"/>
              <a:t> je da </a:t>
            </a:r>
            <a:r>
              <a:rPr lang="en-US" err="1"/>
              <a:t>broj</a:t>
            </a:r>
            <a:r>
              <a:rPr lang="en-US"/>
              <a:t> </a:t>
            </a:r>
            <a:r>
              <a:rPr lang="en-US" err="1"/>
              <a:t>zatvorenika</a:t>
            </a:r>
            <a:r>
              <a:rPr lang="en-US"/>
              <a:t> u </a:t>
            </a:r>
            <a:r>
              <a:rPr lang="en-US" err="1"/>
              <a:t>nekim</a:t>
            </a:r>
            <a:r>
              <a:rPr lang="en-US"/>
              <a:t> </a:t>
            </a:r>
            <a:r>
              <a:rPr lang="en-US" err="1"/>
              <a:t>državama</a:t>
            </a:r>
            <a:r>
              <a:rPr lang="en-US"/>
              <a:t> </a:t>
            </a:r>
            <a:r>
              <a:rPr lang="en-US" err="1"/>
              <a:t>čini</a:t>
            </a:r>
            <a:r>
              <a:rPr lang="en-US"/>
              <a:t> </a:t>
            </a:r>
            <a:r>
              <a:rPr lang="en-US" err="1"/>
              <a:t>skoro</a:t>
            </a:r>
            <a:r>
              <a:rPr lang="en-US"/>
              <a:t> </a:t>
            </a:r>
            <a:r>
              <a:rPr lang="en-US" err="1"/>
              <a:t>većinu</a:t>
            </a:r>
            <a:r>
              <a:rPr lang="en-US"/>
              <a:t> </a:t>
            </a:r>
            <a:r>
              <a:rPr lang="en-US" err="1"/>
              <a:t>populacije</a:t>
            </a:r>
            <a:r>
              <a:rPr lang="en-US"/>
              <a:t> same </a:t>
            </a:r>
            <a:r>
              <a:rPr lang="en-US" err="1"/>
              <a:t>države</a:t>
            </a:r>
            <a:r>
              <a:rPr lang="en-US"/>
              <a:t>, a u </a:t>
            </a:r>
            <a:r>
              <a:rPr lang="en-US" err="1"/>
              <a:t>njih</a:t>
            </a:r>
            <a:r>
              <a:rPr lang="en-US"/>
              <a:t> </a:t>
            </a:r>
            <a:r>
              <a:rPr lang="en-US" err="1"/>
              <a:t>spada</a:t>
            </a:r>
            <a:r>
              <a:rPr lang="en-US"/>
              <a:t> I 6,4% </a:t>
            </a:r>
            <a:r>
              <a:rPr lang="en-US" err="1"/>
              <a:t>žena</a:t>
            </a:r>
          </a:p>
          <a:p>
            <a:r>
              <a:rPr lang="en-US" err="1"/>
              <a:t>Penolozi</a:t>
            </a:r>
            <a:r>
              <a:rPr lang="en-US"/>
              <a:t> </a:t>
            </a:r>
            <a:r>
              <a:rPr lang="en-US" err="1"/>
              <a:t>još</a:t>
            </a:r>
            <a:r>
              <a:rPr lang="en-US"/>
              <a:t> </a:t>
            </a:r>
            <a:r>
              <a:rPr lang="en-US" err="1"/>
              <a:t>nisu</a:t>
            </a:r>
            <a:r>
              <a:rPr lang="en-US"/>
              <a:t> </a:t>
            </a:r>
            <a:r>
              <a:rPr lang="en-US" err="1"/>
              <a:t>uskladili</a:t>
            </a:r>
            <a:r>
              <a:rPr lang="en-US"/>
              <a:t> </a:t>
            </a:r>
            <a:r>
              <a:rPr lang="en-US" err="1"/>
              <a:t>mišljenje</a:t>
            </a:r>
            <a:r>
              <a:rPr lang="en-US"/>
              <a:t> o </a:t>
            </a:r>
            <a:r>
              <a:rPr lang="en-US" err="1"/>
              <a:t>premještanju</a:t>
            </a:r>
            <a:r>
              <a:rPr lang="en-US"/>
              <a:t> </a:t>
            </a:r>
            <a:r>
              <a:rPr lang="en-US" err="1"/>
              <a:t>zatvorenika</a:t>
            </a:r>
            <a:r>
              <a:rPr lang="en-US"/>
              <a:t> u </a:t>
            </a:r>
            <a:r>
              <a:rPr lang="en-US" err="1"/>
              <a:t>različite</a:t>
            </a:r>
            <a:r>
              <a:rPr lang="en-US"/>
              <a:t> </a:t>
            </a:r>
            <a:r>
              <a:rPr lang="en-US" err="1"/>
              <a:t>tipove</a:t>
            </a:r>
            <a:r>
              <a:rPr lang="en-US"/>
              <a:t> </a:t>
            </a:r>
            <a:r>
              <a:rPr lang="en-US" err="1"/>
              <a:t>zatvora</a:t>
            </a:r>
            <a:r>
              <a:rPr lang="en-US"/>
              <a:t> ( </a:t>
            </a:r>
            <a:r>
              <a:rPr lang="en-US" err="1"/>
              <a:t>manje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više</a:t>
            </a:r>
            <a:r>
              <a:rPr lang="en-US"/>
              <a:t> </a:t>
            </a:r>
            <a:r>
              <a:rPr lang="en-US" err="1"/>
              <a:t>osigurane</a:t>
            </a:r>
            <a:r>
              <a:rPr lang="en-US"/>
              <a:t> ) </a:t>
            </a:r>
            <a:r>
              <a:rPr lang="en-US" err="1"/>
              <a:t>radi</a:t>
            </a:r>
            <a:r>
              <a:rPr lang="en-US"/>
              <a:t> </a:t>
            </a:r>
            <a:r>
              <a:rPr lang="en-US" err="1"/>
              <a:t>uspješnije</a:t>
            </a:r>
            <a:r>
              <a:rPr lang="en-US"/>
              <a:t> </a:t>
            </a:r>
            <a:r>
              <a:rPr lang="en-US" err="1"/>
              <a:t>resocijalizacije</a:t>
            </a:r>
            <a:r>
              <a:rPr lang="en-US"/>
              <a:t>, </a:t>
            </a:r>
            <a:r>
              <a:rPr lang="en-US" err="1"/>
              <a:t>dok</a:t>
            </a:r>
            <a:r>
              <a:rPr lang="en-US"/>
              <a:t> </a:t>
            </a:r>
            <a:r>
              <a:rPr lang="en-US" err="1"/>
              <a:t>većina</a:t>
            </a:r>
            <a:r>
              <a:rPr lang="en-US"/>
              <a:t> </a:t>
            </a:r>
            <a:r>
              <a:rPr lang="en-US" err="1"/>
              <a:t>građana</a:t>
            </a:r>
            <a:r>
              <a:rPr lang="en-US"/>
              <a:t> ne </a:t>
            </a:r>
            <a:r>
              <a:rPr lang="en-US" err="1"/>
              <a:t>želi</a:t>
            </a:r>
            <a:r>
              <a:rPr lang="en-US"/>
              <a:t> </a:t>
            </a:r>
            <a:r>
              <a:rPr lang="en-US" err="1"/>
              <a:t>povratak</a:t>
            </a:r>
            <a:r>
              <a:rPr lang="en-US"/>
              <a:t> </a:t>
            </a:r>
            <a:r>
              <a:rPr lang="en-US" err="1"/>
              <a:t>bivših</a:t>
            </a:r>
            <a:r>
              <a:rPr lang="en-US"/>
              <a:t> </a:t>
            </a:r>
            <a:r>
              <a:rPr lang="en-US" err="1"/>
              <a:t>zatvorenika</a:t>
            </a:r>
            <a:r>
              <a:rPr lang="en-US"/>
              <a:t> u </a:t>
            </a:r>
            <a:r>
              <a:rPr lang="en-US" err="1"/>
              <a:t>zajednicu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6694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24D38-B920-4D28-98B5-25EE1591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Sistem </a:t>
            </a:r>
            <a:r>
              <a:rPr lang="en-US" err="1"/>
              <a:t>privatnih</a:t>
            </a:r>
            <a:r>
              <a:rPr lang="en-US"/>
              <a:t> </a:t>
            </a:r>
            <a:r>
              <a:rPr lang="en-US" err="1"/>
              <a:t>zatvora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66E6D-29A2-4FE2-B276-1F1D4B921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Predstavlja</a:t>
            </a:r>
            <a:r>
              <a:rPr lang="en-US"/>
              <a:t> </a:t>
            </a:r>
            <a:r>
              <a:rPr lang="en-US" err="1"/>
              <a:t>jedan</a:t>
            </a:r>
            <a:r>
              <a:rPr lang="en-US"/>
              <a:t> od </a:t>
            </a:r>
            <a:r>
              <a:rPr lang="en-US" err="1"/>
              <a:t>odgovora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prenatrpanost</a:t>
            </a:r>
            <a:r>
              <a:rPr lang="en-US"/>
              <a:t> </a:t>
            </a:r>
            <a:r>
              <a:rPr lang="en-US" err="1"/>
              <a:t>zatvora</a:t>
            </a:r>
          </a:p>
          <a:p>
            <a:r>
              <a:rPr lang="en-US" err="1"/>
              <a:t>Izgrađeni</a:t>
            </a:r>
            <a:r>
              <a:rPr lang="en-US"/>
              <a:t> od </a:t>
            </a:r>
            <a:r>
              <a:rPr lang="en-US" err="1"/>
              <a:t>privatnih</a:t>
            </a:r>
            <a:r>
              <a:rPr lang="en-US"/>
              <a:t> </a:t>
            </a:r>
            <a:r>
              <a:rPr lang="en-US" err="1"/>
              <a:t>preduzeća</a:t>
            </a:r>
          </a:p>
          <a:p>
            <a:r>
              <a:rPr lang="en-US" err="1"/>
              <a:t>Prednosti</a:t>
            </a:r>
            <a:r>
              <a:rPr lang="en-US"/>
              <a:t>: </a:t>
            </a:r>
            <a:r>
              <a:rPr lang="en-US" err="1"/>
              <a:t>humaniji</a:t>
            </a:r>
            <a:r>
              <a:rPr lang="en-US"/>
              <a:t>, </a:t>
            </a:r>
            <a:r>
              <a:rPr lang="en-US" err="1"/>
              <a:t>efikasniji,bezbjedniji</a:t>
            </a:r>
            <a:r>
              <a:rPr lang="en-US"/>
              <a:t>..</a:t>
            </a:r>
          </a:p>
          <a:p>
            <a:r>
              <a:rPr lang="en-US"/>
              <a:t>Mane: </a:t>
            </a:r>
            <a:r>
              <a:rPr lang="en-US" err="1"/>
              <a:t>mnogi</a:t>
            </a:r>
            <a:r>
              <a:rPr lang="en-US"/>
              <a:t> </a:t>
            </a:r>
            <a:r>
              <a:rPr lang="en-US" err="1"/>
              <a:t>troškovi</a:t>
            </a:r>
            <a:r>
              <a:rPr lang="en-US"/>
              <a:t> se ne </a:t>
            </a:r>
            <a:r>
              <a:rPr lang="en-US" err="1"/>
              <a:t>mogu</a:t>
            </a:r>
            <a:r>
              <a:rPr lang="en-US"/>
              <a:t> </a:t>
            </a:r>
            <a:r>
              <a:rPr lang="en-US" err="1"/>
              <a:t>uzeti</a:t>
            </a:r>
            <a:r>
              <a:rPr lang="en-US"/>
              <a:t> u </a:t>
            </a:r>
            <a:r>
              <a:rPr lang="en-US" err="1"/>
              <a:t>obzir</a:t>
            </a:r>
            <a:r>
              <a:rPr lang="en-US"/>
              <a:t> I ne </a:t>
            </a:r>
            <a:r>
              <a:rPr lang="en-US" err="1"/>
              <a:t>postoji</a:t>
            </a:r>
            <a:r>
              <a:rPr lang="en-US"/>
              <a:t>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slika</a:t>
            </a:r>
            <a:r>
              <a:rPr lang="en-US"/>
              <a:t> o </a:t>
            </a:r>
            <a:r>
              <a:rPr lang="en-US" err="1"/>
              <a:t>istima</a:t>
            </a:r>
          </a:p>
        </p:txBody>
      </p:sp>
    </p:spTree>
    <p:extLst>
      <p:ext uri="{BB962C8B-B14F-4D97-AF65-F5344CB8AC3E}">
        <p14:creationId xmlns:p14="http://schemas.microsoft.com/office/powerpoint/2010/main" xmlns="" val="375962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A0CD6-82AD-482A-B878-45EF4740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Tipovi</a:t>
            </a:r>
            <a:r>
              <a:rPr lang="en-US"/>
              <a:t> </a:t>
            </a:r>
            <a:r>
              <a:rPr lang="en-US" err="1"/>
              <a:t>zatvora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0A0BD6-4156-4666-83B5-142ED670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Postoji</a:t>
            </a:r>
            <a:r>
              <a:rPr lang="en-US"/>
              <a:t> </a:t>
            </a:r>
            <a:r>
              <a:rPr lang="en-US" err="1"/>
              <a:t>jedinstevna</a:t>
            </a:r>
            <a:r>
              <a:rPr lang="en-US"/>
              <a:t> </a:t>
            </a:r>
            <a:r>
              <a:rPr lang="en-US" err="1"/>
              <a:t>klasifikacija</a:t>
            </a:r>
            <a:r>
              <a:rPr lang="en-US"/>
              <a:t>:</a:t>
            </a:r>
          </a:p>
          <a:p>
            <a:r>
              <a:rPr lang="en-US"/>
              <a:t>A) </a:t>
            </a:r>
            <a:r>
              <a:rPr lang="en-US" err="1"/>
              <a:t>ustanove</a:t>
            </a:r>
            <a:r>
              <a:rPr lang="en-US"/>
              <a:t> </a:t>
            </a:r>
            <a:r>
              <a:rPr lang="en-US" err="1"/>
              <a:t>minimalne</a:t>
            </a:r>
            <a:r>
              <a:rPr lang="en-US"/>
              <a:t> </a:t>
            </a:r>
            <a:r>
              <a:rPr lang="en-US" err="1"/>
              <a:t>sigurnosti</a:t>
            </a:r>
            <a:r>
              <a:rPr lang="en-US"/>
              <a:t> – </a:t>
            </a:r>
            <a:r>
              <a:rPr lang="en-US" err="1"/>
              <a:t>nefortmalan</a:t>
            </a:r>
            <a:r>
              <a:rPr lang="en-US"/>
              <a:t> </a:t>
            </a:r>
            <a:r>
              <a:rPr lang="en-US" err="1"/>
              <a:t>izgled</a:t>
            </a:r>
            <a:r>
              <a:rPr lang="en-US"/>
              <a:t>, </a:t>
            </a:r>
            <a:r>
              <a:rPr lang="en-US" err="1"/>
              <a:t>smještaj</a:t>
            </a:r>
            <a:r>
              <a:rPr lang="en-US"/>
              <a:t> za </a:t>
            </a:r>
            <a:r>
              <a:rPr lang="en-US" err="1"/>
              <a:t>maloljetnike</a:t>
            </a:r>
            <a:r>
              <a:rPr lang="en-US"/>
              <a:t> I </a:t>
            </a:r>
            <a:r>
              <a:rPr lang="en-US" err="1"/>
              <a:t>osobe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svojim</a:t>
            </a:r>
            <a:r>
              <a:rPr lang="en-US"/>
              <a:t> </a:t>
            </a:r>
            <a:r>
              <a:rPr lang="en-US" err="1"/>
              <a:t>ponašanjem</a:t>
            </a:r>
            <a:r>
              <a:rPr lang="en-US"/>
              <a:t> I </a:t>
            </a:r>
            <a:r>
              <a:rPr lang="en-US" err="1"/>
              <a:t>učinjenim</a:t>
            </a:r>
            <a:r>
              <a:rPr lang="en-US"/>
              <a:t> </a:t>
            </a:r>
            <a:r>
              <a:rPr lang="en-US" err="1"/>
              <a:t>djelom</a:t>
            </a:r>
            <a:r>
              <a:rPr lang="en-US"/>
              <a:t> ne </a:t>
            </a:r>
            <a:r>
              <a:rPr lang="en-US" err="1"/>
              <a:t>predstavljaju</a:t>
            </a:r>
            <a:r>
              <a:rPr lang="en-US"/>
              <a:t> </a:t>
            </a:r>
            <a:r>
              <a:rPr lang="en-US" err="1"/>
              <a:t>opasnost</a:t>
            </a:r>
            <a:r>
              <a:rPr lang="en-US"/>
              <a:t> za </a:t>
            </a:r>
            <a:r>
              <a:rPr lang="en-US" err="1"/>
              <a:t>zajednicu</a:t>
            </a:r>
          </a:p>
          <a:p>
            <a:r>
              <a:rPr lang="en-US"/>
              <a:t>B) </a:t>
            </a:r>
            <a:r>
              <a:rPr lang="en-US" err="1"/>
              <a:t>ustanove</a:t>
            </a:r>
            <a:r>
              <a:rPr lang="en-US"/>
              <a:t> </a:t>
            </a:r>
            <a:r>
              <a:rPr lang="en-US" err="1"/>
              <a:t>srednje</a:t>
            </a:r>
            <a:r>
              <a:rPr lang="en-US"/>
              <a:t> </a:t>
            </a:r>
            <a:r>
              <a:rPr lang="en-US" err="1"/>
              <a:t>sigurnosti</a:t>
            </a:r>
            <a:r>
              <a:rPr lang="en-US"/>
              <a:t> - </a:t>
            </a:r>
            <a:r>
              <a:rPr lang="en-US" err="1"/>
              <a:t>služe</a:t>
            </a:r>
            <a:r>
              <a:rPr lang="en-US"/>
              <a:t> za </a:t>
            </a:r>
            <a:r>
              <a:rPr lang="en-US" err="1"/>
              <a:t>disciplinsko</a:t>
            </a:r>
            <a:r>
              <a:rPr lang="en-US"/>
              <a:t> </a:t>
            </a:r>
            <a:r>
              <a:rPr lang="en-US" err="1"/>
              <a:t>kažnjavanje</a:t>
            </a:r>
            <a:r>
              <a:rPr lang="en-US"/>
              <a:t>, u </a:t>
            </a:r>
            <a:r>
              <a:rPr lang="en-US" err="1"/>
              <a:t>sastavu</a:t>
            </a:r>
            <a:r>
              <a:rPr lang="en-US"/>
              <a:t> </a:t>
            </a:r>
            <a:r>
              <a:rPr lang="en-US" err="1"/>
              <a:t>imaju</a:t>
            </a:r>
            <a:r>
              <a:rPr lang="en-US"/>
              <a:t> </a:t>
            </a:r>
            <a:r>
              <a:rPr lang="en-US" err="1"/>
              <a:t>desetak</a:t>
            </a:r>
            <a:r>
              <a:rPr lang="en-US"/>
              <a:t> </a:t>
            </a:r>
            <a:r>
              <a:rPr lang="en-US" err="1"/>
              <a:t>ćelija</a:t>
            </a:r>
            <a:r>
              <a:rPr lang="en-US"/>
              <a:t>, a </a:t>
            </a:r>
            <a:r>
              <a:rPr lang="en-US" err="1"/>
              <a:t>sam</a:t>
            </a:r>
            <a:r>
              <a:rPr lang="en-US"/>
              <a:t> </a:t>
            </a:r>
            <a:r>
              <a:rPr lang="en-US" err="1"/>
              <a:t>izgled</a:t>
            </a:r>
            <a:r>
              <a:rPr lang="en-US"/>
              <a:t> se </a:t>
            </a:r>
            <a:r>
              <a:rPr lang="en-US" err="1"/>
              <a:t>razlikuje</a:t>
            </a:r>
            <a:r>
              <a:rPr lang="en-US"/>
              <a:t> od </a:t>
            </a:r>
            <a:r>
              <a:rPr lang="en-US" err="1"/>
              <a:t>onih</a:t>
            </a:r>
            <a:r>
              <a:rPr lang="en-US"/>
              <a:t> </a:t>
            </a:r>
            <a:r>
              <a:rPr lang="en-US" err="1"/>
              <a:t>maksimalne</a:t>
            </a:r>
            <a:r>
              <a:rPr lang="en-US"/>
              <a:t> </a:t>
            </a:r>
            <a:r>
              <a:rPr lang="en-US" err="1"/>
              <a:t>sigurnosti</a:t>
            </a:r>
            <a:r>
              <a:rPr lang="en-US"/>
              <a:t>( </a:t>
            </a:r>
            <a:r>
              <a:rPr lang="en-US" err="1"/>
              <a:t>visina</a:t>
            </a:r>
            <a:r>
              <a:rPr lang="en-US"/>
              <a:t> </a:t>
            </a:r>
            <a:r>
              <a:rPr lang="en-US" err="1"/>
              <a:t>ograde</a:t>
            </a:r>
            <a:r>
              <a:rPr lang="en-US"/>
              <a:t>, </a:t>
            </a:r>
            <a:r>
              <a:rPr lang="en-US" err="1"/>
              <a:t>rešetke</a:t>
            </a:r>
            <a:r>
              <a:rPr lang="en-US"/>
              <a:t>...)</a:t>
            </a:r>
          </a:p>
          <a:p>
            <a:r>
              <a:rPr lang="en-US"/>
              <a:t>C) </a:t>
            </a:r>
            <a:r>
              <a:rPr lang="en-US" err="1"/>
              <a:t>ustanove</a:t>
            </a:r>
            <a:r>
              <a:rPr lang="en-US"/>
              <a:t> </a:t>
            </a:r>
            <a:r>
              <a:rPr lang="en-US" err="1"/>
              <a:t>maksimalne</a:t>
            </a:r>
            <a:r>
              <a:rPr lang="en-US"/>
              <a:t> </a:t>
            </a:r>
            <a:r>
              <a:rPr lang="en-US" err="1"/>
              <a:t>sigurnosti</a:t>
            </a:r>
            <a:r>
              <a:rPr lang="en-US"/>
              <a:t> – </a:t>
            </a:r>
            <a:r>
              <a:rPr lang="en-US" err="1"/>
              <a:t>osiguravaju</a:t>
            </a:r>
            <a:r>
              <a:rPr lang="en-US"/>
              <a:t> </a:t>
            </a:r>
            <a:r>
              <a:rPr lang="en-US" err="1"/>
              <a:t>maksimalnu</a:t>
            </a:r>
            <a:r>
              <a:rPr lang="en-US"/>
              <a:t> </a:t>
            </a:r>
            <a:r>
              <a:rPr lang="en-US" err="1"/>
              <a:t>bezbjednost</a:t>
            </a:r>
            <a:r>
              <a:rPr lang="en-US"/>
              <a:t> I </a:t>
            </a:r>
            <a:r>
              <a:rPr lang="en-US" err="1"/>
              <a:t>isključuju</a:t>
            </a:r>
            <a:r>
              <a:rPr lang="en-US"/>
              <a:t> </a:t>
            </a:r>
            <a:r>
              <a:rPr lang="en-US" err="1"/>
              <a:t>mogućnost</a:t>
            </a:r>
            <a:r>
              <a:rPr lang="en-US"/>
              <a:t> </a:t>
            </a:r>
            <a:r>
              <a:rPr lang="en-US" err="1"/>
              <a:t>bjekstva</a:t>
            </a:r>
            <a:r>
              <a:rPr lang="en-US"/>
              <a:t>, pod </a:t>
            </a:r>
            <a:r>
              <a:rPr lang="en-US" err="1"/>
              <a:t>nadležnosti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federalnih</a:t>
            </a:r>
            <a:r>
              <a:rPr lang="en-US"/>
              <a:t> I </a:t>
            </a:r>
            <a:r>
              <a:rPr lang="en-US" err="1"/>
              <a:t>državnih</a:t>
            </a:r>
            <a:r>
              <a:rPr lang="en-US"/>
              <a:t> </a:t>
            </a:r>
            <a:r>
              <a:rPr lang="en-US" err="1"/>
              <a:t>vlasti</a:t>
            </a:r>
            <a:r>
              <a:rPr lang="en-US"/>
              <a:t>, au </a:t>
            </a:r>
            <a:r>
              <a:rPr lang="en-US" err="1"/>
              <a:t>njima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smješteni</a:t>
            </a:r>
            <a:r>
              <a:rPr lang="en-US"/>
              <a:t> </a:t>
            </a:r>
            <a:r>
              <a:rPr lang="en-US" err="1"/>
              <a:t>zatvorenici</a:t>
            </a:r>
            <a:r>
              <a:rPr lang="en-US"/>
              <a:t> </a:t>
            </a:r>
            <a:r>
              <a:rPr lang="en-US" err="1"/>
              <a:t>osuđeni</a:t>
            </a:r>
            <a:r>
              <a:rPr lang="en-US"/>
              <a:t> za </a:t>
            </a:r>
            <a:r>
              <a:rPr lang="en-US" err="1"/>
              <a:t>teža</a:t>
            </a:r>
            <a:r>
              <a:rPr lang="en-US"/>
              <a:t> </a:t>
            </a:r>
            <a:r>
              <a:rPr lang="en-US" err="1"/>
              <a:t>krivična</a:t>
            </a:r>
            <a:r>
              <a:rPr lang="en-US"/>
              <a:t> </a:t>
            </a:r>
            <a:r>
              <a:rPr lang="en-US" err="1"/>
              <a:t>djela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0817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28D0172-F2E0-4763-9C35-F02266495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xmlns="" id="{9F2851FB-E841-4509-8A6D-A416376EA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DF6FB2B2-CE21-407F-B22E-302DADC2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BE683-2C81-4088-80AE-1C05AC8B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Sjedinjene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Američke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Države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pokušavaju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naučiti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cijeli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svijet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šta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demokratija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poštivanje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ljudskih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prava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dok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istovremeno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najneslobodnija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država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svijetu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U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zatvorima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preko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dva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miliona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ljudi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što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najveći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broj</a:t>
            </a:r>
            <a:r>
              <a:rPr lang="en-US" sz="2600">
                <a:solidFill>
                  <a:srgbClr val="FFFFFF"/>
                </a:solidFill>
              </a:rPr>
              <a:t> </a:t>
            </a:r>
            <a:r>
              <a:rPr lang="en-US" sz="2600" err="1">
                <a:solidFill>
                  <a:srgbClr val="FFFFFF"/>
                </a:solidFill>
              </a:rPr>
              <a:t>zatvorenika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odnosu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broj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stanovnika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svijetu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Iz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godine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600" err="1">
                <a:solidFill>
                  <a:srgbClr val="FFFFFF"/>
                </a:solidFill>
              </a:rPr>
              <a:t>godinu</a:t>
            </a:r>
            <a:r>
              <a:rPr lang="en-US" sz="2600">
                <a:solidFill>
                  <a:srgbClr val="FFFFFF"/>
                </a:solidFill>
              </a:rPr>
              <a:t> </a:t>
            </a:r>
            <a:r>
              <a:rPr lang="en-US" sz="2600" err="1">
                <a:solidFill>
                  <a:srgbClr val="FFFFFF"/>
                </a:solidFill>
              </a:rPr>
              <a:t>broj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 u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prosjeku</a:t>
            </a:r>
            <a:r>
              <a:rPr lang="en-US" sz="2600">
                <a:solidFill>
                  <a:srgbClr val="FFFFFF"/>
                </a:solidFill>
              </a:rPr>
              <a:t> </a:t>
            </a:r>
            <a:r>
              <a:rPr lang="en-US" sz="2600" err="1">
                <a:solidFill>
                  <a:srgbClr val="FFFFFF"/>
                </a:solidFill>
              </a:rPr>
              <a:t>povećava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3.7%. Od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ukupnog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broja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zatvorenika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34.5%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crnci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muškog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spola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starosti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između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 I 39 </a:t>
            </a:r>
            <a:r>
              <a:rPr lang="en-US" sz="2600" b="0" i="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godina</a:t>
            </a:r>
            <a:r>
              <a:rPr lang="en-US" sz="26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01826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0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34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36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38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40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42">
            <a:extLst>
              <a:ext uri="{FF2B5EF4-FFF2-40B4-BE49-F238E27FC236}">
                <a16:creationId xmlns:a16="http://schemas.microsoft.com/office/drawing/2014/main" xmlns="" id="{F3F4807A-5068-4492-8025-D75F320E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6499C-5B10-45DD-9540-E72E4C0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Broj ljudi u zatvoru na 100.000 stanovnika</a:t>
            </a:r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xmlns="" id="{B24996F8-180C-4DCB-8A26-DFA336CD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Freeform: Shape 46">
            <a:extLst>
              <a:ext uri="{FF2B5EF4-FFF2-40B4-BE49-F238E27FC236}">
                <a16:creationId xmlns:a16="http://schemas.microsoft.com/office/drawing/2014/main" xmlns="" id="{D8B22DE2-C518-4F77-BE90-E1B6B1909D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30182B0-3559-41D5-9EBC-0BD86BEDA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9DF56487-DA20-43DE-8554-3E1847627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47" y="222714"/>
            <a:ext cx="6571990" cy="62970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454980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44EE02A-F0F8-4A23-B21D-CF2066B65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9F13062-7BB6-4A97-B661-CDE2EDEAE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4F3197D-248B-46C5-B6EE-003F4E0C6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C3E649-106F-4B41-9FF5-327536E4C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9F6731C-42C0-45DB-9F9A-B831CBEC51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40549E2-C5A5-4ED5-80AB-070FEBDF53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2C568FB-C64F-4EC8-AB02-075D08F87C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0107" y="0"/>
            <a:ext cx="3573504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4F9E501-82FD-4B38-8A53-EE93DC503B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7550365" y="1295400"/>
            <a:ext cx="3574834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B31A9B-A636-4CF9-B853-D23232EC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272" y="1577197"/>
            <a:ext cx="2641815" cy="52849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>
                <a:ea typeface="+mj-lt"/>
                <a:cs typeface="+mj-lt"/>
              </a:rPr>
              <a:t>Zatvor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maksimalne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sigurnosti</a:t>
            </a:r>
            <a:r>
              <a:rPr lang="en-US" sz="1600" dirty="0">
                <a:ea typeface="+mj-lt"/>
                <a:cs typeface="+mj-lt"/>
              </a:rPr>
              <a:t> u </a:t>
            </a:r>
            <a:r>
              <a:rPr lang="en-US" sz="1600" dirty="0" err="1">
                <a:ea typeface="+mj-lt"/>
                <a:cs typeface="+mj-lt"/>
              </a:rPr>
              <a:t>Flotrenceu</a:t>
            </a:r>
            <a:r>
              <a:rPr lang="en-US" sz="1600" dirty="0">
                <a:ea typeface="+mj-lt"/>
                <a:cs typeface="+mj-lt"/>
              </a:rPr>
              <a:t> u </a:t>
            </a:r>
            <a:r>
              <a:rPr lang="en-US" sz="1600" dirty="0" err="1">
                <a:ea typeface="+mj-lt"/>
                <a:cs typeface="+mj-lt"/>
              </a:rPr>
              <a:t>Coloradu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tzv</a:t>
            </a:r>
            <a:r>
              <a:rPr lang="en-US" sz="1600" dirty="0">
                <a:ea typeface="+mj-lt"/>
                <a:cs typeface="+mj-lt"/>
              </a:rPr>
              <a:t>. ADX.ADX</a:t>
            </a:r>
            <a:r>
              <a:rPr lang="en-US" sz="1600" dirty="0"/>
              <a:t> je </a:t>
            </a:r>
            <a:r>
              <a:rPr lang="en-US" sz="1600" dirty="0" err="1"/>
              <a:t>zatvor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kojeg</a:t>
            </a:r>
            <a:r>
              <a:rPr lang="en-US" sz="1600" dirty="0"/>
              <a:t> </a:t>
            </a:r>
            <a:r>
              <a:rPr lang="en-US" sz="1600" dirty="0" err="1"/>
              <a:t>nema</a:t>
            </a:r>
            <a:r>
              <a:rPr lang="en-US" sz="1600" dirty="0"/>
              <a:t> </a:t>
            </a:r>
            <a:r>
              <a:rPr lang="en-US" sz="1600" dirty="0" err="1"/>
              <a:t>izlaza</a:t>
            </a:r>
            <a:r>
              <a:rPr lang="en-US" sz="1600" dirty="0"/>
              <a:t>, u </a:t>
            </a:r>
            <a:r>
              <a:rPr lang="en-US" sz="1600" dirty="0" err="1"/>
              <a:t>njemu</a:t>
            </a:r>
            <a:r>
              <a:rPr lang="en-US" sz="1600" dirty="0"/>
              <a:t> </a:t>
            </a:r>
            <a:r>
              <a:rPr lang="en-US" sz="1600" dirty="0" err="1"/>
              <a:t>završavaju</a:t>
            </a:r>
            <a:r>
              <a:rPr lang="en-US" sz="1600" dirty="0"/>
              <a:t> </a:t>
            </a:r>
            <a:r>
              <a:rPr lang="en-US" sz="1600" dirty="0" err="1"/>
              <a:t>najgori</a:t>
            </a:r>
            <a:r>
              <a:rPr lang="en-US" sz="1600" dirty="0"/>
              <a:t> </a:t>
            </a:r>
            <a:r>
              <a:rPr lang="en-US" sz="1600" dirty="0" err="1"/>
              <a:t>kriminalci</a:t>
            </a:r>
            <a:r>
              <a:rPr lang="en-US" sz="1600" dirty="0"/>
              <a:t> </a:t>
            </a:r>
            <a:r>
              <a:rPr lang="en-US" sz="1600" dirty="0" err="1"/>
              <a:t>kojima</a:t>
            </a:r>
            <a:r>
              <a:rPr lang="en-US" sz="1600" dirty="0"/>
              <a:t> </a:t>
            </a:r>
            <a:r>
              <a:rPr lang="en-US" sz="1600" dirty="0" err="1"/>
              <a:t>dođe</a:t>
            </a:r>
            <a:r>
              <a:rPr lang="en-US" sz="1600" dirty="0"/>
              <a:t> da se </a:t>
            </a:r>
            <a:r>
              <a:rPr lang="en-US" sz="1600" dirty="0" err="1"/>
              <a:t>ubiju</a:t>
            </a:r>
            <a:r>
              <a:rPr lang="en-US" sz="1600" dirty="0"/>
              <a:t> </a:t>
            </a:r>
            <a:r>
              <a:rPr lang="en-US" sz="1600" dirty="0" err="1"/>
              <a:t>kad</a:t>
            </a:r>
            <a:r>
              <a:rPr lang="en-US" sz="1600" dirty="0"/>
              <a:t> </a:t>
            </a:r>
            <a:r>
              <a:rPr lang="en-US" sz="1600" dirty="0" err="1"/>
              <a:t>shvate</a:t>
            </a:r>
            <a:r>
              <a:rPr lang="en-US" sz="1600" dirty="0"/>
              <a:t> da </a:t>
            </a:r>
            <a:r>
              <a:rPr lang="en-US" sz="1600" dirty="0" err="1"/>
              <a:t>ostatak</a:t>
            </a:r>
            <a:r>
              <a:rPr lang="en-US" sz="1600" dirty="0"/>
              <a:t> </a:t>
            </a:r>
            <a:r>
              <a:rPr lang="en-US" sz="1600" dirty="0" err="1"/>
              <a:t>života</a:t>
            </a:r>
            <a:r>
              <a:rPr lang="en-US" sz="1600" dirty="0"/>
              <a:t> </a:t>
            </a:r>
            <a:r>
              <a:rPr lang="en-US" sz="1600" dirty="0" err="1"/>
              <a:t>moraju</a:t>
            </a:r>
            <a:r>
              <a:rPr lang="en-US" sz="1600" dirty="0"/>
              <a:t> </a:t>
            </a:r>
            <a:r>
              <a:rPr lang="en-US" sz="1600" dirty="0" err="1"/>
              <a:t>provesti</a:t>
            </a:r>
            <a:r>
              <a:rPr lang="en-US" sz="1600" dirty="0"/>
              <a:t> u </a:t>
            </a:r>
            <a:r>
              <a:rPr lang="en-US" sz="1600" dirty="0" err="1"/>
              <a:t>njemu</a:t>
            </a:r>
            <a:r>
              <a:rPr lang="en-US" sz="1600" dirty="0"/>
              <a:t>. </a:t>
            </a:r>
            <a:r>
              <a:rPr lang="en-US" sz="1600" dirty="0" err="1"/>
              <a:t>Neki</a:t>
            </a:r>
            <a:r>
              <a:rPr lang="en-US" sz="1600" dirty="0"/>
              <a:t> od </a:t>
            </a:r>
            <a:r>
              <a:rPr lang="en-US" sz="1600" dirty="0" err="1"/>
              <a:t>poznatih</a:t>
            </a:r>
            <a:r>
              <a:rPr lang="en-US" sz="1600" dirty="0"/>
              <a:t> </a:t>
            </a:r>
            <a:r>
              <a:rPr lang="en-US" sz="1600" dirty="0" err="1"/>
              <a:t>kriminalaca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</a:t>
            </a:r>
            <a:r>
              <a:rPr lang="en-US" sz="1600" dirty="0" err="1"/>
              <a:t>borave</a:t>
            </a:r>
            <a:r>
              <a:rPr lang="en-US" sz="1600" dirty="0"/>
              <a:t> u </a:t>
            </a:r>
            <a:r>
              <a:rPr lang="en-US" sz="1600" dirty="0" err="1"/>
              <a:t>njemu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 Ramzi Yousef </a:t>
            </a:r>
            <a:r>
              <a:rPr lang="en-US" sz="1600" dirty="0" err="1"/>
              <a:t>koji</a:t>
            </a:r>
            <a:r>
              <a:rPr lang="en-US" sz="1600" dirty="0"/>
              <a:t> je </a:t>
            </a:r>
            <a:r>
              <a:rPr lang="en-US" sz="1600" dirty="0" err="1"/>
              <a:t>planirao</a:t>
            </a:r>
            <a:r>
              <a:rPr lang="en-US" sz="1600" dirty="0"/>
              <a:t> </a:t>
            </a:r>
            <a:r>
              <a:rPr lang="en-US" sz="1600" dirty="0" err="1"/>
              <a:t>teroristički</a:t>
            </a:r>
            <a:r>
              <a:rPr lang="en-US" sz="1600" dirty="0"/>
              <a:t> </a:t>
            </a:r>
            <a:r>
              <a:rPr lang="en-US" sz="1600" dirty="0" err="1"/>
              <a:t>napad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svjestski</a:t>
            </a:r>
            <a:r>
              <a:rPr lang="en-US" sz="1600" dirty="0"/>
              <a:t> </a:t>
            </a:r>
            <a:r>
              <a:rPr lang="en-US" sz="1600" dirty="0" err="1"/>
              <a:t>trgovački</a:t>
            </a:r>
            <a:r>
              <a:rPr lang="en-US" sz="1600" dirty="0"/>
              <a:t> </a:t>
            </a:r>
            <a:r>
              <a:rPr lang="en-US" sz="1600" dirty="0" err="1"/>
              <a:t>centar</a:t>
            </a:r>
            <a:r>
              <a:rPr lang="en-US" sz="1600" dirty="0"/>
              <a:t> 1993. Godine. </a:t>
            </a:r>
            <a:r>
              <a:rPr lang="en-US" sz="1600" dirty="0" err="1"/>
              <a:t>Bombaš</a:t>
            </a:r>
            <a:r>
              <a:rPr lang="en-US" sz="1600" dirty="0"/>
              <a:t> </a:t>
            </a:r>
            <a:r>
              <a:rPr lang="en-US" sz="1600" dirty="0" err="1"/>
              <a:t>bostonskog</a:t>
            </a:r>
            <a:r>
              <a:rPr lang="en-US" sz="1600" dirty="0"/>
              <a:t> </a:t>
            </a:r>
            <a:r>
              <a:rPr lang="en-US" sz="1600" dirty="0" err="1"/>
              <a:t>maratonma</a:t>
            </a:r>
            <a:r>
              <a:rPr lang="en-US" sz="1600" dirty="0"/>
              <a:t> </a:t>
            </a:r>
            <a:r>
              <a:rPr lang="en-US" sz="1600" dirty="0">
                <a:ea typeface="+mj-lt"/>
                <a:cs typeface="+mj-lt"/>
              </a:rPr>
              <a:t>21-godišnji </a:t>
            </a:r>
            <a:r>
              <a:rPr lang="en-US" sz="1600" dirty="0" err="1">
                <a:ea typeface="+mj-lt"/>
                <a:cs typeface="+mj-lt"/>
              </a:rPr>
              <a:t>Džhokhar</a:t>
            </a:r>
            <a:r>
              <a:rPr lang="en-US" sz="1600" dirty="0">
                <a:ea typeface="+mj-lt"/>
                <a:cs typeface="+mj-lt"/>
              </a:rPr>
              <a:t> Tsarnaev </a:t>
            </a:r>
            <a:r>
              <a:rPr lang="en-US" sz="1600" dirty="0" err="1">
                <a:ea typeface="+mj-lt"/>
                <a:cs typeface="+mj-lt"/>
              </a:rPr>
              <a:t>službeno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osuđen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na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smrtnu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kaznu</a:t>
            </a:r>
            <a:r>
              <a:rPr lang="en-US" sz="1600" dirty="0">
                <a:ea typeface="+mj-lt"/>
                <a:cs typeface="+mj-lt"/>
              </a:rPr>
              <a:t>, </a:t>
            </a:r>
            <a:r>
              <a:rPr lang="en-US" sz="1600" dirty="0" err="1">
                <a:ea typeface="+mj-lt"/>
                <a:cs typeface="+mj-lt"/>
              </a:rPr>
              <a:t>također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postao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stanovnik</a:t>
            </a:r>
            <a:r>
              <a:rPr lang="en-US" sz="1600" dirty="0">
                <a:ea typeface="+mj-lt"/>
                <a:cs typeface="+mj-lt"/>
              </a:rPr>
              <a:t> ADX-a.</a:t>
            </a:r>
            <a:r>
              <a:rPr lang="en-US" sz="1000" dirty="0">
                <a:ea typeface="+mj-lt"/>
                <a:cs typeface="+mj-lt"/>
              </a:rPr>
              <a:t/>
            </a:r>
            <a:br>
              <a:rPr lang="en-US" sz="1000" dirty="0">
                <a:ea typeface="+mj-lt"/>
                <a:cs typeface="+mj-lt"/>
              </a:rPr>
            </a:br>
            <a:r>
              <a:rPr lang="en-US" sz="1000" dirty="0">
                <a:ea typeface="+mj-lt"/>
                <a:cs typeface="+mj-lt"/>
              </a:rPr>
              <a:t/>
            </a:r>
            <a:br>
              <a:rPr lang="en-US" sz="1000" dirty="0">
                <a:ea typeface="+mj-lt"/>
                <a:cs typeface="+mj-lt"/>
              </a:rPr>
            </a:br>
            <a:endParaRPr lang="en-US" sz="10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C17AF95-275E-4C6B-8888-2FE9EF1665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4072" r="16991" b="-2"/>
          <a:stretch/>
        </p:blipFill>
        <p:spPr>
          <a:xfrm>
            <a:off x="1062404" y="1295400"/>
            <a:ext cx="3090250" cy="213359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460E00C-C2FB-4DD4-87F1-73F15CFF6A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15382" r="3873" b="3"/>
          <a:stretch/>
        </p:blipFill>
        <p:spPr>
          <a:xfrm>
            <a:off x="4298652" y="1295400"/>
            <a:ext cx="3090250" cy="213359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04E851AE-C92D-47C0-B698-7F7A341CA9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rcRect r="-3" b="11868"/>
          <a:stretch/>
        </p:blipFill>
        <p:spPr>
          <a:xfrm>
            <a:off x="1062405" y="3579875"/>
            <a:ext cx="6331375" cy="32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681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2E3267-7ABE-412B-8580-47EC0D1F6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B62C5A-2250-4380-AB23-DB87446CC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42CF425-7213-4F89-B0FF-4C2BDDD9C6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35DA97D-88F8-4249-B650-4FC9FD50A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3F38673-6E30-4BAE-AC67-0B283EBF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02A25CB-1ED1-4C87-AB49-8D3BC684D1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1E5B7-0A6C-4E93-93D5-995E2650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566" y="67574"/>
            <a:ext cx="4325713" cy="536860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ea typeface="+mj-lt"/>
                <a:cs typeface="+mj-lt"/>
              </a:rPr>
              <a:t>Alcatraz</a:t>
            </a:r>
            <a:r>
              <a:rPr lang="en-US" sz="2400" dirty="0">
                <a:ea typeface="+mj-lt"/>
                <a:cs typeface="+mj-lt"/>
              </a:rPr>
              <a:t> je </a:t>
            </a:r>
            <a:r>
              <a:rPr lang="en-US" sz="2400" dirty="0" err="1">
                <a:ea typeface="+mj-lt"/>
                <a:cs typeface="+mj-lt"/>
              </a:rPr>
              <a:t>otok</a:t>
            </a:r>
            <a:r>
              <a:rPr lang="en-US" sz="2400" dirty="0">
                <a:ea typeface="+mj-lt"/>
                <a:cs typeface="+mj-lt"/>
              </a:rPr>
              <a:t> u </a:t>
            </a:r>
            <a:r>
              <a:rPr lang="en-US" sz="2400" dirty="0" err="1">
                <a:ea typeface="+mj-lt"/>
                <a:cs typeface="+mj-lt"/>
              </a:rPr>
              <a:t>zaljevu</a:t>
            </a:r>
            <a:r>
              <a:rPr lang="en-US" sz="2400" dirty="0">
                <a:ea typeface="+mj-lt"/>
                <a:cs typeface="+mj-lt"/>
              </a:rPr>
              <a:t> San Francisca u </a:t>
            </a:r>
            <a:r>
              <a:rPr lang="en-US" sz="2400" dirty="0" err="1">
                <a:ea typeface="+mj-lt"/>
                <a:cs typeface="+mj-lt"/>
              </a:rPr>
              <a:t>Kaliforniji</a:t>
            </a:r>
            <a:r>
              <a:rPr lang="en-US" sz="2400" dirty="0">
                <a:ea typeface="+mj-lt"/>
                <a:cs typeface="+mj-lt"/>
              </a:rPr>
              <a:t> u SAD u, </a:t>
            </a:r>
            <a:r>
              <a:rPr lang="en-US" sz="2400" dirty="0" err="1">
                <a:ea typeface="+mj-lt"/>
                <a:cs typeface="+mj-lt"/>
              </a:rPr>
              <a:t>površine</a:t>
            </a:r>
            <a:r>
              <a:rPr lang="en-US" sz="2400" dirty="0">
                <a:ea typeface="+mj-lt"/>
                <a:cs typeface="+mj-lt"/>
              </a:rPr>
              <a:t> 90 000 </a:t>
            </a:r>
            <a:r>
              <a:rPr lang="en-US" sz="2400" dirty="0" err="1">
                <a:ea typeface="+mj-lt"/>
                <a:cs typeface="+mj-lt"/>
              </a:rPr>
              <a:t>kvadratnih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metara</a:t>
            </a:r>
            <a:r>
              <a:rPr lang="en-US" sz="2400" dirty="0">
                <a:ea typeface="+mj-lt"/>
                <a:cs typeface="+mj-lt"/>
              </a:rPr>
              <a:t>. </a:t>
            </a:r>
            <a:r>
              <a:rPr lang="en-US" sz="2400" dirty="0" err="1">
                <a:ea typeface="+mj-lt"/>
                <a:cs typeface="+mj-lt"/>
              </a:rPr>
              <a:t>Nosi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nadimak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i="1" dirty="0">
                <a:ea typeface="+mj-lt"/>
                <a:cs typeface="+mj-lt"/>
              </a:rPr>
              <a:t>The Rock</a:t>
            </a:r>
            <a:r>
              <a:rPr lang="en-US" sz="2400" dirty="0">
                <a:ea typeface="+mj-lt"/>
                <a:cs typeface="+mj-lt"/>
              </a:rPr>
              <a:t> (</a:t>
            </a:r>
            <a:r>
              <a:rPr lang="en-US" sz="2400" i="1" dirty="0" err="1">
                <a:ea typeface="+mj-lt"/>
                <a:cs typeface="+mj-lt"/>
              </a:rPr>
              <a:t>stijena</a:t>
            </a:r>
            <a:r>
              <a:rPr lang="en-US" sz="2400" i="1" dirty="0">
                <a:ea typeface="+mj-lt"/>
                <a:cs typeface="+mj-lt"/>
              </a:rPr>
              <a:t>, </a:t>
            </a:r>
            <a:r>
              <a:rPr lang="en-US" sz="2400" i="1" dirty="0" err="1">
                <a:ea typeface="+mj-lt"/>
                <a:cs typeface="+mj-lt"/>
              </a:rPr>
              <a:t>hrid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ili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i="1" dirty="0" err="1">
                <a:ea typeface="+mj-lt"/>
                <a:cs typeface="+mj-lt"/>
              </a:rPr>
              <a:t>kamen</a:t>
            </a:r>
            <a:r>
              <a:rPr lang="en-US" sz="2400" dirty="0">
                <a:ea typeface="+mj-lt"/>
                <a:cs typeface="+mj-lt"/>
              </a:rPr>
              <a:t>).</a:t>
            </a:r>
            <a:r>
              <a:rPr lang="en-US" sz="2400" dirty="0" err="1"/>
              <a:t>Alctraz</a:t>
            </a:r>
            <a:r>
              <a:rPr lang="en-US" sz="2400" dirty="0"/>
              <a:t> je od </a:t>
            </a:r>
            <a:r>
              <a:rPr lang="en-US" sz="2400" dirty="0" err="1"/>
              <a:t>sredine</a:t>
            </a:r>
            <a:r>
              <a:rPr lang="en-US" sz="2400" dirty="0"/>
              <a:t> </a:t>
            </a:r>
            <a:r>
              <a:rPr lang="en-US" sz="2400" dirty="0" err="1"/>
              <a:t>tridesetih</a:t>
            </a:r>
            <a:r>
              <a:rPr lang="en-US" sz="2400" dirty="0"/>
              <a:t> </a:t>
            </a:r>
            <a:r>
              <a:rPr lang="en-US" sz="2400" dirty="0" err="1"/>
              <a:t>godina</a:t>
            </a:r>
            <a:r>
              <a:rPr lang="en-US" sz="2400" dirty="0"/>
              <a:t> 20st pa </a:t>
            </a:r>
            <a:r>
              <a:rPr lang="en-US" sz="2400" dirty="0" err="1"/>
              <a:t>sve</a:t>
            </a:r>
            <a:r>
              <a:rPr lang="en-US" sz="2400" dirty="0"/>
              <a:t> do </a:t>
            </a:r>
            <a:r>
              <a:rPr lang="en-US" sz="2400" dirty="0" err="1"/>
              <a:t>ukidanja</a:t>
            </a:r>
            <a:r>
              <a:rPr lang="en-US" sz="2400" dirty="0"/>
              <a:t> </a:t>
            </a:r>
            <a:r>
              <a:rPr lang="en-US" sz="2400" dirty="0" err="1"/>
              <a:t>zatvora</a:t>
            </a:r>
            <a:r>
              <a:rPr lang="en-US" sz="2400" dirty="0"/>
              <a:t> 1963 </a:t>
            </a:r>
            <a:r>
              <a:rPr lang="en-US" sz="2400" dirty="0" err="1"/>
              <a:t>glasio</a:t>
            </a:r>
            <a:r>
              <a:rPr lang="en-US" sz="2400" dirty="0"/>
              <a:t> za </a:t>
            </a:r>
            <a:r>
              <a:rPr lang="en-US" sz="2400" dirty="0" err="1"/>
              <a:t>najčuvaniji</a:t>
            </a:r>
            <a:r>
              <a:rPr lang="en-US" sz="2400" dirty="0"/>
              <a:t> I </a:t>
            </a:r>
            <a:r>
              <a:rPr lang="en-US" sz="2400" dirty="0" err="1"/>
              <a:t>najsigurniji</a:t>
            </a:r>
            <a:r>
              <a:rPr lang="en-US" sz="2400" dirty="0"/>
              <a:t> </a:t>
            </a:r>
            <a:r>
              <a:rPr lang="en-US" sz="2400" dirty="0" err="1"/>
              <a:t>zatvor</a:t>
            </a:r>
            <a:r>
              <a:rPr lang="en-US" sz="2400" dirty="0"/>
              <a:t> u </a:t>
            </a:r>
            <a:r>
              <a:rPr lang="en-US" sz="2400" dirty="0" err="1"/>
              <a:t>Americi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Alcatraz je </a:t>
            </a:r>
            <a:r>
              <a:rPr lang="en-US" sz="2400" dirty="0" err="1"/>
              <a:t>danas</a:t>
            </a:r>
            <a:r>
              <a:rPr lang="en-US" sz="2400" dirty="0"/>
              <a:t> </a:t>
            </a:r>
            <a:r>
              <a:rPr lang="en-US" sz="2400" dirty="0" err="1"/>
              <a:t>omiljeno</a:t>
            </a:r>
            <a:r>
              <a:rPr lang="en-US" sz="2400" dirty="0"/>
              <a:t> </a:t>
            </a:r>
            <a:r>
              <a:rPr lang="en-US" sz="2400" dirty="0" err="1"/>
              <a:t>turističko</a:t>
            </a:r>
            <a:r>
              <a:rPr lang="en-US" sz="2400" dirty="0"/>
              <a:t> </a:t>
            </a:r>
            <a:r>
              <a:rPr lang="en-US" sz="2400" dirty="0" err="1"/>
              <a:t>odredište</a:t>
            </a:r>
            <a:r>
              <a:rPr lang="en-US" sz="2400" dirty="0"/>
              <a:t> u </a:t>
            </a:r>
            <a:r>
              <a:rPr lang="en-US" sz="2400" dirty="0" err="1"/>
              <a:t>sklopu</a:t>
            </a:r>
            <a:r>
              <a:rPr lang="en-US" sz="2400" dirty="0"/>
              <a:t> </a:t>
            </a:r>
            <a:r>
              <a:rPr lang="en-US" sz="2400" dirty="0" err="1"/>
              <a:t>šireg</a:t>
            </a:r>
            <a:r>
              <a:rPr lang="en-US" sz="2400" dirty="0"/>
              <a:t> </a:t>
            </a:r>
            <a:r>
              <a:rPr lang="en-US" sz="2400" dirty="0" err="1"/>
              <a:t>zaštićenog</a:t>
            </a:r>
            <a:r>
              <a:rPr lang="en-US" sz="2400" dirty="0"/>
              <a:t> </a:t>
            </a:r>
            <a:r>
              <a:rPr lang="en-US" sz="2400" dirty="0" err="1"/>
              <a:t>područja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484F10F-334C-431A-8E30-B66B496C5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8BDC56D5-6362-4029-8F3F-5F98883E5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9635" y="647699"/>
            <a:ext cx="3959100" cy="2658666"/>
          </a:xfrm>
          <a:prstGeom prst="rect">
            <a:avLst/>
          </a:prstGeom>
          <a:effectLst/>
        </p:spPr>
      </p:pic>
      <p:sp>
        <p:nvSpPr>
          <p:cNvPr id="24" name="Freeform 31">
            <a:extLst>
              <a:ext uri="{FF2B5EF4-FFF2-40B4-BE49-F238E27FC236}">
                <a16:creationId xmlns:a16="http://schemas.microsoft.com/office/drawing/2014/main" xmlns="" id="{AEA0BB24-2B23-4B19-996F-58DA607EE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DABA8D6-2F3F-436D-87EA-EE486BD3CC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5747" y="3501360"/>
            <a:ext cx="4186875" cy="26586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499848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7EA2E09D-68E6-4D02-9288-8A25FB8579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227" r="-1" b="12084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0" name="Freeform 16">
            <a:extLst>
              <a:ext uri="{FF2B5EF4-FFF2-40B4-BE49-F238E27FC236}">
                <a16:creationId xmlns:a16="http://schemas.microsoft.com/office/drawing/2014/main" xmlns="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8FD953-8473-45E0-B586-B5A274C1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12" y="4667440"/>
            <a:ext cx="10407602" cy="203259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EBEBEB"/>
                </a:solidFill>
              </a:rPr>
              <a:t>Folsom State Prison(FSP) </a:t>
            </a:r>
            <a:r>
              <a:rPr lang="en-US" sz="2000"/>
              <a:t/>
            </a:r>
            <a:br>
              <a:rPr lang="en-US" sz="2000"/>
            </a:br>
            <a:r>
              <a:rPr lang="en-US" sz="2000" err="1">
                <a:solidFill>
                  <a:srgbClr val="EBEBEB"/>
                </a:solidFill>
              </a:rPr>
              <a:t>Državni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zatvor</a:t>
            </a:r>
            <a:r>
              <a:rPr lang="en-US" sz="2000">
                <a:solidFill>
                  <a:srgbClr val="EBEBEB"/>
                </a:solidFill>
              </a:rPr>
              <a:t> </a:t>
            </a:r>
            <a:r>
              <a:rPr lang="en-US" sz="2000" err="1">
                <a:solidFill>
                  <a:srgbClr val="EBEBEB"/>
                </a:solidFill>
              </a:rPr>
              <a:t>koji</a:t>
            </a:r>
            <a:r>
              <a:rPr lang="en-US" sz="2000">
                <a:solidFill>
                  <a:srgbClr val="EBEBEB"/>
                </a:solidFill>
              </a:rPr>
              <a:t> je </a:t>
            </a:r>
            <a:r>
              <a:rPr lang="en-US" sz="2000" err="1">
                <a:solidFill>
                  <a:srgbClr val="EBEBEB"/>
                </a:solidFill>
              </a:rPr>
              <a:t>otvoren</a:t>
            </a:r>
            <a:r>
              <a:rPr lang="en-US" sz="2000">
                <a:solidFill>
                  <a:srgbClr val="EBEBEB"/>
                </a:solidFill>
              </a:rPr>
              <a:t> 1880 god., </a:t>
            </a:r>
            <a:r>
              <a:rPr lang="en-US" sz="2000" err="1">
                <a:solidFill>
                  <a:srgbClr val="EBEBEB"/>
                </a:solidFill>
              </a:rPr>
              <a:t>te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predstavlja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drugi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najstariji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zatvor</a:t>
            </a:r>
            <a:r>
              <a:rPr lang="en-US" sz="2000">
                <a:solidFill>
                  <a:srgbClr val="EBEBEB"/>
                </a:solidFill>
              </a:rPr>
              <a:t> u </a:t>
            </a:r>
            <a:r>
              <a:rPr lang="en-US" sz="2000" err="1">
                <a:solidFill>
                  <a:srgbClr val="EBEBEB"/>
                </a:solidFill>
              </a:rPr>
              <a:t>državi</a:t>
            </a:r>
            <a:r>
              <a:rPr lang="en-US" sz="2000">
                <a:solidFill>
                  <a:srgbClr val="EBEBEB"/>
                </a:solidFill>
              </a:rPr>
              <a:t>. </a:t>
            </a:r>
            <a:r>
              <a:rPr lang="en-US" sz="2000" err="1">
                <a:solidFill>
                  <a:srgbClr val="EBEBEB"/>
                </a:solidFill>
              </a:rPr>
              <a:t>Poznat</a:t>
            </a:r>
            <a:r>
              <a:rPr lang="en-US" sz="2000">
                <a:solidFill>
                  <a:srgbClr val="EBEBEB"/>
                </a:solidFill>
              </a:rPr>
              <a:t> je I </a:t>
            </a:r>
            <a:r>
              <a:rPr lang="en-US" sz="2000" err="1">
                <a:solidFill>
                  <a:srgbClr val="EBEBEB"/>
                </a:solidFill>
              </a:rPr>
              <a:t>kao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prvi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zatvor</a:t>
            </a:r>
            <a:r>
              <a:rPr lang="en-US" sz="2000">
                <a:solidFill>
                  <a:srgbClr val="EBEBEB"/>
                </a:solidFill>
              </a:rPr>
              <a:t> u </a:t>
            </a:r>
            <a:r>
              <a:rPr lang="en-US" sz="2000" err="1">
                <a:solidFill>
                  <a:srgbClr val="EBEBEB"/>
                </a:solidFill>
              </a:rPr>
              <a:t>svijetu</a:t>
            </a:r>
            <a:r>
              <a:rPr lang="en-US" sz="2000">
                <a:solidFill>
                  <a:srgbClr val="EBEBEB"/>
                </a:solidFill>
              </a:rPr>
              <a:t> u </a:t>
            </a:r>
            <a:r>
              <a:rPr lang="en-US" sz="2000" err="1">
                <a:solidFill>
                  <a:srgbClr val="EBEBEB"/>
                </a:solidFill>
              </a:rPr>
              <a:t>kojeg</a:t>
            </a:r>
            <a:r>
              <a:rPr lang="en-US" sz="2000">
                <a:solidFill>
                  <a:srgbClr val="EBEBEB"/>
                </a:solidFill>
              </a:rPr>
              <a:t> je </a:t>
            </a:r>
            <a:r>
              <a:rPr lang="en-US" sz="2000" err="1">
                <a:solidFill>
                  <a:srgbClr val="EBEBEB"/>
                </a:solidFill>
              </a:rPr>
              <a:t>instalirana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električna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struja,a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što</a:t>
            </a:r>
            <a:r>
              <a:rPr lang="en-US" sz="2000">
                <a:solidFill>
                  <a:srgbClr val="EBEBEB"/>
                </a:solidFill>
              </a:rPr>
              <a:t> je </a:t>
            </a:r>
            <a:r>
              <a:rPr lang="en-US" sz="2000" err="1">
                <a:solidFill>
                  <a:srgbClr val="EBEBEB"/>
                </a:solidFill>
              </a:rPr>
              <a:t>omogućilo</a:t>
            </a:r>
            <a:r>
              <a:rPr lang="en-US" sz="2000">
                <a:solidFill>
                  <a:srgbClr val="EBEBEB"/>
                </a:solidFill>
              </a:rPr>
              <a:t> da se od 1895. Do 1937 </a:t>
            </a:r>
            <a:r>
              <a:rPr lang="en-US" sz="2000" err="1">
                <a:solidFill>
                  <a:srgbClr val="EBEBEB"/>
                </a:solidFill>
              </a:rPr>
              <a:t>izvrše</a:t>
            </a:r>
            <a:r>
              <a:rPr lang="en-US" sz="2000">
                <a:solidFill>
                  <a:srgbClr val="EBEBEB"/>
                </a:solidFill>
              </a:rPr>
              <a:t> 93 </a:t>
            </a:r>
            <a:r>
              <a:rPr lang="en-US" sz="2000" err="1">
                <a:solidFill>
                  <a:srgbClr val="EBEBEB"/>
                </a:solidFill>
              </a:rPr>
              <a:t>pogubljenja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električnom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stolicom</a:t>
            </a:r>
            <a:r>
              <a:rPr lang="en-US" sz="2000">
                <a:solidFill>
                  <a:srgbClr val="EBEBE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867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4F3E1-14B8-46AD-9FFD-40B8EF5E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2F2F2"/>
                </a:solidFill>
                <a:highlight>
                  <a:srgbClr val="000000"/>
                </a:highlight>
                <a:latin typeface="Aharoni"/>
                <a:cs typeface="Aharoni"/>
              </a:rPr>
              <a:t>UVOD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xmlns="" id="{C82ADEFB-5C28-4600-BCEE-BC6DE222D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266508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19144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9F0F2-47C5-4410-B3DB-83B157DD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74" y="5774057"/>
            <a:ext cx="8825658" cy="83472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Popravni</a:t>
            </a:r>
            <a:r>
              <a:rPr lang="en-US" sz="2000"/>
              <a:t> </a:t>
            </a:r>
            <a:r>
              <a:rPr lang="en-US" sz="2000" err="1"/>
              <a:t>zavod</a:t>
            </a:r>
            <a:r>
              <a:rPr lang="en-US" sz="2000"/>
              <a:t> Attica  je </a:t>
            </a:r>
            <a:r>
              <a:rPr lang="en-US" sz="2000" err="1"/>
              <a:t>zatvor</a:t>
            </a:r>
            <a:r>
              <a:rPr lang="en-US" sz="2000"/>
              <a:t> </a:t>
            </a:r>
            <a:r>
              <a:rPr lang="en-US" sz="2000" err="1"/>
              <a:t>maksimalne</a:t>
            </a:r>
            <a:r>
              <a:rPr lang="en-US" sz="2000"/>
              <a:t> </a:t>
            </a:r>
            <a:r>
              <a:rPr lang="en-US" sz="2000" err="1"/>
              <a:t>sigurnosti</a:t>
            </a:r>
            <a:r>
              <a:rPr lang="en-US" sz="2000"/>
              <a:t>, </a:t>
            </a:r>
            <a:r>
              <a:rPr lang="en-US" sz="2000" err="1"/>
              <a:t>smješten</a:t>
            </a:r>
            <a:r>
              <a:rPr lang="en-US" sz="2000"/>
              <a:t> u </a:t>
            </a:r>
            <a:r>
              <a:rPr lang="en-US" sz="2000" err="1"/>
              <a:t>gradu</a:t>
            </a:r>
            <a:r>
              <a:rPr lang="en-US" sz="2000"/>
              <a:t> Attica u </a:t>
            </a:r>
            <a:r>
              <a:rPr lang="en-US" sz="2000" err="1"/>
              <a:t>američkoj</a:t>
            </a:r>
            <a:r>
              <a:rPr lang="en-US" sz="2000"/>
              <a:t> </a:t>
            </a:r>
            <a:r>
              <a:rPr lang="en-US" sz="2000" err="1"/>
              <a:t>državi</a:t>
            </a:r>
            <a:r>
              <a:rPr lang="en-US" sz="2000"/>
              <a:t> New York. </a:t>
            </a:r>
            <a:r>
              <a:rPr lang="en-US" sz="2000" err="1"/>
              <a:t>Namijenjen</a:t>
            </a:r>
            <a:r>
              <a:rPr lang="en-US" sz="2000"/>
              <a:t> je za </a:t>
            </a:r>
            <a:r>
              <a:rPr lang="en-US" sz="2000" err="1"/>
              <a:t>izdržavanje</a:t>
            </a:r>
            <a:r>
              <a:rPr lang="en-US" sz="2000"/>
              <a:t> </a:t>
            </a:r>
            <a:r>
              <a:rPr lang="en-US" sz="2000" err="1"/>
              <a:t>kazne</a:t>
            </a:r>
            <a:r>
              <a:rPr lang="en-US" sz="2000"/>
              <a:t> </a:t>
            </a:r>
            <a:r>
              <a:rPr lang="en-US" sz="2000" err="1"/>
              <a:t>osuđenika</a:t>
            </a:r>
            <a:r>
              <a:rPr lang="en-US" sz="2000"/>
              <a:t> za </a:t>
            </a:r>
            <a:r>
              <a:rPr lang="en-US" sz="2000" err="1"/>
              <a:t>najteža</a:t>
            </a:r>
            <a:r>
              <a:rPr lang="en-US" sz="2000"/>
              <a:t> </a:t>
            </a:r>
            <a:r>
              <a:rPr lang="en-US" sz="2000" err="1"/>
              <a:t>krivična</a:t>
            </a:r>
            <a:r>
              <a:rPr lang="en-US" sz="2000"/>
              <a:t> </a:t>
            </a:r>
            <a:r>
              <a:rPr lang="en-US" sz="2000" err="1"/>
              <a:t>djela</a:t>
            </a:r>
            <a:r>
              <a:rPr lang="en-US" sz="2000"/>
              <a:t>, </a:t>
            </a:r>
            <a:r>
              <a:rPr lang="en-US" sz="2000" err="1"/>
              <a:t>odnosno</a:t>
            </a:r>
            <a:r>
              <a:rPr lang="en-US" sz="2000"/>
              <a:t> </a:t>
            </a:r>
            <a:r>
              <a:rPr lang="en-US" sz="2000" err="1"/>
              <a:t>osuđenika</a:t>
            </a:r>
            <a:r>
              <a:rPr lang="en-US" sz="2000"/>
              <a:t> </a:t>
            </a:r>
            <a:r>
              <a:rPr lang="en-US" sz="2000" err="1"/>
              <a:t>koji</a:t>
            </a:r>
            <a:r>
              <a:rPr lang="en-US" sz="2000"/>
              <a:t> </a:t>
            </a:r>
            <a:r>
              <a:rPr lang="en-US" sz="2000" err="1"/>
              <a:t>su</a:t>
            </a:r>
            <a:r>
              <a:rPr lang="en-US" sz="2000"/>
              <a:t> </a:t>
            </a:r>
            <a:r>
              <a:rPr lang="en-US" sz="2000" err="1"/>
              <a:t>izazivali</a:t>
            </a:r>
            <a:r>
              <a:rPr lang="en-US" sz="2000"/>
              <a:t> </a:t>
            </a:r>
            <a:r>
              <a:rPr lang="en-US" sz="2000" err="1"/>
              <a:t>disciplinske</a:t>
            </a:r>
            <a:r>
              <a:rPr lang="en-US" sz="2000"/>
              <a:t> </a:t>
            </a:r>
            <a:r>
              <a:rPr lang="en-US" sz="2000" err="1"/>
              <a:t>probleme</a:t>
            </a:r>
            <a:r>
              <a:rPr lang="en-US" sz="2000"/>
              <a:t> u </a:t>
            </a:r>
            <a:r>
              <a:rPr lang="en-US" sz="2000" err="1"/>
              <a:t>drugim</a:t>
            </a:r>
            <a:r>
              <a:rPr lang="en-US" sz="2000"/>
              <a:t> </a:t>
            </a:r>
            <a:r>
              <a:rPr lang="en-US" sz="2000" err="1"/>
              <a:t>kazninionicama</a:t>
            </a:r>
            <a:r>
              <a:rPr lang="en-US" sz="2000"/>
              <a:t>. </a:t>
            </a:r>
            <a:r>
              <a:rPr lang="en-US" sz="2000" err="1"/>
              <a:t>Podignut</a:t>
            </a:r>
            <a:r>
              <a:rPr lang="en-US" sz="2000"/>
              <a:t> je 1930. </a:t>
            </a:r>
            <a:r>
              <a:rPr lang="en-US" sz="2000" err="1"/>
              <a:t>godine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u </a:t>
            </a:r>
            <a:r>
              <a:rPr lang="en-US" sz="2000" err="1"/>
              <a:t>njemu</a:t>
            </a:r>
            <a:r>
              <a:rPr lang="en-US" sz="2000"/>
              <a:t> </a:t>
            </a:r>
            <a:r>
              <a:rPr lang="en-US" sz="2000" err="1"/>
              <a:t>su</a:t>
            </a:r>
            <a:r>
              <a:rPr lang="en-US" sz="2000"/>
              <a:t> </a:t>
            </a:r>
            <a:r>
              <a:rPr lang="en-US" sz="2000" err="1"/>
              <a:t>kaznu</a:t>
            </a:r>
            <a:r>
              <a:rPr lang="en-US" sz="2000"/>
              <a:t> </a:t>
            </a:r>
            <a:r>
              <a:rPr lang="en-US" sz="2000" err="1"/>
              <a:t>izdržavali</a:t>
            </a:r>
            <a:r>
              <a:rPr lang="en-US" sz="2000"/>
              <a:t> </a:t>
            </a:r>
            <a:r>
              <a:rPr lang="en-US" sz="2000" err="1"/>
              <a:t>mnogi</a:t>
            </a:r>
            <a:r>
              <a:rPr lang="en-US" sz="2000"/>
              <a:t> </a:t>
            </a:r>
            <a:r>
              <a:rPr lang="en-US" sz="2000" err="1"/>
              <a:t>poznati</a:t>
            </a:r>
            <a:r>
              <a:rPr lang="en-US" sz="2000"/>
              <a:t> </a:t>
            </a:r>
            <a:r>
              <a:rPr lang="en-US" sz="2000" err="1"/>
              <a:t>kriminalci</a:t>
            </a:r>
            <a:r>
              <a:rPr lang="en-US" sz="2000"/>
              <a:t>. </a:t>
            </a:r>
            <a:r>
              <a:rPr lang="en-US" sz="2000" err="1"/>
              <a:t>Najpoznatiji</a:t>
            </a:r>
            <a:r>
              <a:rPr lang="en-US" sz="2000"/>
              <a:t> je, </a:t>
            </a:r>
            <a:r>
              <a:rPr lang="en-US" sz="2000" err="1"/>
              <a:t>međutim</a:t>
            </a:r>
            <a:r>
              <a:rPr lang="en-US" sz="2000"/>
              <a:t>, po tome </a:t>
            </a:r>
            <a:r>
              <a:rPr lang="en-US" sz="2000" err="1"/>
              <a:t>što</a:t>
            </a:r>
            <a:r>
              <a:rPr lang="en-US" sz="2000"/>
              <a:t> se u </a:t>
            </a:r>
            <a:r>
              <a:rPr lang="en-US" sz="2000" err="1"/>
              <a:t>njemu</a:t>
            </a:r>
            <a:r>
              <a:rPr lang="en-US" sz="2000"/>
              <a:t> u </a:t>
            </a:r>
            <a:r>
              <a:rPr lang="en-US" sz="2000" err="1"/>
              <a:t>septembru</a:t>
            </a:r>
            <a:r>
              <a:rPr lang="en-US" sz="2000"/>
              <a:t> 1971. </a:t>
            </a:r>
            <a:r>
              <a:rPr lang="en-US" sz="2000" err="1"/>
              <a:t>dogodila</a:t>
            </a:r>
            <a:r>
              <a:rPr lang="en-US" sz="2000"/>
              <a:t> </a:t>
            </a:r>
            <a:r>
              <a:rPr lang="en-US" sz="2000" err="1"/>
              <a:t>velika</a:t>
            </a:r>
            <a:r>
              <a:rPr lang="en-US" sz="2000"/>
              <a:t> </a:t>
            </a:r>
            <a:r>
              <a:rPr lang="en-US" sz="2000" err="1"/>
              <a:t>zavorska</a:t>
            </a:r>
            <a:r>
              <a:rPr lang="en-US" sz="2000"/>
              <a:t> </a:t>
            </a:r>
            <a:r>
              <a:rPr lang="en-US" sz="2000" err="1"/>
              <a:t>pobuna</a:t>
            </a:r>
            <a:r>
              <a:rPr lang="en-US" sz="2000"/>
              <a:t> </a:t>
            </a:r>
            <a:r>
              <a:rPr lang="en-US" sz="2000" err="1"/>
              <a:t>okončana</a:t>
            </a:r>
            <a:r>
              <a:rPr lang="en-US" sz="2000"/>
              <a:t> </a:t>
            </a:r>
            <a:r>
              <a:rPr lang="en-US" sz="2000" err="1"/>
              <a:t>masovnim</a:t>
            </a:r>
            <a:r>
              <a:rPr lang="en-US" sz="2000"/>
              <a:t> </a:t>
            </a:r>
            <a:r>
              <a:rPr lang="en-US" sz="2000" err="1"/>
              <a:t>krvoprolićem</a:t>
            </a:r>
            <a:r>
              <a:rPr lang="en-US" sz="2000"/>
              <a:t>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A2E21F85-B297-48F1-A849-C4B5AD1E5F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412" b="7078"/>
          <a:stretch/>
        </p:blipFill>
        <p:spPr>
          <a:xfrm>
            <a:off x="1150938" y="-1"/>
            <a:ext cx="8831262" cy="4267831"/>
          </a:xfrm>
          <a:prstGeom prst="rect">
            <a:avLst/>
          </a:prstGeom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3632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3F4807A-5068-4492-8025-D75F320E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A88B2-F61F-413A-ACC5-8DC4CC0E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950" y="1325880"/>
            <a:ext cx="4204822" cy="54531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err="1">
                <a:solidFill>
                  <a:srgbClr val="EBEBEB"/>
                </a:solidFill>
              </a:rPr>
              <a:t>Državni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zatvor</a:t>
            </a:r>
            <a:r>
              <a:rPr lang="en-US" sz="2000">
                <a:solidFill>
                  <a:srgbClr val="EBEBEB"/>
                </a:solidFill>
              </a:rPr>
              <a:t> San </a:t>
            </a:r>
            <a:r>
              <a:rPr lang="en-US" sz="2000" err="1">
                <a:solidFill>
                  <a:srgbClr val="EBEBEB"/>
                </a:solidFill>
              </a:rPr>
              <a:t>Quentinje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muški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državni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zatvor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američke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savezne</a:t>
            </a:r>
            <a:r>
              <a:rPr lang="en-US" sz="2000">
                <a:solidFill>
                  <a:srgbClr val="EBEBEB"/>
                </a:solidFill>
              </a:rPr>
              <a:t>  </a:t>
            </a:r>
            <a:r>
              <a:rPr lang="en-US" sz="2000" err="1">
                <a:solidFill>
                  <a:srgbClr val="EBEBEB"/>
                </a:solidFill>
              </a:rPr>
              <a:t>države</a:t>
            </a:r>
            <a:r>
              <a:rPr lang="en-US" sz="2000">
                <a:solidFill>
                  <a:srgbClr val="EBEBEB"/>
                </a:solidFill>
              </a:rPr>
              <a:t> </a:t>
            </a:r>
            <a:r>
              <a:rPr lang="en-US" sz="2000" err="1">
                <a:solidFill>
                  <a:srgbClr val="EBEBEB"/>
                </a:solidFill>
              </a:rPr>
              <a:t>Kalifornije</a:t>
            </a:r>
            <a:r>
              <a:rPr lang="en-US" sz="2000">
                <a:solidFill>
                  <a:srgbClr val="EBEBEB"/>
                </a:solidFill>
              </a:rPr>
              <a:t>. </a:t>
            </a:r>
            <a:r>
              <a:rPr lang="en-US" sz="2000" err="1">
                <a:solidFill>
                  <a:srgbClr val="EBEBEB"/>
                </a:solidFill>
              </a:rPr>
              <a:t>Otvoren</a:t>
            </a:r>
            <a:r>
              <a:rPr lang="en-US" sz="2000">
                <a:solidFill>
                  <a:srgbClr val="EBEBEB"/>
                </a:solidFill>
              </a:rPr>
              <a:t> je u </a:t>
            </a:r>
            <a:r>
              <a:rPr lang="en-US" sz="2000" err="1">
                <a:solidFill>
                  <a:srgbClr val="EBEBEB"/>
                </a:solidFill>
              </a:rPr>
              <a:t>julu</a:t>
            </a:r>
            <a:r>
              <a:rPr lang="en-US" sz="2000">
                <a:solidFill>
                  <a:srgbClr val="EBEBEB"/>
                </a:solidFill>
              </a:rPr>
              <a:t> 1852. </a:t>
            </a:r>
            <a:r>
              <a:rPr lang="en-US" sz="2000" err="1">
                <a:solidFill>
                  <a:srgbClr val="EBEBEB"/>
                </a:solidFill>
              </a:rPr>
              <a:t>godine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predstavlja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najstariji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zatvor</a:t>
            </a:r>
            <a:r>
              <a:rPr lang="en-US" sz="2000">
                <a:solidFill>
                  <a:srgbClr val="EBEBEB"/>
                </a:solidFill>
              </a:rPr>
              <a:t> u </a:t>
            </a:r>
            <a:r>
              <a:rPr lang="en-US" sz="2000" err="1">
                <a:solidFill>
                  <a:srgbClr val="EBEBEB"/>
                </a:solidFill>
              </a:rPr>
              <a:t>državi</a:t>
            </a:r>
            <a:r>
              <a:rPr lang="en-US" sz="2000">
                <a:solidFill>
                  <a:srgbClr val="EBEBEB"/>
                </a:solidFill>
              </a:rPr>
              <a:t>. U </a:t>
            </a:r>
            <a:r>
              <a:rPr lang="en-US" sz="2000" err="1">
                <a:solidFill>
                  <a:srgbClr val="EBEBEB"/>
                </a:solidFill>
              </a:rPr>
              <a:t>njemu</a:t>
            </a:r>
            <a:r>
              <a:rPr lang="en-US" sz="2000">
                <a:solidFill>
                  <a:srgbClr val="EBEBEB"/>
                </a:solidFill>
              </a:rPr>
              <a:t> se </a:t>
            </a:r>
            <a:r>
              <a:rPr lang="en-US" sz="2000" err="1">
                <a:solidFill>
                  <a:srgbClr val="EBEBEB"/>
                </a:solidFill>
              </a:rPr>
              <a:t>nalaze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jedine</a:t>
            </a:r>
            <a:r>
              <a:rPr lang="en-US" sz="2000">
                <a:solidFill>
                  <a:srgbClr val="EBEBEB"/>
                </a:solidFill>
              </a:rPr>
              <a:t> </a:t>
            </a:r>
            <a:r>
              <a:rPr lang="en-US" sz="2000" err="1">
                <a:solidFill>
                  <a:srgbClr val="EBEBEB"/>
                </a:solidFill>
              </a:rPr>
              <a:t>ćelije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smrti</a:t>
            </a:r>
            <a:r>
              <a:rPr lang="en-US" sz="2000">
                <a:solidFill>
                  <a:srgbClr val="EBEBEB"/>
                </a:solidFill>
              </a:rPr>
              <a:t> u </a:t>
            </a:r>
            <a:r>
              <a:rPr lang="en-US" sz="2000" err="1">
                <a:solidFill>
                  <a:srgbClr val="EBEBEB"/>
                </a:solidFill>
              </a:rPr>
              <a:t>Kaliforniji</a:t>
            </a:r>
            <a:r>
              <a:rPr lang="en-US" sz="2000">
                <a:solidFill>
                  <a:srgbClr val="EBEBEB"/>
                </a:solidFill>
              </a:rPr>
              <a:t>, </a:t>
            </a:r>
            <a:r>
              <a:rPr lang="en-US" sz="2000" err="1">
                <a:solidFill>
                  <a:srgbClr val="EBEBEB"/>
                </a:solidFill>
              </a:rPr>
              <a:t>odnosno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najveći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broj</a:t>
            </a:r>
            <a:r>
              <a:rPr lang="en-US" sz="2000">
                <a:solidFill>
                  <a:srgbClr val="EBEBEB"/>
                </a:solidFill>
              </a:rPr>
              <a:t> u </a:t>
            </a:r>
            <a:r>
              <a:rPr lang="en-US" sz="2000" err="1">
                <a:solidFill>
                  <a:srgbClr val="EBEBEB"/>
                </a:solidFill>
              </a:rPr>
              <a:t>cijelom</a:t>
            </a:r>
            <a:r>
              <a:rPr lang="en-US" sz="2000">
                <a:solidFill>
                  <a:srgbClr val="EBEBEB"/>
                </a:solidFill>
              </a:rPr>
              <a:t> SAD-u. U </a:t>
            </a:r>
            <a:r>
              <a:rPr lang="en-US" sz="2000" err="1">
                <a:solidFill>
                  <a:srgbClr val="EBEBEB"/>
                </a:solidFill>
              </a:rPr>
              <a:t>njemu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postoji</a:t>
            </a:r>
            <a:r>
              <a:rPr lang="en-US" sz="2000">
                <a:solidFill>
                  <a:srgbClr val="EBEBEB"/>
                </a:solidFill>
              </a:rPr>
              <a:t> </a:t>
            </a:r>
            <a:r>
              <a:rPr lang="en-US" sz="2000" err="1">
                <a:solidFill>
                  <a:srgbClr val="EBEBEB"/>
                </a:solidFill>
              </a:rPr>
              <a:t>gasna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komora</a:t>
            </a:r>
            <a:r>
              <a:rPr lang="en-US" sz="2000">
                <a:solidFill>
                  <a:srgbClr val="EBEBEB"/>
                </a:solidFill>
              </a:rPr>
              <a:t> </a:t>
            </a:r>
            <a:r>
              <a:rPr lang="en-US" sz="2000" err="1">
                <a:solidFill>
                  <a:srgbClr val="EBEBEB"/>
                </a:solidFill>
              </a:rPr>
              <a:t>ali</a:t>
            </a:r>
            <a:r>
              <a:rPr lang="en-US" sz="2000">
                <a:solidFill>
                  <a:srgbClr val="EBEBEB"/>
                </a:solidFill>
              </a:rPr>
              <a:t> od 1996. </a:t>
            </a:r>
            <a:r>
              <a:rPr lang="en-US" sz="2000" err="1">
                <a:solidFill>
                  <a:srgbClr val="EBEBEB"/>
                </a:solidFill>
              </a:rPr>
              <a:t>godine</a:t>
            </a:r>
            <a:r>
              <a:rPr lang="en-US" sz="2000">
                <a:solidFill>
                  <a:srgbClr val="EBEBEB"/>
                </a:solidFill>
              </a:rPr>
              <a:t> se </a:t>
            </a:r>
            <a:r>
              <a:rPr lang="en-US" sz="2000" err="1">
                <a:solidFill>
                  <a:srgbClr val="EBEBEB"/>
                </a:solidFill>
              </a:rPr>
              <a:t>pogubljenja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vrše</a:t>
            </a:r>
            <a:r>
              <a:rPr lang="en-US" sz="2000">
                <a:solidFill>
                  <a:srgbClr val="EBEBEB"/>
                </a:solidFill>
              </a:rPr>
              <a:t> </a:t>
            </a:r>
            <a:r>
              <a:rPr lang="en-US" sz="2000" err="1">
                <a:solidFill>
                  <a:srgbClr val="EBEBEB"/>
                </a:solidFill>
              </a:rPr>
              <a:t>smrtonosnom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injekcijom</a:t>
            </a:r>
            <a:r>
              <a:rPr lang="en-US" sz="2000">
                <a:solidFill>
                  <a:srgbClr val="EBEBEB"/>
                </a:solidFill>
              </a:rPr>
              <a:t>. </a:t>
            </a:r>
            <a:r>
              <a:rPr lang="en-US" sz="2000" err="1">
                <a:solidFill>
                  <a:srgbClr val="EBEBEB"/>
                </a:solidFill>
              </a:rPr>
              <a:t>Zatvor</a:t>
            </a:r>
            <a:r>
              <a:rPr lang="en-US" sz="2000">
                <a:solidFill>
                  <a:srgbClr val="EBEBEB"/>
                </a:solidFill>
              </a:rPr>
              <a:t> je bio </a:t>
            </a:r>
            <a:r>
              <a:rPr lang="en-US" sz="2000" err="1">
                <a:solidFill>
                  <a:srgbClr val="EBEBEB"/>
                </a:solidFill>
              </a:rPr>
              <a:t>mjesto</a:t>
            </a:r>
            <a:r>
              <a:rPr lang="en-US" sz="2000">
                <a:solidFill>
                  <a:srgbClr val="EBEBEB"/>
                </a:solidFill>
              </a:rPr>
              <a:t> u </a:t>
            </a:r>
            <a:r>
              <a:rPr lang="en-US" sz="2000" err="1">
                <a:solidFill>
                  <a:srgbClr val="EBEBEB"/>
                </a:solidFill>
              </a:rPr>
              <a:t>kome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su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bili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zatvoreni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pogubljeni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mnogi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zloglasni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kriminalci</a:t>
            </a:r>
            <a:r>
              <a:rPr lang="en-US" sz="2000">
                <a:solidFill>
                  <a:srgbClr val="EBEBEB"/>
                </a:solidFill>
              </a:rPr>
              <a:t>, a </a:t>
            </a:r>
            <a:r>
              <a:rPr lang="en-US" sz="2000" err="1">
                <a:solidFill>
                  <a:srgbClr val="EBEBEB"/>
                </a:solidFill>
              </a:rPr>
              <a:t>poznat</a:t>
            </a:r>
            <a:r>
              <a:rPr lang="en-US" sz="2000">
                <a:solidFill>
                  <a:srgbClr val="EBEBEB"/>
                </a:solidFill>
              </a:rPr>
              <a:t> je </a:t>
            </a:r>
            <a:r>
              <a:rPr lang="en-US" sz="2000" err="1">
                <a:solidFill>
                  <a:srgbClr val="EBEBEB"/>
                </a:solidFill>
              </a:rPr>
              <a:t>i</a:t>
            </a:r>
            <a:r>
              <a:rPr lang="en-US" sz="2000">
                <a:solidFill>
                  <a:srgbClr val="EBEBEB"/>
                </a:solidFill>
              </a:rPr>
              <a:t> po tome </a:t>
            </a:r>
            <a:r>
              <a:rPr lang="en-US" sz="2000" err="1">
                <a:solidFill>
                  <a:srgbClr val="EBEBEB"/>
                </a:solidFill>
              </a:rPr>
              <a:t>što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su</a:t>
            </a:r>
            <a:r>
              <a:rPr lang="en-US" sz="2000">
                <a:solidFill>
                  <a:srgbClr val="EBEBEB"/>
                </a:solidFill>
              </a:rPr>
              <a:t> se u </a:t>
            </a:r>
            <a:r>
              <a:rPr lang="en-US" sz="2000" err="1">
                <a:solidFill>
                  <a:srgbClr val="EBEBEB"/>
                </a:solidFill>
              </a:rPr>
              <a:t>njemu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održavali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koncerti</a:t>
            </a:r>
            <a:r>
              <a:rPr lang="en-US" sz="2000">
                <a:solidFill>
                  <a:srgbClr val="EBEBEB"/>
                </a:solidFill>
              </a:rPr>
              <a:t>, </a:t>
            </a:r>
            <a:r>
              <a:rPr lang="en-US" sz="2000" err="1">
                <a:solidFill>
                  <a:srgbClr val="EBEBEB"/>
                </a:solidFill>
              </a:rPr>
              <a:t>odnosno</a:t>
            </a:r>
            <a:r>
              <a:rPr lang="en-US" sz="2000">
                <a:solidFill>
                  <a:srgbClr val="EBEBEB"/>
                </a:solidFill>
              </a:rPr>
              <a:t> bio </a:t>
            </a:r>
            <a:r>
              <a:rPr lang="en-US" sz="2000" err="1">
                <a:solidFill>
                  <a:srgbClr val="EBEBEB"/>
                </a:solidFill>
              </a:rPr>
              <a:t>predmetom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mnogih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filmova</a:t>
            </a:r>
            <a:r>
              <a:rPr lang="en-US" sz="2000">
                <a:solidFill>
                  <a:srgbClr val="EBEBEB"/>
                </a:solidFill>
              </a:rPr>
              <a:t> </a:t>
            </a:r>
            <a:r>
              <a:rPr lang="en-US" sz="2000" err="1">
                <a:solidFill>
                  <a:srgbClr val="EBEBEB"/>
                </a:solidFill>
              </a:rPr>
              <a:t>i</a:t>
            </a:r>
            <a:r>
              <a:rPr lang="en-US" sz="2000">
                <a:solidFill>
                  <a:srgbClr val="EBEBEB"/>
                </a:solidFill>
              </a:rPr>
              <a:t> TV-</a:t>
            </a:r>
            <a:r>
              <a:rPr lang="en-US" sz="2000" err="1">
                <a:solidFill>
                  <a:srgbClr val="EBEBEB"/>
                </a:solidFill>
              </a:rPr>
              <a:t>emisija</a:t>
            </a:r>
            <a:r>
              <a:rPr lang="en-US" sz="2000">
                <a:solidFill>
                  <a:srgbClr val="EBEBEB"/>
                </a:solidFill>
              </a:rPr>
              <a:t>.</a:t>
            </a:r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xmlns="" id="{B24996F8-180C-4DCB-8A26-DFA336CD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B902F84A-B5D0-437B-B1B7-4247E05F92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77" r="302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30182B0-3559-41D5-9EBC-0BD86BEDA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8379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FB401-6C17-4476-9294-D5EB1EF4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1E9DED-31AE-4C7B-8F51-CEBFDB4D13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52638"/>
            <a:ext cx="8947150" cy="419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Zatvorski</a:t>
            </a:r>
            <a:r>
              <a:rPr lang="en-US"/>
              <a:t> </a:t>
            </a:r>
            <a:r>
              <a:rPr lang="en-US" err="1"/>
              <a:t>sistem</a:t>
            </a:r>
            <a:r>
              <a:rPr lang="en-US"/>
              <a:t> u SAD-u je </a:t>
            </a:r>
            <a:r>
              <a:rPr lang="en-US" err="1"/>
              <a:t>složen</a:t>
            </a:r>
            <a:r>
              <a:rPr lang="en-US"/>
              <a:t> I </a:t>
            </a:r>
            <a:r>
              <a:rPr lang="en-US" err="1"/>
              <a:t>njegovo</a:t>
            </a:r>
            <a:r>
              <a:rPr lang="en-US"/>
              <a:t> </a:t>
            </a:r>
            <a:r>
              <a:rPr lang="en-US" err="1"/>
              <a:t>konačno</a:t>
            </a:r>
            <a:r>
              <a:rPr lang="en-US"/>
              <a:t> </a:t>
            </a:r>
            <a:r>
              <a:rPr lang="en-US" err="1"/>
              <a:t>oblikovanje</a:t>
            </a:r>
            <a:r>
              <a:rPr lang="en-US"/>
              <a:t> </a:t>
            </a:r>
            <a:r>
              <a:rPr lang="en-US" err="1"/>
              <a:t>nije</a:t>
            </a:r>
            <a:r>
              <a:rPr lang="en-US"/>
              <a:t> </a:t>
            </a:r>
            <a:r>
              <a:rPr lang="en-US" err="1"/>
              <a:t>dovršeno</a:t>
            </a:r>
            <a:r>
              <a:rPr lang="en-US"/>
              <a:t>, ne </a:t>
            </a:r>
            <a:r>
              <a:rPr lang="en-US" err="1"/>
              <a:t>postoje</a:t>
            </a:r>
            <a:r>
              <a:rPr lang="en-US"/>
              <a:t> </a:t>
            </a:r>
            <a:r>
              <a:rPr lang="en-US" err="1"/>
              <a:t>naznake</a:t>
            </a:r>
            <a:r>
              <a:rPr lang="en-US"/>
              <a:t> da </a:t>
            </a:r>
            <a:r>
              <a:rPr lang="en-US" err="1"/>
              <a:t>će</a:t>
            </a:r>
            <a:r>
              <a:rPr lang="en-US"/>
              <a:t> u </a:t>
            </a:r>
            <a:r>
              <a:rPr lang="en-US" err="1"/>
              <a:t>skorije</a:t>
            </a:r>
            <a:r>
              <a:rPr lang="en-US"/>
              <a:t> </a:t>
            </a:r>
            <a:r>
              <a:rPr lang="en-US" err="1"/>
              <a:t>vrijeme</a:t>
            </a:r>
            <a:r>
              <a:rPr lang="en-US"/>
              <a:t> </a:t>
            </a:r>
            <a:r>
              <a:rPr lang="en-US" err="1"/>
              <a:t>biti</a:t>
            </a:r>
          </a:p>
          <a:p>
            <a:r>
              <a:rPr lang="en-US"/>
              <a:t>Osim </a:t>
            </a:r>
            <a:r>
              <a:rPr lang="en-US" err="1"/>
              <a:t>svoje</a:t>
            </a:r>
            <a:r>
              <a:rPr lang="en-US"/>
              <a:t> "</a:t>
            </a:r>
            <a:r>
              <a:rPr lang="en-US" err="1"/>
              <a:t>prave</a:t>
            </a:r>
            <a:r>
              <a:rPr lang="en-US"/>
              <a:t>" </a:t>
            </a:r>
            <a:r>
              <a:rPr lang="en-US" err="1"/>
              <a:t>svrhe</a:t>
            </a:r>
            <a:r>
              <a:rPr lang="en-US"/>
              <a:t>, </a:t>
            </a:r>
            <a:r>
              <a:rPr lang="en-US" err="1"/>
              <a:t>predstavlja</a:t>
            </a:r>
            <a:r>
              <a:rPr lang="en-US"/>
              <a:t> </a:t>
            </a:r>
            <a:r>
              <a:rPr lang="en-US" err="1"/>
              <a:t>političko</a:t>
            </a:r>
            <a:r>
              <a:rPr lang="en-US"/>
              <a:t>, </a:t>
            </a:r>
            <a:r>
              <a:rPr lang="en-US" err="1"/>
              <a:t>socijalno</a:t>
            </a:r>
            <a:r>
              <a:rPr lang="en-US"/>
              <a:t>, </a:t>
            </a:r>
            <a:r>
              <a:rPr lang="en-US" err="1"/>
              <a:t>ekonomsko</a:t>
            </a:r>
            <a:r>
              <a:rPr lang="en-US"/>
              <a:t> I </a:t>
            </a:r>
            <a:r>
              <a:rPr lang="en-US" err="1"/>
              <a:t>rasno</a:t>
            </a:r>
            <a:r>
              <a:rPr lang="en-US"/>
              <a:t> </a:t>
            </a:r>
            <a:r>
              <a:rPr lang="en-US" err="1"/>
              <a:t>pitanje</a:t>
            </a:r>
            <a:r>
              <a:rPr lang="en-US"/>
              <a:t>, </a:t>
            </a:r>
            <a:r>
              <a:rPr lang="en-US" err="1"/>
              <a:t>zbog</a:t>
            </a:r>
            <a:r>
              <a:rPr lang="en-US"/>
              <a:t> </a:t>
            </a:r>
            <a:r>
              <a:rPr lang="en-US" err="1"/>
              <a:t>čega</a:t>
            </a:r>
            <a:r>
              <a:rPr lang="en-US"/>
              <a:t> se </a:t>
            </a:r>
            <a:r>
              <a:rPr lang="en-US" err="1"/>
              <a:t>često</a:t>
            </a:r>
            <a:r>
              <a:rPr lang="en-US"/>
              <a:t> </a:t>
            </a:r>
            <a:r>
              <a:rPr lang="en-US" err="1"/>
              <a:t>optužuje</a:t>
            </a:r>
            <a:r>
              <a:rPr lang="en-US"/>
              <a:t> </a:t>
            </a:r>
            <a:r>
              <a:rPr lang="en-US" err="1"/>
              <a:t>država</a:t>
            </a:r>
            <a:r>
              <a:rPr lang="en-US"/>
              <a:t> </a:t>
            </a:r>
            <a:r>
              <a:rPr lang="en-US" err="1"/>
              <a:t>radi</a:t>
            </a:r>
            <a:r>
              <a:rPr lang="en-US"/>
              <a:t> </a:t>
            </a:r>
            <a:r>
              <a:rPr lang="en-US" err="1"/>
              <a:t>neobjavljenih</a:t>
            </a:r>
            <a:r>
              <a:rPr lang="en-US"/>
              <a:t> </a:t>
            </a:r>
            <a:r>
              <a:rPr lang="en-US" err="1"/>
              <a:t>informacija</a:t>
            </a:r>
            <a:r>
              <a:rPr lang="en-US"/>
              <a:t> I </a:t>
            </a:r>
            <a:r>
              <a:rPr lang="en-US" err="1"/>
              <a:t>surovih</a:t>
            </a:r>
            <a:r>
              <a:rPr lang="en-US"/>
              <a:t> </a:t>
            </a:r>
            <a:r>
              <a:rPr lang="en-US" err="1"/>
              <a:t>postupanja</a:t>
            </a:r>
            <a:r>
              <a:rPr lang="en-US"/>
              <a:t> </a:t>
            </a:r>
            <a:r>
              <a:rPr lang="en-US" err="1"/>
              <a:t>prema</a:t>
            </a:r>
            <a:r>
              <a:rPr lang="en-US"/>
              <a:t> </a:t>
            </a:r>
            <a:r>
              <a:rPr lang="en-US" err="1"/>
              <a:t>zatvorenicima</a:t>
            </a:r>
            <a:r>
              <a:rPr lang="en-US"/>
              <a:t> (</a:t>
            </a:r>
            <a:r>
              <a:rPr lang="en-US" err="1"/>
              <a:t>prije</a:t>
            </a:r>
            <a:r>
              <a:rPr lang="en-US"/>
              <a:t> </a:t>
            </a:r>
            <a:r>
              <a:rPr lang="en-US" err="1"/>
              <a:t>svega</a:t>
            </a:r>
            <a:r>
              <a:rPr lang="en-US"/>
              <a:t> </a:t>
            </a:r>
            <a:r>
              <a:rPr lang="en-US" err="1"/>
              <a:t>crne</a:t>
            </a:r>
            <a:r>
              <a:rPr lang="en-US"/>
              <a:t> </a:t>
            </a:r>
            <a:r>
              <a:rPr lang="en-US" err="1"/>
              <a:t>rase</a:t>
            </a:r>
            <a:r>
              <a:rPr lang="en-US"/>
              <a:t>)</a:t>
            </a:r>
          </a:p>
          <a:p>
            <a:r>
              <a:rPr lang="en-US"/>
              <a:t>U </a:t>
            </a:r>
            <a:r>
              <a:rPr lang="en-US" err="1"/>
              <a:t>zatvorima</a:t>
            </a:r>
            <a:r>
              <a:rPr lang="en-US"/>
              <a:t> u SAD-u </a:t>
            </a:r>
            <a:r>
              <a:rPr lang="en-US" err="1"/>
              <a:t>smješteno</a:t>
            </a:r>
            <a:r>
              <a:rPr lang="en-US"/>
              <a:t> je </a:t>
            </a:r>
            <a:r>
              <a:rPr lang="en-US" err="1"/>
              <a:t>oko</a:t>
            </a:r>
            <a:r>
              <a:rPr lang="en-US"/>
              <a:t> 2 </a:t>
            </a:r>
            <a:r>
              <a:rPr lang="en-US" err="1"/>
              <a:t>miliona</a:t>
            </a:r>
            <a:r>
              <a:rPr lang="en-US"/>
              <a:t> </a:t>
            </a:r>
            <a:r>
              <a:rPr lang="en-US" err="1"/>
              <a:t>ljudi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37263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12FB3A-70A0-4A7A-BD96-B07DEEF1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03E448-19BB-458E-BE5A-789925F1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  <a:hlinkClick r:id="rId2"/>
              </a:rPr>
              <a:t>https://ba.voanews.com/a/a-37-a-2004-09-24-13-1-86177547/1173024.html</a:t>
            </a:r>
            <a:endParaRPr lang="en-US"/>
          </a:p>
          <a:p>
            <a:r>
              <a:rPr lang="en-US" dirty="0">
                <a:ea typeface="+mj-lt"/>
                <a:cs typeface="+mj-lt"/>
                <a:hlinkClick r:id="rId3"/>
              </a:rPr>
              <a:t>http://www.ncpathinktank.org/pub/st206?pg=3</a:t>
            </a:r>
            <a:endParaRPr lang="en-US"/>
          </a:p>
          <a:p>
            <a:r>
              <a:rPr lang="en-US" dirty="0">
                <a:ea typeface="+mj-lt"/>
                <a:cs typeface="+mj-lt"/>
                <a:hlinkClick r:id="rId4"/>
              </a:rPr>
              <a:t>https://www.revolvy.com/page/Ashurst%E2%80%93Sumners-Act</a:t>
            </a:r>
            <a:endParaRPr lang="en-US" dirty="0"/>
          </a:p>
          <a:p>
            <a:r>
              <a:rPr lang="en-US" dirty="0" err="1"/>
              <a:t>Uvod</a:t>
            </a:r>
            <a:r>
              <a:rPr lang="en-US" dirty="0"/>
              <a:t> u </a:t>
            </a:r>
            <a:r>
              <a:rPr lang="en-US" dirty="0" err="1"/>
              <a:t>penologiju</a:t>
            </a:r>
            <a:r>
              <a:rPr lang="en-US" dirty="0"/>
              <a:t>, </a:t>
            </a:r>
            <a:r>
              <a:rPr lang="en-US" dirty="0" err="1"/>
              <a:t>izvršno</a:t>
            </a:r>
            <a:r>
              <a:rPr lang="en-US" dirty="0"/>
              <a:t> I </a:t>
            </a:r>
            <a:r>
              <a:rPr lang="en-US" dirty="0" err="1"/>
              <a:t>krivišno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Bosne</a:t>
            </a:r>
            <a:r>
              <a:rPr lang="en-US" dirty="0"/>
              <a:t> I </a:t>
            </a:r>
            <a:r>
              <a:rPr lang="en-US" dirty="0" err="1"/>
              <a:t>Hercegovine</a:t>
            </a:r>
            <a:r>
              <a:rPr lang="en-US" dirty="0"/>
              <a:t>; Hajrija </a:t>
            </a:r>
            <a:r>
              <a:rPr lang="en-US" dirty="0" err="1"/>
              <a:t>Sijerčić</a:t>
            </a:r>
            <a:r>
              <a:rPr lang="en-US" dirty="0"/>
              <a:t> </a:t>
            </a:r>
            <a:r>
              <a:rPr lang="en-US" dirty="0" err="1"/>
              <a:t>Čolić</a:t>
            </a:r>
            <a:r>
              <a:rPr lang="en-US" dirty="0"/>
              <a:t> I </a:t>
            </a:r>
            <a:r>
              <a:rPr lang="en-US" dirty="0" err="1"/>
              <a:t>VIldana</a:t>
            </a:r>
            <a:r>
              <a:rPr lang="en-US" dirty="0"/>
              <a:t> </a:t>
            </a:r>
            <a:r>
              <a:rPr lang="en-US" dirty="0" err="1"/>
              <a:t>Vranj</a:t>
            </a:r>
            <a:r>
              <a:rPr lang="en-US" dirty="0"/>
              <a:t>, </a:t>
            </a:r>
            <a:r>
              <a:rPr lang="en-US" dirty="0" err="1"/>
              <a:t>Pravni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 </a:t>
            </a:r>
            <a:r>
              <a:rPr lang="en-US" dirty="0" err="1"/>
              <a:t>Univerzitreta</a:t>
            </a:r>
            <a:r>
              <a:rPr lang="en-US" dirty="0"/>
              <a:t> u </a:t>
            </a:r>
            <a:r>
              <a:rPr lang="en-US" dirty="0" err="1"/>
              <a:t>Sarajevu</a:t>
            </a:r>
            <a:r>
              <a:rPr lang="en-US" dirty="0"/>
              <a:t>, 2011</a:t>
            </a:r>
          </a:p>
          <a:p>
            <a:r>
              <a:rPr lang="en-US" dirty="0" err="1"/>
              <a:t>Krivično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II, Borislav </a:t>
            </a:r>
            <a:r>
              <a:rPr lang="en-US" dirty="0" err="1"/>
              <a:t>Petrović</a:t>
            </a:r>
            <a:r>
              <a:rPr lang="en-US" dirty="0"/>
              <a:t> I Dragan </a:t>
            </a:r>
            <a:r>
              <a:rPr lang="en-US" dirty="0" err="1"/>
              <a:t>Jovašević</a:t>
            </a:r>
            <a:r>
              <a:rPr lang="en-US" dirty="0"/>
              <a:t>, </a:t>
            </a:r>
            <a:r>
              <a:rPr lang="en-US" dirty="0" err="1"/>
              <a:t>Pravni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 </a:t>
            </a:r>
            <a:r>
              <a:rPr lang="en-US" dirty="0" err="1"/>
              <a:t>Univerziteta</a:t>
            </a:r>
            <a:r>
              <a:rPr lang="en-US" dirty="0"/>
              <a:t> u </a:t>
            </a:r>
            <a:r>
              <a:rPr lang="en-US" dirty="0" err="1"/>
              <a:t>Sarajevu</a:t>
            </a:r>
            <a:r>
              <a:rPr lang="en-US" dirty="0"/>
              <a:t>, 2005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86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1F0B2-31C4-4C8B-8AC6-308D126D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highlight>
                  <a:srgbClr val="000000"/>
                </a:highlight>
              </a:rPr>
              <a:t>UVOD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F0A87B4-F027-4858-AD17-2B145D073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8857943"/>
              </p:ext>
            </p:extLst>
          </p:nvPr>
        </p:nvGraphicFramePr>
        <p:xfrm>
          <a:off x="648930" y="2537086"/>
          <a:ext cx="10895370" cy="369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99843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03E73-E432-4F5E-BB04-9CB791B0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Historijski</a:t>
            </a:r>
            <a:r>
              <a:rPr lang="en-US"/>
              <a:t> </a:t>
            </a:r>
            <a:r>
              <a:rPr lang="en-US" err="1"/>
              <a:t>razvoj</a:t>
            </a:r>
            <a:r>
              <a:rPr lang="en-US"/>
              <a:t> </a:t>
            </a:r>
            <a:r>
              <a:rPr lang="en-US" err="1"/>
              <a:t>zatvora</a:t>
            </a:r>
            <a:r>
              <a:rPr lang="en-US"/>
              <a:t> u SAD-u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762740-B5E4-4215-BABE-65248AD5A9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Nakon</a:t>
            </a:r>
            <a:r>
              <a:rPr lang="en-US"/>
              <a:t> </a:t>
            </a:r>
            <a:r>
              <a:rPr lang="en-US" err="1"/>
              <a:t>američke</a:t>
            </a:r>
            <a:r>
              <a:rPr lang="en-US"/>
              <a:t> </a:t>
            </a:r>
            <a:r>
              <a:rPr lang="en-US" err="1"/>
              <a:t>revolucije</a:t>
            </a:r>
            <a:r>
              <a:rPr lang="en-US"/>
              <a:t> </a:t>
            </a:r>
            <a:r>
              <a:rPr lang="en-US" err="1"/>
              <a:t>dolazi</a:t>
            </a:r>
            <a:r>
              <a:rPr lang="en-US"/>
              <a:t> do </a:t>
            </a:r>
            <a:r>
              <a:rPr lang="en-US" err="1"/>
              <a:t>jačanja</a:t>
            </a:r>
            <a:r>
              <a:rPr lang="en-US"/>
              <a:t> </a:t>
            </a:r>
            <a:r>
              <a:rPr lang="en-US" err="1"/>
              <a:t>državem</a:t>
            </a:r>
            <a:r>
              <a:rPr lang="en-US"/>
              <a:t> u </a:t>
            </a:r>
            <a:r>
              <a:rPr lang="en-US" err="1"/>
              <a:t>ekonomskom</a:t>
            </a:r>
            <a:r>
              <a:rPr lang="en-US"/>
              <a:t> I </a:t>
            </a:r>
            <a:r>
              <a:rPr lang="en-US" err="1"/>
              <a:t>političkom</a:t>
            </a:r>
            <a:r>
              <a:rPr lang="en-US"/>
              <a:t> </a:t>
            </a:r>
            <a:r>
              <a:rPr lang="en-US" err="1"/>
              <a:t>smjeru</a:t>
            </a:r>
            <a:r>
              <a:rPr lang="en-US"/>
              <a:t>, a </a:t>
            </a:r>
            <a:r>
              <a:rPr lang="en-US" err="1"/>
              <a:t>potrebe</a:t>
            </a:r>
            <a:r>
              <a:rPr lang="en-US"/>
              <a:t> za </a:t>
            </a:r>
            <a:r>
              <a:rPr lang="en-US" err="1"/>
              <a:t>uređenijim</a:t>
            </a:r>
            <a:r>
              <a:rPr lang="en-US"/>
              <a:t> </a:t>
            </a:r>
            <a:r>
              <a:rPr lang="en-US" err="1"/>
              <a:t>zatvorskim</a:t>
            </a:r>
            <a:r>
              <a:rPr lang="en-US"/>
              <a:t> </a:t>
            </a:r>
            <a:r>
              <a:rPr lang="en-US" err="1"/>
              <a:t>sistemom</a:t>
            </a:r>
            <a:r>
              <a:rPr lang="en-US"/>
              <a:t> </a:t>
            </a:r>
            <a:r>
              <a:rPr lang="en-US" err="1"/>
              <a:t>postaje</a:t>
            </a:r>
            <a:r>
              <a:rPr lang="en-US"/>
              <a:t> </a:t>
            </a:r>
            <a:r>
              <a:rPr lang="en-US" err="1"/>
              <a:t>sve</a:t>
            </a:r>
            <a:r>
              <a:rPr lang="en-US"/>
              <a:t> </a:t>
            </a:r>
            <a:r>
              <a:rPr lang="en-US" err="1"/>
              <a:t>veća</a:t>
            </a:r>
            <a:endParaRPr lang="en-US"/>
          </a:p>
          <a:p>
            <a:r>
              <a:rPr lang="en-US"/>
              <a:t>U 19.st </a:t>
            </a:r>
            <a:r>
              <a:rPr lang="en-US" err="1"/>
              <a:t>zatvori</a:t>
            </a:r>
            <a:r>
              <a:rPr lang="en-US"/>
              <a:t> u SAD-u u </a:t>
            </a:r>
            <a:r>
              <a:rPr lang="en-US" err="1"/>
              <a:t>prepoznatljivi</a:t>
            </a:r>
            <a:r>
              <a:rPr lang="en-US"/>
              <a:t> po </a:t>
            </a:r>
            <a:r>
              <a:rPr lang="en-US" err="1"/>
              <a:t>lošim</a:t>
            </a:r>
            <a:r>
              <a:rPr lang="en-US"/>
              <a:t> </a:t>
            </a:r>
            <a:r>
              <a:rPr lang="en-US" err="1"/>
              <a:t>higijenskim</a:t>
            </a:r>
            <a:r>
              <a:rPr lang="en-US"/>
              <a:t> I </a:t>
            </a:r>
            <a:r>
              <a:rPr lang="en-US" err="1"/>
              <a:t>nehumanim</a:t>
            </a:r>
            <a:r>
              <a:rPr lang="en-US"/>
              <a:t> </a:t>
            </a:r>
            <a:r>
              <a:rPr lang="en-US" err="1"/>
              <a:t>uvjetima</a:t>
            </a:r>
            <a:r>
              <a:rPr lang="en-US"/>
              <a:t>, </a:t>
            </a:r>
            <a:r>
              <a:rPr lang="en-US" err="1"/>
              <a:t>prenatrpanost</a:t>
            </a:r>
            <a:r>
              <a:rPr lang="en-US"/>
              <a:t>, </a:t>
            </a:r>
            <a:r>
              <a:rPr lang="en-US" err="1"/>
              <a:t>slaba</a:t>
            </a:r>
            <a:r>
              <a:rPr lang="en-US"/>
              <a:t> </a:t>
            </a:r>
            <a:r>
              <a:rPr lang="en-US" err="1"/>
              <a:t>zaštita</a:t>
            </a:r>
            <a:r>
              <a:rPr lang="en-US"/>
              <a:t> od </a:t>
            </a:r>
            <a:r>
              <a:rPr lang="en-US" err="1"/>
              <a:t>epidemija</a:t>
            </a:r>
            <a:r>
              <a:rPr lang="en-US"/>
              <a:t>, </a:t>
            </a:r>
            <a:r>
              <a:rPr lang="en-US" err="1"/>
              <a:t>te</a:t>
            </a:r>
            <a:r>
              <a:rPr lang="en-US"/>
              <a:t> je </a:t>
            </a:r>
            <a:r>
              <a:rPr lang="en-US" err="1"/>
              <a:t>moralo</a:t>
            </a:r>
            <a:r>
              <a:rPr lang="en-US"/>
              <a:t> </a:t>
            </a:r>
            <a:r>
              <a:rPr lang="en-US" err="1"/>
              <a:t>doći</a:t>
            </a:r>
            <a:r>
              <a:rPr lang="en-US"/>
              <a:t> do </a:t>
            </a:r>
            <a:r>
              <a:rPr lang="en-US" err="1"/>
              <a:t>adaptacije</a:t>
            </a:r>
            <a:r>
              <a:rPr lang="en-US"/>
              <a:t> I </a:t>
            </a:r>
            <a:r>
              <a:rPr lang="en-US" err="1"/>
              <a:t>izgradnje</a:t>
            </a:r>
            <a:r>
              <a:rPr lang="en-US"/>
              <a:t> </a:t>
            </a:r>
            <a:r>
              <a:rPr lang="en-US" err="1"/>
              <a:t>novih</a:t>
            </a:r>
            <a:r>
              <a:rPr lang="en-US"/>
              <a:t> </a:t>
            </a:r>
            <a:r>
              <a:rPr lang="en-US" err="1"/>
              <a:t>zavoda</a:t>
            </a:r>
            <a:r>
              <a:rPr lang="en-US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ECF1A-6D32-4333-A7A8-4797790D97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Sam </a:t>
            </a:r>
            <a:r>
              <a:rPr lang="en-US" err="1"/>
              <a:t>historijski</a:t>
            </a:r>
            <a:r>
              <a:rPr lang="en-US"/>
              <a:t> </a:t>
            </a:r>
            <a:r>
              <a:rPr lang="en-US" err="1"/>
              <a:t>razvoj</a:t>
            </a:r>
            <a:r>
              <a:rPr lang="en-US"/>
              <a:t> se </a:t>
            </a:r>
            <a:r>
              <a:rPr lang="en-US" err="1"/>
              <a:t>može</a:t>
            </a:r>
            <a:r>
              <a:rPr lang="en-US"/>
              <a:t> </a:t>
            </a:r>
            <a:r>
              <a:rPr lang="en-US" err="1"/>
              <a:t>najbolje</a:t>
            </a:r>
            <a:r>
              <a:rPr lang="en-US"/>
              <a:t> </a:t>
            </a:r>
            <a:r>
              <a:rPr lang="en-US" err="1"/>
              <a:t>prikazati</a:t>
            </a:r>
            <a:r>
              <a:rPr lang="en-US"/>
              <a:t> </a:t>
            </a:r>
            <a:r>
              <a:rPr lang="en-US" err="1"/>
              <a:t>kroz</a:t>
            </a:r>
            <a:r>
              <a:rPr lang="en-US"/>
              <a:t> </a:t>
            </a:r>
            <a:r>
              <a:rPr lang="en-US" err="1"/>
              <a:t>šest</a:t>
            </a:r>
            <a:r>
              <a:rPr lang="en-US"/>
              <a:t> </a:t>
            </a:r>
            <a:r>
              <a:rPr lang="en-US" err="1"/>
              <a:t>faza</a:t>
            </a:r>
            <a:r>
              <a:rPr lang="en-US"/>
              <a:t>:</a:t>
            </a:r>
          </a:p>
          <a:p>
            <a:r>
              <a:rPr lang="en-US"/>
              <a:t>1. </a:t>
            </a:r>
            <a:r>
              <a:rPr lang="en-US" err="1"/>
              <a:t>faza</a:t>
            </a:r>
            <a:r>
              <a:rPr lang="en-US"/>
              <a:t> – rani </a:t>
            </a:r>
            <a:r>
              <a:rPr lang="en-US" err="1"/>
              <a:t>američki</a:t>
            </a:r>
            <a:r>
              <a:rPr lang="en-US"/>
              <a:t> </a:t>
            </a:r>
            <a:r>
              <a:rPr lang="en-US" err="1"/>
              <a:t>zatvori</a:t>
            </a:r>
            <a:endParaRPr lang="en-US"/>
          </a:p>
          <a:p>
            <a:r>
              <a:rPr lang="en-US"/>
              <a:t>2. </a:t>
            </a:r>
            <a:r>
              <a:rPr lang="en-US" err="1"/>
              <a:t>faza</a:t>
            </a:r>
            <a:r>
              <a:rPr lang="en-US"/>
              <a:t> – period </a:t>
            </a:r>
            <a:r>
              <a:rPr lang="en-US" err="1"/>
              <a:t>Pennsylvanijskog</a:t>
            </a:r>
            <a:r>
              <a:rPr lang="en-US"/>
              <a:t> </a:t>
            </a:r>
            <a:r>
              <a:rPr lang="en-US" err="1"/>
              <a:t>sistema</a:t>
            </a:r>
            <a:endParaRPr lang="en-US"/>
          </a:p>
          <a:p>
            <a:r>
              <a:rPr lang="en-US"/>
              <a:t>3. </a:t>
            </a:r>
            <a:r>
              <a:rPr lang="en-US" err="1"/>
              <a:t>faza</a:t>
            </a:r>
            <a:r>
              <a:rPr lang="en-US"/>
              <a:t> – </a:t>
            </a:r>
            <a:r>
              <a:rPr lang="en-US" err="1"/>
              <a:t>popravni</a:t>
            </a:r>
            <a:r>
              <a:rPr lang="en-US"/>
              <a:t> </a:t>
            </a:r>
            <a:r>
              <a:rPr lang="en-US" err="1"/>
              <a:t>sistem</a:t>
            </a:r>
            <a:endParaRPr lang="en-US"/>
          </a:p>
          <a:p>
            <a:r>
              <a:rPr lang="en-US"/>
              <a:t>4. </a:t>
            </a:r>
            <a:r>
              <a:rPr lang="en-US" err="1"/>
              <a:t>faza</a:t>
            </a:r>
            <a:r>
              <a:rPr lang="en-US"/>
              <a:t> – rani </a:t>
            </a:r>
            <a:r>
              <a:rPr lang="en-US" err="1"/>
              <a:t>industrijski</a:t>
            </a:r>
            <a:r>
              <a:rPr lang="en-US"/>
              <a:t> </a:t>
            </a:r>
            <a:r>
              <a:rPr lang="en-US" err="1"/>
              <a:t>zatvorski</a:t>
            </a:r>
            <a:r>
              <a:rPr lang="en-US"/>
              <a:t> </a:t>
            </a:r>
            <a:r>
              <a:rPr lang="en-US" err="1"/>
              <a:t>sistem</a:t>
            </a:r>
            <a:endParaRPr lang="en-US"/>
          </a:p>
          <a:p>
            <a:r>
              <a:rPr lang="en-US"/>
              <a:t>5. I 6. </a:t>
            </a:r>
            <a:r>
              <a:rPr lang="en-US" err="1"/>
              <a:t>faza</a:t>
            </a:r>
            <a:r>
              <a:rPr lang="en-US"/>
              <a:t> – </a:t>
            </a:r>
            <a:r>
              <a:rPr lang="en-US" err="1"/>
              <a:t>savremeni</a:t>
            </a:r>
            <a:r>
              <a:rPr lang="en-US"/>
              <a:t> </a:t>
            </a:r>
            <a:r>
              <a:rPr lang="en-US" err="1"/>
              <a:t>zatvorski</a:t>
            </a:r>
            <a:r>
              <a:rPr lang="en-US"/>
              <a:t> </a:t>
            </a:r>
            <a:r>
              <a:rPr lang="en-US" err="1"/>
              <a:t>sistem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20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7DC47-11D5-4A50-86B6-1E190B5B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Rani </a:t>
            </a:r>
            <a:r>
              <a:rPr lang="en-US" err="1"/>
              <a:t>američki</a:t>
            </a:r>
            <a:r>
              <a:rPr lang="en-US"/>
              <a:t> </a:t>
            </a:r>
            <a:r>
              <a:rPr lang="en-US" err="1"/>
              <a:t>zatvori</a:t>
            </a:r>
            <a:r>
              <a:rPr lang="en-US"/>
              <a:t> (1790 – 1830)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292DA1-57E9-466B-97DF-D1F280E21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Karakteristike</a:t>
            </a:r>
            <a:r>
              <a:rPr lang="en-US"/>
              <a:t> </a:t>
            </a:r>
            <a:r>
              <a:rPr lang="en-US" err="1"/>
              <a:t>prve</a:t>
            </a:r>
            <a:r>
              <a:rPr lang="en-US"/>
              <a:t> faze </a:t>
            </a:r>
            <a:r>
              <a:rPr lang="en-US" err="1"/>
              <a:t>su</a:t>
            </a:r>
            <a:r>
              <a:rPr lang="en-US"/>
              <a:t>:</a:t>
            </a:r>
          </a:p>
          <a:p>
            <a:r>
              <a:rPr lang="en-US" err="1"/>
              <a:t>Tzv</a:t>
            </a:r>
            <a:r>
              <a:rPr lang="en-US"/>
              <a:t>. "</a:t>
            </a:r>
            <a:r>
              <a:rPr lang="en-US" err="1"/>
              <a:t>primitivni</a:t>
            </a:r>
            <a:r>
              <a:rPr lang="en-US"/>
              <a:t> </a:t>
            </a:r>
            <a:r>
              <a:rPr lang="en-US" err="1"/>
              <a:t>zatvori</a:t>
            </a:r>
            <a:r>
              <a:rPr lang="en-US"/>
              <a:t>"</a:t>
            </a:r>
          </a:p>
          <a:p>
            <a:r>
              <a:rPr lang="en-US" err="1"/>
              <a:t>Loši</a:t>
            </a:r>
            <a:r>
              <a:rPr lang="en-US"/>
              <a:t> </a:t>
            </a:r>
            <a:r>
              <a:rPr lang="en-US" err="1"/>
              <a:t>nehigijenski</a:t>
            </a:r>
            <a:r>
              <a:rPr lang="en-US"/>
              <a:t> </a:t>
            </a:r>
            <a:r>
              <a:rPr lang="en-US" err="1"/>
              <a:t>uvjeti</a:t>
            </a:r>
          </a:p>
          <a:p>
            <a:r>
              <a:rPr lang="en-US" err="1"/>
              <a:t>Zajedničko</a:t>
            </a:r>
            <a:r>
              <a:rPr lang="en-US"/>
              <a:t> </a:t>
            </a:r>
            <a:r>
              <a:rPr lang="en-US" err="1"/>
              <a:t>izdržavanje</a:t>
            </a:r>
            <a:r>
              <a:rPr lang="en-US"/>
              <a:t> </a:t>
            </a:r>
            <a:r>
              <a:rPr lang="en-US" err="1"/>
              <a:t>zatvora</a:t>
            </a:r>
            <a:r>
              <a:rPr lang="en-US"/>
              <a:t> </a:t>
            </a:r>
            <a:r>
              <a:rPr lang="en-US" err="1"/>
              <a:t>svih</a:t>
            </a:r>
            <a:r>
              <a:rPr lang="en-US"/>
              <a:t> </a:t>
            </a:r>
            <a:r>
              <a:rPr lang="en-US" err="1"/>
              <a:t>kategorija</a:t>
            </a:r>
            <a:r>
              <a:rPr lang="en-US"/>
              <a:t> </a:t>
            </a:r>
            <a:r>
              <a:rPr lang="en-US" err="1"/>
              <a:t>osoba</a:t>
            </a:r>
            <a:r>
              <a:rPr lang="en-US"/>
              <a:t>, bez </a:t>
            </a:r>
            <a:r>
              <a:rPr lang="en-US" err="1"/>
              <a:t>obzira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dob, </a:t>
            </a:r>
            <a:r>
              <a:rPr lang="en-US" err="1"/>
              <a:t>izvršeno</a:t>
            </a:r>
            <a:r>
              <a:rPr lang="en-US"/>
              <a:t> </a:t>
            </a:r>
            <a:r>
              <a:rPr lang="en-US" err="1"/>
              <a:t>djelo</a:t>
            </a:r>
            <a:r>
              <a:rPr lang="en-US"/>
              <a:t>, </a:t>
            </a:r>
            <a:r>
              <a:rPr lang="en-US" err="1"/>
              <a:t>itd</a:t>
            </a:r>
            <a:r>
              <a:rPr lang="en-US"/>
              <a:t>...</a:t>
            </a:r>
          </a:p>
          <a:p>
            <a:r>
              <a:rPr lang="en-US" err="1"/>
              <a:t>Kazna</a:t>
            </a:r>
            <a:r>
              <a:rPr lang="en-US"/>
              <a:t> se </a:t>
            </a:r>
            <a:r>
              <a:rPr lang="en-US" err="1"/>
              <a:t>smatra</a:t>
            </a:r>
            <a:r>
              <a:rPr lang="en-US"/>
              <a:t> </a:t>
            </a:r>
            <a:r>
              <a:rPr lang="en-US" err="1"/>
              <a:t>kao</a:t>
            </a:r>
            <a:r>
              <a:rPr lang="en-US"/>
              <a:t> </a:t>
            </a:r>
            <a:r>
              <a:rPr lang="en-US" err="1"/>
              <a:t>odmazda</a:t>
            </a:r>
            <a:r>
              <a:rPr lang="en-US"/>
              <a:t> za </a:t>
            </a:r>
            <a:r>
              <a:rPr lang="en-US" err="1"/>
              <a:t>učinjeno</a:t>
            </a:r>
            <a:r>
              <a:rPr lang="en-US"/>
              <a:t> </a:t>
            </a:r>
            <a:r>
              <a:rPr lang="en-US" err="1"/>
              <a:t>djelo</a:t>
            </a:r>
          </a:p>
          <a:p>
            <a:r>
              <a:rPr lang="en-US"/>
              <a:t>Rano </a:t>
            </a:r>
            <a:r>
              <a:rPr lang="en-US" err="1"/>
              <a:t>zagovaranje</a:t>
            </a:r>
            <a:r>
              <a:rPr lang="en-US"/>
              <a:t> </a:t>
            </a:r>
            <a:r>
              <a:rPr lang="en-US" err="1"/>
              <a:t>ideje</a:t>
            </a:r>
            <a:r>
              <a:rPr lang="en-US"/>
              <a:t> o </a:t>
            </a:r>
            <a:r>
              <a:rPr lang="en-US" err="1"/>
              <a:t>zatvoru</a:t>
            </a:r>
            <a:r>
              <a:rPr lang="en-US"/>
              <a:t> s </a:t>
            </a:r>
            <a:r>
              <a:rPr lang="en-US" err="1"/>
              <a:t>posebnim</a:t>
            </a:r>
            <a:r>
              <a:rPr lang="en-US"/>
              <a:t> </a:t>
            </a:r>
            <a:r>
              <a:rPr lang="en-US" err="1"/>
              <a:t>ćelijama</a:t>
            </a:r>
          </a:p>
        </p:txBody>
      </p:sp>
    </p:spTree>
    <p:extLst>
      <p:ext uri="{BB962C8B-B14F-4D97-AF65-F5344CB8AC3E}">
        <p14:creationId xmlns:p14="http://schemas.microsoft.com/office/powerpoint/2010/main" xmlns="" val="272179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7AD52-37FB-42DE-A53F-0FF4A558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 </a:t>
            </a:r>
            <a:r>
              <a:rPr lang="en-US" err="1"/>
              <a:t>Pennsylvanijskog</a:t>
            </a:r>
            <a:r>
              <a:rPr lang="en-US"/>
              <a:t> </a:t>
            </a:r>
            <a:r>
              <a:rPr lang="en-US" err="1"/>
              <a:t>sistema</a:t>
            </a:r>
            <a:r>
              <a:rPr lang="en-US"/>
              <a:t> (1830 – 1870)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B3345B-3E81-4080-A4EE-0505F5C88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Obilježija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:</a:t>
            </a:r>
          </a:p>
          <a:p>
            <a:r>
              <a:rPr lang="en-US" err="1"/>
              <a:t>Uvođenje</a:t>
            </a:r>
            <a:r>
              <a:rPr lang="en-US"/>
              <a:t> </a:t>
            </a:r>
            <a:r>
              <a:rPr lang="en-US" err="1"/>
              <a:t>zasebnih</a:t>
            </a:r>
            <a:r>
              <a:rPr lang="en-US"/>
              <a:t> </a:t>
            </a:r>
            <a:r>
              <a:rPr lang="en-US" err="1"/>
              <a:t>ćelija</a:t>
            </a:r>
            <a:r>
              <a:rPr lang="en-US"/>
              <a:t> za </a:t>
            </a:r>
            <a:r>
              <a:rPr lang="en-US" err="1"/>
              <a:t>sve</a:t>
            </a:r>
            <a:r>
              <a:rPr lang="en-US"/>
              <a:t> </a:t>
            </a:r>
            <a:r>
              <a:rPr lang="en-US" err="1"/>
              <a:t>prijestupnike</a:t>
            </a:r>
            <a:endParaRPr lang="en-US"/>
          </a:p>
          <a:p>
            <a:r>
              <a:rPr lang="en-US" err="1"/>
              <a:t>Postojalo</a:t>
            </a:r>
            <a:r>
              <a:rPr lang="en-US"/>
              <a:t> je </a:t>
            </a:r>
            <a:r>
              <a:rPr lang="en-US" err="1"/>
              <a:t>mišljenje</a:t>
            </a:r>
            <a:r>
              <a:rPr lang="en-US"/>
              <a:t> da </a:t>
            </a:r>
            <a:r>
              <a:rPr lang="en-US" err="1"/>
              <a:t>će</a:t>
            </a:r>
            <a:r>
              <a:rPr lang="en-US"/>
              <a:t> </a:t>
            </a:r>
            <a:r>
              <a:rPr lang="en-US" err="1"/>
              <a:t>razdvajanjem</a:t>
            </a:r>
            <a:r>
              <a:rPr lang="en-US"/>
              <a:t> </a:t>
            </a:r>
            <a:r>
              <a:rPr lang="en-US" err="1"/>
              <a:t>zatvorenika</a:t>
            </a:r>
            <a:r>
              <a:rPr lang="en-US"/>
              <a:t> </a:t>
            </a:r>
            <a:r>
              <a:rPr lang="en-US" err="1"/>
              <a:t>doći</a:t>
            </a:r>
            <a:r>
              <a:rPr lang="en-US"/>
              <a:t> do </a:t>
            </a:r>
            <a:r>
              <a:rPr lang="en-US" err="1"/>
              <a:t>njihovog</a:t>
            </a:r>
            <a:r>
              <a:rPr lang="en-US"/>
              <a:t> </a:t>
            </a:r>
            <a:r>
              <a:rPr lang="en-US" err="1"/>
              <a:t>pokajanja</a:t>
            </a:r>
            <a:r>
              <a:rPr lang="en-US"/>
              <a:t> I </a:t>
            </a:r>
            <a:r>
              <a:rPr lang="en-US" err="1"/>
              <a:t>učinkovitije</a:t>
            </a:r>
            <a:r>
              <a:rPr lang="en-US"/>
              <a:t> </a:t>
            </a:r>
            <a:r>
              <a:rPr lang="en-US" err="1"/>
              <a:t>resocijalizacije</a:t>
            </a:r>
            <a:endParaRPr lang="en-US"/>
          </a:p>
          <a:p>
            <a:r>
              <a:rPr lang="en-US" err="1"/>
              <a:t>Paralelno</a:t>
            </a:r>
            <a:r>
              <a:rPr lang="en-US"/>
              <a:t> s </a:t>
            </a:r>
            <a:r>
              <a:rPr lang="en-US" err="1"/>
              <a:t>ovim</a:t>
            </a:r>
            <a:r>
              <a:rPr lang="en-US"/>
              <a:t> , u SAD-u </a:t>
            </a:r>
            <a:r>
              <a:rPr lang="en-US" err="1"/>
              <a:t>dolazi</a:t>
            </a:r>
            <a:r>
              <a:rPr lang="en-US"/>
              <a:t> I do </a:t>
            </a:r>
            <a:r>
              <a:rPr lang="en-US" err="1"/>
              <a:t>razvijanja</a:t>
            </a:r>
            <a:r>
              <a:rPr lang="en-US"/>
              <a:t> </a:t>
            </a:r>
            <a:r>
              <a:rPr lang="en-US" err="1"/>
              <a:t>drugog</a:t>
            </a:r>
            <a:r>
              <a:rPr lang="en-US"/>
              <a:t> </a:t>
            </a:r>
            <a:r>
              <a:rPr lang="en-US" err="1"/>
              <a:t>sistema</a:t>
            </a:r>
            <a:r>
              <a:rPr lang="en-US"/>
              <a:t>, </a:t>
            </a:r>
            <a:r>
              <a:rPr lang="en-US" err="1"/>
              <a:t>onog</a:t>
            </a:r>
            <a:r>
              <a:rPr lang="en-US"/>
              <a:t> u New </a:t>
            </a:r>
            <a:r>
              <a:rPr lang="en-US" err="1"/>
              <a:t>Yorku</a:t>
            </a:r>
            <a:endParaRPr lang="en-US"/>
          </a:p>
          <a:p>
            <a:r>
              <a:rPr lang="en-US"/>
              <a:t>Sistem u New </a:t>
            </a:r>
            <a:r>
              <a:rPr lang="en-US" err="1"/>
              <a:t>Yorku</a:t>
            </a:r>
            <a:r>
              <a:rPr lang="en-US"/>
              <a:t> se </a:t>
            </a:r>
            <a:r>
              <a:rPr lang="en-US" err="1"/>
              <a:t>bazirao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radu</a:t>
            </a:r>
            <a:r>
              <a:rPr lang="en-US"/>
              <a:t> </a:t>
            </a:r>
            <a:r>
              <a:rPr lang="en-US" err="1"/>
              <a:t>zatvorenika</a:t>
            </a:r>
            <a:r>
              <a:rPr lang="en-US"/>
              <a:t>, </a:t>
            </a:r>
            <a:r>
              <a:rPr lang="en-US" err="1"/>
              <a:t>kako</a:t>
            </a:r>
            <a:r>
              <a:rPr lang="en-US"/>
              <a:t> bi se </a:t>
            </a:r>
            <a:r>
              <a:rPr lang="en-US" err="1"/>
              <a:t>smanjili</a:t>
            </a:r>
            <a:r>
              <a:rPr lang="en-US"/>
              <a:t> </a:t>
            </a:r>
            <a:r>
              <a:rPr lang="en-US" err="1"/>
              <a:t>troškovi</a:t>
            </a:r>
            <a:r>
              <a:rPr lang="en-US"/>
              <a:t> </a:t>
            </a:r>
            <a:r>
              <a:rPr lang="en-US" err="1"/>
              <a:t>održavanja</a:t>
            </a:r>
            <a:r>
              <a:rPr lang="en-US"/>
              <a:t> </a:t>
            </a:r>
            <a:r>
              <a:rPr lang="en-US" err="1"/>
              <a:t>zatvora</a:t>
            </a:r>
            <a:r>
              <a:rPr lang="en-US"/>
              <a:t> – </a:t>
            </a:r>
            <a:r>
              <a:rPr lang="en-US" err="1"/>
              <a:t>kritike</a:t>
            </a:r>
            <a:r>
              <a:rPr lang="en-US"/>
              <a:t> </a:t>
            </a:r>
            <a:r>
              <a:rPr lang="en-US" err="1"/>
              <a:t>ovom</a:t>
            </a:r>
            <a:r>
              <a:rPr lang="en-US"/>
              <a:t> </a:t>
            </a:r>
            <a:r>
              <a:rPr lang="en-US" err="1"/>
              <a:t>sistemu</a:t>
            </a:r>
            <a:r>
              <a:rPr lang="en-US"/>
              <a:t> </a:t>
            </a:r>
            <a:r>
              <a:rPr lang="en-US" err="1"/>
              <a:t>idu</a:t>
            </a:r>
            <a:r>
              <a:rPr lang="en-US"/>
              <a:t> </a:t>
            </a:r>
            <a:r>
              <a:rPr lang="en-US" err="1"/>
              <a:t>zbog</a:t>
            </a:r>
            <a:r>
              <a:rPr lang="en-US"/>
              <a:t> </a:t>
            </a:r>
            <a:r>
              <a:rPr lang="en-US" err="1"/>
              <a:t>nivoa</a:t>
            </a:r>
            <a:r>
              <a:rPr lang="en-US"/>
              <a:t> </a:t>
            </a:r>
            <a:r>
              <a:rPr lang="en-US" err="1"/>
              <a:t>korupcije</a:t>
            </a:r>
            <a:r>
              <a:rPr lang="en-US"/>
              <a:t> I </a:t>
            </a:r>
            <a:r>
              <a:rPr lang="en-US" err="1"/>
              <a:t>smatranjem</a:t>
            </a:r>
            <a:r>
              <a:rPr lang="en-US"/>
              <a:t> </a:t>
            </a:r>
            <a:r>
              <a:rPr lang="en-US" err="1"/>
              <a:t>zatvorenika</a:t>
            </a:r>
            <a:r>
              <a:rPr lang="en-US"/>
              <a:t> </a:t>
            </a:r>
            <a:r>
              <a:rPr lang="en-US" err="1"/>
              <a:t>robovima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17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EDCEB-8767-4534-AD0F-51FCDF29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Popravni</a:t>
            </a:r>
            <a:r>
              <a:rPr lang="en-US"/>
              <a:t> </a:t>
            </a:r>
            <a:r>
              <a:rPr lang="en-US" err="1"/>
              <a:t>sistem</a:t>
            </a:r>
            <a:r>
              <a:rPr lang="en-US"/>
              <a:t> (1870-1900)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7951D9-3815-4B86-AD24-015ECEF7A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Rezultat</a:t>
            </a:r>
            <a:r>
              <a:rPr lang="en-US"/>
              <a:t> </a:t>
            </a:r>
            <a:r>
              <a:rPr lang="en-US" err="1"/>
              <a:t>istraživanja</a:t>
            </a:r>
            <a:r>
              <a:rPr lang="en-US"/>
              <a:t> o </a:t>
            </a:r>
            <a:r>
              <a:rPr lang="en-US" err="1"/>
              <a:t>stanju</a:t>
            </a:r>
            <a:r>
              <a:rPr lang="en-US"/>
              <a:t> I </a:t>
            </a:r>
            <a:r>
              <a:rPr lang="en-US" err="1"/>
              <a:t>uvjetima</a:t>
            </a:r>
            <a:r>
              <a:rPr lang="en-US"/>
              <a:t> u </a:t>
            </a:r>
            <a:r>
              <a:rPr lang="en-US" err="1"/>
              <a:t>zatvoru</a:t>
            </a:r>
            <a:endParaRPr lang="en-US"/>
          </a:p>
          <a:p>
            <a:r>
              <a:rPr lang="en-US" err="1"/>
              <a:t>Dolazi</a:t>
            </a:r>
            <a:r>
              <a:rPr lang="en-US"/>
              <a:t> do </a:t>
            </a:r>
            <a:r>
              <a:rPr lang="en-US" err="1"/>
              <a:t>zatvorske</a:t>
            </a:r>
            <a:r>
              <a:rPr lang="en-US"/>
              <a:t> </a:t>
            </a:r>
            <a:r>
              <a:rPr lang="en-US" err="1"/>
              <a:t>reforme</a:t>
            </a:r>
            <a:r>
              <a:rPr lang="en-US"/>
              <a:t> I </a:t>
            </a:r>
            <a:r>
              <a:rPr lang="en-US" err="1"/>
              <a:t>eliminacije</a:t>
            </a:r>
            <a:r>
              <a:rPr lang="en-US"/>
              <a:t> </a:t>
            </a:r>
            <a:r>
              <a:rPr lang="en-US" err="1"/>
              <a:t>postojećih</a:t>
            </a:r>
            <a:r>
              <a:rPr lang="en-US"/>
              <a:t> </a:t>
            </a:r>
            <a:r>
              <a:rPr lang="en-US" err="1"/>
              <a:t>nedostataka</a:t>
            </a:r>
            <a:endParaRPr lang="en-US"/>
          </a:p>
          <a:p>
            <a:r>
              <a:rPr lang="en-US" err="1"/>
              <a:t>Uvodi</a:t>
            </a:r>
            <a:r>
              <a:rPr lang="en-US"/>
              <a:t> se </a:t>
            </a:r>
            <a:r>
              <a:rPr lang="en-US" err="1"/>
              <a:t>izraz</a:t>
            </a:r>
            <a:r>
              <a:rPr lang="en-US"/>
              <a:t> "</a:t>
            </a:r>
            <a:r>
              <a:rPr lang="en-US" err="1"/>
              <a:t>kazneni</a:t>
            </a:r>
            <a:r>
              <a:rPr lang="en-US"/>
              <a:t> </a:t>
            </a:r>
            <a:r>
              <a:rPr lang="en-US" err="1"/>
              <a:t>zavod</a:t>
            </a:r>
            <a:r>
              <a:rPr lang="en-US"/>
              <a:t>"</a:t>
            </a:r>
          </a:p>
          <a:p>
            <a:r>
              <a:rPr lang="en-US" err="1"/>
              <a:t>Osposobljavanje</a:t>
            </a:r>
            <a:r>
              <a:rPr lang="en-US"/>
              <a:t> </a:t>
            </a:r>
            <a:r>
              <a:rPr lang="en-US" err="1"/>
              <a:t>zatvorenika</a:t>
            </a:r>
            <a:r>
              <a:rPr lang="en-US"/>
              <a:t> </a:t>
            </a:r>
            <a:r>
              <a:rPr lang="en-US" err="1"/>
              <a:t>uvođenjem</a:t>
            </a:r>
            <a:r>
              <a:rPr lang="en-US"/>
              <a:t> </a:t>
            </a:r>
            <a:r>
              <a:rPr lang="en-US" err="1"/>
              <a:t>tečaja</a:t>
            </a:r>
            <a:r>
              <a:rPr lang="en-US"/>
              <a:t> za </a:t>
            </a:r>
            <a:r>
              <a:rPr lang="en-US" err="1"/>
              <a:t>obrazovanje</a:t>
            </a:r>
            <a:r>
              <a:rPr lang="en-US"/>
              <a:t> , </a:t>
            </a:r>
            <a:r>
              <a:rPr lang="en-US" err="1"/>
              <a:t>razdvajanje</a:t>
            </a:r>
            <a:r>
              <a:rPr lang="en-US"/>
              <a:t> </a:t>
            </a:r>
            <a:r>
              <a:rPr lang="en-US" err="1"/>
              <a:t>maloljetnih</a:t>
            </a:r>
            <a:r>
              <a:rPr lang="en-US"/>
              <a:t> od </a:t>
            </a:r>
            <a:r>
              <a:rPr lang="en-US" err="1"/>
              <a:t>punoljetnih</a:t>
            </a:r>
            <a:r>
              <a:rPr lang="en-US"/>
              <a:t> </a:t>
            </a:r>
            <a:r>
              <a:rPr lang="en-US" err="1"/>
              <a:t>prijestupnika</a:t>
            </a:r>
            <a:r>
              <a:rPr lang="en-US"/>
              <a:t> I </a:t>
            </a:r>
            <a:r>
              <a:rPr lang="en-US" err="1"/>
              <a:t>uvjetno</a:t>
            </a:r>
            <a:r>
              <a:rPr lang="en-US"/>
              <a:t> </a:t>
            </a:r>
            <a:r>
              <a:rPr lang="en-US" err="1"/>
              <a:t>pušatnje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stvari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najviše</a:t>
            </a:r>
            <a:r>
              <a:rPr lang="en-US"/>
              <a:t> </a:t>
            </a:r>
            <a:r>
              <a:rPr lang="en-US" err="1"/>
              <a:t>obilježile</a:t>
            </a:r>
            <a:r>
              <a:rPr lang="en-US"/>
              <a:t> </a:t>
            </a:r>
            <a:r>
              <a:rPr lang="en-US" err="1"/>
              <a:t>ovo</a:t>
            </a:r>
            <a:r>
              <a:rPr lang="en-US"/>
              <a:t> </a:t>
            </a:r>
            <a:r>
              <a:rPr lang="en-US" err="1"/>
              <a:t>razdoblje</a:t>
            </a:r>
            <a:endParaRPr lang="en-US"/>
          </a:p>
          <a:p>
            <a:r>
              <a:rPr lang="en-US" err="1"/>
              <a:t>Podudaranje</a:t>
            </a:r>
            <a:r>
              <a:rPr lang="en-US"/>
              <a:t> s </a:t>
            </a:r>
            <a:r>
              <a:rPr lang="en-US" err="1"/>
              <a:t>progresivnom</a:t>
            </a:r>
            <a:r>
              <a:rPr lang="en-US"/>
              <a:t> </a:t>
            </a:r>
            <a:r>
              <a:rPr lang="en-US" err="1"/>
              <a:t>erom</a:t>
            </a:r>
            <a:r>
              <a:rPr lang="en-US"/>
              <a:t> u </a:t>
            </a:r>
            <a:r>
              <a:rPr lang="en-US" err="1"/>
              <a:t>historiji</a:t>
            </a:r>
            <a:r>
              <a:rPr lang="en-US"/>
              <a:t> </a:t>
            </a:r>
            <a:r>
              <a:rPr lang="en-US" err="1"/>
              <a:t>američke</a:t>
            </a:r>
            <a:r>
              <a:rPr lang="en-US"/>
              <a:t> </a:t>
            </a:r>
            <a:r>
              <a:rPr lang="en-US" err="1"/>
              <a:t>politike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8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F1EEE-C85D-4BC4-B3F8-7CA31E3B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Rani </a:t>
            </a:r>
            <a:r>
              <a:rPr lang="en-US" err="1"/>
              <a:t>industrijiski</a:t>
            </a:r>
            <a:r>
              <a:rPr lang="en-US"/>
              <a:t> </a:t>
            </a:r>
            <a:r>
              <a:rPr lang="en-US" err="1"/>
              <a:t>zatvorski</a:t>
            </a:r>
            <a:r>
              <a:rPr lang="en-US"/>
              <a:t> </a:t>
            </a:r>
            <a:r>
              <a:rPr lang="en-US" err="1"/>
              <a:t>sistem</a:t>
            </a:r>
            <a:r>
              <a:rPr lang="en-US"/>
              <a:t> (1900-1935)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54298C-AFA2-44FA-9B67-EC49FA5CF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u </a:t>
            </a:r>
            <a:r>
              <a:rPr lang="en-US" dirty="0" err="1"/>
              <a:t>zatvorima</a:t>
            </a:r>
            <a:endParaRPr lang="en-US" dirty="0"/>
          </a:p>
          <a:p>
            <a:r>
              <a:rPr lang="en-US" dirty="0" err="1"/>
              <a:t>Ljudi</a:t>
            </a:r>
            <a:r>
              <a:rPr lang="en-US" dirty="0"/>
              <a:t> se u </a:t>
            </a:r>
            <a:r>
              <a:rPr lang="en-US" dirty="0" err="1"/>
              <a:t>zatvoru</a:t>
            </a:r>
            <a:r>
              <a:rPr lang="en-US" dirty="0"/>
              <a:t> </a:t>
            </a:r>
            <a:r>
              <a:rPr lang="en-US" dirty="0" err="1"/>
              <a:t>šalju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težak</a:t>
            </a:r>
            <a:r>
              <a:rPr lang="en-US" dirty="0"/>
              <a:t> rad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kaznu</a:t>
            </a:r>
            <a:r>
              <a:rPr lang="en-US" dirty="0"/>
              <a:t>, a ne za </a:t>
            </a:r>
            <a:r>
              <a:rPr lang="en-US" dirty="0" err="1"/>
              <a:t>kaznu</a:t>
            </a:r>
            <a:r>
              <a:rPr lang="en-US" dirty="0"/>
              <a:t> , </a:t>
            </a:r>
            <a:r>
              <a:rPr lang="en-US" dirty="0" err="1"/>
              <a:t>tačnije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ostvarivanja</a:t>
            </a:r>
            <a:r>
              <a:rPr lang="en-US" dirty="0"/>
              <a:t> </a:t>
            </a:r>
            <a:r>
              <a:rPr lang="en-US" dirty="0" err="1"/>
              <a:t>dohotka</a:t>
            </a:r>
            <a:endParaRPr lang="en-US" dirty="0"/>
          </a:p>
          <a:p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padaju</a:t>
            </a:r>
            <a:r>
              <a:rPr lang="en-US" dirty="0"/>
              <a:t> u </a:t>
            </a:r>
            <a:r>
              <a:rPr lang="en-US" dirty="0" err="1"/>
              <a:t>drugi</a:t>
            </a:r>
            <a:r>
              <a:rPr lang="en-US" dirty="0"/>
              <a:t> plan,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svega</a:t>
            </a:r>
            <a:r>
              <a:rPr lang="en-US" dirty="0"/>
              <a:t> </a:t>
            </a:r>
            <a:r>
              <a:rPr lang="en-US" dirty="0" err="1"/>
              <a:t>postupanje</a:t>
            </a:r>
            <a:r>
              <a:rPr lang="en-US" dirty="0"/>
              <a:t> s </a:t>
            </a:r>
            <a:r>
              <a:rPr lang="en-US" dirty="0" err="1"/>
              <a:t>zatvorenicima</a:t>
            </a:r>
            <a:r>
              <a:rPr lang="en-US" dirty="0"/>
              <a:t> I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resocijalizacija</a:t>
            </a:r>
            <a:endParaRPr lang="en-US" dirty="0"/>
          </a:p>
          <a:p>
            <a:r>
              <a:rPr lang="en-US" dirty="0" err="1"/>
              <a:t>Zbog</a:t>
            </a:r>
            <a:r>
              <a:rPr lang="en-US" dirty="0"/>
              <a:t> </a:t>
            </a:r>
            <a:r>
              <a:rPr lang="en-US" dirty="0" err="1"/>
              <a:t>ovakvog</a:t>
            </a:r>
            <a:r>
              <a:rPr lang="en-US" dirty="0"/>
              <a:t> </a:t>
            </a:r>
            <a:r>
              <a:rPr lang="en-US" dirty="0" err="1"/>
              <a:t>stava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pokazao</a:t>
            </a:r>
            <a:r>
              <a:rPr lang="en-US" dirty="0"/>
              <a:t> </a:t>
            </a:r>
            <a:r>
              <a:rPr lang="en-US" dirty="0" err="1"/>
              <a:t>učinkovitim</a:t>
            </a:r>
            <a:r>
              <a:rPr lang="en-US" dirty="0"/>
              <a:t> I </a:t>
            </a:r>
            <a:r>
              <a:rPr lang="en-US" dirty="0" err="1"/>
              <a:t>reakcije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 </a:t>
            </a:r>
            <a:r>
              <a:rPr lang="en-US" dirty="0" err="1"/>
              <a:t>dolazti</a:t>
            </a:r>
            <a:r>
              <a:rPr lang="en-US" dirty="0"/>
              <a:t> do </a:t>
            </a:r>
            <a:r>
              <a:rPr lang="en-US" dirty="0" err="1"/>
              <a:t>usvajanja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: Hawes – Cooper Act </a:t>
            </a:r>
            <a:r>
              <a:rPr lang="en-US" dirty="0" err="1"/>
              <a:t>iz</a:t>
            </a:r>
            <a:r>
              <a:rPr lang="en-US" dirty="0"/>
              <a:t> 1929., I Ashurst – Sumners Act </a:t>
            </a:r>
            <a:r>
              <a:rPr lang="en-US" dirty="0" err="1"/>
              <a:t>iz</a:t>
            </a:r>
            <a:r>
              <a:rPr lang="en-US" dirty="0"/>
              <a:t> 1935.,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ograničava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zatvorskog</a:t>
            </a:r>
            <a:r>
              <a:rPr lang="en-US" dirty="0"/>
              <a:t> </a:t>
            </a:r>
            <a:r>
              <a:rPr lang="en-US" dirty="0" err="1"/>
              <a:t>rada</a:t>
            </a:r>
            <a:endParaRPr lang="en-US" dirty="0"/>
          </a:p>
          <a:p>
            <a:r>
              <a:rPr lang="en-US" dirty="0" err="1"/>
              <a:t>Više</a:t>
            </a:r>
            <a:r>
              <a:rPr lang="en-US" dirty="0"/>
              <a:t> o ova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:</a:t>
            </a:r>
            <a:r>
              <a:rPr lang="en-US" dirty="0">
                <a:ea typeface="+mj-lt"/>
                <a:cs typeface="+mj-lt"/>
                <a:hlinkClick r:id="rId2"/>
              </a:rPr>
              <a:t>https://www.revolvy.com/page/Ashurst%E2%80%93Sumners-Act</a:t>
            </a:r>
            <a:r>
              <a:rPr lang="en-US" dirty="0">
                <a:ea typeface="+mj-lt"/>
                <a:cs typeface="+mj-lt"/>
              </a:rPr>
              <a:t>, </a:t>
            </a:r>
            <a:r>
              <a:rPr lang="en-US" dirty="0">
                <a:ea typeface="+mj-lt"/>
                <a:cs typeface="+mj-lt"/>
                <a:hlinkClick r:id="rId3"/>
              </a:rPr>
              <a:t>http://www.ncpathinktank.org/pub/st206?pg=3</a:t>
            </a:r>
          </a:p>
        </p:txBody>
      </p:sp>
    </p:spTree>
    <p:extLst>
      <p:ext uri="{BB962C8B-B14F-4D97-AF65-F5344CB8AC3E}">
        <p14:creationId xmlns:p14="http://schemas.microsoft.com/office/powerpoint/2010/main" xmlns="" val="414455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50ADB-EBC3-432D-BEF1-FC313A4C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Savremeni</a:t>
            </a:r>
            <a:r>
              <a:rPr lang="en-US"/>
              <a:t> </a:t>
            </a:r>
            <a:r>
              <a:rPr lang="en-US" err="1"/>
              <a:t>zatvorski</a:t>
            </a:r>
            <a:r>
              <a:rPr lang="en-US"/>
              <a:t> </a:t>
            </a:r>
            <a:r>
              <a:rPr lang="en-US" err="1"/>
              <a:t>sistem</a:t>
            </a:r>
            <a:r>
              <a:rPr lang="en-US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BABF62-0B59-43A3-A440-2F6FB972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Razvrstavanje</a:t>
            </a:r>
            <a:r>
              <a:rPr lang="en-US"/>
              <a:t> </a:t>
            </a:r>
            <a:r>
              <a:rPr lang="en-US" err="1"/>
              <a:t>zatvora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zatvorenika</a:t>
            </a:r>
          </a:p>
          <a:p>
            <a:r>
              <a:rPr lang="en-US" err="1"/>
              <a:t>Donošenje</a:t>
            </a:r>
            <a:r>
              <a:rPr lang="en-US"/>
              <a:t> </a:t>
            </a:r>
            <a:r>
              <a:rPr lang="en-US" err="1"/>
              <a:t>međunarodnih</a:t>
            </a:r>
            <a:r>
              <a:rPr lang="en-US"/>
              <a:t> </a:t>
            </a:r>
            <a:r>
              <a:rPr lang="en-US" err="1"/>
              <a:t>dokumenata</a:t>
            </a:r>
            <a:r>
              <a:rPr lang="en-US"/>
              <a:t> </a:t>
            </a:r>
            <a:r>
              <a:rPr lang="en-US" err="1"/>
              <a:t>iz</a:t>
            </a:r>
            <a:r>
              <a:rPr lang="en-US"/>
              <a:t> </a:t>
            </a:r>
            <a:r>
              <a:rPr lang="en-US" err="1"/>
              <a:t>ove</a:t>
            </a:r>
            <a:r>
              <a:rPr lang="en-US"/>
              <a:t> </a:t>
            </a:r>
            <a:r>
              <a:rPr lang="en-US" err="1"/>
              <a:t>oblasti</a:t>
            </a:r>
            <a:r>
              <a:rPr lang="en-US"/>
              <a:t> I </a:t>
            </a:r>
            <a:r>
              <a:rPr lang="en-US" err="1"/>
              <a:t>reguliranje</a:t>
            </a:r>
            <a:r>
              <a:rPr lang="en-US"/>
              <a:t> </a:t>
            </a:r>
            <a:r>
              <a:rPr lang="en-US" err="1"/>
              <a:t>zatvorskih</a:t>
            </a:r>
            <a:r>
              <a:rPr lang="en-US"/>
              <a:t> </a:t>
            </a:r>
            <a:r>
              <a:rPr lang="en-US" err="1"/>
              <a:t>standarda</a:t>
            </a:r>
            <a:r>
              <a:rPr lang="en-US"/>
              <a:t> u </a:t>
            </a:r>
            <a:r>
              <a:rPr lang="en-US" err="1"/>
              <a:t>zatvoru</a:t>
            </a:r>
            <a:r>
              <a:rPr lang="en-US"/>
              <a:t> (V-</a:t>
            </a:r>
            <a:r>
              <a:rPr lang="en-US" err="1"/>
              <a:t>faza</a:t>
            </a:r>
            <a:r>
              <a:rPr lang="en-US"/>
              <a:t>)</a:t>
            </a:r>
          </a:p>
          <a:p>
            <a:r>
              <a:rPr lang="en-US" err="1"/>
              <a:t>Reintegracija</a:t>
            </a:r>
            <a:r>
              <a:rPr lang="en-US"/>
              <a:t> I </a:t>
            </a:r>
            <a:r>
              <a:rPr lang="en-US" err="1"/>
              <a:t>resocijalizacija</a:t>
            </a:r>
            <a:r>
              <a:rPr lang="en-US"/>
              <a:t> </a:t>
            </a:r>
            <a:r>
              <a:rPr lang="en-US" err="1"/>
              <a:t>zatvorenika</a:t>
            </a:r>
          </a:p>
          <a:p>
            <a:r>
              <a:rPr lang="en-US" err="1"/>
              <a:t>Eksperimentalni</a:t>
            </a:r>
            <a:r>
              <a:rPr lang="en-US"/>
              <a:t> </a:t>
            </a:r>
            <a:r>
              <a:rPr lang="en-US" err="1"/>
              <a:t>principi</a:t>
            </a:r>
            <a:r>
              <a:rPr lang="en-US"/>
              <a:t> </a:t>
            </a:r>
            <a:r>
              <a:rPr lang="en-US" err="1"/>
              <a:t>korekcije</a:t>
            </a:r>
            <a:r>
              <a:rPr lang="en-US"/>
              <a:t> </a:t>
            </a:r>
            <a:r>
              <a:rPr lang="en-US" err="1"/>
              <a:t>zatvorenika</a:t>
            </a:r>
            <a:r>
              <a:rPr lang="en-US"/>
              <a:t> u </a:t>
            </a:r>
            <a:r>
              <a:rPr lang="en-US" err="1"/>
              <a:t>zajednici</a:t>
            </a:r>
            <a:r>
              <a:rPr lang="en-US"/>
              <a:t> (VI-</a:t>
            </a:r>
            <a:r>
              <a:rPr lang="en-US" err="1"/>
              <a:t>faza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656259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899</Words>
  <Application>Microsoft Office PowerPoint</Application>
  <PresentationFormat>Custom</PresentationFormat>
  <Paragraphs>102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</vt:lpstr>
      <vt:lpstr>Zatvorski sistem Sjedinjenih Američkih Država</vt:lpstr>
      <vt:lpstr>UVOD</vt:lpstr>
      <vt:lpstr>UVOD</vt:lpstr>
      <vt:lpstr>Historijski razvoj zatvora u SAD-u</vt:lpstr>
      <vt:lpstr>Rani američki zatvori (1790 – 1830)</vt:lpstr>
      <vt:lpstr>Period Pennsylvanijskog sistema (1830 – 1870)</vt:lpstr>
      <vt:lpstr>Popravni sistem (1870-1900)</vt:lpstr>
      <vt:lpstr>Rani industrijiski zatvorski sistem (1900-1935)</vt:lpstr>
      <vt:lpstr>Savremeni zatvorski sistem </vt:lpstr>
      <vt:lpstr>Organizacija I struktura</vt:lpstr>
      <vt:lpstr>Sistem federalnih zatvora</vt:lpstr>
      <vt:lpstr>Sistem državnih zatvora</vt:lpstr>
      <vt:lpstr>Sistem privatnih zatvora</vt:lpstr>
      <vt:lpstr>Tipovi zatvora</vt:lpstr>
      <vt:lpstr>Sjedinjene Američke Države pokušavaju naučiti cijeli svijet šta je demokratija I poštivanje ljudskih prava dok su istovremeno najneslobodnija država na svijetu. U zatvorima je preko dva miliona ljudi, što je najveći broj zatvorenika u odnosu na broj stanovnika u svijetu. Iz godine u godinu broj se u prosjeku povećava 3.7%. Od ukupnog broja zatvorenika 34.5% su crnci muškog spola starosti između 20 I 39 godina.</vt:lpstr>
      <vt:lpstr>Broj ljudi u zatvoru na 100.000 stanovnika</vt:lpstr>
      <vt:lpstr>Zatvor maksimalne sigurnosti u Flotrenceu u Coloradu tzv. ADX.ADX je zatvor iz kojeg nema izlaza, u njemu završavaju najgori kriminalci kojima dođe da se ubiju kad shvate da ostatak života moraju provesti u njemu. Neki od poznatih kriminalaca koji borave u njemu su Ramzi Yousef koji je planirao teroristički napad na svjestski trgovački centar 1993. Godine. Bombaš bostonskog maratonma 21-godišnji Džhokhar Tsarnaev službeno osuđen na smrtnu kaznu, također je postao stanovnik ADX-a.  </vt:lpstr>
      <vt:lpstr>Alcatraz je otok u zaljevu San Francisca u Kaliforniji u SAD u, površine 90 000 kvadratnih metara. Nosi nadimak The Rock (stijena, hrid ili kamen).Alctraz je od sredine tridesetih godina 20st pa sve do ukidanja zatvora 1963 glasio za najčuvaniji I najsigurniji zatvor u Americi Alcatraz je danas omiljeno turističko odredište u sklopu šireg zaštićenog područja.</vt:lpstr>
      <vt:lpstr>Folsom State Prison(FSP)  Državni zatvor koji je otvoren 1880 god., te predstavlja drugi najstariji zatvor u državi. Poznat je I kao prvi zatvor u svijetu u kojeg je instalirana električna struja,a što je omogućilo da se od 1895. Do 1937 izvrše 93 pogubljenja električnom stolicom.</vt:lpstr>
      <vt:lpstr>Popravni zavod Attica  je zatvor maksimalne sigurnosti, smješten u gradu Attica u američkoj državi New York. Namijenjen je za izdržavanje kazne osuđenika za najteža krivična djela, odnosno osuđenika koji su izazivali disciplinske probleme u drugim kazninionicama. Podignut je 1930. godine i u njemu su kaznu izdržavali mnogi poznati kriminalci. Najpoznatiji je, međutim, po tome što se u njemu u septembru 1971. dogodila velika zavorska pobuna okončana masovnim krvoprolićem.</vt:lpstr>
      <vt:lpstr>Državni zatvor San Quentinje muški državni zatvor američke savezne  države Kalifornije. Otvoren je u julu 1852. godine i predstavlja najstariji zatvor u državi. U njemu se nalaze jedine ćelije smrti u Kaliforniji, odnosno najveći broj u cijelom SAD-u. U njemu postoji gasna komora ali od 1996. godine se pogubljenja vrše smrtonosnom injekcijom. Zatvor je bio mjesto u kome su bili zatvoreni i pogubljeni mnogi zloglasni kriminalci, a poznat je i po tome što su se u njemu održavali koncerti, odnosno bio predmetom mnogih filmova i TV-emisija.</vt:lpstr>
      <vt:lpstr>Zaključak</vt:lpstr>
      <vt:lpstr>Literatura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Berin</cp:lastModifiedBy>
  <cp:revision>88</cp:revision>
  <dcterms:created xsi:type="dcterms:W3CDTF">2020-04-30T18:56:40Z</dcterms:created>
  <dcterms:modified xsi:type="dcterms:W3CDTF">2020-05-14T14:30:43Z</dcterms:modified>
</cp:coreProperties>
</file>