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5/25/2020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5/25/2020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5/25/2020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5/25/2020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5/25/2020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a:t>Zatvorski sistem BiH</a:t>
            </a:r>
          </a:p>
        </p:txBody>
      </p:sp>
      <p:sp>
        <p:nvSpPr>
          <p:cNvPr id="3" name="Subtitle 2"/>
          <p:cNvSpPr>
            <a:spLocks noGrp="1"/>
          </p:cNvSpPr>
          <p:nvPr>
            <p:ph type="subTitle" idx="1"/>
          </p:nvPr>
        </p:nvSpPr>
        <p:spPr/>
        <p:txBody>
          <a:bodyPr>
            <a:normAutofit fontScale="92500"/>
          </a:bodyPr>
          <a:lstStyle/>
          <a:p>
            <a:pPr>
              <a:buFont typeface="Wingdings" pitchFamily="2" charset="2"/>
              <a:buChar char="Ø"/>
            </a:pPr>
            <a:r>
              <a:rPr lang="bs-Latn-BA" dirty="0"/>
              <a:t>Cilj kazne zatvora </a:t>
            </a:r>
          </a:p>
          <a:p>
            <a:pPr>
              <a:buFont typeface="Wingdings" pitchFamily="2" charset="2"/>
              <a:buChar char="Ø"/>
            </a:pPr>
            <a:r>
              <a:rPr lang="bs-Latn-BA" dirty="0"/>
              <a:t>Zatvorski sistem BiH </a:t>
            </a:r>
          </a:p>
          <a:p>
            <a:pPr>
              <a:buFont typeface="Wingdings" pitchFamily="2" charset="2"/>
              <a:buChar char="Ø"/>
            </a:pPr>
            <a:r>
              <a:rPr lang="bs-Latn-BA" dirty="0"/>
              <a:t>Prava zatvorenika i njihova zaštita</a:t>
            </a:r>
          </a:p>
          <a:p>
            <a:endParaRPr lang="bs-Latn-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Zatvorenik </a:t>
            </a:r>
          </a:p>
        </p:txBody>
      </p:sp>
      <p:sp>
        <p:nvSpPr>
          <p:cNvPr id="3" name="Content Placeholder 2"/>
          <p:cNvSpPr>
            <a:spLocks noGrp="1"/>
          </p:cNvSpPr>
          <p:nvPr>
            <p:ph idx="1"/>
          </p:nvPr>
        </p:nvSpPr>
        <p:spPr/>
        <p:txBody>
          <a:bodyPr>
            <a:normAutofit fontScale="92500" lnSpcReduction="20000"/>
          </a:bodyPr>
          <a:lstStyle/>
          <a:p>
            <a:pPr algn="just"/>
            <a:r>
              <a:rPr lang="bs-Latn-BA" dirty="0"/>
              <a:t>Zatvorenikom u zatvorskom sistemu podrazumijevamo osobu koja je za svoje učinjeno krivično djelo osuđena lišenjem slobode i kaznom izdržavanja zatvora u određenom trajanju, shodno djelu i presudi.</a:t>
            </a:r>
          </a:p>
          <a:p>
            <a:pPr algn="just"/>
            <a:r>
              <a:rPr lang="bs-Latn-BA" dirty="0"/>
              <a:t>Zatvorenicima se ne smatraju samo oni koji borave u zatvoru, već i ljudi u pritvoru, oni na uvjetnom otpustu, maloljetnici u delikventnom domu i drugi kojima je ta kazna izrečena a iz nekog opravdanog razloga ne borave u zatvoru. </a:t>
            </a:r>
          </a:p>
          <a:p>
            <a:endParaRPr lang="bs-Latn-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a:t>Prava zatvorenika</a:t>
            </a:r>
          </a:p>
        </p:txBody>
      </p:sp>
      <p:sp>
        <p:nvSpPr>
          <p:cNvPr id="3" name="Content Placeholder 2"/>
          <p:cNvSpPr>
            <a:spLocks noGrp="1"/>
          </p:cNvSpPr>
          <p:nvPr>
            <p:ph idx="1"/>
          </p:nvPr>
        </p:nvSpPr>
        <p:spPr/>
        <p:txBody>
          <a:bodyPr/>
          <a:lstStyle/>
          <a:p>
            <a:pPr algn="just"/>
            <a:r>
              <a:rPr lang="bs-Latn-BA" dirty="0"/>
              <a:t>Zatvorski sistemi su sredstvo zaštite javnosti i njene sigurnosti, ali i humanog i zakonitog postupanja sa zatvorenicima. </a:t>
            </a:r>
          </a:p>
          <a:p>
            <a:pPr algn="just"/>
            <a:r>
              <a:rPr lang="bs-Latn-BA" dirty="0"/>
              <a:t>Neće biti nametnuto ni jedno ograničenje koje nije predviđeno zakonom, nije neophodno za ostvarenje cilja za koje je namjenjeno i nije efikasno u ostvarivanju tog cilja i nije proporcinoalno. (čl.3 ZIKS)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Pravo zatvorenika na odgovarajući smještaj</a:t>
            </a:r>
          </a:p>
        </p:txBody>
      </p:sp>
      <p:sp>
        <p:nvSpPr>
          <p:cNvPr id="3" name="Content Placeholder 2"/>
          <p:cNvSpPr>
            <a:spLocks noGrp="1"/>
          </p:cNvSpPr>
          <p:nvPr>
            <p:ph idx="1"/>
          </p:nvPr>
        </p:nvSpPr>
        <p:spPr/>
        <p:txBody>
          <a:bodyPr/>
          <a:lstStyle/>
          <a:p>
            <a:pPr algn="just"/>
            <a:r>
              <a:rPr lang="bs-Latn-BA" dirty="0"/>
              <a:t>Prema odredbama </a:t>
            </a:r>
            <a:r>
              <a:rPr lang="bs-Latn-BA" b="1" dirty="0"/>
              <a:t>Evropskih zatvorskih pravila iz 2006. (u daljem tekstu EZP)</a:t>
            </a:r>
            <a:r>
              <a:rPr lang="bs-Latn-BA" dirty="0"/>
              <a:t> jedno od temeljnih načela zatvorenika je pravo na smještaj primjeren ljudskom dostojanstvu i zdravstvenim standardima. </a:t>
            </a:r>
          </a:p>
          <a:p>
            <a:endParaRPr lang="bs-Latn-BA" dirty="0"/>
          </a:p>
          <a:p>
            <a:pPr algn="just"/>
            <a:r>
              <a:rPr lang="bs-Latn-BA" dirty="0"/>
              <a:t>Neki zatvori su prenatrpani, loša raspoređenost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Pravo na zaštitu osobnosti i na tajnost osobnih podataka </a:t>
            </a:r>
          </a:p>
        </p:txBody>
      </p:sp>
      <p:sp>
        <p:nvSpPr>
          <p:cNvPr id="3" name="Content Placeholder 2"/>
          <p:cNvSpPr>
            <a:spLocks noGrp="1"/>
          </p:cNvSpPr>
          <p:nvPr>
            <p:ph idx="1"/>
          </p:nvPr>
        </p:nvSpPr>
        <p:spPr/>
        <p:txBody>
          <a:bodyPr/>
          <a:lstStyle/>
          <a:p>
            <a:pPr algn="just"/>
            <a:r>
              <a:rPr lang="bs-Latn-BA" dirty="0"/>
              <a:t>službenici u zatvorima su dužni prema pravilima službe čuvati lične podatke zatvorenika do kojih su došli dolaskom zatvorenika na održavanje kazne.</a:t>
            </a:r>
          </a:p>
          <a:p>
            <a:endParaRPr lang="bs-Latn-BA" dirty="0"/>
          </a:p>
          <a:p>
            <a:pPr algn="just"/>
            <a:r>
              <a:rPr lang="bs-Latn-BA" dirty="0"/>
              <a:t>zajamčeno zakonskim regulativama. </a:t>
            </a:r>
          </a:p>
          <a:p>
            <a:endParaRPr lang="bs-Latn-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Pravo zatvorenika na odgovarajuću prehranu</a:t>
            </a:r>
          </a:p>
        </p:txBody>
      </p:sp>
      <p:sp>
        <p:nvSpPr>
          <p:cNvPr id="3" name="Content Placeholder 2"/>
          <p:cNvSpPr>
            <a:spLocks noGrp="1"/>
          </p:cNvSpPr>
          <p:nvPr>
            <p:ph idx="1"/>
          </p:nvPr>
        </p:nvSpPr>
        <p:spPr/>
        <p:txBody>
          <a:bodyPr/>
          <a:lstStyle/>
          <a:p>
            <a:r>
              <a:rPr lang="bs-Latn-BA" i="1" dirty="0"/>
              <a:t>„Zatvorenicima će se osigurati prehrana primjerena njihovoj dobi, zdravlju, fizičkom stanju, vjeroispovijesti, kulturi i prirodi posla koji obavljaju.“</a:t>
            </a:r>
          </a:p>
          <a:p>
            <a:endParaRPr lang="bs-Latn-B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Pravo na rad</a:t>
            </a:r>
          </a:p>
        </p:txBody>
      </p:sp>
      <p:sp>
        <p:nvSpPr>
          <p:cNvPr id="3" name="Content Placeholder 2"/>
          <p:cNvSpPr>
            <a:spLocks noGrp="1"/>
          </p:cNvSpPr>
          <p:nvPr>
            <p:ph idx="1"/>
          </p:nvPr>
        </p:nvSpPr>
        <p:spPr/>
        <p:txBody>
          <a:bodyPr/>
          <a:lstStyle/>
          <a:p>
            <a:pPr algn="just"/>
            <a:r>
              <a:rPr lang="bs-Latn-BA" dirty="0"/>
              <a:t>Pravo na rad je pozitivan element prakse zatvorskih sistema.</a:t>
            </a:r>
          </a:p>
          <a:p>
            <a:pPr algn="just"/>
            <a:r>
              <a:rPr lang="bs-Latn-BA" dirty="0"/>
              <a:t> Rad u zatvoru ne označava prisilan rad u sklopu zatvorske kazne, već se smatra efikasnom metodom u procesu pomoći zatvorenicima. </a:t>
            </a:r>
          </a:p>
          <a:p>
            <a:pPr algn="just"/>
            <a:r>
              <a:rPr lang="bs-Latn-BA" dirty="0"/>
              <a:t>Rad u zatvoru je regulisan zakonom, koji također propisuje tzv. dobrovoljnost rada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Pravo na izobrazbu</a:t>
            </a:r>
          </a:p>
        </p:txBody>
      </p:sp>
      <p:sp>
        <p:nvSpPr>
          <p:cNvPr id="3" name="Content Placeholder 2"/>
          <p:cNvSpPr>
            <a:spLocks noGrp="1"/>
          </p:cNvSpPr>
          <p:nvPr>
            <p:ph idx="1"/>
          </p:nvPr>
        </p:nvSpPr>
        <p:spPr/>
        <p:txBody>
          <a:bodyPr/>
          <a:lstStyle/>
          <a:p>
            <a:pPr algn="just"/>
            <a:r>
              <a:rPr lang="bs-Latn-BA" i="1" dirty="0"/>
              <a:t>„Svaki će zatvor nastojati svim zatvorenicima omogućiti dostupnost što brojnijih obrazovnih programa koji su primjereni njihovim individualnim potrebama i željama.“ - </a:t>
            </a:r>
            <a:r>
              <a:rPr lang="bs-Latn-BA" dirty="0"/>
              <a:t>član 28.1. EZP</a:t>
            </a:r>
          </a:p>
          <a:p>
            <a:pPr algn="just"/>
            <a:r>
              <a:rPr lang="bs-Latn-BA" dirty="0"/>
              <a:t>prednost u izobrazbi će imati nepismeni zatvorenici, te oni koji nemaju osnovnu ili strukovnu izobrazbu</a:t>
            </a:r>
          </a:p>
          <a:p>
            <a:r>
              <a:rPr lang="bs-Latn-BA" dirty="0"/>
              <a:t>knjižnica u sklopu zatvora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Pravo na zdravstvenu zaštitu</a:t>
            </a:r>
          </a:p>
        </p:txBody>
      </p:sp>
      <p:sp>
        <p:nvSpPr>
          <p:cNvPr id="3" name="Content Placeholder 2"/>
          <p:cNvSpPr>
            <a:spLocks noGrp="1"/>
          </p:cNvSpPr>
          <p:nvPr>
            <p:ph idx="1"/>
          </p:nvPr>
        </p:nvSpPr>
        <p:spPr/>
        <p:txBody>
          <a:bodyPr>
            <a:normAutofit fontScale="92500" lnSpcReduction="10000"/>
          </a:bodyPr>
          <a:lstStyle/>
          <a:p>
            <a:pPr algn="just"/>
            <a:r>
              <a:rPr lang="bs-Latn-BA" dirty="0"/>
              <a:t>Kao obavezu zatvorskog osoblja naglašava se očuvanje zdravlja svih zatvorenika.</a:t>
            </a:r>
          </a:p>
          <a:p>
            <a:r>
              <a:rPr lang="bs-Latn-BA" dirty="0"/>
              <a:t> Pravo na zdravstvenu zaštitu je temeljno ljudsko pravo i u zatvorskom sistemu posvećuje mu se posebna pažnja. </a:t>
            </a:r>
          </a:p>
          <a:p>
            <a:pPr algn="just"/>
            <a:r>
              <a:rPr lang="bs-Latn-BA" dirty="0"/>
              <a:t>„</a:t>
            </a:r>
            <a:r>
              <a:rPr lang="bs-Latn-BA" i="1" dirty="0"/>
              <a:t>Zatvorske vlasti čuvat će zdravlje svih zatvorenika o kojima se brinu.“- EZP</a:t>
            </a:r>
          </a:p>
          <a:p>
            <a:pPr algn="just"/>
            <a:r>
              <a:rPr lang="bs-Latn-BA" dirty="0"/>
              <a:t>Zdravstvena zaštita zatvorenika izjednačena je sa zdravstvenom zaštitom u javnom zdravstvu.</a:t>
            </a:r>
          </a:p>
          <a:p>
            <a:pPr>
              <a:buNone/>
            </a:pPr>
            <a:endParaRPr lang="bs-Latn-B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Pravo na vezu sa vanjskim svijetom</a:t>
            </a:r>
          </a:p>
        </p:txBody>
      </p:sp>
      <p:sp>
        <p:nvSpPr>
          <p:cNvPr id="3" name="Content Placeholder 2"/>
          <p:cNvSpPr>
            <a:spLocks noGrp="1"/>
          </p:cNvSpPr>
          <p:nvPr>
            <p:ph idx="1"/>
          </p:nvPr>
        </p:nvSpPr>
        <p:spPr/>
        <p:txBody>
          <a:bodyPr>
            <a:normAutofit fontScale="92500" lnSpcReduction="10000"/>
          </a:bodyPr>
          <a:lstStyle/>
          <a:p>
            <a:pPr algn="just"/>
            <a:r>
              <a:rPr lang="bs-Latn-BA" dirty="0"/>
              <a:t>Pravo na vezu sa vanjskim svijetom ograničeno je u određenoj mjeri.</a:t>
            </a:r>
          </a:p>
          <a:p>
            <a:pPr algn="just"/>
            <a:r>
              <a:rPr lang="bs-Latn-BA" dirty="0"/>
              <a:t>zbog što bolje reintegracije zatvorenika u društvo dopušteno je ograničavati ovo pravo samo u onoj mjeri koja je nužna. </a:t>
            </a:r>
          </a:p>
          <a:p>
            <a:pPr algn="just"/>
            <a:r>
              <a:rPr lang="bs-Latn-BA" dirty="0"/>
              <a:t>Veza sa vanjskim svijetom zatvorenika realizuje se kroz: dopisivanja, telefonske pozive i posjete članova porodice. </a:t>
            </a:r>
          </a:p>
          <a:p>
            <a:pPr algn="just"/>
            <a:r>
              <a:rPr lang="bs-Latn-BA" dirty="0"/>
              <a:t>Zatvorski sistem zatvorenicima omogućava praćenje radijskog i televizijskog programa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Pravo na stručnu pravnu pomoć</a:t>
            </a:r>
          </a:p>
        </p:txBody>
      </p:sp>
      <p:sp>
        <p:nvSpPr>
          <p:cNvPr id="3" name="Content Placeholder 2"/>
          <p:cNvSpPr>
            <a:spLocks noGrp="1"/>
          </p:cNvSpPr>
          <p:nvPr>
            <p:ph idx="1"/>
          </p:nvPr>
        </p:nvSpPr>
        <p:spPr/>
        <p:txBody>
          <a:bodyPr>
            <a:normAutofit fontScale="85000" lnSpcReduction="20000"/>
          </a:bodyPr>
          <a:lstStyle/>
          <a:p>
            <a:pPr>
              <a:buNone/>
            </a:pPr>
            <a:endParaRPr lang="bs-Latn-BA" dirty="0"/>
          </a:p>
          <a:p>
            <a:pPr algn="just"/>
            <a:r>
              <a:rPr lang="bs-Latn-BA" dirty="0"/>
              <a:t>„</a:t>
            </a:r>
            <a:r>
              <a:rPr lang="bs-Latn-BA" i="1" dirty="0"/>
              <a:t>Svi zatvorenici imaju pravo na pravnu pomoć, a uprave zatvora osigurat će prikladne prostorije kako bi imali pristup takvoj pomoći. „</a:t>
            </a:r>
            <a:endParaRPr lang="bs-Latn-BA" dirty="0"/>
          </a:p>
          <a:p>
            <a:pPr algn="just"/>
            <a:r>
              <a:rPr lang="bs-Latn-BA" dirty="0"/>
              <a:t>Zatvori su obvezni iz reda svojih službenika osigurati besplatnu pravnu pomoć zatvoreniku, a zatvorenici mogu angažirati advokata po svom izboru i o svom trošku.</a:t>
            </a:r>
          </a:p>
          <a:p>
            <a:pPr algn="just"/>
            <a:r>
              <a:rPr lang="bs-Latn-BA" dirty="0"/>
              <a:t> Zajamčeno im je pravo povjerljivosti korespondencije i razgovora sa advokatom u svim pravnim stvarima.</a:t>
            </a:r>
          </a:p>
          <a:p>
            <a:pPr algn="just"/>
            <a:r>
              <a:rPr lang="bs-Latn-BA" dirty="0"/>
              <a:t>Član 23.1. EZP</a:t>
            </a:r>
          </a:p>
          <a:p>
            <a:endParaRPr lang="bs-Latn-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Cilj kazne zatvora</a:t>
            </a:r>
          </a:p>
        </p:txBody>
      </p:sp>
      <p:sp>
        <p:nvSpPr>
          <p:cNvPr id="3" name="Content Placeholder 2"/>
          <p:cNvSpPr>
            <a:spLocks noGrp="1"/>
          </p:cNvSpPr>
          <p:nvPr>
            <p:ph idx="1"/>
          </p:nvPr>
        </p:nvSpPr>
        <p:spPr/>
        <p:txBody>
          <a:bodyPr>
            <a:normAutofit fontScale="85000" lnSpcReduction="10000"/>
          </a:bodyPr>
          <a:lstStyle/>
          <a:p>
            <a:r>
              <a:rPr lang="bs-Latn-BA" dirty="0"/>
              <a:t>Zakonska definicija cilja kazne zatvora sadržana je u članu 130. Zakona Bosne i Hercegovine o izvršenju krivičnih sankcija, pritvora i drugih mjera i glasi: „</a:t>
            </a:r>
            <a:r>
              <a:rPr lang="bs-Latn-BA" i="1" dirty="0"/>
              <a:t>Cilj izvršenja kazne zatvora je da se kazne počinioci krivičnih djela kako je to odredio Sud, te da se zatvorenicima omogući da tokom izdržavanja kazne, kroz sistem savremenih odgojnih mjera, usvoje društveno prihvatljive vrijednosti s ciljem lakšeg uključivanja u uslove života na slobodi i da se ponašaju u skladu sa zakonom i ispunjavaju dužnosti građanina</a:t>
            </a:r>
            <a:r>
              <a:rPr lang="bs-Latn-BA"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a:t>
            </a:r>
          </a:p>
        </p:txBody>
      </p:sp>
      <p:sp>
        <p:nvSpPr>
          <p:cNvPr id="3" name="Content Placeholder 2"/>
          <p:cNvSpPr>
            <a:spLocks noGrp="1"/>
          </p:cNvSpPr>
          <p:nvPr>
            <p:ph idx="1"/>
          </p:nvPr>
        </p:nvSpPr>
        <p:spPr/>
        <p:txBody>
          <a:bodyPr>
            <a:normAutofit fontScale="92500" lnSpcReduction="20000"/>
          </a:bodyPr>
          <a:lstStyle/>
          <a:p>
            <a:pPr algn="just"/>
            <a:r>
              <a:rPr lang="bs-Latn-BA" dirty="0"/>
              <a:t>Zatvorski sistemi diljem Evrope, pa tako i kod nas su znatno poboljšani detaljnim i potpunijim zakonskim odredbama u trenutku početka članstva u Vijeću Evrope. </a:t>
            </a:r>
          </a:p>
          <a:p>
            <a:pPr algn="just"/>
            <a:r>
              <a:rPr lang="bs-Latn-BA" dirty="0"/>
              <a:t>Razlog tome je ratifikacija Evropske konvencije o ljudskim pravima i Evropsku konvenciju o sprečavanju mučenja i time preuzela obavezu poštivanja osnovnih ljudskih prava zatvorenika. </a:t>
            </a:r>
          </a:p>
          <a:p>
            <a:pPr algn="just"/>
            <a:r>
              <a:rPr lang="bs-Latn-BA" dirty="0"/>
              <a:t>Bosna i Hercegovina je 2002. godine postala članica Vijeća Evrope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Cilj kazne zatvora</a:t>
            </a:r>
          </a:p>
        </p:txBody>
      </p:sp>
      <p:sp>
        <p:nvSpPr>
          <p:cNvPr id="3" name="Content Placeholder 2"/>
          <p:cNvSpPr>
            <a:spLocks noGrp="1"/>
          </p:cNvSpPr>
          <p:nvPr>
            <p:ph idx="1"/>
          </p:nvPr>
        </p:nvSpPr>
        <p:spPr/>
        <p:txBody>
          <a:bodyPr>
            <a:normAutofit fontScale="92500" lnSpcReduction="20000"/>
          </a:bodyPr>
          <a:lstStyle/>
          <a:p>
            <a:r>
              <a:rPr lang="bs-Latn-BA" dirty="0"/>
              <a:t>Posebna pažnja se posvećuje prevaspitanju tj. resocijalizacije zatvorenika i njihovom integrisanju u društvu kao resocijaliziranog subjekta. </a:t>
            </a:r>
          </a:p>
          <a:p>
            <a:r>
              <a:rPr lang="bs-Latn-BA" dirty="0"/>
              <a:t>Proces resocijalizacija se vrši kroz tri faze:</a:t>
            </a:r>
          </a:p>
          <a:p>
            <a:r>
              <a:rPr lang="bs-Latn-BA" dirty="0"/>
              <a:t> prva je sudska i ona obuhvata izricanje krivične kazne; </a:t>
            </a:r>
          </a:p>
          <a:p>
            <a:r>
              <a:rPr lang="bs-Latn-BA" dirty="0"/>
              <a:t>druga faza je institucionalna i realizuje se u procesu izvršenja kazne;</a:t>
            </a:r>
          </a:p>
          <a:p>
            <a:r>
              <a:rPr lang="bs-Latn-BA" dirty="0"/>
              <a:t> i treće, postpenalna koja obuhvata mjere koje se poduzimaju nakon okončanja postupka izvršenja izrečene kazne. </a:t>
            </a:r>
          </a:p>
          <a:p>
            <a:endParaRPr lang="bs-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Kazna zatvora</a:t>
            </a:r>
          </a:p>
        </p:txBody>
      </p:sp>
      <p:sp>
        <p:nvSpPr>
          <p:cNvPr id="3" name="Content Placeholder 2"/>
          <p:cNvSpPr>
            <a:spLocks noGrp="1"/>
          </p:cNvSpPr>
          <p:nvPr>
            <p:ph idx="1"/>
          </p:nvPr>
        </p:nvSpPr>
        <p:spPr/>
        <p:txBody>
          <a:bodyPr>
            <a:normAutofit fontScale="92500" lnSpcReduction="20000"/>
          </a:bodyPr>
          <a:lstStyle/>
          <a:p>
            <a:r>
              <a:rPr lang="bs-Latn-BA" dirty="0"/>
              <a:t>kazna zatvora se izvršava u zatvorima i kaznionicama</a:t>
            </a:r>
          </a:p>
          <a:p>
            <a:r>
              <a:rPr lang="bs-Latn-BA" dirty="0"/>
              <a:t>U okviru svakog zatvora se provodi </a:t>
            </a:r>
            <a:r>
              <a:rPr lang="bs-Latn-BA" b="1" dirty="0"/>
              <a:t>formalni sistem izvršenja kazne zatvora</a:t>
            </a:r>
            <a:r>
              <a:rPr lang="bs-Latn-BA" dirty="0"/>
              <a:t>. Sistem izvršenja kazne zatvora čini skup pravnih pravila i pravnih normi kojima se uređuju način i metode izvršavanja kazne zatvora.</a:t>
            </a:r>
          </a:p>
          <a:p>
            <a:r>
              <a:rPr lang="bs-Latn-BA" dirty="0"/>
              <a:t> Kada govorimo o </a:t>
            </a:r>
            <a:r>
              <a:rPr lang="bs-Latn-BA" b="1" dirty="0"/>
              <a:t>zatvorskom sistemu u užem smislu</a:t>
            </a:r>
            <a:r>
              <a:rPr lang="bs-Latn-BA" dirty="0"/>
              <a:t>, podrazumijevamo sistem ustanova u kojima se izvršava kazna zatvora i ustanovljen je zakonom.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a:t>
            </a:r>
          </a:p>
        </p:txBody>
      </p:sp>
      <p:sp>
        <p:nvSpPr>
          <p:cNvPr id="3" name="Content Placeholder 2"/>
          <p:cNvSpPr>
            <a:spLocks noGrp="1"/>
          </p:cNvSpPr>
          <p:nvPr>
            <p:ph idx="1"/>
          </p:nvPr>
        </p:nvSpPr>
        <p:spPr/>
        <p:txBody>
          <a:bodyPr/>
          <a:lstStyle/>
          <a:p>
            <a:r>
              <a:rPr lang="bs-Latn-BA" dirty="0"/>
              <a:t>Ova dva sistema zajedno čine zatvorski sistem jedne države.</a:t>
            </a:r>
          </a:p>
          <a:p>
            <a:endParaRPr lang="bs-Latn-BA" dirty="0"/>
          </a:p>
          <a:p>
            <a:r>
              <a:rPr lang="bs-Latn-BA" dirty="0"/>
              <a:t> U sljedećem dijelu konkretno će se obrađivati zatvorski sistem u Bosni i Hercegovini, te ukazati na neke od probleme našeg zatvorskog sistema.</a:t>
            </a:r>
          </a:p>
          <a:p>
            <a:endParaRPr lang="bs-Latn-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 u BiH</a:t>
            </a:r>
          </a:p>
        </p:txBody>
      </p:sp>
      <p:sp>
        <p:nvSpPr>
          <p:cNvPr id="3" name="Content Placeholder 2"/>
          <p:cNvSpPr>
            <a:spLocks noGrp="1"/>
          </p:cNvSpPr>
          <p:nvPr>
            <p:ph idx="1"/>
          </p:nvPr>
        </p:nvSpPr>
        <p:spPr/>
        <p:txBody>
          <a:bodyPr>
            <a:normAutofit fontScale="85000" lnSpcReduction="20000"/>
          </a:bodyPr>
          <a:lstStyle/>
          <a:p>
            <a:r>
              <a:rPr lang="bs-Latn-BA" dirty="0"/>
              <a:t>zatvorski sistem u Bosni i Hercegovini organizovan je na nivou države i na nivoima entiteta. </a:t>
            </a:r>
          </a:p>
          <a:p>
            <a:r>
              <a:rPr lang="bs-Latn-BA" dirty="0"/>
              <a:t>Još uvijek ne postoji zatvor na nivou države, već kazne zatvora koje izrekne Sud Bosne i Hercegovine se izvršavaju u entitetskim zatvorima. </a:t>
            </a:r>
          </a:p>
          <a:p>
            <a:r>
              <a:rPr lang="bs-Latn-BA" dirty="0"/>
              <a:t>U Bosni i Hercegovini postoji 13 zatvora, od kojih je sedam u Federaciji BiH i šest u Republici Srpskoj. </a:t>
            </a:r>
          </a:p>
          <a:p>
            <a:r>
              <a:rPr lang="bs-Latn-BA" dirty="0"/>
              <a:t>Brčko Distrikt BiH nema zatvor nego osuđenike upućuje u zatvore koji su u nadležnosti entiteta.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 u BiH</a:t>
            </a:r>
          </a:p>
        </p:txBody>
      </p:sp>
      <p:sp>
        <p:nvSpPr>
          <p:cNvPr id="3" name="Content Placeholder 2"/>
          <p:cNvSpPr>
            <a:spLocks noGrp="1"/>
          </p:cNvSpPr>
          <p:nvPr>
            <p:ph idx="1"/>
          </p:nvPr>
        </p:nvSpPr>
        <p:spPr/>
        <p:txBody>
          <a:bodyPr/>
          <a:lstStyle/>
          <a:p>
            <a:r>
              <a:rPr lang="bs-Latn-BA" dirty="0"/>
              <a:t>Fragmentiranost?</a:t>
            </a:r>
          </a:p>
          <a:p>
            <a:r>
              <a:rPr lang="bs-Latn-BA" dirty="0"/>
              <a:t>Zatvor na nivou države još uvijek nije počeo sa radom. Početak prijema zatvorenika najavljen je za proljeće 2020, međutim i dalje u toku provođenje konkursa za prijem uposlenika.</a:t>
            </a:r>
          </a:p>
          <a:p>
            <a:r>
              <a:rPr lang="bs-Latn-BA" dirty="0"/>
              <a:t>Loša suradnja između entitetskih ministarstava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 u BiH</a:t>
            </a:r>
          </a:p>
        </p:txBody>
      </p:sp>
      <p:sp>
        <p:nvSpPr>
          <p:cNvPr id="3" name="Content Placeholder 2"/>
          <p:cNvSpPr>
            <a:spLocks noGrp="1"/>
          </p:cNvSpPr>
          <p:nvPr>
            <p:ph idx="1"/>
          </p:nvPr>
        </p:nvSpPr>
        <p:spPr/>
        <p:txBody>
          <a:bodyPr>
            <a:normAutofit lnSpcReduction="10000"/>
          </a:bodyPr>
          <a:lstStyle/>
          <a:p>
            <a:r>
              <a:rPr lang="bs-Latn-BA" dirty="0"/>
              <a:t>Zatvori u BiH klasificirani su kao zatvorenog tipa i poluotvoreni, </a:t>
            </a:r>
          </a:p>
          <a:p>
            <a:r>
              <a:rPr lang="bs-Latn-BA" dirty="0"/>
              <a:t>Ova klasifikacija ukazuje na razlike u razini sigurnosti i zatvorskog režima za zatvorenike koji su počinili teža krivična djela i zatvorenike koji imaju znatno veća ograničenja. </a:t>
            </a:r>
          </a:p>
          <a:p>
            <a:r>
              <a:rPr lang="bs-Latn-BA" dirty="0"/>
              <a:t>Dvije takve ustanove postoje u Republici Srpskoj (KPZ Foča i KPZ Banja Luka) i jedna u Federaciji BiH (KPZ Zenica).</a:t>
            </a:r>
          </a:p>
          <a:p>
            <a:endParaRPr lang="bs-Latn-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Zatvorski sistem u BiH</a:t>
            </a:r>
          </a:p>
        </p:txBody>
      </p:sp>
      <p:sp>
        <p:nvSpPr>
          <p:cNvPr id="3" name="Content Placeholder 2"/>
          <p:cNvSpPr>
            <a:spLocks noGrp="1"/>
          </p:cNvSpPr>
          <p:nvPr>
            <p:ph idx="1"/>
          </p:nvPr>
        </p:nvSpPr>
        <p:spPr/>
        <p:txBody>
          <a:bodyPr/>
          <a:lstStyle/>
          <a:p>
            <a:r>
              <a:rPr lang="bs-Latn-BA" dirty="0"/>
              <a:t>Zatvoreni tip zatvora, problem?</a:t>
            </a:r>
          </a:p>
          <a:p>
            <a:r>
              <a:rPr lang="bs-Latn-BA" dirty="0"/>
              <a:t>Vodeća mjesta u tom tipu ustanova podložna političkim vezama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71</TotalTime>
  <Words>1087</Words>
  <Application>Microsoft Office PowerPoint</Application>
  <PresentationFormat>On-screen Show (4:3)</PresentationFormat>
  <Paragraphs>80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Rockwell</vt:lpstr>
      <vt:lpstr>Wingdings</vt:lpstr>
      <vt:lpstr>Wingdings 2</vt:lpstr>
      <vt:lpstr>Foundry</vt:lpstr>
      <vt:lpstr>Zatvorski sistem BiH</vt:lpstr>
      <vt:lpstr>Cilj kazne zatvora</vt:lpstr>
      <vt:lpstr>Cilj kazne zatvora</vt:lpstr>
      <vt:lpstr>Kazna zatvora</vt:lpstr>
      <vt:lpstr>Zatvorski sistem</vt:lpstr>
      <vt:lpstr>Zatvorski sistem u BiH</vt:lpstr>
      <vt:lpstr>Zatvorski sistem u BiH</vt:lpstr>
      <vt:lpstr>Zatvorski sistem u BiH</vt:lpstr>
      <vt:lpstr>Zatvorski sistem u BiH</vt:lpstr>
      <vt:lpstr>Zatvorenik </vt:lpstr>
      <vt:lpstr>Prava zatvorenika</vt:lpstr>
      <vt:lpstr>Pravo zatvorenika na odgovarajući smještaj</vt:lpstr>
      <vt:lpstr>Pravo na zaštitu osobnosti i na tajnost osobnih podataka </vt:lpstr>
      <vt:lpstr>Pravo zatvorenika na odgovarajuću prehranu</vt:lpstr>
      <vt:lpstr>Pravo na rad</vt:lpstr>
      <vt:lpstr>Pravo na izobrazbu</vt:lpstr>
      <vt:lpstr>Pravo na zdravstvenu zaštitu</vt:lpstr>
      <vt:lpstr>Pravo na vezu sa vanjskim svijetom</vt:lpstr>
      <vt:lpstr>Pravo na stručnu pravnu pomoć</vt:lpstr>
      <vt:lpstr>Zatvorski sistem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Zatvorski sistem BiH</dc:title>
  <dc:creator>Ena Gotovusa</dc:creator>
  <cp:lastModifiedBy>Ena Gotovuša</cp:lastModifiedBy>
  <cp:revision>9</cp:revision>
  <dcterms:created xsi:type="dcterms:W3CDTF">2006-08-16T00:00:00Z</dcterms:created>
  <dcterms:modified xsi:type="dcterms:W3CDTF">2020-05-25T10:00:35Z</dcterms:modified>
</cp:coreProperties>
</file>