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9" r:id="rId5"/>
    <p:sldId id="270" r:id="rId6"/>
    <p:sldId id="271" r:id="rId7"/>
    <p:sldId id="293" r:id="rId8"/>
    <p:sldId id="295" r:id="rId9"/>
    <p:sldId id="296" r:id="rId10"/>
    <p:sldId id="294" r:id="rId11"/>
    <p:sldId id="297" r:id="rId12"/>
    <p:sldId id="272" r:id="rId13"/>
    <p:sldId id="257" r:id="rId14"/>
    <p:sldId id="258" r:id="rId15"/>
    <p:sldId id="259" r:id="rId16"/>
    <p:sldId id="260" r:id="rId17"/>
    <p:sldId id="261" r:id="rId18"/>
    <p:sldId id="262" r:id="rId19"/>
    <p:sldId id="263" r:id="rId20"/>
    <p:sldId id="264" r:id="rId21"/>
    <p:sldId id="265" r:id="rId22"/>
    <p:sldId id="266" r:id="rId23"/>
    <p:sldId id="275" r:id="rId24"/>
    <p:sldId id="276" r:id="rId25"/>
    <p:sldId id="278" r:id="rId26"/>
    <p:sldId id="277" r:id="rId27"/>
    <p:sldId id="279" r:id="rId28"/>
    <p:sldId id="281" r:id="rId29"/>
    <p:sldId id="283" r:id="rId30"/>
    <p:sldId id="280" r:id="rId31"/>
    <p:sldId id="284" r:id="rId32"/>
    <p:sldId id="287" r:id="rId33"/>
    <p:sldId id="288" r:id="rId34"/>
    <p:sldId id="289" r:id="rId35"/>
    <p:sldId id="290" r:id="rId36"/>
    <p:sldId id="291" r:id="rId37"/>
    <p:sldId id="292" r:id="rId38"/>
    <p:sldId id="285" r:id="rId39"/>
    <p:sldId id="286" r:id="rId40"/>
    <p:sldId id="27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60"/>
  </p:normalViewPr>
  <p:slideViewPr>
    <p:cSldViewPr>
      <p:cViewPr>
        <p:scale>
          <a:sx n="66" d="100"/>
          <a:sy n="66" d="100"/>
        </p:scale>
        <p:origin x="-2934" y="-10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DF304F-0D31-4CDC-B060-B36603C937EF}"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C798D-D29B-456D-BB8C-A37DAE4D0AF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F304F-0D31-4CDC-B060-B36603C937EF}"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C798D-D29B-456D-BB8C-A37DAE4D0AF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F304F-0D31-4CDC-B060-B36603C937EF}"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C798D-D29B-456D-BB8C-A37DAE4D0AF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F304F-0D31-4CDC-B060-B36603C937EF}"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C798D-D29B-456D-BB8C-A37DAE4D0AF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F304F-0D31-4CDC-B060-B36603C937EF}"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C798D-D29B-456D-BB8C-A37DAE4D0AF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DF304F-0D31-4CDC-B060-B36603C937EF}" type="datetimeFigureOut">
              <a:rPr lang="en-US" smtClean="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0C798D-D29B-456D-BB8C-A37DAE4D0AF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DF304F-0D31-4CDC-B060-B36603C937EF}" type="datetimeFigureOut">
              <a:rPr lang="en-US" smtClean="0"/>
              <a:pPr/>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0C798D-D29B-456D-BB8C-A37DAE4D0AF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DF304F-0D31-4CDC-B060-B36603C937EF}" type="datetimeFigureOut">
              <a:rPr lang="en-US" smtClean="0"/>
              <a:pPr/>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0C798D-D29B-456D-BB8C-A37DAE4D0AF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F304F-0D31-4CDC-B060-B36603C937EF}" type="datetimeFigureOut">
              <a:rPr lang="en-US" smtClean="0"/>
              <a:pPr/>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0C798D-D29B-456D-BB8C-A37DAE4D0AF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F304F-0D31-4CDC-B060-B36603C937EF}" type="datetimeFigureOut">
              <a:rPr lang="en-US" smtClean="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0C798D-D29B-456D-BB8C-A37DAE4D0AF7}"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5DF304F-0D31-4CDC-B060-B36603C937EF}" type="datetimeFigureOut">
              <a:rPr lang="en-US" smtClean="0"/>
              <a:pPr/>
              <a:t>5/8/2020</a:t>
            </a:fld>
            <a:endParaRPr lang="en-US" dirty="0"/>
          </a:p>
        </p:txBody>
      </p:sp>
      <p:sp>
        <p:nvSpPr>
          <p:cNvPr id="9" name="Slide Number Placeholder 8"/>
          <p:cNvSpPr>
            <a:spLocks noGrp="1"/>
          </p:cNvSpPr>
          <p:nvPr>
            <p:ph type="sldNum" sz="quarter" idx="11"/>
          </p:nvPr>
        </p:nvSpPr>
        <p:spPr/>
        <p:txBody>
          <a:bodyPr/>
          <a:lstStyle/>
          <a:p>
            <a:fld id="{770C798D-D29B-456D-BB8C-A37DAE4D0AF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70C798D-D29B-456D-BB8C-A37DAE4D0AF7}"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5DF304F-0D31-4CDC-B060-B36603C937EF}" type="datetimeFigureOut">
              <a:rPr lang="en-US" smtClean="0"/>
              <a:pPr/>
              <a:t>5/8/2020</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996952"/>
            <a:ext cx="7632848" cy="1873895"/>
          </a:xfrm>
        </p:spPr>
        <p:txBody>
          <a:bodyPr/>
          <a:lstStyle/>
          <a:p>
            <a:pPr algn="ctr"/>
            <a:r>
              <a:rPr lang="hr-HR" sz="4000" b="1" dirty="0" smtClean="0"/>
              <a:t>Zatvorenici kao roditelji </a:t>
            </a:r>
            <a:r>
              <a:rPr lang="hr-HR" sz="4000" b="1" dirty="0" smtClean="0"/>
              <a:t>i položaj  njihovog djeteta</a:t>
            </a:r>
            <a:endParaRPr lang="en-US" sz="4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11560" y="5445224"/>
            <a:ext cx="6461760" cy="1066800"/>
          </a:xfrm>
        </p:spPr>
        <p:txBody>
          <a:bodyPr>
            <a:normAutofit fontScale="77500" lnSpcReduction="20000"/>
          </a:bodyPr>
          <a:lstStyle/>
          <a:p>
            <a:r>
              <a:rPr lang="hr-HR" b="1" dirty="0" smtClean="0">
                <a:effectLst>
                  <a:outerShdw blurRad="38100" dist="38100" dir="2700000" algn="tl">
                    <a:srgbClr val="000000">
                      <a:alpha val="43137"/>
                    </a:srgbClr>
                  </a:outerShdw>
                </a:effectLst>
              </a:rPr>
              <a:t>BIJEDIĆ IMAN,</a:t>
            </a:r>
          </a:p>
          <a:p>
            <a:r>
              <a:rPr lang="hr-HR" b="1" dirty="0" smtClean="0">
                <a:effectLst>
                  <a:outerShdw blurRad="38100" dist="38100" dir="2700000" algn="tl">
                    <a:srgbClr val="000000">
                      <a:alpha val="43137"/>
                    </a:srgbClr>
                  </a:outerShdw>
                </a:effectLst>
              </a:rPr>
              <a:t>KOVAČEVIĆ DINO.</a:t>
            </a:r>
          </a:p>
          <a:p>
            <a:r>
              <a:rPr lang="hr-HR" b="1" dirty="0" smtClean="0">
                <a:effectLst>
                  <a:outerShdw blurRad="38100" dist="38100" dir="2700000" algn="tl">
                    <a:srgbClr val="000000">
                      <a:alpha val="43137"/>
                    </a:srgbClr>
                  </a:outerShdw>
                </a:effectLst>
              </a:rPr>
              <a:t>Mentor  doc.dr Vilana Pleh</a:t>
            </a:r>
          </a:p>
          <a:p>
            <a:r>
              <a:rPr lang="hr-HR" b="1" dirty="0" smtClean="0">
                <a:effectLst>
                  <a:outerShdw blurRad="38100" dist="38100" dir="2700000" algn="tl">
                    <a:srgbClr val="000000">
                      <a:alpha val="43137"/>
                    </a:srgbClr>
                  </a:outerShdw>
                </a:effectLst>
              </a:rPr>
              <a:t>Sudstvo za maloljetnike</a:t>
            </a:r>
          </a:p>
        </p:txBody>
      </p:sp>
      <p:pic>
        <p:nvPicPr>
          <p:cNvPr id="4" name="Picture 2" descr="When a Parent Is Taken Away, It's Like a Death&quot;: Two States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25593" y="260648"/>
            <a:ext cx="6096000" cy="323850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1"/>
          <p:cNvSpPr txBox="1">
            <a:spLocks/>
          </p:cNvSpPr>
          <p:nvPr/>
        </p:nvSpPr>
        <p:spPr>
          <a:xfrm>
            <a:off x="3491880" y="5085184"/>
            <a:ext cx="4464496" cy="1296144"/>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hr-HR" sz="2800" b="1" dirty="0" smtClean="0">
                <a:effectLst>
                  <a:outerShdw blurRad="38100" dist="38100" dir="2700000" algn="tl">
                    <a:srgbClr val="000000">
                      <a:alpha val="43137"/>
                    </a:srgbClr>
                  </a:outerShdw>
                </a:effectLst>
              </a:rPr>
              <a:t>Rizik i prevencija transgeneracijskog prijenosa kriminaliteta.</a:t>
            </a:r>
            <a:endParaRPr lang="en-US"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77806641"/>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ZIKZ Republike Hrvatske ?</a:t>
            </a:r>
            <a:endParaRPr lang="en-US" dirty="0"/>
          </a:p>
        </p:txBody>
      </p:sp>
      <p:sp>
        <p:nvSpPr>
          <p:cNvPr id="3" name="Content Placeholder 2"/>
          <p:cNvSpPr>
            <a:spLocks noGrp="1"/>
          </p:cNvSpPr>
          <p:nvPr>
            <p:ph idx="1"/>
          </p:nvPr>
        </p:nvSpPr>
        <p:spPr>
          <a:xfrm>
            <a:off x="611560" y="3789040"/>
            <a:ext cx="7620000" cy="2520280"/>
          </a:xfrm>
        </p:spPr>
        <p:txBody>
          <a:bodyPr/>
          <a:lstStyle/>
          <a:p>
            <a:pPr algn="just"/>
            <a:r>
              <a:rPr lang="hr-HR" dirty="0"/>
              <a:t>U Republici Hrvatskoj, u skladu sa njihovim državnim uređenjem postoji jedan zakon koji reguliše ovu oblast, a to je </a:t>
            </a:r>
            <a:r>
              <a:rPr lang="hr-HR" i="1" dirty="0">
                <a:effectLst>
                  <a:outerShdw blurRad="38100" dist="38100" dir="2700000" algn="tl">
                    <a:srgbClr val="000000">
                      <a:alpha val="43137"/>
                    </a:srgbClr>
                  </a:outerShdw>
                </a:effectLst>
              </a:rPr>
              <a:t>Zakon o izvršavanju kazne zatvora (</a:t>
            </a:r>
            <a:r>
              <a:rPr lang="en-US" i="1" dirty="0">
                <a:effectLst>
                  <a:outerShdw blurRad="38100" dist="38100" dir="2700000" algn="tl">
                    <a:srgbClr val="000000">
                      <a:alpha val="43137"/>
                    </a:srgbClr>
                  </a:outerShdw>
                </a:effectLst>
              </a:rPr>
              <a:t>98/19).</a:t>
            </a:r>
            <a:r>
              <a:rPr lang="en-US" dirty="0">
                <a:effectLst>
                  <a:outerShdw blurRad="38100" dist="38100" dir="2700000" algn="tl">
                    <a:srgbClr val="000000">
                      <a:alpha val="43137"/>
                    </a:srgbClr>
                  </a:outerShdw>
                </a:effectLst>
              </a:rPr>
              <a:t> </a:t>
            </a:r>
            <a:endParaRPr lang="hr-HR" dirty="0" smtClean="0">
              <a:effectLst>
                <a:outerShdw blurRad="38100" dist="38100" dir="2700000" algn="tl">
                  <a:srgbClr val="000000">
                    <a:alpha val="43137"/>
                  </a:srgbClr>
                </a:outerShdw>
              </a:effectLst>
            </a:endParaRPr>
          </a:p>
          <a:p>
            <a:pPr algn="just"/>
            <a:r>
              <a:rPr lang="hr-HR" dirty="0"/>
              <a:t>Analizom bosanskohercegovačkog i hrvatskog zakonodavstva da se zaključiti sa su rješenja </a:t>
            </a:r>
            <a:r>
              <a:rPr lang="hr-HR" dirty="0">
                <a:effectLst>
                  <a:outerShdw blurRad="38100" dist="38100" dir="2700000" algn="tl">
                    <a:srgbClr val="000000">
                      <a:alpha val="43137"/>
                    </a:srgbClr>
                  </a:outerShdw>
                </a:effectLst>
              </a:rPr>
              <a:t>slična</a:t>
            </a:r>
            <a:r>
              <a:rPr lang="hr-HR" dirty="0"/>
              <a:t>, što je najvjerovatnije prouzrokovano usklađivanjem pravnih sistema međunarodnim </a:t>
            </a:r>
            <a:r>
              <a:rPr lang="hr-HR" dirty="0" smtClean="0"/>
              <a:t>standardima.</a:t>
            </a:r>
            <a:endParaRPr lang="en-US" dirty="0"/>
          </a:p>
        </p:txBody>
      </p:sp>
      <p:pic>
        <p:nvPicPr>
          <p:cNvPr id="5" name="Picture 4" descr="Prisons Are Building Databases of Inmates' Voice Prints"/>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342581"/>
            <a:ext cx="4498976" cy="2249488"/>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A handcuffs vector illustration in flat color design: Royalty-free ..."/>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08104" y="1304928"/>
            <a:ext cx="2287141" cy="22871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0297870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Kaznionica u Požegi (RH)...</a:t>
            </a:r>
            <a:endParaRPr lang="en-US" dirty="0"/>
          </a:p>
        </p:txBody>
      </p:sp>
      <p:sp>
        <p:nvSpPr>
          <p:cNvPr id="3" name="Content Placeholder 2"/>
          <p:cNvSpPr>
            <a:spLocks noGrp="1"/>
          </p:cNvSpPr>
          <p:nvPr>
            <p:ph idx="1"/>
          </p:nvPr>
        </p:nvSpPr>
        <p:spPr>
          <a:xfrm>
            <a:off x="457200" y="1600200"/>
            <a:ext cx="7620000" cy="2404864"/>
          </a:xfrm>
        </p:spPr>
        <p:txBody>
          <a:bodyPr>
            <a:normAutofit lnSpcReduction="10000"/>
          </a:bodyPr>
          <a:lstStyle/>
          <a:p>
            <a:pPr algn="just"/>
            <a:r>
              <a:rPr lang="hr-HR" dirty="0"/>
              <a:t>Zatvor u Požegi, kao jedini zatvor u kojem borave osobe ženskog spola, nema stručnog i specijaliziranog </a:t>
            </a:r>
            <a:r>
              <a:rPr lang="hr-HR" dirty="0" smtClean="0"/>
              <a:t>osoblja </a:t>
            </a:r>
            <a:r>
              <a:rPr lang="hr-HR" i="1" dirty="0" smtClean="0"/>
              <a:t>(što nije izolovan slučaj) </a:t>
            </a:r>
            <a:r>
              <a:rPr lang="hr-HR" dirty="0"/>
              <a:t>koje bi bilo zaduženo da u slučaju potrebe, kao što </a:t>
            </a:r>
            <a:r>
              <a:rPr lang="hr-HR" dirty="0" smtClean="0"/>
              <a:t>su, primjerice, </a:t>
            </a:r>
            <a:r>
              <a:rPr lang="hr-HR" i="1" dirty="0" smtClean="0"/>
              <a:t>odsutnost</a:t>
            </a:r>
            <a:r>
              <a:rPr lang="hr-HR" dirty="0"/>
              <a:t>, </a:t>
            </a:r>
            <a:r>
              <a:rPr lang="hr-HR" i="1" dirty="0"/>
              <a:t>bolest majke zatvorenice</a:t>
            </a:r>
            <a:r>
              <a:rPr lang="hr-HR" dirty="0"/>
              <a:t>, </a:t>
            </a:r>
            <a:r>
              <a:rPr lang="hr-HR" dirty="0" smtClean="0"/>
              <a:t>vodilo </a:t>
            </a:r>
            <a:r>
              <a:rPr lang="hr-HR" dirty="0"/>
              <a:t>računa o djeci, a ako jedno od rješenja se navodi mogućnost da privremenu brigu preuzmu druge majke zatvorenice</a:t>
            </a:r>
            <a:r>
              <a:rPr lang="hr-HR" dirty="0" smtClean="0"/>
              <a:t>.</a:t>
            </a:r>
          </a:p>
        </p:txBody>
      </p:sp>
      <p:pic>
        <p:nvPicPr>
          <p:cNvPr id="1026" name="Picture 2" descr="Žene u zatvoru (Women in Prison) - MojTV"/>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4096515"/>
            <a:ext cx="3969215" cy="22322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932040" y="4221088"/>
            <a:ext cx="3240360" cy="1785104"/>
          </a:xfrm>
          <a:prstGeom prst="rect">
            <a:avLst/>
          </a:prstGeom>
        </p:spPr>
        <p:txBody>
          <a:bodyPr wrap="square">
            <a:spAutoFit/>
          </a:bodyPr>
          <a:lstStyle/>
          <a:p>
            <a:pPr algn="just"/>
            <a:r>
              <a:rPr lang="hr-HR" sz="2200" dirty="0" smtClean="0"/>
              <a:t>Glede bh konteksta, </a:t>
            </a:r>
            <a:r>
              <a:rPr lang="hr-HR" sz="2200" dirty="0"/>
              <a:t>jedini ženski zatvor u Federaciji Bosne i Hercegovine je </a:t>
            </a:r>
            <a:r>
              <a:rPr lang="hr-HR" sz="2200" dirty="0">
                <a:effectLst>
                  <a:outerShdw blurRad="38100" dist="38100" dir="2700000" algn="tl">
                    <a:srgbClr val="000000">
                      <a:alpha val="43137"/>
                    </a:srgbClr>
                  </a:outerShdw>
                </a:effectLst>
              </a:rPr>
              <a:t>Kazneno popravni zavod poluotvorenog tipa u Tuzli. </a:t>
            </a:r>
            <a:endParaRPr lang="en-US" sz="22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277819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620000" cy="3168352"/>
          </a:xfrm>
        </p:spPr>
        <p:txBody>
          <a:bodyPr/>
          <a:lstStyle/>
          <a:p>
            <a:pPr algn="ctr"/>
            <a:r>
              <a:rPr lang="hr-HR" sz="5400" dirty="0" smtClean="0">
                <a:effectLst>
                  <a:outerShdw blurRad="38100" dist="38100" dir="2700000" algn="tl">
                    <a:srgbClr val="000000">
                      <a:alpha val="43137"/>
                    </a:srgbClr>
                  </a:outerShdw>
                </a:effectLst>
              </a:rPr>
              <a:t>Koje su smetnje u ostvarivanju kontakata djeteta s roditeljem – zatvorenikom  ? </a:t>
            </a:r>
            <a:endParaRPr lang="en-US" sz="5400" dirty="0">
              <a:effectLst>
                <a:outerShdw blurRad="38100" dist="38100" dir="2700000" algn="tl">
                  <a:srgbClr val="000000">
                    <a:alpha val="43137"/>
                  </a:srgbClr>
                </a:outerShdw>
              </a:effectLst>
            </a:endParaRPr>
          </a:p>
        </p:txBody>
      </p:sp>
      <p:pic>
        <p:nvPicPr>
          <p:cNvPr id="4" name="Picture 2" descr="Srodna slik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520" y="4276716"/>
            <a:ext cx="2592288" cy="2592288"/>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Rezultat slika za roditelj u zatvoru"/>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84376" y="3940749"/>
            <a:ext cx="4968552" cy="29172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00096114"/>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effectLst>
                  <a:outerShdw blurRad="38100" dist="38100" dir="2700000" algn="tl">
                    <a:srgbClr val="000000">
                      <a:alpha val="43137"/>
                    </a:srgbClr>
                  </a:outerShdw>
                </a:effectLst>
              </a:rPr>
              <a:t>1. Troškovi</a:t>
            </a:r>
            <a:endParaRPr lang="en-US" dirty="0">
              <a:effectLst>
                <a:outerShdw blurRad="38100" dist="38100" dir="2700000" algn="tl">
                  <a:srgbClr val="000000">
                    <a:alpha val="43137"/>
                  </a:srgbClr>
                </a:outerShdw>
              </a:effectLst>
            </a:endParaRPr>
          </a:p>
        </p:txBody>
      </p:sp>
      <p:pic>
        <p:nvPicPr>
          <p:cNvPr id="4098" name="Picture 2" descr="Srodna slika"/>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2095500"/>
            <a:ext cx="7620000" cy="38100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Rezultat slika za x"/>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1660" y="2708920"/>
            <a:ext cx="2590800" cy="2438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25957575"/>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1143000"/>
          </a:xfrm>
        </p:spPr>
        <p:txBody>
          <a:bodyPr/>
          <a:lstStyle/>
          <a:p>
            <a:r>
              <a:rPr lang="hr-HR" dirty="0" smtClean="0">
                <a:effectLst>
                  <a:outerShdw blurRad="38100" dist="38100" dir="2700000" algn="tl">
                    <a:srgbClr val="000000">
                      <a:alpha val="43137"/>
                    </a:srgbClr>
                  </a:outerShdw>
                </a:effectLst>
              </a:rPr>
              <a:t>2. Udaljenost kaznene ustanove</a:t>
            </a:r>
            <a:endParaRPr lang="en-US" dirty="0">
              <a:effectLst>
                <a:outerShdw blurRad="38100" dist="38100" dir="2700000" algn="tl">
                  <a:srgbClr val="000000">
                    <a:alpha val="43137"/>
                  </a:srgbClr>
                </a:outerShdw>
              </a:effectLst>
            </a:endParaRPr>
          </a:p>
        </p:txBody>
      </p:sp>
      <p:pic>
        <p:nvPicPr>
          <p:cNvPr id="5130" name="Picture 10" descr="Rezultat slika za sad kid in bu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7648" y="1673843"/>
            <a:ext cx="7969485" cy="41044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16317368"/>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effectLst>
                  <a:outerShdw blurRad="38100" dist="38100" dir="2700000" algn="tl">
                    <a:srgbClr val="000000">
                      <a:alpha val="43137"/>
                    </a:srgbClr>
                  </a:outerShdw>
                </a:effectLst>
              </a:rPr>
              <a:t>3. Zabrana kontakta djetetu </a:t>
            </a:r>
            <a:endParaRPr lang="en-US" dirty="0">
              <a:effectLst>
                <a:outerShdw blurRad="38100" dist="38100" dir="2700000" algn="tl">
                  <a:srgbClr val="000000">
                    <a:alpha val="43137"/>
                  </a:srgbClr>
                </a:outerShdw>
              </a:effectLst>
            </a:endParaRPr>
          </a:p>
        </p:txBody>
      </p:sp>
      <p:pic>
        <p:nvPicPr>
          <p:cNvPr id="6146" name="Picture 2" descr="Srodna slik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3568" y="1419943"/>
            <a:ext cx="7315200" cy="48768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58718774"/>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effectLst>
                  <a:outerShdw blurRad="38100" dist="38100" dir="2700000" algn="tl">
                    <a:srgbClr val="000000">
                      <a:alpha val="43137"/>
                    </a:srgbClr>
                  </a:outerShdw>
                </a:effectLst>
              </a:rPr>
              <a:t>4. Prostor neprilagođen djeci</a:t>
            </a:r>
            <a:endParaRPr lang="en-US" dirty="0">
              <a:effectLst>
                <a:outerShdw blurRad="38100" dist="38100" dir="2700000" algn="tl">
                  <a:srgbClr val="000000">
                    <a:alpha val="43137"/>
                  </a:srgbClr>
                </a:outerShdw>
              </a:effectLst>
            </a:endParaRPr>
          </a:p>
        </p:txBody>
      </p:sp>
      <p:pic>
        <p:nvPicPr>
          <p:cNvPr id="7174" name="Picture 6" descr="Srodna slik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5700" y="1484784"/>
            <a:ext cx="7128793" cy="48440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15994601"/>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effectLst>
                  <a:outerShdw blurRad="38100" dist="38100" dir="2700000" algn="tl">
                    <a:srgbClr val="000000">
                      <a:alpha val="43137"/>
                    </a:srgbClr>
                  </a:outerShdw>
                </a:effectLst>
              </a:rPr>
              <a:t>5. Pregledi prilikom posjeta</a:t>
            </a:r>
            <a:endParaRPr lang="en-US" dirty="0">
              <a:effectLst>
                <a:outerShdw blurRad="38100" dist="38100" dir="2700000" algn="tl">
                  <a:srgbClr val="000000">
                    <a:alpha val="43137"/>
                  </a:srgbClr>
                </a:outerShdw>
              </a:effectLst>
            </a:endParaRPr>
          </a:p>
        </p:txBody>
      </p:sp>
      <p:pic>
        <p:nvPicPr>
          <p:cNvPr id="2056" name="Picture 8" descr="Rezultat slika za visiting priso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8575" y="1484784"/>
            <a:ext cx="7545957" cy="50330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22349124"/>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effectLst>
                  <a:outerShdw blurRad="38100" dist="38100" dir="2700000" algn="tl">
                    <a:srgbClr val="000000">
                      <a:alpha val="43137"/>
                    </a:srgbClr>
                  </a:outerShdw>
                </a:effectLst>
              </a:rPr>
              <a:t>6. Čekanje</a:t>
            </a:r>
            <a:endParaRPr lang="en-US" dirty="0">
              <a:effectLst>
                <a:outerShdw blurRad="38100" dist="38100" dir="2700000" algn="tl">
                  <a:srgbClr val="000000">
                    <a:alpha val="43137"/>
                  </a:srgbClr>
                </a:outerShdw>
              </a:effectLst>
            </a:endParaRPr>
          </a:p>
        </p:txBody>
      </p:sp>
      <p:pic>
        <p:nvPicPr>
          <p:cNvPr id="10242" name="Picture 2" descr="Rezultat slika za waiting priso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484784"/>
            <a:ext cx="7128791" cy="47525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9493527"/>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38" y="176777"/>
            <a:ext cx="8435280" cy="1143000"/>
          </a:xfrm>
        </p:spPr>
        <p:txBody>
          <a:bodyPr/>
          <a:lstStyle/>
          <a:p>
            <a:r>
              <a:rPr lang="hr-HR" dirty="0" smtClean="0">
                <a:effectLst>
                  <a:outerShdw blurRad="38100" dist="38100" dir="2700000" algn="tl">
                    <a:srgbClr val="000000">
                      <a:alpha val="43137"/>
                    </a:srgbClr>
                  </a:outerShdw>
                </a:effectLst>
              </a:rPr>
              <a:t>7. Izostanak iz škole/s posla</a:t>
            </a:r>
            <a:endParaRPr lang="en-US" dirty="0">
              <a:effectLst>
                <a:outerShdw blurRad="38100" dist="38100" dir="2700000" algn="tl">
                  <a:srgbClr val="000000">
                    <a:alpha val="43137"/>
                  </a:srgbClr>
                </a:outerShdw>
              </a:effectLst>
            </a:endParaRPr>
          </a:p>
        </p:txBody>
      </p:sp>
      <p:pic>
        <p:nvPicPr>
          <p:cNvPr id="11266" name="Picture 2" descr="Rezultat slika za classroo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1341690"/>
            <a:ext cx="7767400" cy="518085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Rezultat slika za x"/>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07904" y="4084146"/>
            <a:ext cx="2590800" cy="2438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895245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Djeca zatvorenika – prava ?</a:t>
            </a:r>
            <a:endParaRPr lang="en-US" dirty="0"/>
          </a:p>
        </p:txBody>
      </p:sp>
      <p:sp>
        <p:nvSpPr>
          <p:cNvPr id="3" name="Content Placeholder 2"/>
          <p:cNvSpPr>
            <a:spLocks noGrp="1"/>
          </p:cNvSpPr>
          <p:nvPr>
            <p:ph idx="1"/>
          </p:nvPr>
        </p:nvSpPr>
        <p:spPr>
          <a:xfrm>
            <a:off x="457200" y="1600200"/>
            <a:ext cx="7787208" cy="4800600"/>
          </a:xfrm>
        </p:spPr>
        <p:txBody>
          <a:bodyPr/>
          <a:lstStyle/>
          <a:p>
            <a:pPr>
              <a:buFont typeface="Wingdings" pitchFamily="2" charset="2"/>
              <a:buChar char="q"/>
            </a:pPr>
            <a:r>
              <a:rPr lang="hr-HR" dirty="0" smtClean="0"/>
              <a:t> Pravo djeteta da živi sa roditeljem – </a:t>
            </a:r>
            <a:r>
              <a:rPr lang="hr-HR" i="1" dirty="0" smtClean="0"/>
              <a:t>pravo relativnog karaktera</a:t>
            </a:r>
          </a:p>
          <a:p>
            <a:pPr>
              <a:buFont typeface="Wingdings" pitchFamily="2" charset="2"/>
              <a:buChar char="q"/>
            </a:pPr>
            <a:r>
              <a:rPr lang="hr-HR" i="1" dirty="0"/>
              <a:t> </a:t>
            </a:r>
            <a:r>
              <a:rPr lang="hr-HR" i="1" dirty="0" smtClean="0"/>
              <a:t>„Dijete ima pravo živjeti sa roditeljima. Ako ne živi sa oba ili sa jednim roditeljem, pravo je djeteta da redovno održava osobne odnose i neposredne kontakte sa roditeljem sa kojim ne živi.” </a:t>
            </a:r>
            <a:r>
              <a:rPr lang="hr-HR" dirty="0" smtClean="0">
                <a:effectLst>
                  <a:outerShdw blurRad="38100" dist="38100" dir="2700000" algn="tl">
                    <a:srgbClr val="000000">
                      <a:alpha val="43137"/>
                    </a:srgbClr>
                  </a:outerShdw>
                </a:effectLst>
              </a:rPr>
              <a:t>Porodični zakon FBiH, član 124. stav 2.</a:t>
            </a:r>
          </a:p>
          <a:p>
            <a:pPr marL="114300" indent="0">
              <a:buNone/>
            </a:pPr>
            <a:endParaRPr lang="hr-HR" dirty="0" smtClean="0">
              <a:effectLst>
                <a:outerShdw blurRad="38100" dist="38100" dir="2700000" algn="tl">
                  <a:srgbClr val="000000">
                    <a:alpha val="43137"/>
                  </a:srgbClr>
                </a:outerShdw>
              </a:effectLst>
            </a:endParaRPr>
          </a:p>
          <a:p>
            <a:pPr>
              <a:buFont typeface="Wingdings" pitchFamily="2" charset="2"/>
              <a:buChar char="q"/>
            </a:pPr>
            <a:r>
              <a:rPr lang="hr-HR" dirty="0" smtClean="0"/>
              <a:t> Evropska </a:t>
            </a:r>
            <a:r>
              <a:rPr lang="hr-HR" dirty="0"/>
              <a:t>zatvorska pravila (</a:t>
            </a:r>
            <a:r>
              <a:rPr lang="hr-HR" dirty="0">
                <a:effectLst>
                  <a:outerShdw blurRad="38100" dist="38100" dir="2700000" algn="tl">
                    <a:srgbClr val="000000">
                      <a:alpha val="43137"/>
                    </a:srgbClr>
                  </a:outerShdw>
                </a:effectLst>
              </a:rPr>
              <a:t>European Prison Rules</a:t>
            </a:r>
            <a:r>
              <a:rPr lang="hr-HR" dirty="0"/>
              <a:t>, EPR), 2006.</a:t>
            </a:r>
          </a:p>
          <a:p>
            <a:pPr>
              <a:buFont typeface="Wingdings" pitchFamily="2" charset="2"/>
              <a:buChar char="q"/>
            </a:pPr>
            <a:r>
              <a:rPr lang="hr-HR" dirty="0"/>
              <a:t> The European Network for Children of Imprisoned Parents </a:t>
            </a:r>
            <a:r>
              <a:rPr lang="hr-HR" dirty="0">
                <a:effectLst>
                  <a:outerShdw blurRad="38100" dist="38100" dir="2700000" algn="tl">
                    <a:srgbClr val="000000">
                      <a:alpha val="43137"/>
                    </a:srgbClr>
                  </a:outerShdw>
                </a:effectLst>
              </a:rPr>
              <a:t>(EUROCHIPS), </a:t>
            </a:r>
            <a:r>
              <a:rPr lang="hr-HR" dirty="0"/>
              <a:t>Evropski odbor za djecu čiji su roditelji u zatvoru</a:t>
            </a:r>
            <a:r>
              <a:rPr lang="hr-HR" dirty="0" smtClean="0"/>
              <a:t>.</a:t>
            </a:r>
          </a:p>
          <a:p>
            <a:pPr marL="114300" indent="0">
              <a:buNone/>
            </a:pPr>
            <a:endParaRPr lang="hr-HR" dirty="0" smtClean="0"/>
          </a:p>
          <a:p>
            <a:pPr>
              <a:buFont typeface="Wingdings" pitchFamily="2" charset="2"/>
              <a:buChar char="q"/>
            </a:pPr>
            <a:r>
              <a:rPr lang="hr-HR" dirty="0"/>
              <a:t> </a:t>
            </a:r>
            <a:r>
              <a:rPr lang="hr-HR" dirty="0" smtClean="0"/>
              <a:t>Zakon o izvršenju krivičnih sankcija Federacije BiH,</a:t>
            </a:r>
            <a:br>
              <a:rPr lang="hr-HR" dirty="0" smtClean="0"/>
            </a:br>
            <a:r>
              <a:rPr lang="hr-HR" dirty="0" smtClean="0">
                <a:effectLst>
                  <a:outerShdw blurRad="38100" dist="38100" dir="2700000" algn="tl">
                    <a:srgbClr val="000000">
                      <a:alpha val="43137"/>
                    </a:srgbClr>
                  </a:outerShdw>
                </a:effectLst>
              </a:rPr>
              <a:t> („dijete uz majku...”)</a:t>
            </a:r>
            <a:endParaRPr lang="hr-HR" dirty="0">
              <a:effectLst>
                <a:outerShdw blurRad="38100" dist="38100" dir="2700000" algn="tl">
                  <a:srgbClr val="000000">
                    <a:alpha val="43137"/>
                  </a:srgbClr>
                </a:outerShdw>
              </a:effectLst>
            </a:endParaRPr>
          </a:p>
          <a:p>
            <a:pPr marL="114300" indent="0">
              <a:buNone/>
            </a:pPr>
            <a:endParaRPr lang="en-US" dirty="0"/>
          </a:p>
        </p:txBody>
      </p:sp>
    </p:spTree>
    <p:extLst>
      <p:ext uri="{BB962C8B-B14F-4D97-AF65-F5344CB8AC3E}">
        <p14:creationId xmlns="" xmlns:p14="http://schemas.microsoft.com/office/powerpoint/2010/main" val="241792895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effectLst>
                  <a:outerShdw blurRad="38100" dist="38100" dir="2700000" algn="tl">
                    <a:srgbClr val="000000">
                      <a:alpha val="43137"/>
                    </a:srgbClr>
                  </a:outerShdw>
                </a:effectLst>
              </a:rPr>
              <a:t>8. Trajanje posjeta</a:t>
            </a:r>
            <a:endParaRPr lang="en-US" dirty="0">
              <a:effectLst>
                <a:outerShdw blurRad="38100" dist="38100" dir="2700000" algn="tl">
                  <a:srgbClr val="000000">
                    <a:alpha val="43137"/>
                  </a:srgbClr>
                </a:outerShdw>
              </a:effectLst>
            </a:endParaRPr>
          </a:p>
        </p:txBody>
      </p:sp>
      <p:pic>
        <p:nvPicPr>
          <p:cNvPr id="9220" name="Picture 4" descr="Rezultat slika za kid visit father in priso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472564"/>
            <a:ext cx="7379523" cy="46085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5456391"/>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1143000"/>
          </a:xfrm>
        </p:spPr>
        <p:txBody>
          <a:bodyPr/>
          <a:lstStyle/>
          <a:p>
            <a:r>
              <a:rPr lang="hr-HR" dirty="0" smtClean="0">
                <a:effectLst>
                  <a:outerShdw blurRad="38100" dist="38100" dir="2700000" algn="tl">
                    <a:srgbClr val="000000">
                      <a:alpha val="43137"/>
                    </a:srgbClr>
                  </a:outerShdw>
                </a:effectLst>
              </a:rPr>
              <a:t>9. Dijete odbija posjetiti roditelja</a:t>
            </a:r>
            <a:endParaRPr lang="en-US" dirty="0">
              <a:effectLst>
                <a:outerShdw blurRad="38100" dist="38100" dir="2700000" algn="tl">
                  <a:srgbClr val="000000">
                    <a:alpha val="43137"/>
                  </a:srgbClr>
                </a:outerShdw>
              </a:effectLst>
            </a:endParaRPr>
          </a:p>
        </p:txBody>
      </p:sp>
      <p:pic>
        <p:nvPicPr>
          <p:cNvPr id="3076" name="Picture 4" descr="Srodna slik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1556792"/>
            <a:ext cx="7620000" cy="4286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5402441"/>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effectLst>
                  <a:outerShdw blurRad="38100" dist="38100" dir="2700000" algn="tl">
                    <a:srgbClr val="000000">
                      <a:alpha val="43137"/>
                    </a:srgbClr>
                  </a:outerShdw>
                </a:effectLst>
              </a:rPr>
              <a:t>10. Neznanje djeteta</a:t>
            </a:r>
            <a:endParaRPr lang="en-US" dirty="0">
              <a:effectLst>
                <a:outerShdw blurRad="38100" dist="38100" dir="2700000" algn="tl">
                  <a:srgbClr val="000000">
                    <a:alpha val="43137"/>
                  </a:srgbClr>
                </a:outerShdw>
              </a:effectLst>
            </a:endParaRPr>
          </a:p>
        </p:txBody>
      </p:sp>
      <p:pic>
        <p:nvPicPr>
          <p:cNvPr id="8194" name="Picture 2" descr="Srodna slik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6726" y="1628800"/>
            <a:ext cx="7489403" cy="42068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4608932"/>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effectLst>
                  <a:outerShdw blurRad="38100" dist="38100" dir="2700000" algn="tl">
                    <a:srgbClr val="000000">
                      <a:alpha val="43137"/>
                    </a:srgbClr>
                  </a:outerShdw>
                </a:effectLst>
              </a:rPr>
              <a:t>11. Stigmatizacija</a:t>
            </a:r>
            <a:endParaRPr lang="en-US" dirty="0">
              <a:effectLst>
                <a:outerShdw blurRad="38100" dist="38100" dir="2700000" algn="tl">
                  <a:srgbClr val="000000">
                    <a:alpha val="43137"/>
                  </a:srgbClr>
                </a:outerShdw>
              </a:effectLst>
            </a:endParaRPr>
          </a:p>
        </p:txBody>
      </p:sp>
      <p:pic>
        <p:nvPicPr>
          <p:cNvPr id="2050" name="Picture 2" descr="Dajmo svoj doprinos protiv stigmatizacije! | Vitez.inf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1628799"/>
            <a:ext cx="7686675" cy="43243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46093031"/>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effectLst>
                  <a:outerShdw blurRad="38100" dist="38100" dir="2700000" algn="tl">
                    <a:srgbClr val="000000">
                      <a:alpha val="43137"/>
                    </a:srgbClr>
                  </a:outerShdw>
                </a:effectLst>
              </a:rPr>
              <a:t>12. Nužna pratnja </a:t>
            </a:r>
            <a:r>
              <a:rPr lang="hr-HR" sz="3600" i="1" dirty="0" smtClean="0">
                <a:effectLst>
                  <a:outerShdw blurRad="38100" dist="38100" dir="2700000" algn="tl">
                    <a:srgbClr val="000000">
                      <a:alpha val="43137"/>
                    </a:srgbClr>
                  </a:outerShdw>
                </a:effectLst>
              </a:rPr>
              <a:t>(drugog lica*)</a:t>
            </a:r>
            <a:endParaRPr lang="en-US" sz="3600" i="1" dirty="0">
              <a:effectLst>
                <a:outerShdw blurRad="38100" dist="38100" dir="2700000" algn="tl">
                  <a:srgbClr val="000000">
                    <a:alpha val="43137"/>
                  </a:srgbClr>
                </a:outerShdw>
              </a:effectLst>
            </a:endParaRPr>
          </a:p>
        </p:txBody>
      </p:sp>
      <p:pic>
        <p:nvPicPr>
          <p:cNvPr id="4098" name="Picture 2" descr="Father and Daughter Holding Hands - Public Policy Institute of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1543502"/>
            <a:ext cx="7199086" cy="47806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66399492"/>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rt2 - CodeOpinio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58993" y="404664"/>
            <a:ext cx="5760640" cy="576064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a:xfrm>
            <a:off x="3590706" y="5235236"/>
            <a:ext cx="4464496" cy="1296144"/>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hr-HR" sz="3200" b="1" dirty="0" smtClean="0">
                <a:effectLst>
                  <a:outerShdw blurRad="38100" dist="38100" dir="2700000" algn="tl">
                    <a:srgbClr val="000000">
                      <a:alpha val="43137"/>
                    </a:srgbClr>
                  </a:outerShdw>
                </a:effectLst>
              </a:rPr>
              <a:t>Rizik i prevencija transgeneracijskog prijenosa kriminaliteta.</a:t>
            </a:r>
            <a:endParaRPr lang="en-US"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47373490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(Dis)kontinuitet kriminaliteta ? </a:t>
            </a:r>
            <a:endParaRPr lang="en-US" dirty="0"/>
          </a:p>
        </p:txBody>
      </p:sp>
      <p:sp>
        <p:nvSpPr>
          <p:cNvPr id="3" name="Content Placeholder 2"/>
          <p:cNvSpPr>
            <a:spLocks noGrp="1"/>
          </p:cNvSpPr>
          <p:nvPr>
            <p:ph idx="1"/>
          </p:nvPr>
        </p:nvSpPr>
        <p:spPr/>
        <p:txBody>
          <a:bodyPr/>
          <a:lstStyle/>
          <a:p>
            <a:pPr algn="just"/>
            <a:r>
              <a:rPr lang="hr-HR" dirty="0"/>
              <a:t>U </a:t>
            </a:r>
            <a:r>
              <a:rPr lang="hr-HR" dirty="0" smtClean="0"/>
              <a:t>drugom dijelu izlaganja </a:t>
            </a:r>
            <a:r>
              <a:rPr lang="hr-HR" dirty="0"/>
              <a:t>bit će riječi o </a:t>
            </a:r>
            <a:r>
              <a:rPr lang="hr-HR" i="1" dirty="0"/>
              <a:t>međugeneracijskom prijenosu kriminalnih i antisocijalnih ponašanja</a:t>
            </a:r>
            <a:r>
              <a:rPr lang="hr-HR" dirty="0"/>
              <a:t>, dakle, </a:t>
            </a:r>
            <a:r>
              <a:rPr lang="hr-HR" dirty="0">
                <a:effectLst>
                  <a:outerShdw blurRad="38100" dist="38100" dir="2700000" algn="tl">
                    <a:srgbClr val="000000">
                      <a:alpha val="43137"/>
                    </a:srgbClr>
                  </a:outerShdw>
                </a:effectLst>
              </a:rPr>
              <a:t>sa parentalne generacije na potomke</a:t>
            </a:r>
            <a:r>
              <a:rPr lang="hr-HR" dirty="0"/>
              <a:t>. </a:t>
            </a:r>
            <a:endParaRPr lang="hr-HR" dirty="0" smtClean="0"/>
          </a:p>
          <a:p>
            <a:r>
              <a:rPr lang="hr-HR" b="1" dirty="0" smtClean="0"/>
              <a:t>Sadržaj izlaganja – sumarno:</a:t>
            </a:r>
          </a:p>
          <a:p>
            <a:pPr marL="571500" indent="-457200">
              <a:buFont typeface="+mj-lt"/>
              <a:buAutoNum type="arabicParenR"/>
            </a:pPr>
            <a:r>
              <a:rPr lang="hr-HR" dirty="0" smtClean="0"/>
              <a:t>Posljedice boravka roditelja u zatvoru po dijete.</a:t>
            </a:r>
          </a:p>
          <a:p>
            <a:pPr marL="571500" indent="-457200">
              <a:buFont typeface="+mj-lt"/>
              <a:buAutoNum type="arabicParenR"/>
            </a:pPr>
            <a:r>
              <a:rPr lang="hr-HR" dirty="0" smtClean="0"/>
              <a:t>Uslovi odrastanja – put do delinkventnih ponašanja i maloljetničkog pravosuđa ?</a:t>
            </a:r>
          </a:p>
          <a:p>
            <a:pPr marL="571500" indent="-457200">
              <a:buFont typeface="+mj-lt"/>
              <a:buAutoNum type="arabicParenR"/>
            </a:pPr>
            <a:r>
              <a:rPr lang="hr-HR" dirty="0" smtClean="0"/>
              <a:t>Međugeneracijska kriminologija </a:t>
            </a:r>
            <a:r>
              <a:rPr lang="hr-HR" i="1" dirty="0" smtClean="0"/>
              <a:t>(Farringtonovi mehanizmi).</a:t>
            </a:r>
          </a:p>
          <a:p>
            <a:pPr marL="571500" indent="-457200">
              <a:buFont typeface="+mj-lt"/>
              <a:buAutoNum type="arabicParenR"/>
            </a:pPr>
            <a:r>
              <a:rPr lang="hr-HR" dirty="0" smtClean="0"/>
              <a:t>Interveniranje u pravcu sprječavanja delinkventnih ponašanja. Prevencija.</a:t>
            </a:r>
          </a:p>
          <a:p>
            <a:pPr marL="571500" indent="-457200">
              <a:buFont typeface="+mj-lt"/>
              <a:buAutoNum type="arabicParenR"/>
            </a:pPr>
            <a:endParaRPr lang="en-US" dirty="0"/>
          </a:p>
        </p:txBody>
      </p:sp>
      <p:pic>
        <p:nvPicPr>
          <p:cNvPr id="4" name="Picture 2" descr="Rezultat slika za judge ILLUSTRATIO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6096" y="5099023"/>
            <a:ext cx="1839390" cy="198884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Handcuffs svg easy drawing, Picture #1098432 handcuff clipart animate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2" y="5342709"/>
            <a:ext cx="3688388" cy="15014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78291055"/>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Posljedice boravka roditelja u zatvoru po dijete? </a:t>
            </a:r>
            <a:endParaRPr lang="en-US" dirty="0"/>
          </a:p>
        </p:txBody>
      </p:sp>
      <p:sp>
        <p:nvSpPr>
          <p:cNvPr id="3" name="Content Placeholder 2"/>
          <p:cNvSpPr>
            <a:spLocks noGrp="1"/>
          </p:cNvSpPr>
          <p:nvPr>
            <p:ph idx="1"/>
          </p:nvPr>
        </p:nvSpPr>
        <p:spPr/>
        <p:txBody>
          <a:bodyPr/>
          <a:lstStyle/>
          <a:p>
            <a:pPr algn="just"/>
            <a:r>
              <a:rPr lang="hr-HR" dirty="0"/>
              <a:t>Pored sveopćeg uticaja izvršavanja kazne zatvora roditelja  na porodicu, naročito djecu, koja mogu biti ugrožena u emocionalnom, socijalnom, finansijskom i obrazovnom smislu, važno je i pitanje </a:t>
            </a:r>
            <a:r>
              <a:rPr lang="hr-HR" i="1" dirty="0"/>
              <a:t>rizika međugeneracijskog prijenosa delinkventnog ponašanja</a:t>
            </a:r>
            <a:r>
              <a:rPr lang="hr-HR" dirty="0"/>
              <a:t>, koje označava mogućnost da će dijete u budućnosti ponoviti delinkventno ponašanje svojih </a:t>
            </a:r>
            <a:r>
              <a:rPr lang="hr-HR" dirty="0" smtClean="0"/>
              <a:t>roditelja.</a:t>
            </a:r>
          </a:p>
          <a:p>
            <a:pPr algn="just"/>
            <a:endParaRPr lang="hr-HR" dirty="0"/>
          </a:p>
          <a:p>
            <a:pPr algn="just"/>
            <a:endParaRPr lang="hr-HR" dirty="0" smtClean="0"/>
          </a:p>
          <a:p>
            <a:pPr algn="just"/>
            <a:endParaRPr lang="hr-HR" dirty="0" smtClean="0"/>
          </a:p>
          <a:p>
            <a:pPr algn="just"/>
            <a:r>
              <a:rPr lang="hr-HR" dirty="0"/>
              <a:t>Prisutnost sociopatoloških oblika ponašanja odraslih članova porodice (pa i braće i sestara), sa velikom vjerovatnoćom će se negativno odraziti na </a:t>
            </a:r>
            <a:r>
              <a:rPr lang="hr-HR" i="1" dirty="0"/>
              <a:t>razvoj mlade ličnosti</a:t>
            </a:r>
            <a:r>
              <a:rPr lang="hr-HR" dirty="0"/>
              <a:t>. </a:t>
            </a:r>
            <a:endParaRPr lang="en-US" dirty="0"/>
          </a:p>
        </p:txBody>
      </p:sp>
      <p:pic>
        <p:nvPicPr>
          <p:cNvPr id="7" name="Picture 6" descr="Srodna slik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23728" y="3645023"/>
            <a:ext cx="2448272" cy="168399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Srodna slik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3735506"/>
            <a:ext cx="2253417" cy="15030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41270252"/>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Posljedice... (2)</a:t>
            </a:r>
            <a:endParaRPr lang="en-US" dirty="0"/>
          </a:p>
        </p:txBody>
      </p:sp>
      <p:sp>
        <p:nvSpPr>
          <p:cNvPr id="3" name="Content Placeholder 2"/>
          <p:cNvSpPr>
            <a:spLocks noGrp="1"/>
          </p:cNvSpPr>
          <p:nvPr>
            <p:ph idx="1"/>
          </p:nvPr>
        </p:nvSpPr>
        <p:spPr/>
        <p:txBody>
          <a:bodyPr/>
          <a:lstStyle/>
          <a:p>
            <a:pPr algn="just"/>
            <a:r>
              <a:rPr lang="hr-HR" dirty="0"/>
              <a:t>Pojavni oblici asocijalnog ponašanja  u porodici ne samo da bitno narušavaju klimu međuljudskih odnosa u porodici, već negativnim uzorom i poremećenim međuljudskim odnosima imaju i </a:t>
            </a:r>
            <a:r>
              <a:rPr lang="hr-HR" dirty="0" smtClean="0"/>
              <a:t>neposredno </a:t>
            </a:r>
            <a:r>
              <a:rPr lang="hr-HR" dirty="0"/>
              <a:t>poguban uticaj na razvoj i odgoj </a:t>
            </a:r>
            <a:r>
              <a:rPr lang="hr-HR" dirty="0" smtClean="0"/>
              <a:t>djece.</a:t>
            </a:r>
          </a:p>
          <a:p>
            <a:pPr algn="just"/>
            <a:r>
              <a:rPr lang="hr-HR" dirty="0"/>
              <a:t>Stariji autori stoje na stanovištu da značajnu ulogu ima i </a:t>
            </a:r>
            <a:r>
              <a:rPr lang="hr-HR" i="1" dirty="0"/>
              <a:t>nasljedni faktor</a:t>
            </a:r>
            <a:r>
              <a:rPr lang="hr-HR" dirty="0"/>
              <a:t> (tj. uticaj nasljeđa na prestupnička ponašanja kod potomaka), kasniji kriminolozi </a:t>
            </a:r>
            <a:r>
              <a:rPr lang="hr-HR" i="1" dirty="0"/>
              <a:t>sociološkog uklona</a:t>
            </a:r>
            <a:r>
              <a:rPr lang="hr-HR" dirty="0"/>
              <a:t> zastupaju mišljenje da djeca u procesu „učenja“, tokom socijalizacije, preuzimaju negativan primjer roditelja. Ipak, moglo bi se reći da će posrijedi biti zajedničko djelovanje endogenih i egzogenih </a:t>
            </a:r>
            <a:r>
              <a:rPr lang="hr-HR" dirty="0" smtClean="0"/>
              <a:t>faktora.</a:t>
            </a:r>
            <a:endParaRPr lang="en-US" dirty="0"/>
          </a:p>
        </p:txBody>
      </p:sp>
      <p:pic>
        <p:nvPicPr>
          <p:cNvPr id="1026" name="Picture 2" descr="Heartbreaking poems reveal pain of children with parents in prison ..."/>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260648"/>
            <a:ext cx="2016223" cy="134345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vey awards grant to assist children whose parents are incarcerate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5165607"/>
            <a:ext cx="2493057" cy="1495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9214423"/>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400" dirty="0" smtClean="0"/>
              <a:t>Uslovi odrastanja i kriminalitet ? </a:t>
            </a:r>
            <a:endParaRPr lang="en-US" sz="4400" dirty="0"/>
          </a:p>
        </p:txBody>
      </p:sp>
      <p:sp>
        <p:nvSpPr>
          <p:cNvPr id="3" name="Content Placeholder 2"/>
          <p:cNvSpPr>
            <a:spLocks noGrp="1"/>
          </p:cNvSpPr>
          <p:nvPr>
            <p:ph idx="1"/>
          </p:nvPr>
        </p:nvSpPr>
        <p:spPr>
          <a:xfrm>
            <a:off x="2843808" y="1556792"/>
            <a:ext cx="5377408" cy="4800600"/>
          </a:xfrm>
        </p:spPr>
        <p:txBody>
          <a:bodyPr/>
          <a:lstStyle/>
          <a:p>
            <a:pPr algn="just"/>
            <a:r>
              <a:rPr lang="hr-HR" i="1" dirty="0"/>
              <a:t>Psihoanaliza</a:t>
            </a:r>
            <a:r>
              <a:rPr lang="hr-HR" dirty="0"/>
              <a:t> je dokazala da porodični ambijent u kojem odrasta dijete značajno utiče na oblikovanje njegove ličnosti, te i na usvajanje moralnih načela, kao i osnovnih obrazaca ponašanja kojima će se dijete, docnije adolescent i odrasla osoba, koristiti u svom </a:t>
            </a:r>
            <a:r>
              <a:rPr lang="hr-HR" dirty="0" smtClean="0"/>
              <a:t>životu. Neadekvatna </a:t>
            </a:r>
            <a:r>
              <a:rPr lang="hr-HR" dirty="0"/>
              <a:t>klima (kako u primarnoj porodici, tako i socio – kulturna) u kojoj dijete odrasta </a:t>
            </a:r>
            <a:r>
              <a:rPr lang="hr-HR" dirty="0">
                <a:effectLst>
                  <a:outerShdw blurRad="38100" dist="38100" dir="2700000" algn="tl">
                    <a:srgbClr val="000000">
                      <a:alpha val="43137"/>
                    </a:srgbClr>
                  </a:outerShdw>
                </a:effectLst>
              </a:rPr>
              <a:t>potencijalno</a:t>
            </a:r>
            <a:r>
              <a:rPr lang="hr-HR" dirty="0"/>
              <a:t> desenzibilizira subjekta na nasilje, brutalnost, kao i druge oblike beskrupuloznog ispoljavanja agresiviteta u društvenom matriksu u kojem se kreće, uz šta je pristutno i normaliziranje </a:t>
            </a:r>
            <a:r>
              <a:rPr lang="hr-HR" dirty="0" smtClean="0"/>
              <a:t>amorala.</a:t>
            </a:r>
          </a:p>
          <a:p>
            <a:pPr algn="just"/>
            <a:endParaRPr lang="en-US" dirty="0"/>
          </a:p>
        </p:txBody>
      </p:sp>
      <p:pic>
        <p:nvPicPr>
          <p:cNvPr id="4" name="Picture 2" descr="Let's not victimize the children of incarcerated parents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480" y="1916832"/>
            <a:ext cx="3111920" cy="38164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49870722"/>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effectLst>
                  <a:outerShdw blurRad="38100" dist="38100" dir="2700000" algn="tl">
                    <a:srgbClr val="000000">
                      <a:alpha val="43137"/>
                    </a:srgbClr>
                  </a:outerShdw>
                </a:effectLst>
              </a:rPr>
              <a:t>Konvencija o pravima djeteta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buFont typeface="Wingdings" pitchFamily="2" charset="2"/>
              <a:buChar char="q"/>
            </a:pPr>
            <a:r>
              <a:rPr lang="hr-HR" dirty="0" smtClean="0"/>
              <a:t> „Države stranke osigurat će da se dijete </a:t>
            </a:r>
            <a:r>
              <a:rPr lang="hr-HR" dirty="0" smtClean="0">
                <a:effectLst>
                  <a:outerShdw blurRad="38100" dist="38100" dir="2700000" algn="tl">
                    <a:srgbClr val="000000">
                      <a:alpha val="43137"/>
                    </a:srgbClr>
                  </a:outerShdw>
                </a:effectLst>
              </a:rPr>
              <a:t>ne odvaja od svojih roditelja </a:t>
            </a:r>
            <a:r>
              <a:rPr lang="hr-HR" dirty="0" smtClean="0"/>
              <a:t>protiv njihove volje, </a:t>
            </a:r>
            <a:r>
              <a:rPr lang="hr-HR" dirty="0" smtClean="0">
                <a:effectLst>
                  <a:outerShdw blurRad="38100" dist="38100" dir="2700000" algn="tl">
                    <a:srgbClr val="000000">
                      <a:alpha val="43137"/>
                    </a:srgbClr>
                  </a:outerShdw>
                </a:effectLst>
              </a:rPr>
              <a:t>osim kada nadležne vlasti </a:t>
            </a:r>
            <a:r>
              <a:rPr lang="hr-HR" dirty="0" smtClean="0"/>
              <a:t>pod sudbenim nadzorom odluče, u skladu s važećim zakonima i postupcima, da je odvajanje potrebno radi dobrobiti djeteta...” (član 9. stav  1 .)</a:t>
            </a:r>
          </a:p>
          <a:p>
            <a:pPr algn="just">
              <a:buFont typeface="Wingdings" pitchFamily="2" charset="2"/>
              <a:buChar char="q"/>
            </a:pPr>
            <a:r>
              <a:rPr lang="hr-HR" dirty="0" smtClean="0"/>
              <a:t> „Države stranke poštivat će pravo djeteta koje je odvojeno od jednoga ili oba roditelja </a:t>
            </a:r>
            <a:r>
              <a:rPr lang="hr-HR" dirty="0" smtClean="0">
                <a:effectLst>
                  <a:outerShdw blurRad="38100" dist="38100" dir="2700000" algn="tl">
                    <a:srgbClr val="000000">
                      <a:alpha val="43137"/>
                    </a:srgbClr>
                  </a:outerShdw>
                </a:effectLst>
              </a:rPr>
              <a:t>da redovito održava osobne i neposredne odnose s oba roditelja </a:t>
            </a:r>
            <a:r>
              <a:rPr lang="hr-HR" dirty="0" smtClean="0"/>
              <a:t>ako se time ne ugrožava njegova dobrobit.” (član 9. stav 3.)</a:t>
            </a:r>
            <a:endParaRPr lang="hr-HR" dirty="0"/>
          </a:p>
        </p:txBody>
      </p:sp>
      <p:pic>
        <p:nvPicPr>
          <p:cNvPr id="1026" name="Picture 2" descr="Srodna slik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11760" y="4936473"/>
            <a:ext cx="3810000" cy="190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14022250"/>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Međugeneracijska kriminologija ?</a:t>
            </a:r>
            <a:endParaRPr lang="en-US" dirty="0"/>
          </a:p>
        </p:txBody>
      </p:sp>
      <p:sp>
        <p:nvSpPr>
          <p:cNvPr id="3" name="Content Placeholder 2"/>
          <p:cNvSpPr>
            <a:spLocks noGrp="1"/>
          </p:cNvSpPr>
          <p:nvPr>
            <p:ph idx="1"/>
          </p:nvPr>
        </p:nvSpPr>
        <p:spPr>
          <a:xfrm>
            <a:off x="1332683" y="1844824"/>
            <a:ext cx="6131024" cy="4800600"/>
          </a:xfrm>
        </p:spPr>
        <p:txBody>
          <a:bodyPr>
            <a:normAutofit/>
          </a:bodyPr>
          <a:lstStyle/>
          <a:p>
            <a:pPr algn="just"/>
            <a:r>
              <a:rPr lang="hr-HR" dirty="0" smtClean="0">
                <a:effectLst>
                  <a:outerShdw blurRad="38100" dist="38100" dir="2700000" algn="tl">
                    <a:srgbClr val="000000">
                      <a:alpha val="43137"/>
                    </a:srgbClr>
                  </a:outerShdw>
                </a:effectLst>
              </a:rPr>
              <a:t>Međugeneracijska </a:t>
            </a:r>
            <a:r>
              <a:rPr lang="hr-HR" dirty="0">
                <a:effectLst>
                  <a:outerShdw blurRad="38100" dist="38100" dir="2700000" algn="tl">
                    <a:srgbClr val="000000">
                      <a:alpha val="43137"/>
                    </a:srgbClr>
                  </a:outerShdw>
                </a:effectLst>
              </a:rPr>
              <a:t>kriminologija ili kriminologija međugeneracijskog prijenosa ili (dis)kontinuiteta, kriminologija međugeneracijske transmisije </a:t>
            </a:r>
            <a:r>
              <a:rPr lang="hr-HR" dirty="0"/>
              <a:t>nastala je u okviru kriminologije životnog toka i razvojne kriminologije. Riječ je o  nauci koja traži odgovore na repliciranja, odnosno prenošenje i otpornosti na kriminalna i antisocijalna ponašanja kroz </a:t>
            </a:r>
            <a:r>
              <a:rPr lang="hr-HR" dirty="0" smtClean="0"/>
              <a:t>generacije. Pored </a:t>
            </a:r>
            <a:r>
              <a:rPr lang="hr-HR" dirty="0"/>
              <a:t>toga što djeca čiji roditelji ispoljavaju kriminalno ponašanje imaju povećan rizik da čine isto, ono zasigurno predstavlja faktor rizika za maloljetničko prestupništvo i kriminalnu karijeru djeteta u punoljetstvu.</a:t>
            </a:r>
            <a:endParaRPr lang="en-US" dirty="0"/>
          </a:p>
        </p:txBody>
      </p:sp>
      <p:pic>
        <p:nvPicPr>
          <p:cNvPr id="1026" name="Picture 2" descr="When parents are in prison • 2020 Social Justic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60232" y="58306"/>
            <a:ext cx="1656184" cy="15568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28297698"/>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Farringtonovi mehanizmi ? </a:t>
            </a:r>
            <a:endParaRPr lang="en-US" dirty="0"/>
          </a:p>
        </p:txBody>
      </p:sp>
      <p:sp>
        <p:nvSpPr>
          <p:cNvPr id="3" name="Content Placeholder 2"/>
          <p:cNvSpPr>
            <a:spLocks noGrp="1"/>
          </p:cNvSpPr>
          <p:nvPr>
            <p:ph idx="1"/>
          </p:nvPr>
        </p:nvSpPr>
        <p:spPr/>
        <p:txBody>
          <a:bodyPr>
            <a:normAutofit/>
          </a:bodyPr>
          <a:lstStyle/>
          <a:p>
            <a:pPr algn="just"/>
            <a:r>
              <a:rPr lang="hr-HR" dirty="0"/>
              <a:t>Krovno pitanje predstavlja: </a:t>
            </a:r>
            <a:r>
              <a:rPr lang="hr-HR" dirty="0">
                <a:effectLst>
                  <a:outerShdw blurRad="38100" dist="38100" dir="2700000" algn="tl">
                    <a:srgbClr val="000000">
                      <a:alpha val="43137"/>
                    </a:srgbClr>
                  </a:outerShdw>
                </a:effectLst>
              </a:rPr>
              <a:t>zašto djeca čiji se roditelji uključuju u kriminalno ponašanje imaju veće šanse da izvrše krivična djela od djece čiji roditelji se ne uključuju u kriminalno ponašanje ? </a:t>
            </a:r>
            <a:r>
              <a:rPr lang="hr-HR" i="1" dirty="0"/>
              <a:t>David </a:t>
            </a:r>
            <a:r>
              <a:rPr lang="hr-HR" i="1" dirty="0" smtClean="0"/>
              <a:t>Farrington</a:t>
            </a:r>
            <a:r>
              <a:rPr lang="hr-HR" dirty="0"/>
              <a:t> </a:t>
            </a:r>
            <a:r>
              <a:rPr lang="hr-HR" dirty="0" smtClean="0"/>
              <a:t>identificirao </a:t>
            </a:r>
            <a:r>
              <a:rPr lang="hr-HR" dirty="0"/>
              <a:t>je </a:t>
            </a:r>
            <a:r>
              <a:rPr lang="hr-HR" dirty="0">
                <a:effectLst>
                  <a:outerShdw blurRad="38100" dist="38100" dir="2700000" algn="tl">
                    <a:srgbClr val="000000">
                      <a:alpha val="43137"/>
                    </a:srgbClr>
                  </a:outerShdw>
                </a:effectLst>
              </a:rPr>
              <a:t>šest </a:t>
            </a:r>
            <a:r>
              <a:rPr lang="hr-HR" dirty="0"/>
              <a:t>međusobno neisključivih mehanizama međugeneracijskog prijenosa kriminalnog ponašanja</a:t>
            </a:r>
            <a:r>
              <a:rPr lang="hr-HR" dirty="0" smtClean="0"/>
              <a:t>:</a:t>
            </a:r>
          </a:p>
          <a:p>
            <a:pPr marL="571500" indent="-457200" algn="just">
              <a:buFont typeface="+mj-lt"/>
              <a:buAutoNum type="arabicParenR"/>
            </a:pPr>
            <a:r>
              <a:rPr lang="hr-HR" dirty="0"/>
              <a:t>Višestruko izlaganje faktorima rizika ili „deprivacijski ciklus“ </a:t>
            </a:r>
            <a:r>
              <a:rPr lang="hr-HR" dirty="0" smtClean="0"/>
              <a:t>.</a:t>
            </a:r>
          </a:p>
          <a:p>
            <a:pPr marL="571500" indent="-457200" algn="just">
              <a:buFont typeface="+mj-lt"/>
              <a:buAutoNum type="arabicParenR"/>
            </a:pPr>
            <a:r>
              <a:rPr lang="hr-HR" dirty="0"/>
              <a:t>Utjecaj okoline ili posrednici faktorima rizika </a:t>
            </a:r>
            <a:r>
              <a:rPr lang="hr-HR" dirty="0" smtClean="0"/>
              <a:t>.</a:t>
            </a:r>
          </a:p>
          <a:p>
            <a:pPr marL="571500" indent="-457200" algn="just">
              <a:buFont typeface="+mj-lt"/>
              <a:buAutoNum type="arabicParenR"/>
            </a:pPr>
            <a:r>
              <a:rPr lang="hr-HR" dirty="0"/>
              <a:t>Asortativno podudaranje/parenje („unija sa sličnim nama“) </a:t>
            </a:r>
            <a:r>
              <a:rPr lang="hr-HR" dirty="0" smtClean="0"/>
              <a:t>.</a:t>
            </a:r>
          </a:p>
          <a:p>
            <a:pPr marL="571500" indent="-457200" algn="just">
              <a:buFont typeface="+mj-lt"/>
              <a:buAutoNum type="arabicParenR"/>
            </a:pPr>
            <a:r>
              <a:rPr lang="hr-HR" dirty="0"/>
              <a:t>Socijalno učenje („proces imitacije“) </a:t>
            </a:r>
            <a:r>
              <a:rPr lang="hr-HR" dirty="0" smtClean="0"/>
              <a:t>.</a:t>
            </a:r>
          </a:p>
          <a:p>
            <a:pPr marL="571500" indent="-457200" algn="just">
              <a:buFont typeface="+mj-lt"/>
              <a:buAutoNum type="arabicParenR"/>
            </a:pPr>
            <a:r>
              <a:rPr lang="hr-HR" dirty="0"/>
              <a:t>Biološka ili genetska transmisija („nasljedni faktor“) </a:t>
            </a:r>
            <a:r>
              <a:rPr lang="hr-HR" dirty="0" smtClean="0"/>
              <a:t>.</a:t>
            </a:r>
          </a:p>
          <a:p>
            <a:pPr marL="571500" indent="-457200" algn="just">
              <a:buFont typeface="+mj-lt"/>
              <a:buAutoNum type="arabicParenR"/>
            </a:pPr>
            <a:r>
              <a:rPr lang="hr-HR" dirty="0"/>
              <a:t>S</a:t>
            </a:r>
            <a:r>
              <a:rPr lang="hr-HR" dirty="0" smtClean="0"/>
              <a:t>tigmatizacija i </a:t>
            </a:r>
            <a:r>
              <a:rPr lang="hr-HR" dirty="0"/>
              <a:t>pristrasnost u zvaničnim </a:t>
            </a:r>
            <a:r>
              <a:rPr lang="hr-HR" dirty="0" smtClean="0"/>
              <a:t>statistikama. </a:t>
            </a:r>
            <a:endParaRPr lang="en-US" dirty="0"/>
          </a:p>
          <a:p>
            <a:endParaRPr lang="en-US" dirty="0"/>
          </a:p>
        </p:txBody>
      </p:sp>
    </p:spTree>
    <p:extLst>
      <p:ext uri="{BB962C8B-B14F-4D97-AF65-F5344CB8AC3E}">
        <p14:creationId xmlns="" xmlns:p14="http://schemas.microsoft.com/office/powerpoint/2010/main" val="2493652679"/>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1. Višestruko izlaganje faktorima rizika.</a:t>
            </a:r>
            <a:endParaRPr lang="en-US" dirty="0"/>
          </a:p>
        </p:txBody>
      </p:sp>
      <p:sp>
        <p:nvSpPr>
          <p:cNvPr id="3" name="Content Placeholder 2"/>
          <p:cNvSpPr>
            <a:spLocks noGrp="1"/>
          </p:cNvSpPr>
          <p:nvPr>
            <p:ph idx="1"/>
          </p:nvPr>
        </p:nvSpPr>
        <p:spPr/>
        <p:txBody>
          <a:bodyPr/>
          <a:lstStyle/>
          <a:p>
            <a:pPr algn="just"/>
            <a:r>
              <a:rPr lang="hr-HR" dirty="0"/>
              <a:t>M</a:t>
            </a:r>
            <a:r>
              <a:rPr lang="hr-HR" dirty="0" smtClean="0"/>
              <a:t>eđugeneracijski </a:t>
            </a:r>
            <a:r>
              <a:rPr lang="hr-HR" dirty="0"/>
              <a:t>prijenos kriminalnog ponašanja dešava se </a:t>
            </a:r>
            <a:r>
              <a:rPr lang="hr-HR" i="1" dirty="0"/>
              <a:t>zbog izloženosti višestrukim faktorima rizika</a:t>
            </a:r>
            <a:r>
              <a:rPr lang="hr-HR" dirty="0"/>
              <a:t>, a roditelji i djeca koji su izloženi imaju znatno veće mogućnosti da vrše krivična djela. Tako, primjerice, loše odgajanje i nadzor djeteta </a:t>
            </a:r>
            <a:r>
              <a:rPr lang="hr-HR" dirty="0" smtClean="0"/>
              <a:t>potencijalno izlaže </a:t>
            </a:r>
            <a:r>
              <a:rPr lang="hr-HR" dirty="0"/>
              <a:t>djecu riziku vršenja krivičnih djela već u adolescenciji.</a:t>
            </a:r>
            <a:endParaRPr lang="en-US" dirty="0"/>
          </a:p>
        </p:txBody>
      </p:sp>
      <p:pic>
        <p:nvPicPr>
          <p:cNvPr id="4" name="Picture 4" descr="Dealing With Difficult Family Members - 9 Important Steps - Harley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9592" y="3727216"/>
            <a:ext cx="4085131" cy="3063848"/>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Family Counselling - CentacareCQ"/>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92080" y="3727216"/>
            <a:ext cx="2878120" cy="28781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53895934"/>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2. Utjecaj okoline ili posrednici faktorima rizika.</a:t>
            </a:r>
            <a:endParaRPr lang="en-US" dirty="0"/>
          </a:p>
        </p:txBody>
      </p:sp>
      <p:sp>
        <p:nvSpPr>
          <p:cNvPr id="3" name="Content Placeholder 2"/>
          <p:cNvSpPr>
            <a:spLocks noGrp="1"/>
          </p:cNvSpPr>
          <p:nvPr>
            <p:ph idx="1"/>
          </p:nvPr>
        </p:nvSpPr>
        <p:spPr/>
        <p:txBody>
          <a:bodyPr/>
          <a:lstStyle/>
          <a:p>
            <a:pPr algn="just"/>
            <a:r>
              <a:rPr lang="hr-HR" dirty="0"/>
              <a:t>P</a:t>
            </a:r>
            <a:r>
              <a:rPr lang="hr-HR" dirty="0" smtClean="0"/>
              <a:t>rema </a:t>
            </a:r>
            <a:r>
              <a:rPr lang="hr-HR" dirty="0"/>
              <a:t>ovom mehanizmu krivične osude roditelja uvijek se nalaze u korelaciji sa kriminalnim ponašanjem djeteta. Također, i drugi okolišni faktori, primjerice loše ekonomske okolnosti roditelja, mogu biti dovedeni u vezu sa krivičnim osudama djece.</a:t>
            </a:r>
            <a:endParaRPr lang="en-US" dirty="0"/>
          </a:p>
        </p:txBody>
      </p:sp>
      <p:pic>
        <p:nvPicPr>
          <p:cNvPr id="6146" name="Picture 2" descr="Societies or Society, and how theology has changed. | Making an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57935" y="3501008"/>
            <a:ext cx="5184576" cy="29925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1726871"/>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3. Asortativno podudaranje. </a:t>
            </a:r>
            <a:endParaRPr lang="en-US" dirty="0"/>
          </a:p>
        </p:txBody>
      </p:sp>
      <p:sp>
        <p:nvSpPr>
          <p:cNvPr id="3" name="Content Placeholder 2"/>
          <p:cNvSpPr>
            <a:spLocks noGrp="1"/>
          </p:cNvSpPr>
          <p:nvPr>
            <p:ph idx="1"/>
          </p:nvPr>
        </p:nvSpPr>
        <p:spPr>
          <a:xfrm>
            <a:off x="457200" y="1600200"/>
            <a:ext cx="4186808" cy="4800600"/>
          </a:xfrm>
        </p:spPr>
        <p:txBody>
          <a:bodyPr/>
          <a:lstStyle/>
          <a:p>
            <a:pPr algn="just"/>
            <a:r>
              <a:rPr lang="hr-HR" dirty="0" smtClean="0"/>
              <a:t>Prema </a:t>
            </a:r>
            <a:r>
              <a:rPr lang="hr-HR" dirty="0"/>
              <a:t>ovom mehanizmu, ljudi imaju tendenciju da se zbližavaju sa sebi sličnima, te analogno tome, i da zaključuju brakove sa sličnima sebi. Lica sklona kriminalnim ponašanjima traže partnerice/partnere sa kriminalnom historijom, i sa njima imaju djecu. </a:t>
            </a:r>
            <a:endParaRPr lang="en-US" dirty="0"/>
          </a:p>
        </p:txBody>
      </p:sp>
      <p:pic>
        <p:nvPicPr>
          <p:cNvPr id="7170" name="Picture 2" descr="How to Support a Loved One in Prison - The New York Time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0032" y="1484784"/>
            <a:ext cx="3414553" cy="30963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321735" y="4753597"/>
            <a:ext cx="4770543" cy="1785104"/>
          </a:xfrm>
          <a:prstGeom prst="rect">
            <a:avLst/>
          </a:prstGeom>
        </p:spPr>
        <p:txBody>
          <a:bodyPr wrap="square">
            <a:spAutoFit/>
          </a:bodyPr>
          <a:lstStyle/>
          <a:p>
            <a:pPr algn="just"/>
            <a:r>
              <a:rPr lang="hr-HR" sz="2200" dirty="0"/>
              <a:t>Ta lica mogu primjenjivati neadekvatne tehnike i stilove odgajanja, i na taj način povećati šansu da dijete postaje antisocijalno ili da vrši krivična djela, u konačnici. </a:t>
            </a:r>
            <a:endParaRPr lang="en-US" sz="2200" dirty="0"/>
          </a:p>
        </p:txBody>
      </p:sp>
    </p:spTree>
    <p:extLst>
      <p:ext uri="{BB962C8B-B14F-4D97-AF65-F5344CB8AC3E}">
        <p14:creationId xmlns="" xmlns:p14="http://schemas.microsoft.com/office/powerpoint/2010/main" val="280442888"/>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4. Socijalno učenje – imitacija.</a:t>
            </a:r>
            <a:endParaRPr lang="en-US" dirty="0"/>
          </a:p>
        </p:txBody>
      </p:sp>
      <p:sp>
        <p:nvSpPr>
          <p:cNvPr id="3" name="Content Placeholder 2"/>
          <p:cNvSpPr>
            <a:spLocks noGrp="1"/>
          </p:cNvSpPr>
          <p:nvPr>
            <p:ph idx="1"/>
          </p:nvPr>
        </p:nvSpPr>
        <p:spPr/>
        <p:txBody>
          <a:bodyPr/>
          <a:lstStyle/>
          <a:p>
            <a:pPr algn="just"/>
            <a:r>
              <a:rPr lang="hr-HR" dirty="0"/>
              <a:t>D</a:t>
            </a:r>
            <a:r>
              <a:rPr lang="hr-HR" dirty="0" smtClean="0"/>
              <a:t>jeca </a:t>
            </a:r>
            <a:r>
              <a:rPr lang="hr-HR" dirty="0"/>
              <a:t>uče kriminalno ponašanje kroz opservaciju i modeliranje ponašanja roditelja. Ljudi imitiraju one sa kojima imaju najviše kontakta. Ukoliko je jedan roditelj kriminalac, dijete veoma često može posmatrati nasilje koje ga okružuje ili zloupotrebe droga, te učiti takvo postupanje kao legitimnu vrijednost.</a:t>
            </a:r>
            <a:endParaRPr lang="en-US" dirty="0"/>
          </a:p>
        </p:txBody>
      </p:sp>
      <p:pic>
        <p:nvPicPr>
          <p:cNvPr id="8194" name="Picture 2" descr="ბავშვთა მიმართ ძალადობა"/>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4048" y="3645024"/>
            <a:ext cx="3333750" cy="3057526"/>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idden effects of cartoons on little spectator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8664" y="3769631"/>
            <a:ext cx="4223024" cy="2808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8164111"/>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5. Genetska transmisija.</a:t>
            </a:r>
            <a:endParaRPr lang="en-US" dirty="0"/>
          </a:p>
        </p:txBody>
      </p:sp>
      <p:sp>
        <p:nvSpPr>
          <p:cNvPr id="3" name="Content Placeholder 2"/>
          <p:cNvSpPr>
            <a:spLocks noGrp="1"/>
          </p:cNvSpPr>
          <p:nvPr>
            <p:ph idx="1"/>
          </p:nvPr>
        </p:nvSpPr>
        <p:spPr>
          <a:xfrm>
            <a:off x="3680521" y="1628800"/>
            <a:ext cx="4635896" cy="4248472"/>
          </a:xfrm>
        </p:spPr>
        <p:txBody>
          <a:bodyPr>
            <a:normAutofit/>
          </a:bodyPr>
          <a:lstStyle/>
          <a:p>
            <a:pPr algn="just"/>
            <a:r>
              <a:rPr lang="hr-HR" dirty="0"/>
              <a:t>O</a:t>
            </a:r>
            <a:r>
              <a:rPr lang="hr-HR" dirty="0" smtClean="0"/>
              <a:t>vaj </a:t>
            </a:r>
            <a:r>
              <a:rPr lang="hr-HR" dirty="0"/>
              <a:t>mehanizam govori o genetski uslovljenim predispozicijama (za kriminalno ponašanje). Ovaj faktor se testira u sklopu studija o blizancima, kao i u okviru studija usvajanja djece (poredi se kriminalno ponašanje usvojene djece sa kriminalnim ponašanjem bioloških i usvojiteljskih roditelja). </a:t>
            </a:r>
            <a:endParaRPr lang="en-US" dirty="0">
              <a:effectLst>
                <a:outerShdw blurRad="38100" dist="38100" dir="2700000" algn="tl">
                  <a:srgbClr val="000000">
                    <a:alpha val="43137"/>
                  </a:srgbClr>
                </a:outerShdw>
              </a:effectLst>
            </a:endParaRPr>
          </a:p>
        </p:txBody>
      </p:sp>
      <p:pic>
        <p:nvPicPr>
          <p:cNvPr id="9218" name="Picture 2" descr="ARE CRIMINALS MADE OR BORN? - The New York Time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0" y="1419222"/>
            <a:ext cx="3429000" cy="3810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259632" y="5270386"/>
            <a:ext cx="6696744" cy="1446550"/>
          </a:xfrm>
          <a:prstGeom prst="rect">
            <a:avLst/>
          </a:prstGeom>
        </p:spPr>
        <p:txBody>
          <a:bodyPr wrap="square">
            <a:spAutoFit/>
          </a:bodyPr>
          <a:lstStyle/>
          <a:p>
            <a:pPr algn="just"/>
            <a:r>
              <a:rPr lang="hr-HR" sz="2200" dirty="0">
                <a:effectLst>
                  <a:outerShdw blurRad="38100" dist="38100" dir="2700000" algn="tl">
                    <a:srgbClr val="000000">
                      <a:alpha val="43137"/>
                    </a:srgbClr>
                  </a:outerShdw>
                </a:effectLst>
              </a:rPr>
              <a:t>Važno je istaknuti da genetska predispozicija (npr. agresivnog ponašanja) </a:t>
            </a:r>
            <a:r>
              <a:rPr lang="hr-HR" sz="2200" dirty="0">
                <a:solidFill>
                  <a:srgbClr val="FF0000"/>
                </a:solidFill>
                <a:effectLst>
                  <a:outerShdw blurRad="38100" dist="38100" dir="2700000" algn="tl">
                    <a:srgbClr val="000000">
                      <a:alpha val="43137"/>
                    </a:srgbClr>
                  </a:outerShdw>
                </a:effectLst>
              </a:rPr>
              <a:t>ne znači </a:t>
            </a:r>
            <a:r>
              <a:rPr lang="hr-HR" sz="2200" dirty="0">
                <a:effectLst>
                  <a:outerShdw blurRad="38100" dist="38100" dir="2700000" algn="tl">
                    <a:srgbClr val="000000">
                      <a:alpha val="43137"/>
                    </a:srgbClr>
                  </a:outerShdw>
                </a:effectLst>
              </a:rPr>
              <a:t>da će neko zaista razviti agresivno ponašanje u drugoj generaciji. Okolišni faktori će utjecati na to kako će se genetski faktori razvijati.</a:t>
            </a:r>
            <a:endParaRPr lang="en-US" sz="22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56805782"/>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6. Stigmatizacija i pristrasnost u statistikama.</a:t>
            </a:r>
            <a:endParaRPr lang="en-US" dirty="0"/>
          </a:p>
        </p:txBody>
      </p:sp>
      <p:sp>
        <p:nvSpPr>
          <p:cNvPr id="3" name="Content Placeholder 2"/>
          <p:cNvSpPr>
            <a:spLocks noGrp="1"/>
          </p:cNvSpPr>
          <p:nvPr>
            <p:ph idx="1"/>
          </p:nvPr>
        </p:nvSpPr>
        <p:spPr/>
        <p:txBody>
          <a:bodyPr/>
          <a:lstStyle/>
          <a:p>
            <a:pPr algn="just"/>
            <a:r>
              <a:rPr lang="hr-HR" dirty="0"/>
              <a:t>P</a:t>
            </a:r>
            <a:r>
              <a:rPr lang="hr-HR" dirty="0" smtClean="0"/>
              <a:t>olicija </a:t>
            </a:r>
            <a:r>
              <a:rPr lang="hr-HR" dirty="0"/>
              <a:t>i pravosudni organi u povećanom omjeru nadziru kriminalne porodice, što znači da svi članovi porodice imaju povećanu šansu da budu uhvaćeni u činjenju krivičnih djela, te da se zbog toga pojavljuju više u zvaničnim statistikama.</a:t>
            </a:r>
            <a:endParaRPr lang="en-US" dirty="0"/>
          </a:p>
        </p:txBody>
      </p:sp>
      <p:pic>
        <p:nvPicPr>
          <p:cNvPr id="10242" name="Picture 2" descr="Service cap police illustration - Transparent PNG &amp; SVG vector fil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2406259"/>
            <a:ext cx="4876800" cy="487680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8" descr="Download Clipart Judge With Gavel Silhouette Download Png Clipart ..."/>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2160" y="3380002"/>
            <a:ext cx="1882314" cy="29293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5040795"/>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Prevencija – interveniranje u pravcu sprječavanja ?</a:t>
            </a:r>
            <a:endParaRPr lang="en-US" dirty="0"/>
          </a:p>
        </p:txBody>
      </p:sp>
      <p:sp>
        <p:nvSpPr>
          <p:cNvPr id="3" name="Content Placeholder 2"/>
          <p:cNvSpPr>
            <a:spLocks noGrp="1"/>
          </p:cNvSpPr>
          <p:nvPr>
            <p:ph idx="1"/>
          </p:nvPr>
        </p:nvSpPr>
        <p:spPr>
          <a:xfrm>
            <a:off x="467544" y="1628800"/>
            <a:ext cx="7620000" cy="4800600"/>
          </a:xfrm>
        </p:spPr>
        <p:txBody>
          <a:bodyPr/>
          <a:lstStyle/>
          <a:p>
            <a:pPr lvl="0" algn="just"/>
            <a:r>
              <a:rPr lang="hr-HR" b="1" dirty="0"/>
              <a:t>Primarna prevencija </a:t>
            </a:r>
            <a:r>
              <a:rPr lang="hr-HR" dirty="0"/>
              <a:t>odnosi se na projekte koji djeluju neselektivno, u cjelokupnoj populaciji mladih osoba. Sprovođenje ovih programa ovisi o zrelosti društva u kojem mlade osobe žive, i obuhvata šaroliko područje. Moguć je angažman mladih u ljetnim školama, pokretanje intervencija u okviru školskih programa koji su usmjereni na vještine pospješenja komunikacije, tehnike rezolucije konflikta, kao i razvoj i podržavanje kapaciteta da se odupre negativnom pritisku od strane vršnjaka.</a:t>
            </a:r>
            <a:endParaRPr lang="en-US" dirty="0"/>
          </a:p>
          <a:p>
            <a:endParaRPr lang="en-US" dirty="0"/>
          </a:p>
        </p:txBody>
      </p:sp>
      <p:pic>
        <p:nvPicPr>
          <p:cNvPr id="2050" name="Picture 2" descr="Guidelines for Interaction for Better Class Discussion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49227" y="4530633"/>
            <a:ext cx="3096344" cy="2306776"/>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Green, Gina / Word Work"/>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9552" y="4829409"/>
            <a:ext cx="4267039" cy="17092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81942772"/>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Prevencija... (2) </a:t>
            </a:r>
            <a:endParaRPr lang="en-US" dirty="0"/>
          </a:p>
        </p:txBody>
      </p:sp>
      <p:sp>
        <p:nvSpPr>
          <p:cNvPr id="3" name="Content Placeholder 2"/>
          <p:cNvSpPr>
            <a:spLocks noGrp="1"/>
          </p:cNvSpPr>
          <p:nvPr>
            <p:ph idx="1"/>
          </p:nvPr>
        </p:nvSpPr>
        <p:spPr>
          <a:xfrm>
            <a:off x="457200" y="1600200"/>
            <a:ext cx="5698976" cy="4800600"/>
          </a:xfrm>
        </p:spPr>
        <p:txBody>
          <a:bodyPr>
            <a:normAutofit/>
          </a:bodyPr>
          <a:lstStyle/>
          <a:p>
            <a:pPr lvl="0" algn="just"/>
            <a:r>
              <a:rPr lang="hr-HR" b="1" dirty="0"/>
              <a:t>Sekundarna prevencija</a:t>
            </a:r>
            <a:r>
              <a:rPr lang="hr-HR" dirty="0"/>
              <a:t> djeluje ciljano. Nastoje se obuhvatiti djeca koja odrastaju u rizičnim okolnostima, kao i pružiti što adekvatnija podrška u njihovim disharmoničnim porodicama u pravcu uspostavljanja harmonizacije u onoj mjeri u kojoj je to moguće. Na individualnom planu djetetu koje je pod navedenim rizikom potrebno je pružiti podršku u akademskom radu, zatim, primjerice, uključiti ga u sportski klub, gdje će se učiti timskom radu i usvajanju pozitivnog stava prema </a:t>
            </a:r>
            <a:r>
              <a:rPr lang="hr-HR" dirty="0" smtClean="0"/>
              <a:t>autoritetima. Konačno, </a:t>
            </a:r>
            <a:r>
              <a:rPr lang="hr-HR" b="1" dirty="0" smtClean="0"/>
              <a:t>tercijarna </a:t>
            </a:r>
            <a:r>
              <a:rPr lang="hr-HR" b="1" dirty="0"/>
              <a:t>prevencija</a:t>
            </a:r>
            <a:r>
              <a:rPr lang="hr-HR" dirty="0"/>
              <a:t> usmjerena je na preveniranje recidiva.</a:t>
            </a:r>
            <a:endParaRPr lang="en-US" dirty="0"/>
          </a:p>
          <a:p>
            <a:endParaRPr lang="en-US" dirty="0"/>
          </a:p>
        </p:txBody>
      </p:sp>
      <p:pic>
        <p:nvPicPr>
          <p:cNvPr id="4102" name="Picture 6" descr="family-support-hands - St Nicholas Hospice Care webs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6001389" y="3943827"/>
            <a:ext cx="2607902" cy="186628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The Ultimate Job Hunting Cheat Sheet! - The Sandy Sidebar Blo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72200" y="836712"/>
            <a:ext cx="1939996" cy="23762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2090437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Pogodnost </a:t>
            </a:r>
            <a:r>
              <a:rPr lang="hr-HR" dirty="0" smtClean="0">
                <a:effectLst>
                  <a:outerShdw blurRad="38100" dist="38100" dir="2700000" algn="tl">
                    <a:srgbClr val="000000">
                      <a:alpha val="43137"/>
                    </a:srgbClr>
                  </a:outerShdw>
                </a:effectLst>
              </a:rPr>
              <a:t>versus</a:t>
            </a:r>
            <a:r>
              <a:rPr lang="hr-HR" dirty="0" smtClean="0"/>
              <a:t> Pravo</a:t>
            </a:r>
            <a:endParaRPr lang="en-US" dirty="0"/>
          </a:p>
        </p:txBody>
      </p:sp>
      <p:sp>
        <p:nvSpPr>
          <p:cNvPr id="3" name="Content Placeholder 2"/>
          <p:cNvSpPr>
            <a:spLocks noGrp="1"/>
          </p:cNvSpPr>
          <p:nvPr>
            <p:ph idx="1"/>
          </p:nvPr>
        </p:nvSpPr>
        <p:spPr>
          <a:xfrm>
            <a:off x="457200" y="1600200"/>
            <a:ext cx="7787208" cy="4800600"/>
          </a:xfrm>
        </p:spPr>
        <p:txBody>
          <a:bodyPr/>
          <a:lstStyle/>
          <a:p>
            <a:pPr>
              <a:buFont typeface="Wingdings" pitchFamily="2" charset="2"/>
              <a:buChar char="q"/>
            </a:pPr>
            <a:r>
              <a:rPr lang="hr-HR" dirty="0" smtClean="0"/>
              <a:t> </a:t>
            </a:r>
            <a:r>
              <a:rPr lang="hr-HR" i="1" dirty="0" smtClean="0"/>
              <a:t>Pravilnik o pogodnostima i godišnjem odmoru zatvorenika koji izdržavaju kaznu zatvora u zavodu za izvršenje krivičnih sankcija i drugih mjera Bosne i Hercegovine: </a:t>
            </a:r>
            <a:r>
              <a:rPr lang="hr-HR" dirty="0" smtClean="0">
                <a:effectLst>
                  <a:outerShdw blurRad="38100" dist="38100" dir="2700000" algn="tl">
                    <a:srgbClr val="000000">
                      <a:alpha val="43137"/>
                    </a:srgbClr>
                  </a:outerShdw>
                </a:effectLst>
              </a:rPr>
              <a:t>„Za dobro ponašanje i zalaganje na radu zatvorenicima se mogu odobravati pogodnosti” </a:t>
            </a:r>
            <a:r>
              <a:rPr lang="hr-HR" dirty="0" smtClean="0"/>
              <a:t>(član 2.)</a:t>
            </a:r>
            <a:endParaRPr lang="en-US" dirty="0"/>
          </a:p>
        </p:txBody>
      </p:sp>
      <p:pic>
        <p:nvPicPr>
          <p:cNvPr id="2052" name="Picture 4" descr="Srodna slik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45599" y="3789040"/>
            <a:ext cx="6305550" cy="190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2175722"/>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vala Na Paznji Animacij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2927" y="1340768"/>
            <a:ext cx="7673310" cy="43204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1349087"/>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Okruženje u zatvoru ?</a:t>
            </a:r>
            <a:endParaRPr lang="en-US" dirty="0"/>
          </a:p>
        </p:txBody>
      </p:sp>
      <p:sp>
        <p:nvSpPr>
          <p:cNvPr id="3" name="Content Placeholder 2"/>
          <p:cNvSpPr>
            <a:spLocks noGrp="1"/>
          </p:cNvSpPr>
          <p:nvPr>
            <p:ph idx="1"/>
          </p:nvPr>
        </p:nvSpPr>
        <p:spPr>
          <a:xfrm>
            <a:off x="395536" y="1447629"/>
            <a:ext cx="7620000" cy="1828800"/>
          </a:xfrm>
        </p:spPr>
        <p:txBody>
          <a:bodyPr>
            <a:normAutofit/>
          </a:bodyPr>
          <a:lstStyle/>
          <a:p>
            <a:pPr>
              <a:buFont typeface="Wingdings" pitchFamily="2" charset="2"/>
              <a:buChar char="q"/>
            </a:pPr>
            <a:r>
              <a:rPr lang="hr-HR" dirty="0" smtClean="0"/>
              <a:t> Humanizacija i senzibilizacija neprimjerenog i za djecu prijetećeg okruženja ?</a:t>
            </a:r>
          </a:p>
          <a:p>
            <a:pPr>
              <a:buFont typeface="Wingdings" pitchFamily="2" charset="2"/>
              <a:buChar char="q"/>
            </a:pPr>
            <a:r>
              <a:rPr lang="hr-HR" dirty="0" smtClean="0"/>
              <a:t> KPZ Bijeljina, 2017. god. ?</a:t>
            </a:r>
          </a:p>
          <a:p>
            <a:pPr>
              <a:buFont typeface="Wingdings" pitchFamily="2" charset="2"/>
              <a:buChar char="q"/>
            </a:pPr>
            <a:r>
              <a:rPr lang="hr-HR" dirty="0"/>
              <a:t> </a:t>
            </a:r>
            <a:r>
              <a:rPr lang="hr-HR" dirty="0" smtClean="0"/>
              <a:t>Dječji kutak, „</a:t>
            </a:r>
            <a:r>
              <a:rPr lang="hr-HR" dirty="0" smtClean="0">
                <a:effectLst>
                  <a:outerShdw blurRad="38100" dist="38100" dir="2700000" algn="tl">
                    <a:srgbClr val="000000">
                      <a:alpha val="43137"/>
                    </a:srgbClr>
                  </a:outerShdw>
                </a:effectLst>
              </a:rPr>
              <a:t>child friendly</a:t>
            </a:r>
            <a:r>
              <a:rPr lang="hr-HR" dirty="0" smtClean="0"/>
              <a:t>” okruženje ?</a:t>
            </a:r>
          </a:p>
          <a:p>
            <a:pPr>
              <a:buFont typeface="Wingdings" pitchFamily="2" charset="2"/>
              <a:buChar char="q"/>
            </a:pPr>
            <a:endParaRPr lang="hr-HR" dirty="0" smtClean="0"/>
          </a:p>
        </p:txBody>
      </p:sp>
      <p:pic>
        <p:nvPicPr>
          <p:cNvPr id="3078" name="Picture 6" descr="Rezultat slika za svako dijete treba obitelj"/>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31640" y="3276429"/>
            <a:ext cx="6101408" cy="35540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6546813"/>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zultat slika za DJEÄJI KUTA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4584" y="-315416"/>
            <a:ext cx="10175073" cy="71919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96707343"/>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ZIKS BiH/FBiH ? (1)</a:t>
            </a:r>
            <a:endParaRPr lang="en-US" dirty="0"/>
          </a:p>
        </p:txBody>
      </p:sp>
      <p:sp>
        <p:nvSpPr>
          <p:cNvPr id="3" name="Content Placeholder 2"/>
          <p:cNvSpPr>
            <a:spLocks noGrp="1"/>
          </p:cNvSpPr>
          <p:nvPr>
            <p:ph idx="1"/>
          </p:nvPr>
        </p:nvSpPr>
        <p:spPr/>
        <p:txBody>
          <a:bodyPr>
            <a:normAutofit lnSpcReduction="10000"/>
          </a:bodyPr>
          <a:lstStyle/>
          <a:p>
            <a:pPr algn="just"/>
            <a:r>
              <a:rPr lang="hr-HR" dirty="0" smtClean="0"/>
              <a:t>Razlika </a:t>
            </a:r>
            <a:r>
              <a:rPr lang="hr-HR" dirty="0"/>
              <a:t>između ova dva </a:t>
            </a:r>
            <a:r>
              <a:rPr lang="hr-HR" dirty="0" smtClean="0"/>
              <a:t>zakona o izvršenju krivičnih sankcija </a:t>
            </a:r>
            <a:r>
              <a:rPr lang="hr-HR" dirty="0"/>
              <a:t>donesena na različitim nivoima vlasti jeste upravo u opsežnosti i stepenu reguliranja ovog pravnog pitanja koje se postavlja kada osoba ženskog spola treba da izvršava kaznu </a:t>
            </a:r>
            <a:r>
              <a:rPr lang="hr-HR" dirty="0" smtClean="0"/>
              <a:t>zatvora.</a:t>
            </a:r>
          </a:p>
          <a:p>
            <a:pPr algn="just"/>
            <a:r>
              <a:rPr lang="hr-HR" dirty="0" smtClean="0"/>
              <a:t>ZIKS BiH: </a:t>
            </a:r>
            <a:r>
              <a:rPr lang="hr-HR" b="1" dirty="0"/>
              <a:t>Član </a:t>
            </a:r>
            <a:r>
              <a:rPr lang="hr-HR" b="1" dirty="0" smtClean="0"/>
              <a:t>64. </a:t>
            </a:r>
            <a:r>
              <a:rPr lang="hr-HR" i="1" dirty="0"/>
              <a:t>normira prava pritvorenika i zatvorenika s </a:t>
            </a:r>
            <a:r>
              <a:rPr lang="hr-HR" i="1" dirty="0" smtClean="0"/>
              <a:t>djecom – u slučaju da </a:t>
            </a:r>
            <a:r>
              <a:rPr lang="hr-HR" i="1" dirty="0"/>
              <a:t>lice koje se upućuje u pritvor ili na izdržavanje kazne zatvora ima djecu ili druga lica čiji je on jedini staratelj, Sud će o tome obavijestiti nadležni općinski organ socijalne zaštite</a:t>
            </a:r>
            <a:r>
              <a:rPr lang="hr-HR" dirty="0" smtClean="0"/>
              <a:t>.</a:t>
            </a:r>
          </a:p>
          <a:p>
            <a:pPr algn="just"/>
            <a:r>
              <a:rPr lang="hr-HR" dirty="0"/>
              <a:t>Ženama se, u pravilu, omogućava porođaj izvan zavoda ali ako dijete bude rođeno u zavodu, Uprava zavoda pruža svu potrebnu podršku, pomoć ili druge neophodne uslove. Kada je dijete rođeno u zavodu, taj podatak </a:t>
            </a:r>
            <a:r>
              <a:rPr lang="hr-HR" i="1" dirty="0"/>
              <a:t>ne smije </a:t>
            </a:r>
            <a:r>
              <a:rPr lang="hr-HR" dirty="0"/>
              <a:t>biti upisan u rodni list kao mjesto rođenja</a:t>
            </a:r>
            <a:r>
              <a:rPr lang="hr-HR" dirty="0" smtClean="0"/>
              <a:t>. </a:t>
            </a:r>
            <a:r>
              <a:rPr lang="hr-HR" b="1" dirty="0" smtClean="0"/>
              <a:t>[čl. 65. stavovi (3) i (4)]</a:t>
            </a:r>
            <a:endParaRPr lang="en-US" b="1" dirty="0"/>
          </a:p>
        </p:txBody>
      </p:sp>
      <p:pic>
        <p:nvPicPr>
          <p:cNvPr id="5124" name="Picture 4" descr="Open Handcuff Clipar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116632"/>
            <a:ext cx="2016224" cy="13441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9783003"/>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ZIKS BiH (2)</a:t>
            </a:r>
            <a:endParaRPr lang="en-US" dirty="0"/>
          </a:p>
        </p:txBody>
      </p:sp>
      <p:sp>
        <p:nvSpPr>
          <p:cNvPr id="3" name="Content Placeholder 2"/>
          <p:cNvSpPr>
            <a:spLocks noGrp="1"/>
          </p:cNvSpPr>
          <p:nvPr>
            <p:ph idx="1"/>
          </p:nvPr>
        </p:nvSpPr>
        <p:spPr>
          <a:xfrm>
            <a:off x="457200" y="1600200"/>
            <a:ext cx="7620000" cy="4925144"/>
          </a:xfrm>
        </p:spPr>
        <p:txBody>
          <a:bodyPr>
            <a:normAutofit lnSpcReduction="10000"/>
          </a:bodyPr>
          <a:lstStyle/>
          <a:p>
            <a:pPr algn="just"/>
            <a:r>
              <a:rPr lang="hr-HR" i="1" dirty="0"/>
              <a:t>Č</a:t>
            </a:r>
            <a:r>
              <a:rPr lang="hr-HR" i="1" dirty="0" smtClean="0"/>
              <a:t>lan </a:t>
            </a:r>
            <a:r>
              <a:rPr lang="hr-HR" i="1" dirty="0"/>
              <a:t>145 ZIKS-a </a:t>
            </a:r>
            <a:r>
              <a:rPr lang="hr-HR" i="1" dirty="0" smtClean="0"/>
              <a:t>BiH  -  </a:t>
            </a:r>
            <a:r>
              <a:rPr lang="hr-HR" i="1" dirty="0"/>
              <a:t>osuđenom licu koje se nalazi na slobodi može se, na njegovu molbu ili s njegovim pristankom, na molbu članova uže porodice ili na prijedlog nadležnog općinskog organa socijalne zaštite, </a:t>
            </a:r>
            <a:r>
              <a:rPr lang="hr-HR" i="1" dirty="0">
                <a:effectLst>
                  <a:outerShdw blurRad="38100" dist="38100" dir="2700000" algn="tl">
                    <a:srgbClr val="000000">
                      <a:alpha val="43137"/>
                    </a:srgbClr>
                  </a:outerShdw>
                </a:effectLst>
              </a:rPr>
              <a:t>odgoditi izvršenje kazne zatvora</a:t>
            </a:r>
            <a:r>
              <a:rPr lang="hr-HR" i="1" dirty="0"/>
              <a:t>.</a:t>
            </a:r>
            <a:r>
              <a:rPr lang="hr-HR" dirty="0"/>
              <a:t> Zakon taksativno nabraja okolnosti u kojima je moguće odobriti ovakvu molbu i ove okolnosti su </a:t>
            </a:r>
            <a:r>
              <a:rPr lang="hr-HR" i="1" dirty="0">
                <a:effectLst>
                  <a:outerShdw blurRad="38100" dist="38100" dir="2700000" algn="tl">
                    <a:srgbClr val="000000">
                      <a:alpha val="43137"/>
                    </a:srgbClr>
                  </a:outerShdw>
                </a:effectLst>
              </a:rPr>
              <a:t>numerus clausus</a:t>
            </a:r>
            <a:r>
              <a:rPr lang="hr-HR" dirty="0">
                <a:effectLst>
                  <a:outerShdw blurRad="38100" dist="38100" dir="2700000" algn="tl">
                    <a:srgbClr val="000000">
                      <a:alpha val="43137"/>
                    </a:srgbClr>
                  </a:outerShdw>
                </a:effectLst>
              </a:rPr>
              <a:t> </a:t>
            </a:r>
            <a:r>
              <a:rPr lang="hr-HR" dirty="0" smtClean="0"/>
              <a:t>slučajevi: </a:t>
            </a:r>
            <a:r>
              <a:rPr lang="hr-HR" i="1" dirty="0" smtClean="0"/>
              <a:t>ako </a:t>
            </a:r>
            <a:r>
              <a:rPr lang="hr-HR" i="1" dirty="0"/>
              <a:t>je zajedno s osuđenim licem osuđen njegov bračni drug ili drugi članovi zajedničkog domaćinstva ili ako se oni već nalaze na izdržavanju kazne zatvora, a istovremenim izdržavanjem kazne svih tih lica bilo bi ugroženo izdržavanje maloljetnih, bolesnih ili starih članova domaćinstva, najduže šest mjeseci; osuđeno lice je žena koja doji dijete mlađe od godinu dana ili koja je trudna do navršene jedne godine života djeteta; osuđeno lice je jedini hranilac porodice, a stupanjem na izdržavanje kazne zatvora bilo bi ugroženo izdržavanje porodičnog domaćinstva. </a:t>
            </a:r>
            <a:endParaRPr lang="en-US" dirty="0"/>
          </a:p>
        </p:txBody>
      </p:sp>
      <p:pic>
        <p:nvPicPr>
          <p:cNvPr id="7" name="Picture 4" descr="Open Handcuff Clipar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116632"/>
            <a:ext cx="2016224" cy="13441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918386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ZIKS FBiH (3)</a:t>
            </a:r>
            <a:endParaRPr lang="en-US" dirty="0"/>
          </a:p>
        </p:txBody>
      </p:sp>
      <p:sp>
        <p:nvSpPr>
          <p:cNvPr id="3" name="Content Placeholder 2"/>
          <p:cNvSpPr>
            <a:spLocks noGrp="1"/>
          </p:cNvSpPr>
          <p:nvPr>
            <p:ph idx="1"/>
          </p:nvPr>
        </p:nvSpPr>
        <p:spPr/>
        <p:txBody>
          <a:bodyPr/>
          <a:lstStyle/>
          <a:p>
            <a:pPr algn="just"/>
            <a:r>
              <a:rPr lang="hr-HR" dirty="0"/>
              <a:t>Zakon o izvršenju krivičnih sankcija donesen je također i na entitetskom nivou, Federacije BiH i Republike Srpske. Ovaj Zakon sadrži norme koje su identične, preuzete, iz državnog Zakona, no Zakon također ima i norme koje </a:t>
            </a:r>
            <a:r>
              <a:rPr lang="hr-HR" dirty="0">
                <a:effectLst>
                  <a:outerShdw blurRad="38100" dist="38100" dir="2700000" algn="tl">
                    <a:srgbClr val="000000">
                      <a:alpha val="43137"/>
                    </a:srgbClr>
                  </a:outerShdw>
                </a:effectLst>
              </a:rPr>
              <a:t>detaljnije</a:t>
            </a:r>
            <a:r>
              <a:rPr lang="hr-HR" dirty="0"/>
              <a:t> reguliraju prava osuđenika i njihove </a:t>
            </a:r>
            <a:r>
              <a:rPr lang="hr-HR" dirty="0" smtClean="0"/>
              <a:t>djece.</a:t>
            </a:r>
          </a:p>
          <a:p>
            <a:pPr algn="just"/>
            <a:r>
              <a:rPr lang="hr-HR" dirty="0" smtClean="0"/>
              <a:t>Dijete </a:t>
            </a:r>
            <a:r>
              <a:rPr lang="hr-HR" dirty="0"/>
              <a:t>može ostati uz majku, na njezin zahtjev, </a:t>
            </a:r>
            <a:r>
              <a:rPr lang="hr-HR" dirty="0">
                <a:effectLst>
                  <a:outerShdw blurRad="38100" dist="38100" dir="2700000" algn="tl">
                    <a:srgbClr val="000000">
                      <a:alpha val="43137"/>
                    </a:srgbClr>
                  </a:outerShdw>
                </a:effectLst>
              </a:rPr>
              <a:t>do navršene tri godine života</a:t>
            </a:r>
            <a:r>
              <a:rPr lang="hr-HR" dirty="0"/>
              <a:t>, a nakon toga predaje se, u sporazumu s majkom, porodici ili nadležnom organu socijalne skrbi, koji će poduzeti potrebne mjere za smještaj djeteta. Osuđena žena može se za vrijeme trudnoće zaposliti samo na lakšim radovima, a za vrijeme od šest sedmica prije, a isto toliko poslije porođaja, samo na radovima koje dozvoli </a:t>
            </a:r>
            <a:r>
              <a:rPr lang="hr-HR" dirty="0" smtClean="0"/>
              <a:t>ljekar. </a:t>
            </a:r>
            <a:br>
              <a:rPr lang="hr-HR" dirty="0" smtClean="0"/>
            </a:br>
            <a:r>
              <a:rPr lang="hr-HR" b="1" dirty="0" smtClean="0"/>
              <a:t>[</a:t>
            </a:r>
            <a:r>
              <a:rPr lang="bs-Latn-BA" b="1" dirty="0" smtClean="0"/>
              <a:t>čl. 48 stavovi (1), (2) i (3)].</a:t>
            </a:r>
            <a:endParaRPr lang="en-US" b="1" dirty="0"/>
          </a:p>
        </p:txBody>
      </p:sp>
      <p:pic>
        <p:nvPicPr>
          <p:cNvPr id="4" name="Picture 4" descr="Open Handcuff Clipar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116632"/>
            <a:ext cx="2016224" cy="13441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56967241"/>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439</TotalTime>
  <Words>2049</Words>
  <Application>Microsoft Office PowerPoint</Application>
  <PresentationFormat>On-screen Show (4:3)</PresentationFormat>
  <Paragraphs>98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Adjacency</vt:lpstr>
      <vt:lpstr>Zatvorenici kao roditelji i položaj  njihovog djeteta</vt:lpstr>
      <vt:lpstr>Djeca zatvorenika – prava ?</vt:lpstr>
      <vt:lpstr>Konvencija o pravima djeteta</vt:lpstr>
      <vt:lpstr>Pogodnost versus Pravo</vt:lpstr>
      <vt:lpstr>Okruženje u zatvoru ?</vt:lpstr>
      <vt:lpstr>Slide 6</vt:lpstr>
      <vt:lpstr>ZIKS BiH/FBiH ? (1)</vt:lpstr>
      <vt:lpstr>ZIKS BiH (2)</vt:lpstr>
      <vt:lpstr>ZIKS FBiH (3)</vt:lpstr>
      <vt:lpstr>ZIKZ Republike Hrvatske ?</vt:lpstr>
      <vt:lpstr>Kaznionica u Požegi (RH)...</vt:lpstr>
      <vt:lpstr>Koje su smetnje u ostvarivanju kontakata djeteta s roditeljem – zatvorenikom  ? </vt:lpstr>
      <vt:lpstr>1. Troškovi</vt:lpstr>
      <vt:lpstr>2. Udaljenost kaznene ustanove</vt:lpstr>
      <vt:lpstr>3. Zabrana kontakta djetetu </vt:lpstr>
      <vt:lpstr>4. Prostor neprilagođen djeci</vt:lpstr>
      <vt:lpstr>5. Pregledi prilikom posjeta</vt:lpstr>
      <vt:lpstr>6. Čekanje</vt:lpstr>
      <vt:lpstr>7. Izostanak iz škole/s posla</vt:lpstr>
      <vt:lpstr>8. Trajanje posjeta</vt:lpstr>
      <vt:lpstr>9. Dijete odbija posjetiti roditelja</vt:lpstr>
      <vt:lpstr>10. Neznanje djeteta</vt:lpstr>
      <vt:lpstr>11. Stigmatizacija</vt:lpstr>
      <vt:lpstr>12. Nužna pratnja (drugog lica*)</vt:lpstr>
      <vt:lpstr>Slide 25</vt:lpstr>
      <vt:lpstr>(Dis)kontinuitet kriminaliteta ? </vt:lpstr>
      <vt:lpstr>Posljedice boravka roditelja u zatvoru po dijete? </vt:lpstr>
      <vt:lpstr>Posljedice... (2)</vt:lpstr>
      <vt:lpstr>Uslovi odrastanja i kriminalitet ? </vt:lpstr>
      <vt:lpstr>Međugeneracijska kriminologija ?</vt:lpstr>
      <vt:lpstr>Farringtonovi mehanizmi ? </vt:lpstr>
      <vt:lpstr>1. Višestruko izlaganje faktorima rizika.</vt:lpstr>
      <vt:lpstr>2. Utjecaj okoline ili posrednici faktorima rizika.</vt:lpstr>
      <vt:lpstr>3. Asortativno podudaranje. </vt:lpstr>
      <vt:lpstr>4. Socijalno učenje – imitacija.</vt:lpstr>
      <vt:lpstr>5. Genetska transmisija.</vt:lpstr>
      <vt:lpstr>6. Stigmatizacija i pristrasnost u statistikama.</vt:lpstr>
      <vt:lpstr>Prevencija – interveniranje u pravcu sprječavanja ?</vt:lpstr>
      <vt:lpstr> Prevencija... (2) </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Nevidljive žrtve zatvorskog sistema</dc:title>
  <dc:creator>Kovacevic</dc:creator>
  <cp:lastModifiedBy>Berin</cp:lastModifiedBy>
  <cp:revision>42</cp:revision>
  <dcterms:created xsi:type="dcterms:W3CDTF">2018-05-02T12:12:11Z</dcterms:created>
  <dcterms:modified xsi:type="dcterms:W3CDTF">2020-05-08T10:24:36Z</dcterms:modified>
</cp:coreProperties>
</file>