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660"/>
  </p:normalViewPr>
  <p:slideViewPr>
    <p:cSldViewPr>
      <p:cViewPr varScale="1">
        <p:scale>
          <a:sx n="68" d="100"/>
          <a:sy n="68" d="100"/>
        </p:scale>
        <p:origin x="146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A34E0-42BC-4B68-AE62-42A11DFAEAA8}" type="datetimeFigureOut">
              <a:rPr lang="sr-Latn-CS" smtClean="0"/>
              <a:pPr/>
              <a:t>11.5.2020.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25A561-BBAD-4A0B-94B9-60E367BD766A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25A561-BBAD-4A0B-94B9-60E367BD766A}" type="slidenum">
              <a:rPr lang="hr-HR" smtClean="0"/>
              <a:pPr/>
              <a:t>2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slov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/>
              <a:t>Kliknite da biste uredili stil podnaslova matrice</a:t>
            </a:r>
            <a:endParaRPr kumimoji="0" lang="en-US"/>
          </a:p>
        </p:txBody>
      </p:sp>
      <p:sp>
        <p:nvSpPr>
          <p:cNvPr id="16" name="Rezervirano mjesto datum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B2C4-E2CB-4360-8CFD-1CED552D329F}" type="datetimeFigureOut">
              <a:rPr lang="sr-Latn-CS" smtClean="0"/>
              <a:pPr/>
              <a:t>11.5.2020.</a:t>
            </a:fld>
            <a:endParaRPr lang="hr-HR"/>
          </a:p>
        </p:txBody>
      </p:sp>
      <p:sp>
        <p:nvSpPr>
          <p:cNvPr id="2" name="Rezervirano mjesto podnožj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5" name="Rezervirano mjesto broja slajd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F35BA0F-F50D-49FB-983F-384529CE47E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B2C4-E2CB-4360-8CFD-1CED552D329F}" type="datetimeFigureOut">
              <a:rPr lang="sr-Latn-CS" smtClean="0"/>
              <a:pPr/>
              <a:t>11.5.2020.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BA0F-F50D-49FB-983F-384529CE47E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B2C4-E2CB-4360-8CFD-1CED552D329F}" type="datetimeFigureOut">
              <a:rPr lang="sr-Latn-CS" smtClean="0"/>
              <a:pPr/>
              <a:t>11.5.2020.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BA0F-F50D-49FB-983F-384529CE47E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slov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27" name="Rezervirano mjesto sadržaja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25" name="Rezervirano mjesto datum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B2C4-E2CB-4360-8CFD-1CED552D329F}" type="datetimeFigureOut">
              <a:rPr lang="sr-Latn-CS" smtClean="0"/>
              <a:pPr/>
              <a:t>11.5.2020.</a:t>
            </a:fld>
            <a:endParaRPr lang="hr-HR"/>
          </a:p>
        </p:txBody>
      </p:sp>
      <p:sp>
        <p:nvSpPr>
          <p:cNvPr id="19" name="Rezervirano mjesto podnožja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hr-HR"/>
          </a:p>
        </p:txBody>
      </p:sp>
      <p:sp>
        <p:nvSpPr>
          <p:cNvPr id="16" name="Rezervirano mjesto broja slajd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F35BA0F-F50D-49FB-983F-384529CE47E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ezervirano mjesto teksta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19" name="Rezervirano mjesto datum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B2C4-E2CB-4360-8CFD-1CED552D329F}" type="datetimeFigureOut">
              <a:rPr lang="sr-Latn-CS" smtClean="0"/>
              <a:pPr/>
              <a:t>11.5.2020.</a:t>
            </a:fld>
            <a:endParaRPr lang="hr-HR"/>
          </a:p>
        </p:txBody>
      </p:sp>
      <p:sp>
        <p:nvSpPr>
          <p:cNvPr id="11" name="Rezervirano mjesto podnožj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6" name="Rezervirano mjesto broja slajd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BA0F-F50D-49FB-983F-384529CE47EC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slov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14" name="Rezervirano mjesto sadržaja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21" name="Rezervirano mjesto datum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B2C4-E2CB-4360-8CFD-1CED552D329F}" type="datetimeFigureOut">
              <a:rPr lang="sr-Latn-CS" smtClean="0"/>
              <a:pPr/>
              <a:t>11.5.2020.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1" name="Rezervirano mjesto broja slajd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BA0F-F50D-49FB-983F-384529CE47E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slov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25" name="Rezervirano mjesto teksta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28" name="Rezervirano mjesto sadržaja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10" name="Rezervirano mjesto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B2C4-E2CB-4360-8CFD-1CED552D329F}" type="datetimeFigureOut">
              <a:rPr lang="sr-Latn-CS" smtClean="0"/>
              <a:pPr/>
              <a:t>11.5.2020.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F35BA0F-F50D-49FB-983F-384529CE47EC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slov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12" name="Rezervirano mjesto datum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B2C4-E2CB-4360-8CFD-1CED552D329F}" type="datetimeFigureOut">
              <a:rPr lang="sr-Latn-CS" smtClean="0"/>
              <a:pPr/>
              <a:t>11.5.2020.</a:t>
            </a:fld>
            <a:endParaRPr lang="hr-HR"/>
          </a:p>
        </p:txBody>
      </p:sp>
      <p:sp>
        <p:nvSpPr>
          <p:cNvPr id="21" name="Rezervirano mjesto podnožja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BA0F-F50D-49FB-983F-384529CE47E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B2C4-E2CB-4360-8CFD-1CED552D329F}" type="datetimeFigureOut">
              <a:rPr lang="sr-Latn-CS" smtClean="0"/>
              <a:pPr/>
              <a:t>11.5.2020.</a:t>
            </a:fld>
            <a:endParaRPr lang="hr-HR"/>
          </a:p>
        </p:txBody>
      </p:sp>
      <p:sp>
        <p:nvSpPr>
          <p:cNvPr id="24" name="Rezervirano mjesto podnožja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BA0F-F50D-49FB-983F-384529CE47E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slov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26" name="Rezervirano mjesto teksta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14" name="Rezervirano mjesto sadržaja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25" name="Rezervirano mjesto datum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B2C4-E2CB-4360-8CFD-1CED552D329F}" type="datetimeFigureOut">
              <a:rPr lang="sr-Latn-CS" smtClean="0"/>
              <a:pPr/>
              <a:t>11.5.2020.</a:t>
            </a:fld>
            <a:endParaRPr lang="hr-HR"/>
          </a:p>
        </p:txBody>
      </p:sp>
      <p:sp>
        <p:nvSpPr>
          <p:cNvPr id="29" name="Rezervirano mjesto podnožja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BA0F-F50D-49FB-983F-384529CE47E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zervirano mjesto slik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/>
              <a:t>Pritisnite ikonu za dodavanje slike</a:t>
            </a:r>
            <a:endParaRPr kumimoji="0" lang="en-US" dirty="0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B2C4-E2CB-4360-8CFD-1CED552D329F}" type="datetimeFigureOut">
              <a:rPr lang="sr-Latn-CS" smtClean="0"/>
              <a:pPr/>
              <a:t>11.5.2020.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1" name="Rezervirano mjesto broja slajd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BA0F-F50D-49FB-983F-384529CE47EC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26" name="Rezervirano mjesto teksta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ezervirano mjesto teksta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/>
              <a:t>Kliknite da biste uredili stilove teksta matrice</a:t>
            </a:r>
          </a:p>
          <a:p>
            <a:pPr lvl="1" eaLnBrk="1" latinLnBrk="0" hangingPunct="1"/>
            <a:r>
              <a:rPr kumimoji="0" lang="hr-HR"/>
              <a:t>Druga razina</a:t>
            </a:r>
          </a:p>
          <a:p>
            <a:pPr lvl="2" eaLnBrk="1" latinLnBrk="0" hangingPunct="1"/>
            <a:r>
              <a:rPr kumimoji="0" lang="hr-HR"/>
              <a:t>Treća razina</a:t>
            </a:r>
          </a:p>
          <a:p>
            <a:pPr lvl="3" eaLnBrk="1" latinLnBrk="0" hangingPunct="1"/>
            <a:r>
              <a:rPr kumimoji="0" lang="hr-HR"/>
              <a:t>Četvrta razina</a:t>
            </a:r>
          </a:p>
          <a:p>
            <a:pPr lvl="4" eaLnBrk="1" latinLnBrk="0" hangingPunct="1"/>
            <a:r>
              <a:rPr kumimoji="0" lang="hr-HR"/>
              <a:t>Peta razina</a:t>
            </a:r>
            <a:endParaRPr kumimoji="0" lang="en-US"/>
          </a:p>
        </p:txBody>
      </p:sp>
      <p:sp>
        <p:nvSpPr>
          <p:cNvPr id="11" name="Rezervirano mjesto datum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C51B2C4-E2CB-4360-8CFD-1CED552D329F}" type="datetimeFigureOut">
              <a:rPr lang="sr-Latn-CS" smtClean="0"/>
              <a:pPr/>
              <a:t>11.5.2020.</a:t>
            </a:fld>
            <a:endParaRPr lang="hr-HR"/>
          </a:p>
        </p:txBody>
      </p:sp>
      <p:sp>
        <p:nvSpPr>
          <p:cNvPr id="28" name="Rezervirano mjesto podnožja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F35BA0F-F50D-49FB-983F-384529CE47EC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naslova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avni poveznik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volvy.com/page/Ashurst%E2%80%93Sumners-Act" TargetMode="External"/><Relationship Id="rId2" Type="http://schemas.openxmlformats.org/officeDocument/2006/relationships/hyperlink" Target="https://ba.voanews.com/a/a-37-a-2004-09-24-13--86177547/1173024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cpathinktank.org/pub/st206?pg=3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a.voanews.com/a/a-37-a-2004-09-24-13--86177547/1173024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shistory.org/penn/bio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pathinktank.org/pub/st206?pg=3" TargetMode="External"/><Relationship Id="rId2" Type="http://schemas.openxmlformats.org/officeDocument/2006/relationships/hyperlink" Target="https://www.revolvy.com/page/Ashurst%E2%80%93Sumners-Act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428760"/>
          </a:xfrm>
        </p:spPr>
        <p:txBody>
          <a:bodyPr>
            <a:normAutofit/>
          </a:bodyPr>
          <a:lstStyle/>
          <a:p>
            <a:pPr algn="l"/>
            <a:r>
              <a:rPr lang="hr-HR" dirty="0"/>
              <a:t>Zatvorski sustav u Sjedinjenim Američkim Državama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14348" y="3714752"/>
            <a:ext cx="7772400" cy="1958546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hr-HR" sz="8000" dirty="0" err="1"/>
              <a:t>Kerim</a:t>
            </a:r>
            <a:r>
              <a:rPr lang="hr-HR" sz="8000" dirty="0"/>
              <a:t> </a:t>
            </a:r>
            <a:r>
              <a:rPr lang="hr-HR" sz="8000" dirty="0" err="1"/>
              <a:t>Bujak</a:t>
            </a:r>
            <a:r>
              <a:rPr lang="hr-HR" sz="8000" dirty="0"/>
              <a:t>,R,64648</a:t>
            </a:r>
          </a:p>
          <a:p>
            <a:pPr algn="r"/>
            <a:r>
              <a:rPr lang="hr-HR" sz="8000" dirty="0"/>
              <a:t>Mirza </a:t>
            </a:r>
            <a:r>
              <a:rPr lang="hr-HR" sz="8000" dirty="0" err="1"/>
              <a:t>Smailović</a:t>
            </a:r>
            <a:r>
              <a:rPr lang="hr-HR" sz="8000" dirty="0"/>
              <a:t>,RS,64740</a:t>
            </a:r>
          </a:p>
          <a:p>
            <a:pPr algn="r"/>
            <a:r>
              <a:rPr lang="hr-HR" sz="8000" dirty="0"/>
              <a:t>Robert Jurišić,RS,64795</a:t>
            </a:r>
            <a:r>
              <a:rPr lang="hr-HR" dirty="0"/>
              <a:t>.</a:t>
            </a:r>
          </a:p>
          <a:p>
            <a:pPr algn="l"/>
            <a:endParaRPr lang="hr-HR" dirty="0"/>
          </a:p>
          <a:p>
            <a:pPr algn="l"/>
            <a:endParaRPr lang="hr-HR" dirty="0"/>
          </a:p>
          <a:p>
            <a:pPr algn="l"/>
            <a:r>
              <a:rPr lang="hr-HR" sz="8600" dirty="0"/>
              <a:t>Pravni fakultet Univerziteta u Sarajevu</a:t>
            </a:r>
          </a:p>
          <a:p>
            <a:pPr algn="l"/>
            <a:r>
              <a:rPr lang="hr-HR" sz="8600" dirty="0"/>
              <a:t>Seminarski rad iz predmeta Penologija/Sudstvo za maloljetnike.</a:t>
            </a:r>
          </a:p>
          <a:p>
            <a:pPr algn="l"/>
            <a:r>
              <a:rPr lang="hr-HR" sz="8600" dirty="0"/>
              <a:t>Sarajevo, ožujak,2020.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Organizacija i struktura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/>
              <a:t>nema jedinstvene organizacije na državnom nivou, radi se o kompleksnom sustavu, brojke kažu sljedeće:</a:t>
            </a:r>
          </a:p>
          <a:p>
            <a:endParaRPr lang="hr-HR" dirty="0"/>
          </a:p>
          <a:p>
            <a:r>
              <a:rPr lang="hr-HR" dirty="0"/>
              <a:t>svaki nivo vlasti odgovoran je za provođenje korektivnih mjera, točnije- 50 saveznih država, savezna vlada, 3047 okruga, a </a:t>
            </a:r>
            <a:r>
              <a:rPr lang="hr-HR" dirty="0" err="1"/>
              <a:t>D.C</a:t>
            </a:r>
            <a:r>
              <a:rPr lang="hr-HR" dirty="0"/>
              <a:t>. Columbia i većina gradova imaju minimalno jednu korektivnu ustanovu </a:t>
            </a:r>
          </a:p>
          <a:p>
            <a:endParaRPr lang="hr-HR" dirty="0"/>
          </a:p>
          <a:p>
            <a:r>
              <a:rPr lang="hr-HR" dirty="0"/>
              <a:t>države/lokalna samouprava provodi 95% korektivnih aktivnosti, a osuđenici su smješteni u 1668 ustanova( federalna vlada upravlja s 6% ovih ustanova)</a:t>
            </a:r>
          </a:p>
          <a:p>
            <a:endParaRPr lang="hr-HR" dirty="0"/>
          </a:p>
          <a:p>
            <a:r>
              <a:rPr lang="hr-HR" dirty="0"/>
              <a:t>80% zatvora je za muškarce, 10% za žene, 10% za zatvorenike oba spola.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Sustav federalnih zatvora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/>
              <a:t>provođenje mjera prema zatvorenicima se organizira preko dvije institucije : Department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Justice</a:t>
            </a:r>
            <a:r>
              <a:rPr lang="hr-HR" dirty="0"/>
              <a:t> i administrativnog ureda za sudove</a:t>
            </a:r>
          </a:p>
          <a:p>
            <a:r>
              <a:rPr lang="hr-HR" dirty="0"/>
              <a:t>zakoni federalnog nivoa su različiti od zakona državne vlasti, odnosno jurisdikcija federalnog nivoa predviđa mjere i sankcije samo na one prijestupe koji su učinjeni prema Federaciji.</a:t>
            </a:r>
          </a:p>
          <a:p>
            <a:r>
              <a:rPr lang="hr-HR" dirty="0"/>
              <a:t>sustav federalnih zatvora se suočava s raznim preprekama, prije svega zbog popunjenih kapaciteta, a ovaj problem </a:t>
            </a:r>
            <a:r>
              <a:rPr lang="hr-HR" dirty="0" err="1"/>
              <a:t>riješava</a:t>
            </a:r>
            <a:r>
              <a:rPr lang="hr-HR" dirty="0"/>
              <a:t> ugovorima s lokalnim zajednicama( saveznim državama)</a:t>
            </a:r>
          </a:p>
          <a:p>
            <a:r>
              <a:rPr lang="hr-HR" dirty="0"/>
              <a:t>ovaj sustav također trpi mnoge kritike, a tome u prilog idu činjenice koje govore da je većina zatvorenika smještenih u federalnim zatvorima jačeg socijalno ekonomskog statusa</a:t>
            </a:r>
          </a:p>
          <a:p>
            <a:r>
              <a:rPr lang="hr-HR" dirty="0"/>
              <a:t>prosjek boravka zatvorenika u ovim zatvorima iznosi 67 mjeseci, a u njima boravi oko 30% stranih državljana.</a:t>
            </a:r>
          </a:p>
          <a:p>
            <a:r>
              <a:rPr lang="hr-HR" dirty="0"/>
              <a:t>zatvorske ustanove u ovom sustavu su rangirane na skali od 1 do 4 (1-kampovi, 4- izuzetno jake mjere </a:t>
            </a:r>
            <a:r>
              <a:rPr lang="hr-HR" dirty="0" err="1"/>
              <a:t>obezbjeđenja</a:t>
            </a:r>
            <a:r>
              <a:rPr lang="hr-HR" dirty="0"/>
              <a:t>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Sustav državnih zatvora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/>
              <a:t>pod okriljem države, izvršna vlast svake upravlja zatvorima, dok same upravnike biraju Guverneri</a:t>
            </a:r>
          </a:p>
          <a:p>
            <a:r>
              <a:rPr lang="hr-HR" dirty="0"/>
              <a:t>državni zatvori se klasificiraju po mjerama </a:t>
            </a:r>
            <a:r>
              <a:rPr lang="hr-HR" dirty="0" err="1"/>
              <a:t>bezbjednosti</a:t>
            </a:r>
            <a:r>
              <a:rPr lang="hr-HR" dirty="0"/>
              <a:t> koje mogu biti minimalne, srednje i maksimalne</a:t>
            </a:r>
          </a:p>
          <a:p>
            <a:r>
              <a:rPr lang="hr-HR" dirty="0"/>
              <a:t>svaka država različito uređuje ovaj tip sustava, stoga postoje jasne razlike u veličini, tipovima i broju zatvora</a:t>
            </a:r>
          </a:p>
          <a:p>
            <a:r>
              <a:rPr lang="hr-HR" dirty="0"/>
              <a:t>zanimljivost je da broj zatvorenika u nekim državama čini skoro većinu populacije same države, a u njih spada i 6,4% žena</a:t>
            </a:r>
          </a:p>
          <a:p>
            <a:r>
              <a:rPr lang="hr-HR" dirty="0" err="1"/>
              <a:t>penolozi</a:t>
            </a:r>
            <a:r>
              <a:rPr lang="hr-HR" dirty="0"/>
              <a:t> još nisu uskladili mišljenje o premještaju zatvorenika u različite tipove zatvore( manje ili više osigurane) radi uspješnije resocijalizacije, dok većina građana ne želi povratak bivših zatvorenika u zajednicu.</a:t>
            </a:r>
          </a:p>
          <a:p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Sustav privatnih zatvora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predstavlja jedan od odgovora na prenatrpanost zatvora</a:t>
            </a:r>
          </a:p>
          <a:p>
            <a:r>
              <a:rPr lang="hr-HR" dirty="0"/>
              <a:t>izgrađeni od privatnih poduzeća</a:t>
            </a:r>
          </a:p>
          <a:p>
            <a:r>
              <a:rPr lang="hr-HR" dirty="0"/>
              <a:t>prednosti: humaniji, efikasniji, </a:t>
            </a:r>
            <a:r>
              <a:rPr lang="hr-HR" dirty="0" err="1"/>
              <a:t>bezbjedniji</a:t>
            </a:r>
            <a:endParaRPr lang="hr-HR" dirty="0"/>
          </a:p>
          <a:p>
            <a:r>
              <a:rPr lang="hr-HR" dirty="0"/>
              <a:t>mane: mnogi troškovi se ne mogu uzeti u obzir i ne postoji prava slika o istima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Tipovi zatvora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/>
              <a:t>postoji jedinstvena klasifikacija:</a:t>
            </a:r>
          </a:p>
          <a:p>
            <a:endParaRPr lang="hr-HR" dirty="0"/>
          </a:p>
          <a:p>
            <a:r>
              <a:rPr lang="hr-HR" dirty="0"/>
              <a:t>a) ustanove minimalne sigurnosti – neformalan izgled, smještaj za maloljetnike i osobe koje svojim ponašanjem i učinjenom djelom ne predstavljaju opasnost za zajednicu</a:t>
            </a:r>
          </a:p>
          <a:p>
            <a:endParaRPr lang="hr-HR" dirty="0"/>
          </a:p>
          <a:p>
            <a:r>
              <a:rPr lang="hr-HR" dirty="0"/>
              <a:t>b) ustanove srednje sigurnosti- služe za disciplinsko kažnjavanje, u sastavu imaju desetak ćelija, a sam izgled se razlikuje od onih maksimalne sigurnosti (visina ograde, rešetke…)</a:t>
            </a:r>
          </a:p>
          <a:p>
            <a:endParaRPr lang="hr-HR" dirty="0"/>
          </a:p>
          <a:p>
            <a:r>
              <a:rPr lang="hr-HR" dirty="0"/>
              <a:t>c) ustanove maksimalne sigurnosti – osiguravaju maksimalnu </a:t>
            </a:r>
            <a:r>
              <a:rPr lang="hr-HR" dirty="0" err="1"/>
              <a:t>bezbjednost</a:t>
            </a:r>
            <a:r>
              <a:rPr lang="hr-HR" dirty="0"/>
              <a:t> i isključuju mogućnost bjekstva, pod nadležnosti su federalnih i državnih vlasti, a u njima su smješteni zatvorenici osuđeni za teža kaznena djela.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zaključak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zatvorski sustav u SAD-u je složen i njegovo konačno oblikovanje nije dovršeno, ne postoje naznake da će u skorije vrijeme biti</a:t>
            </a:r>
          </a:p>
          <a:p>
            <a:r>
              <a:rPr lang="hr-HR" dirty="0"/>
              <a:t>osim svoje “prave” svrhe, predstavlja političko, socijalno, ekonomsko i rasno pitanje, zbog čega se često optužuje država radi neobjavljenih informacija i surovih postupanja prema zatvorenicima ( prije svega crne rase )</a:t>
            </a:r>
          </a:p>
          <a:p>
            <a:r>
              <a:rPr lang="hr-HR" dirty="0"/>
              <a:t>u zatvorima u SAD-u smješteno je oko 2 milijuna ljudi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literatura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i="1" dirty="0">
                <a:hlinkClick r:id="rId2"/>
              </a:rPr>
              <a:t>https://ba.voanews.com/a/a-37-a-2004-09-24-13--86177547/1173024.html</a:t>
            </a:r>
            <a:endParaRPr lang="hr-HR" i="1" dirty="0"/>
          </a:p>
          <a:p>
            <a:r>
              <a:rPr lang="hr-HR" i="1" dirty="0">
                <a:hlinkClick r:id="rId3"/>
              </a:rPr>
              <a:t>https://www.revolvy.com/page/Ashurst%E2%80%93Sumners-Act</a:t>
            </a:r>
            <a:endParaRPr lang="hr-HR" i="1" dirty="0"/>
          </a:p>
          <a:p>
            <a:r>
              <a:rPr lang="hr-HR" i="1" dirty="0">
                <a:hlinkClick r:id="rId4"/>
              </a:rPr>
              <a:t>http://www.ncpathinktank.org/pub/st206?pg=3</a:t>
            </a:r>
            <a:endParaRPr lang="hr-HR" i="1" dirty="0"/>
          </a:p>
          <a:p>
            <a:r>
              <a:rPr lang="hr-HR" i="1" dirty="0"/>
              <a:t>Uvod u penologiju, izvršno i krivično pravo Bosne i Hercegovine; </a:t>
            </a:r>
            <a:r>
              <a:rPr lang="hr-HR" i="1" dirty="0" err="1"/>
              <a:t>Hajrija</a:t>
            </a:r>
            <a:r>
              <a:rPr lang="hr-HR" i="1" dirty="0"/>
              <a:t> </a:t>
            </a:r>
            <a:r>
              <a:rPr lang="hr-HR" i="1" dirty="0" err="1"/>
              <a:t>Sijerčić</a:t>
            </a:r>
            <a:r>
              <a:rPr lang="hr-HR" i="1" dirty="0"/>
              <a:t> Čolić i </a:t>
            </a:r>
            <a:r>
              <a:rPr lang="hr-HR" i="1" dirty="0" err="1"/>
              <a:t>Vildana</a:t>
            </a:r>
            <a:r>
              <a:rPr lang="hr-HR" i="1" dirty="0"/>
              <a:t> </a:t>
            </a:r>
            <a:r>
              <a:rPr lang="hr-HR" i="1" dirty="0" err="1"/>
              <a:t>Vranj</a:t>
            </a:r>
            <a:r>
              <a:rPr lang="hr-HR" i="1" dirty="0"/>
              <a:t>, Pravni Fakultet Univerziteta u Sarajevu, 2011.</a:t>
            </a:r>
          </a:p>
          <a:p>
            <a:r>
              <a:rPr lang="hr-HR" i="1" dirty="0"/>
              <a:t>Krivično pravo II, Borislav Petrović i Dragan </a:t>
            </a:r>
            <a:r>
              <a:rPr lang="hr-HR" i="1" dirty="0" err="1"/>
              <a:t>Jovašević</a:t>
            </a:r>
            <a:r>
              <a:rPr lang="hr-HR" i="1" dirty="0"/>
              <a:t>, Pravni fakultet Univerziteta u Sarajevu,2005. </a:t>
            </a:r>
          </a:p>
          <a:p>
            <a:endParaRPr lang="hr-HR" i="1" dirty="0"/>
          </a:p>
          <a:p>
            <a:endParaRPr lang="hr-HR" i="1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UVOD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r-HR" dirty="0"/>
              <a:t>    Početak stvaranja zatvorskih sustava u SAD-u odlikuju ove karakteristike:</a:t>
            </a:r>
          </a:p>
          <a:p>
            <a:pPr>
              <a:buNone/>
            </a:pPr>
            <a:endParaRPr lang="hr-HR" dirty="0"/>
          </a:p>
          <a:p>
            <a:r>
              <a:rPr lang="hr-HR" dirty="0"/>
              <a:t>izdanak britanskih i kolonijalnih ideja</a:t>
            </a:r>
          </a:p>
          <a:p>
            <a:endParaRPr lang="hr-HR" dirty="0"/>
          </a:p>
          <a:p>
            <a:r>
              <a:rPr lang="hr-HR" dirty="0"/>
              <a:t> uspostava lokalne vlasti u američkim kolonijama  </a:t>
            </a:r>
          </a:p>
          <a:p>
            <a:pPr>
              <a:buNone/>
            </a:pPr>
            <a:r>
              <a:rPr lang="hr-HR" dirty="0"/>
              <a:t>    </a:t>
            </a:r>
          </a:p>
          <a:p>
            <a:r>
              <a:rPr lang="hr-HR" dirty="0"/>
              <a:t>donošenje  “Velikog zakona mira / Great </a:t>
            </a:r>
            <a:r>
              <a:rPr lang="hr-HR" dirty="0" err="1"/>
              <a:t>Law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Peace</a:t>
            </a:r>
            <a:r>
              <a:rPr lang="hr-HR" dirty="0"/>
              <a:t>” iz 1682. u </a:t>
            </a:r>
            <a:r>
              <a:rPr lang="hr-HR" dirty="0" err="1"/>
              <a:t>Pennsylvaniji</a:t>
            </a:r>
            <a:r>
              <a:rPr lang="hr-HR" dirty="0"/>
              <a:t>. ( više o ovom zakonu na </a:t>
            </a:r>
            <a:r>
              <a:rPr lang="hr-HR" dirty="0">
                <a:hlinkClick r:id="rId3"/>
              </a:rPr>
              <a:t>https://ba.voanews.com/a/a-37-a-2004-09-24-13--86177547/1173024.html</a:t>
            </a:r>
            <a:r>
              <a:rPr lang="hr-HR" dirty="0"/>
              <a:t> ).</a:t>
            </a:r>
          </a:p>
          <a:p>
            <a:endParaRPr lang="hr-HR" dirty="0"/>
          </a:p>
          <a:p>
            <a:pPr>
              <a:buNone/>
            </a:pPr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UVOD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/>
              <a:t>Veliki zakon mira je imao za cilj da :</a:t>
            </a:r>
          </a:p>
          <a:p>
            <a:endParaRPr lang="hr-HR" dirty="0"/>
          </a:p>
          <a:p>
            <a:r>
              <a:rPr lang="hr-HR" dirty="0"/>
              <a:t> obukom i radnim navikama spriječi zločin</a:t>
            </a:r>
          </a:p>
          <a:p>
            <a:endParaRPr lang="hr-HR" dirty="0"/>
          </a:p>
          <a:p>
            <a:r>
              <a:rPr lang="hr-HR" dirty="0"/>
              <a:t>ukine smrtnu kaznu za sve prijestupe osim ubojstva</a:t>
            </a:r>
          </a:p>
          <a:p>
            <a:endParaRPr lang="hr-HR" dirty="0"/>
          </a:p>
          <a:p>
            <a:r>
              <a:rPr lang="hr-HR" dirty="0"/>
              <a:t>uvođenje tamnice – na početku nehumani uvjeti, a preporukom zakonodavnog tijela iz 1790., stvaraju se blokovi ćelija na mjestima gdje su postojale tamnice, te se tako dolazi do prvih blokovskih zatvora u SAD-u, </a:t>
            </a:r>
            <a:r>
              <a:rPr lang="hr-HR" dirty="0" err="1"/>
              <a:t>tzv</a:t>
            </a:r>
            <a:r>
              <a:rPr lang="hr-HR" dirty="0"/>
              <a:t>. kaznenih zavoda.</a:t>
            </a:r>
          </a:p>
          <a:p>
            <a:endParaRPr lang="hr-HR" dirty="0"/>
          </a:p>
          <a:p>
            <a:r>
              <a:rPr lang="hr-HR" dirty="0"/>
              <a:t>pogledati još: </a:t>
            </a:r>
            <a:r>
              <a:rPr lang="hr-HR" dirty="0" err="1"/>
              <a:t>William</a:t>
            </a:r>
            <a:r>
              <a:rPr lang="hr-HR" dirty="0"/>
              <a:t> Penn- </a:t>
            </a:r>
            <a:r>
              <a:rPr lang="hr-HR" dirty="0">
                <a:hlinkClick r:id="rId2"/>
              </a:rPr>
              <a:t>https://www.ushistory.org/penn/bio.htm</a:t>
            </a:r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Povijesni razvoj zatvora u sad-U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/>
              <a:t>nakon američke revolucije dolazi do jačanja države u ekonomskom i političkom smjeru, a potreba za uređenijim zatvorskim sustavom postaje sve veća</a:t>
            </a:r>
          </a:p>
          <a:p>
            <a:endParaRPr lang="hr-HR" dirty="0"/>
          </a:p>
          <a:p>
            <a:r>
              <a:rPr lang="hr-HR" dirty="0"/>
              <a:t>U 19.om stoljeću zatvori u SAD-u su prepoznatljivi po lošim higijenskim i nehumanim uvjetima, prenatrpanost, slaba zaštita od epidemija! (#</a:t>
            </a:r>
            <a:r>
              <a:rPr lang="hr-HR" dirty="0" err="1"/>
              <a:t>ostanikući</a:t>
            </a:r>
            <a:r>
              <a:rPr lang="hr-HR" dirty="0"/>
              <a:t>), te je moralo doći do adaptacije i izgradnje novih zavoda.</a:t>
            </a:r>
          </a:p>
          <a:p>
            <a:endParaRPr lang="hr-HR" dirty="0"/>
          </a:p>
          <a:p>
            <a:r>
              <a:rPr lang="hr-HR" dirty="0"/>
              <a:t>sam povijesni razvoj se može najbolje prikazati kroz šest faza.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 rani američki zatvori (1790-1830)- </a:t>
            </a:r>
            <a:br>
              <a:rPr lang="hr-HR" dirty="0"/>
            </a:br>
            <a:r>
              <a:rPr lang="hr-HR" dirty="0"/>
              <a:t> prva faza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/>
              <a:t>karakteristike prve faze su:</a:t>
            </a:r>
          </a:p>
          <a:p>
            <a:endParaRPr lang="hr-HR" dirty="0"/>
          </a:p>
          <a:p>
            <a:r>
              <a:rPr lang="hr-HR" dirty="0" err="1"/>
              <a:t>tzv</a:t>
            </a:r>
            <a:r>
              <a:rPr lang="hr-HR" dirty="0"/>
              <a:t>. “primitivni zatvori”</a:t>
            </a:r>
          </a:p>
          <a:p>
            <a:endParaRPr lang="hr-HR" dirty="0"/>
          </a:p>
          <a:p>
            <a:r>
              <a:rPr lang="hr-HR" dirty="0"/>
              <a:t>loši nehigijenski uvjeti</a:t>
            </a:r>
          </a:p>
          <a:p>
            <a:endParaRPr lang="hr-HR" dirty="0"/>
          </a:p>
          <a:p>
            <a:r>
              <a:rPr lang="hr-HR" dirty="0"/>
              <a:t>zajedničko izdržavanje zatvora svih kategorija osoba, bez obzira na dob, izvršeno djelo,</a:t>
            </a:r>
            <a:r>
              <a:rPr lang="hr-HR" dirty="0" err="1"/>
              <a:t>itd</a:t>
            </a:r>
            <a:r>
              <a:rPr lang="hr-HR" dirty="0"/>
              <a:t>…</a:t>
            </a:r>
          </a:p>
          <a:p>
            <a:endParaRPr lang="hr-HR" dirty="0"/>
          </a:p>
          <a:p>
            <a:r>
              <a:rPr lang="hr-HR" dirty="0"/>
              <a:t>kazna se smatra kao odmazda za učinjeno djelo</a:t>
            </a:r>
          </a:p>
          <a:p>
            <a:endParaRPr lang="hr-HR" dirty="0"/>
          </a:p>
          <a:p>
            <a:r>
              <a:rPr lang="hr-HR" dirty="0"/>
              <a:t>rano zagovaranje ideje o zatvoru s posebnim ćelijama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Period </a:t>
            </a:r>
            <a:r>
              <a:rPr lang="hr-HR" dirty="0" err="1"/>
              <a:t>pennsylvanijskog</a:t>
            </a:r>
            <a:r>
              <a:rPr lang="hr-HR" dirty="0"/>
              <a:t> sustava</a:t>
            </a:r>
            <a:br>
              <a:rPr lang="hr-HR" dirty="0"/>
            </a:br>
            <a:r>
              <a:rPr lang="hr-HR" dirty="0"/>
              <a:t>(1830-1870) – druga faza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/>
              <a:t> </a:t>
            </a:r>
            <a:r>
              <a:rPr lang="hr-HR" dirty="0" err="1"/>
              <a:t>obilježlja</a:t>
            </a:r>
            <a:r>
              <a:rPr lang="hr-HR" dirty="0"/>
              <a:t> su :</a:t>
            </a:r>
          </a:p>
          <a:p>
            <a:endParaRPr lang="hr-HR" dirty="0"/>
          </a:p>
          <a:p>
            <a:r>
              <a:rPr lang="hr-HR" dirty="0"/>
              <a:t>uvođenje zasebnih ćelija za sve prijestupnike</a:t>
            </a:r>
          </a:p>
          <a:p>
            <a:endParaRPr lang="hr-HR" dirty="0"/>
          </a:p>
          <a:p>
            <a:r>
              <a:rPr lang="hr-HR" dirty="0"/>
              <a:t>postojalo je mišljenje da će razdvajanjem zatvorenika  doći do njihovog pokajanja i učinkovitije resocijalizacije</a:t>
            </a:r>
          </a:p>
          <a:p>
            <a:endParaRPr lang="hr-HR" dirty="0"/>
          </a:p>
          <a:p>
            <a:r>
              <a:rPr lang="hr-HR" dirty="0"/>
              <a:t>paralelno s ovim,u SAD-u dolazi i do razvijanja drugog sustava, onog u New Yorku</a:t>
            </a:r>
          </a:p>
          <a:p>
            <a:endParaRPr lang="hr-HR" dirty="0"/>
          </a:p>
          <a:p>
            <a:r>
              <a:rPr lang="hr-HR" dirty="0"/>
              <a:t>sustav u New Yorku se bazirao na radu zatvorenika, kako bi se smanjili troškovi održavanja zatvora- kritike ovom sustavu idu zbog nivoa korupcije i smatranjem zatvorenika robovima.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Popravni sustav (1870-1900)</a:t>
            </a:r>
            <a:br>
              <a:rPr lang="hr-HR" dirty="0"/>
            </a:br>
            <a:r>
              <a:rPr lang="hr-HR" dirty="0"/>
              <a:t>treća faza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/>
              <a:t>rezultat istraživanja o stanju i uvjetima u zatvoru</a:t>
            </a:r>
          </a:p>
          <a:p>
            <a:endParaRPr lang="hr-HR" dirty="0"/>
          </a:p>
          <a:p>
            <a:r>
              <a:rPr lang="hr-HR" dirty="0"/>
              <a:t>dolazi do zatvorske reforme i eliminacije postojećih nedostataka</a:t>
            </a:r>
          </a:p>
          <a:p>
            <a:endParaRPr lang="hr-HR" dirty="0"/>
          </a:p>
          <a:p>
            <a:r>
              <a:rPr lang="hr-HR" dirty="0"/>
              <a:t> uvodi se izraz “ kazneni zavod” </a:t>
            </a:r>
          </a:p>
          <a:p>
            <a:endParaRPr lang="hr-HR" dirty="0"/>
          </a:p>
          <a:p>
            <a:r>
              <a:rPr lang="hr-HR" dirty="0"/>
              <a:t>osposobljavanje zatvorenika uvođenjem tečaja za obrazovanje, razdvajanje maloljetnih od punoljetnih prijestupnika i uvjetno puštanje su stvari koje su najviše obilježile ovo razdoblje.</a:t>
            </a:r>
          </a:p>
          <a:p>
            <a:endParaRPr lang="hr-HR" dirty="0"/>
          </a:p>
          <a:p>
            <a:r>
              <a:rPr lang="hr-HR" dirty="0"/>
              <a:t>Podudaranje s progresivnom erom u povijesti američke politike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/>
              <a:t>Rani industrijski zatvorski sustav</a:t>
            </a:r>
            <a:br>
              <a:rPr lang="hr-HR"/>
            </a:br>
            <a:r>
              <a:rPr lang="hr-HR"/>
              <a:t>(1900-1935) – četvrta faza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r-HR" dirty="0"/>
              <a:t>uvođenje radnih programa u zatvorima</a:t>
            </a:r>
          </a:p>
          <a:p>
            <a:endParaRPr lang="hr-HR" dirty="0"/>
          </a:p>
          <a:p>
            <a:r>
              <a:rPr lang="hr-HR" dirty="0"/>
              <a:t>ljudi se u zatvor šalju na težak rad kao kaznu,a ne za kaznu, točnije, radi ostvarivanja dohotka</a:t>
            </a:r>
          </a:p>
          <a:p>
            <a:endParaRPr lang="hr-HR" dirty="0"/>
          </a:p>
          <a:p>
            <a:r>
              <a:rPr lang="hr-HR" dirty="0"/>
              <a:t>ostale aktivnosti padaju u drugi plan, prije svega postupanje s zatvorenicima i njihova resocijalizacija</a:t>
            </a:r>
          </a:p>
          <a:p>
            <a:endParaRPr lang="hr-HR" dirty="0"/>
          </a:p>
          <a:p>
            <a:r>
              <a:rPr lang="hr-HR" dirty="0"/>
              <a:t>zbog ovakvog stava koji se nije pokazao učinkovitim i reakcije javnosti dolazi do usvajanja dva zakona : </a:t>
            </a:r>
            <a:r>
              <a:rPr lang="hr-HR" dirty="0" err="1"/>
              <a:t>Hawes</a:t>
            </a:r>
            <a:r>
              <a:rPr lang="hr-HR" dirty="0"/>
              <a:t>-</a:t>
            </a:r>
            <a:r>
              <a:rPr lang="hr-HR" dirty="0" err="1"/>
              <a:t>Cooper</a:t>
            </a:r>
            <a:r>
              <a:rPr lang="hr-HR" dirty="0"/>
              <a:t> </a:t>
            </a:r>
            <a:r>
              <a:rPr lang="hr-HR" dirty="0" err="1"/>
              <a:t>Act</a:t>
            </a:r>
            <a:r>
              <a:rPr lang="hr-HR" dirty="0"/>
              <a:t> iz 1929., i </a:t>
            </a:r>
            <a:r>
              <a:rPr lang="hr-HR" dirty="0" err="1"/>
              <a:t>Ashurst</a:t>
            </a:r>
            <a:r>
              <a:rPr lang="hr-HR" dirty="0"/>
              <a:t>-</a:t>
            </a:r>
            <a:r>
              <a:rPr lang="hr-HR" dirty="0" err="1"/>
              <a:t>Sumners</a:t>
            </a:r>
            <a:r>
              <a:rPr lang="hr-HR" dirty="0"/>
              <a:t> </a:t>
            </a:r>
            <a:r>
              <a:rPr lang="hr-HR" dirty="0" err="1"/>
              <a:t>Act</a:t>
            </a:r>
            <a:r>
              <a:rPr lang="hr-HR" dirty="0"/>
              <a:t> iz 1935., kojima se ograničava institucija zatvorskog rada</a:t>
            </a:r>
          </a:p>
          <a:p>
            <a:endParaRPr lang="hr-HR" dirty="0"/>
          </a:p>
          <a:p>
            <a:r>
              <a:rPr lang="hr-HR" dirty="0"/>
              <a:t>više o ova dva zakona : </a:t>
            </a:r>
            <a:r>
              <a:rPr lang="hr-HR" dirty="0">
                <a:hlinkClick r:id="rId2"/>
              </a:rPr>
              <a:t>https://www.revolvy.com/page/Ashurst%E2%80%93Sumners-Act</a:t>
            </a:r>
            <a:r>
              <a:rPr lang="hr-HR" dirty="0"/>
              <a:t>  i </a:t>
            </a:r>
            <a:r>
              <a:rPr lang="hr-HR" dirty="0">
                <a:hlinkClick r:id="rId3"/>
              </a:rPr>
              <a:t>http://www.ncpathinktank.org/</a:t>
            </a:r>
            <a:r>
              <a:rPr lang="hr-HR" dirty="0" err="1">
                <a:hlinkClick r:id="rId3"/>
              </a:rPr>
              <a:t>pub</a:t>
            </a:r>
            <a:r>
              <a:rPr lang="hr-HR" dirty="0">
                <a:hlinkClick r:id="rId3"/>
              </a:rPr>
              <a:t>/st206?</a:t>
            </a:r>
            <a:r>
              <a:rPr lang="hr-HR" dirty="0" err="1">
                <a:hlinkClick r:id="rId3"/>
              </a:rPr>
              <a:t>pg</a:t>
            </a:r>
            <a:r>
              <a:rPr lang="hr-HR" dirty="0">
                <a:hlinkClick r:id="rId3"/>
              </a:rPr>
              <a:t>=3</a:t>
            </a:r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38120" y="0"/>
            <a:ext cx="8705880" cy="2571744"/>
          </a:xfrm>
        </p:spPr>
        <p:txBody>
          <a:bodyPr>
            <a:normAutofit/>
          </a:bodyPr>
          <a:lstStyle/>
          <a:p>
            <a:r>
              <a:rPr lang="hr-HR" dirty="0"/>
              <a:t>Suvremeni zatvorski sustavi- v. i vi. faza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28596" y="2071678"/>
            <a:ext cx="8563004" cy="4008447"/>
          </a:xfrm>
        </p:spPr>
        <p:txBody>
          <a:bodyPr>
            <a:normAutofit fontScale="85000" lnSpcReduction="10000"/>
          </a:bodyPr>
          <a:lstStyle/>
          <a:p>
            <a:r>
              <a:rPr lang="hr-HR" dirty="0"/>
              <a:t>razvrstavanje zatvora i zatvorenika </a:t>
            </a:r>
          </a:p>
          <a:p>
            <a:endParaRPr lang="hr-HR" dirty="0"/>
          </a:p>
          <a:p>
            <a:r>
              <a:rPr lang="hr-HR" dirty="0"/>
              <a:t>donošenje međunarodnih dokumenata iz ove oblasti i reguliranje zatvorskih standarda u zatvoru (V. faza)</a:t>
            </a:r>
          </a:p>
          <a:p>
            <a:endParaRPr lang="hr-HR" dirty="0"/>
          </a:p>
          <a:p>
            <a:r>
              <a:rPr lang="hr-HR" dirty="0"/>
              <a:t>reintegracija i resocijalizacija zatvorenika</a:t>
            </a:r>
          </a:p>
          <a:p>
            <a:endParaRPr lang="hr-HR" dirty="0"/>
          </a:p>
          <a:p>
            <a:r>
              <a:rPr lang="hr-HR" dirty="0"/>
              <a:t>eksperimentalni princip korekcije zatvorenika u zajednici(VI. faza)</a:t>
            </a:r>
          </a:p>
          <a:p>
            <a:pPr>
              <a:buNone/>
            </a:pPr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tovanje">
  <a:themeElements>
    <a:clrScheme name="Putovanj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utovanj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utovanj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220</TotalTime>
  <Words>1289</Words>
  <Application>Microsoft Office PowerPoint</Application>
  <PresentationFormat>On-screen Show (4:3)</PresentationFormat>
  <Paragraphs>132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Franklin Gothic Book</vt:lpstr>
      <vt:lpstr>Franklin Gothic Medium</vt:lpstr>
      <vt:lpstr>Wingdings 2</vt:lpstr>
      <vt:lpstr>Putovanje</vt:lpstr>
      <vt:lpstr>Zatvorski sustav u Sjedinjenim Američkim Državama</vt:lpstr>
      <vt:lpstr>UVOD</vt:lpstr>
      <vt:lpstr>UVOD</vt:lpstr>
      <vt:lpstr>Povijesni razvoj zatvora u sad-U</vt:lpstr>
      <vt:lpstr> rani američki zatvori (1790-1830)-   prva faza</vt:lpstr>
      <vt:lpstr>Period pennsylvanijskog sustava (1830-1870) – druga faza </vt:lpstr>
      <vt:lpstr>Popravni sustav (1870-1900) treća faza</vt:lpstr>
      <vt:lpstr>Rani industrijski zatvorski sustav (1900-1935) – četvrta faza</vt:lpstr>
      <vt:lpstr>Suvremeni zatvorski sustavi- v. i vi. faza </vt:lpstr>
      <vt:lpstr>Organizacija i struktura</vt:lpstr>
      <vt:lpstr>Sustav federalnih zatvora</vt:lpstr>
      <vt:lpstr>Sustav državnih zatvora</vt:lpstr>
      <vt:lpstr>Sustav privatnih zatvora</vt:lpstr>
      <vt:lpstr>Tipovi zatvora</vt:lpstr>
      <vt:lpstr>zaključak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qwe</dc:creator>
  <cp:lastModifiedBy>Ena Gotovuša</cp:lastModifiedBy>
  <cp:revision>24</cp:revision>
  <dcterms:created xsi:type="dcterms:W3CDTF">2020-03-28T15:33:53Z</dcterms:created>
  <dcterms:modified xsi:type="dcterms:W3CDTF">2020-05-11T07:15:55Z</dcterms:modified>
</cp:coreProperties>
</file>