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574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3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8BE78AD-9E23-4BD7-81E3-23E87640FBC2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B04975-C107-4E21-B8ED-CA401EAEE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3528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Uzroci</a:t>
            </a:r>
            <a:r>
              <a:rPr lang="en-US" sz="2800" dirty="0" smtClean="0"/>
              <a:t> </a:t>
            </a:r>
            <a:r>
              <a:rPr lang="en-US" sz="2800" dirty="0" err="1" smtClean="0"/>
              <a:t>maloljetničkog</a:t>
            </a:r>
            <a:r>
              <a:rPr lang="en-US" sz="2800" dirty="0" smtClean="0"/>
              <a:t> </a:t>
            </a:r>
            <a:r>
              <a:rPr lang="en-US" sz="2800" dirty="0" err="1" smtClean="0"/>
              <a:t>prestupništva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i="1" dirty="0" smtClean="0"/>
              <a:t>Student</a:t>
            </a:r>
            <a:r>
              <a:rPr lang="en-US" dirty="0" smtClean="0"/>
              <a:t>: </a:t>
            </a:r>
            <a:r>
              <a:rPr lang="en-US" dirty="0" err="1" smtClean="0"/>
              <a:t>Azur</a:t>
            </a:r>
            <a:r>
              <a:rPr lang="en-US" dirty="0" smtClean="0"/>
              <a:t> </a:t>
            </a:r>
            <a:r>
              <a:rPr lang="en-US" dirty="0" err="1" smtClean="0"/>
              <a:t>garaplija</a:t>
            </a:r>
            <a:r>
              <a:rPr lang="en-US" dirty="0" smtClean="0"/>
              <a:t>, </a:t>
            </a:r>
            <a:r>
              <a:rPr lang="en-US" dirty="0" err="1" smtClean="0"/>
              <a:t>Hadžić</a:t>
            </a:r>
            <a:r>
              <a:rPr lang="en-US" dirty="0" smtClean="0"/>
              <a:t> </a:t>
            </a:r>
            <a:r>
              <a:rPr lang="en-US" dirty="0" err="1" smtClean="0"/>
              <a:t>Naida</a:t>
            </a:r>
            <a:endParaRPr lang="en-US" dirty="0" smtClean="0"/>
          </a:p>
          <a:p>
            <a:r>
              <a:rPr lang="en-US" i="1" dirty="0" err="1" smtClean="0"/>
              <a:t>Predmetni</a:t>
            </a:r>
            <a:r>
              <a:rPr lang="en-US" i="1" dirty="0" smtClean="0"/>
              <a:t> </a:t>
            </a:r>
            <a:r>
              <a:rPr lang="en-US" i="1" dirty="0" err="1" smtClean="0"/>
              <a:t>profesor</a:t>
            </a:r>
            <a:r>
              <a:rPr lang="en-US" dirty="0" smtClean="0"/>
              <a:t>: </a:t>
            </a:r>
            <a:r>
              <a:rPr lang="hr-HR" dirty="0" smtClean="0"/>
              <a:t>doc</a:t>
            </a:r>
            <a:r>
              <a:rPr lang="en-US" dirty="0" smtClean="0"/>
              <a:t>.</a:t>
            </a:r>
            <a:r>
              <a:rPr lang="en-US" dirty="0" err="1" smtClean="0"/>
              <a:t>dr.vildana</a:t>
            </a:r>
            <a:r>
              <a:rPr lang="en-US" dirty="0" smtClean="0"/>
              <a:t> </a:t>
            </a:r>
            <a:r>
              <a:rPr lang="en-US" dirty="0" err="1" smtClean="0"/>
              <a:t>pleh</a:t>
            </a:r>
            <a:r>
              <a:rPr lang="en-US" dirty="0" smtClean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SUDSTVO ZA MALOLJETNIKE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Programi</a:t>
            </a:r>
            <a:r>
              <a:rPr lang="en-US" dirty="0" smtClean="0"/>
              <a:t> </a:t>
            </a:r>
            <a:r>
              <a:rPr lang="en-US" dirty="0" err="1" smtClean="0"/>
              <a:t>primarne</a:t>
            </a:r>
            <a:r>
              <a:rPr lang="en-US" dirty="0" smtClean="0"/>
              <a:t> </a:t>
            </a:r>
            <a:r>
              <a:rPr lang="en-US" dirty="0" err="1" smtClean="0"/>
              <a:t>prevencije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usmjereni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osposobljavanje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mladih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preuzimanje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vlastito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zdravlje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donošenje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pravilnih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osnaživanje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samopouzdanja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samopoštovanja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redovnim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školskim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dopunskim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programima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pružiti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jasne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jednoznačne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informacije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djeci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roditeljima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nagovještaj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neprihvatljivog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brzo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djelotvorno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reagovati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Uzroci</a:t>
            </a:r>
            <a:r>
              <a:rPr lang="en-US" dirty="0" smtClean="0"/>
              <a:t> </a:t>
            </a:r>
            <a:r>
              <a:rPr lang="en-US" dirty="0" err="1" smtClean="0"/>
              <a:t>delikvencije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Pojavi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razvitku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maloljetničk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og prestupništva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pridonose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kritične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situacije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okolnosti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ratne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destrukcije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Maloljetnici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ponekad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vlastite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kriminalne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rodbine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poznanika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maloljetničk</a:t>
            </a:r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og prestupništva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razlikuju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mikro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rat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njegove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posljedice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politički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društvena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reakcija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Mikro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porodične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prilike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stabilna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mirna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porodica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oslonac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pojedinca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nestabilna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razorena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upućuje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djecom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nepovoljne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situacije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prepuštenost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ulici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sl.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Glavne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osobine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ličnosti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maloljetnog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prestupnika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Emocionalna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socijalna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nedozrelost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egocentričnost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nasilnost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nesposobnost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stvaranja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prisnog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dodira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okruženjem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osobama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živi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Prestupnici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destruktivni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impulsivni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osvetoljubivi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tvrdoglavi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okrutni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neko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suprotstavi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utiču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maloljetničko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prestupništvo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najvažnijim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porodica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socijalna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djeteta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škola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također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nastajanje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delikventnog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mržnje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drugačijem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Negativan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literature,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štampe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filma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radia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TV-a,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također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pojavu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nasilničkog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maloljetnika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Vršnjačko</a:t>
            </a:r>
            <a:r>
              <a:rPr lang="en-US" dirty="0" smtClean="0"/>
              <a:t> </a:t>
            </a:r>
            <a:r>
              <a:rPr lang="en-US" dirty="0" err="1" smtClean="0"/>
              <a:t>ponašanje</a:t>
            </a:r>
            <a:r>
              <a:rPr lang="en-US" dirty="0" smtClean="0"/>
              <a:t> u </a:t>
            </a:r>
            <a:r>
              <a:rPr lang="en-US" dirty="0" err="1" smtClean="0"/>
              <a:t>školi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najekstremniji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neprihvatljivog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djece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djecom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školi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mnogo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negativnih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živote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djece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fizičku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psihološku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socijalnu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dobrobit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djece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Škola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glavnih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okruženja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prisutna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maloljetnička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delikvencija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uzroci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pojave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djecom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odraz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stvarnosti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odgojnih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odgojnih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porodice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ćelije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BULLYING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školskom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djecom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agresivno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namjera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povrijedi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ugrozi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Ono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ponavlja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određeni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vremenski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period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počinitelja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karakterizira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neujednačenost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4727448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Bullying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razlikuje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kratkotrajnih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incidenata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svađa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djece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razlika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namjernoj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želji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djetetu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nanese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zlo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ponavljanoj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akciji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određenog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Nasilje</a:t>
            </a:r>
            <a:r>
              <a:rPr lang="en-US" dirty="0" smtClean="0"/>
              <a:t> se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različite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nasilja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Verbalno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Socijalno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Psihičko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Fizičko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tjelesno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Maloljetnik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dijete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mlada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dotičnom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pravnom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prestupa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tretirati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drugačije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Prestup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postupanje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kažnjivo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dotičnom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pravnom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Maloljetni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prestupnik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dijete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mlada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tvrdi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izvršio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/la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utvđeno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izvršio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/la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prestup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Prevencija</a:t>
            </a:r>
            <a:r>
              <a:rPr lang="en-US" dirty="0" smtClean="0"/>
              <a:t> </a:t>
            </a:r>
            <a:r>
              <a:rPr lang="en-US" dirty="0" err="1" smtClean="0"/>
              <a:t>maloljetničkog</a:t>
            </a:r>
            <a:r>
              <a:rPr lang="en-US" dirty="0" smtClean="0"/>
              <a:t> </a:t>
            </a:r>
            <a:r>
              <a:rPr lang="en-US" dirty="0" err="1" smtClean="0"/>
              <a:t>prestupništva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sistematizacije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saznanja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efektivnoj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prevenciji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maloljetničke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delikvencije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raznovrsni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organizovani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četiri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strateška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pristupa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a to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Provođenje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Razvojna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prevencija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Prevencija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zajednici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Situaciona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prevencija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Situaciona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prevencija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polazi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kriminalno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situacionog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karaktera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prestupnici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racionalno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razmišljaju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angažmanu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Prevencija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zajednici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usmjerene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promjeni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socijalnih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uvjeta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podstiču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kriminalno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Univerzalni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prevencije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prestupničkog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funkciji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unapređivanja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resursa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kompetencija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vještina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postiže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imunizacija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negativne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uticaje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usmjereni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rizičnim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faktorima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zajednički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cjelokupnu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populaciju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djeluje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Selektivni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prevencije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osmišljeni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djeluje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specifične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rizične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identifikovane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mladih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Izdvojeni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efektivni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selektivnog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nivoa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podjeljeni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tri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orjentisani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pojedincu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orjentisani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interpersonalnim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odnosima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orjentisani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neposrednoj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socijalnoj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sredini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Indikovani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programi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Resocijalizacija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Resocijalizacija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ponovno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podruštvljavanje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čovjeka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asocijalnog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života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Resocijalizacija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tri faze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Sudska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izrečena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sankcija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Institucionalna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izdržavanja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sprovođenje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bezbjednosti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Postpenalna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realizuje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izdržavanja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provedene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resocijalizacije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uključivanje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procese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zapošljavanje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stalno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motivisati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uključivanje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programe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radnih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prekvalifikacije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doškolovanje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aktivno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traženje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Krivično</a:t>
            </a:r>
            <a:r>
              <a:rPr lang="en-US" dirty="0" smtClean="0"/>
              <a:t> </a:t>
            </a:r>
            <a:r>
              <a:rPr lang="en-US" dirty="0" err="1" smtClean="0"/>
              <a:t>zakonodavnstvo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maloljetnike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krizna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prethodna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ratna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događanja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upitan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poremećene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djecau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češće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pribjegavaju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činjenju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krivičnih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obezbijedila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nešto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porodica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stanju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pružiti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prestupničkom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ponašanju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maloljetnika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reći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je to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antidruštveni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opasna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složena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sociopatološka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ozbiljan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kriminološki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sociološki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problem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cjelokupne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recipirala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Konvenciju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UN 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pravima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djeteta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(1989 .g ), 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potpisivanjem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Dejtonskog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sporazuma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1995 .g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stvorena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primjene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teritoriji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cijele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Zakoni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Zakon o zaštiti i postupanju sa djecomi maloljetnicima u krivičnom postupku FBiH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Krivični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prekršajima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krivičnom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postupku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zabrani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diskriminacije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ravnopravnosti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spolova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Okvirni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srednjem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obrazovanju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Bosni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Hercegovini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Strateški</a:t>
            </a:r>
            <a:r>
              <a:rPr lang="en-US" dirty="0" smtClean="0"/>
              <a:t> </a:t>
            </a:r>
            <a:r>
              <a:rPr lang="en-US" dirty="0" err="1" smtClean="0"/>
              <a:t>dokumenti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Okvirna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unapređenja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ratnog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djece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Bosni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Hercegovini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Državna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strategija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nadzora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opojnim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drogama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sprečavanja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suzbijanja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zloupotrebe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opojnih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droga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Bosni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Hercegovini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(2009 – 2013) (2015 – 2020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pripremi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Smjernice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prikupljanje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podataka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maloljetničkog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prestupništva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Bosni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Hercegovini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Pojav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maloljetnik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og prestupništva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mo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že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svrstati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u tri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osnove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prestupničkim ponašanjem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maloljetnika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propisana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sukobu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propisima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prestupništva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kršenja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krivičnih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maloljetnika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neprihvatljivim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Zakoni</a:t>
            </a:r>
            <a:r>
              <a:rPr lang="en-US" dirty="0" smtClean="0"/>
              <a:t> </a:t>
            </a:r>
            <a:r>
              <a:rPr lang="en-US" dirty="0" err="1" smtClean="0"/>
              <a:t>FBiH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zaštite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zaštite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civilnih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žrtava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rata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zaštite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porodice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djecom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zdravstvenoj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zaštiti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mladima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bs-Latn-BA" b="1" dirty="0" smtClean="0"/>
          </a:p>
          <a:p>
            <a:endParaRPr lang="bs-Latn-BA" b="1" dirty="0"/>
          </a:p>
          <a:p>
            <a:pPr algn="ctr"/>
            <a:r>
              <a:rPr lang="bs-Latn-BA" sz="3600" b="1" dirty="0" smtClean="0"/>
              <a:t>Hvala na pažnji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446955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503920" cy="4651248"/>
          </a:xfrm>
        </p:spPr>
        <p:txBody>
          <a:bodyPr/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Aktuelno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društveno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negativna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nameće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potrebu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većim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angažmanom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Maloljetnici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vršnjačkim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grupama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zajedno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punoljetnim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licima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djecom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maloljetnike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najosjetljiviju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kategoriju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najviše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kriza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njihova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reakcija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ogleda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asocijalnom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vršenju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krivičnih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djela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bs-Cyrl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Prestupničke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izvedene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individualno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parovima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manjim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grupama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Prestupništvo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teže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oblike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asocijalno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anti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socijalnog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socio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patološkog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Maloljetničk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 prestupništvo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proizvod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nezadovoljstva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besperspektivnosti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mladih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ljudi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Adolescenti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najugroženija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populacijska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skupina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usvajanje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ovisničkog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izmiču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kontroli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roditelja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tragajući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vlastitim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identitetom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tražeći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veću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slobodu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postupcima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počinju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pušiti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piti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alkoholna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pića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eksperimentisati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drogama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maloljetnim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prestupnicima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pravilu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primjenjuju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vaspitne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izuzetno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Vršnjačko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pojavu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učenik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učenika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trajno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učestalo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izložen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maltretiranju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učenika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žele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povrijede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ponize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izlože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psihološkim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socijalnim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neprijatnostima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Vršnjačko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ispoljeno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različitim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oblicima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poput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verbalnog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fizičkog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socijalnog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psihi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seksualnog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rasisitičkog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sl.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Učesnici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vršnjačkog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nasilnik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žrtva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posmatrać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nasilničkog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destruktivnog</a:t>
            </a:r>
            <a:r>
              <a:rPr lang="en-US" dirty="0" smtClean="0"/>
              <a:t> </a:t>
            </a:r>
            <a:r>
              <a:rPr lang="en-US" dirty="0" err="1" smtClean="0"/>
              <a:t>ponšanja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503920" cy="47274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Neefikasno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rješavanje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sukoba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Agresivno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Impulsivnost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Okrutnost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nedostatak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osjećaja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vlastite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kometencije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141</TotalTime>
  <Words>1354</Words>
  <Application>Microsoft Office PowerPoint</Application>
  <PresentationFormat>On-screen Show (4:3)</PresentationFormat>
  <Paragraphs>110</Paragraphs>
  <Slides>31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Civic</vt:lpstr>
      <vt:lpstr>SUDSTVO ZA MALOLJETNIKE</vt:lpstr>
      <vt:lpstr>Slide 2</vt:lpstr>
      <vt:lpstr>Slide 3</vt:lpstr>
      <vt:lpstr>Slide 4</vt:lpstr>
      <vt:lpstr>Slide 5</vt:lpstr>
      <vt:lpstr>Slide 6</vt:lpstr>
      <vt:lpstr>Slide 7</vt:lpstr>
      <vt:lpstr>Slide 8</vt:lpstr>
      <vt:lpstr>Karakteristike nasilničkog i destruktivnog ponšanja:</vt:lpstr>
      <vt:lpstr>Programi primarne prevencije</vt:lpstr>
      <vt:lpstr>Uzroci delikvencije</vt:lpstr>
      <vt:lpstr>Slide 12</vt:lpstr>
      <vt:lpstr>Slide 13</vt:lpstr>
      <vt:lpstr>Slide 14</vt:lpstr>
      <vt:lpstr>Vršnjačko ponašanje u školi</vt:lpstr>
      <vt:lpstr>Slide 16</vt:lpstr>
      <vt:lpstr>Slide 17</vt:lpstr>
      <vt:lpstr>Slide 18</vt:lpstr>
      <vt:lpstr>Nasilje se odnosi na različite vrste nasilja:</vt:lpstr>
      <vt:lpstr>Prevencija maloljetničkog prestupništva </vt:lpstr>
      <vt:lpstr>Slide 21</vt:lpstr>
      <vt:lpstr>Slide 22</vt:lpstr>
      <vt:lpstr>Slide 23</vt:lpstr>
      <vt:lpstr>Resocijalizacija </vt:lpstr>
      <vt:lpstr>Slide 25</vt:lpstr>
      <vt:lpstr>Krivično zakonodavnstvo za maloljetnike i stanje u BIH</vt:lpstr>
      <vt:lpstr>Slide 27</vt:lpstr>
      <vt:lpstr>Zakoni BiH</vt:lpstr>
      <vt:lpstr>Strateški dokumenti BiH</vt:lpstr>
      <vt:lpstr>Zakoni FBiH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SUDSTVO ZA MALOLJETNIKE</dc:title>
  <dc:creator>jac</dc:creator>
  <cp:lastModifiedBy>Berin</cp:lastModifiedBy>
  <cp:revision>21</cp:revision>
  <dcterms:created xsi:type="dcterms:W3CDTF">2020-04-30T13:30:54Z</dcterms:created>
  <dcterms:modified xsi:type="dcterms:W3CDTF">2020-05-08T09:27:08Z</dcterms:modified>
</cp:coreProperties>
</file>