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60" y="1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9246-03D9-40D8-8FDE-EE020979E18D}" type="datetimeFigureOut">
              <a:rPr lang="sr-Latn-RS" smtClean="0"/>
              <a:pPr/>
              <a:t>15.5.2020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39-5C9E-441B-8864-4FB477876261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9246-03D9-40D8-8FDE-EE020979E18D}" type="datetimeFigureOut">
              <a:rPr lang="sr-Latn-RS" smtClean="0"/>
              <a:pPr/>
              <a:t>15.5.2020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39-5C9E-441B-8864-4FB477876261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9246-03D9-40D8-8FDE-EE020979E18D}" type="datetimeFigureOut">
              <a:rPr lang="sr-Latn-RS" smtClean="0"/>
              <a:pPr/>
              <a:t>15.5.2020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39-5C9E-441B-8864-4FB477876261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9246-03D9-40D8-8FDE-EE020979E18D}" type="datetimeFigureOut">
              <a:rPr lang="sr-Latn-RS" smtClean="0"/>
              <a:pPr/>
              <a:t>15.5.2020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39-5C9E-441B-8864-4FB477876261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9246-03D9-40D8-8FDE-EE020979E18D}" type="datetimeFigureOut">
              <a:rPr lang="sr-Latn-RS" smtClean="0"/>
              <a:pPr/>
              <a:t>15.5.2020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39-5C9E-441B-8864-4FB477876261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9246-03D9-40D8-8FDE-EE020979E18D}" type="datetimeFigureOut">
              <a:rPr lang="sr-Latn-RS" smtClean="0"/>
              <a:pPr/>
              <a:t>15.5.2020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39-5C9E-441B-8864-4FB477876261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9246-03D9-40D8-8FDE-EE020979E18D}" type="datetimeFigureOut">
              <a:rPr lang="sr-Latn-RS" smtClean="0"/>
              <a:pPr/>
              <a:t>15.5.2020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39-5C9E-441B-8864-4FB477876261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9246-03D9-40D8-8FDE-EE020979E18D}" type="datetimeFigureOut">
              <a:rPr lang="sr-Latn-RS" smtClean="0"/>
              <a:pPr/>
              <a:t>15.5.2020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39-5C9E-441B-8864-4FB477876261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9246-03D9-40D8-8FDE-EE020979E18D}" type="datetimeFigureOut">
              <a:rPr lang="sr-Latn-RS" smtClean="0"/>
              <a:pPr/>
              <a:t>15.5.2020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39-5C9E-441B-8864-4FB477876261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9246-03D9-40D8-8FDE-EE020979E18D}" type="datetimeFigureOut">
              <a:rPr lang="sr-Latn-RS" smtClean="0"/>
              <a:pPr/>
              <a:t>15.5.2020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0439-5C9E-441B-8864-4FB477876261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9246-03D9-40D8-8FDE-EE020979E18D}" type="datetimeFigureOut">
              <a:rPr lang="sr-Latn-RS" smtClean="0"/>
              <a:pPr/>
              <a:t>15.5.2020</a:t>
            </a:fld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70439-5C9E-441B-8864-4FB477876261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170439-5C9E-441B-8864-4FB477876261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0109246-03D9-40D8-8FDE-EE020979E18D}" type="datetimeFigureOut">
              <a:rPr lang="sr-Latn-RS" smtClean="0"/>
              <a:pPr/>
              <a:t>15.5.2020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64" y="476672"/>
            <a:ext cx="7543800" cy="1512168"/>
          </a:xfrm>
        </p:spPr>
        <p:txBody>
          <a:bodyPr/>
          <a:lstStyle/>
          <a:p>
            <a:pPr algn="ctr"/>
            <a:r>
              <a:rPr lang="sr-Latn-RS" sz="3200" b="1" dirty="0" smtClean="0"/>
              <a:t>ULOGA SUDA U POSTUPKU IZVRŠENJA KRIVIČNIH SANKCIJA PREMA MALOLJETNICIMA</a:t>
            </a:r>
            <a:endParaRPr lang="sr-Latn-R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6536000" cy="3960440"/>
          </a:xfrm>
        </p:spPr>
        <p:txBody>
          <a:bodyPr>
            <a:normAutofit fontScale="92500" lnSpcReduction="20000"/>
          </a:bodyPr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pPr algn="ctr"/>
            <a:r>
              <a:rPr lang="sr-Latn-RS" i="1" dirty="0" smtClean="0"/>
              <a:t>SUDSTVO ZA MALOLJETNIKE                      </a:t>
            </a:r>
          </a:p>
          <a:p>
            <a:pPr algn="ctr"/>
            <a:r>
              <a:rPr lang="sr-Latn-RS" i="1" dirty="0" smtClean="0"/>
              <a:t>RADILA: ELMA </a:t>
            </a:r>
            <a:r>
              <a:rPr lang="sr-Latn-RS" i="1" dirty="0" smtClean="0"/>
              <a:t>JAHIĆ</a:t>
            </a:r>
          </a:p>
          <a:p>
            <a:pPr algn="ctr"/>
            <a:r>
              <a:rPr lang="hr-HR" i="1" dirty="0" smtClean="0"/>
              <a:t>M</a:t>
            </a:r>
            <a:r>
              <a:rPr lang="sr-Latn-RS" i="1" dirty="0" smtClean="0"/>
              <a:t>entorica: doc. </a:t>
            </a:r>
            <a:r>
              <a:rPr lang="hr-HR" i="1" dirty="0" smtClean="0"/>
              <a:t>D</a:t>
            </a:r>
            <a:r>
              <a:rPr lang="sr-Latn-RS" i="1" smtClean="0"/>
              <a:t>r Vildana Pleh </a:t>
            </a:r>
            <a:endParaRPr lang="sr-Latn-RS" i="1" dirty="0"/>
          </a:p>
          <a:p>
            <a:endParaRPr lang="sr-Latn-R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988840"/>
            <a:ext cx="676232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229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Latn-RS" sz="2400" b="1" dirty="0" smtClean="0"/>
              <a:t>ZAKLJUČAK </a:t>
            </a:r>
            <a:endParaRPr lang="sr-Latn-R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RS" sz="1600" dirty="0" smtClean="0"/>
              <a:t>Iz svega navedenog možemo zaključiti da je uloga suda u postupku izvršenja krivičnih sankcija prema maloljetnicima ipak ključna, jer od nje uveliko zavisi uspjeh i rezultat resocijalizacije maloljetnika.</a:t>
            </a:r>
          </a:p>
          <a:p>
            <a:endParaRPr lang="sr-Latn-RS" sz="1600" dirty="0"/>
          </a:p>
          <a:p>
            <a:pPr>
              <a:buFont typeface="Wingdings" pitchFamily="2" charset="2"/>
              <a:buChar char="ü"/>
            </a:pPr>
            <a:r>
              <a:rPr lang="sr-Latn-RS" sz="1600" dirty="0" smtClean="0"/>
              <a:t>Sud svoju ulogu ostvaruje ne samo u fazi izricanja krivične sankcije, odnosno individualizacije krivične sankcije, tako da ona bude prilagođena ličnosti maloljetnika, težini krivičnog djela, već i u fazi izvršenja krivične sankcije, odnosno primjene izrečene sankcije.</a:t>
            </a:r>
          </a:p>
          <a:p>
            <a:endParaRPr lang="sr-Latn-RS" sz="1600" dirty="0"/>
          </a:p>
          <a:p>
            <a:pPr>
              <a:buFont typeface="Wingdings" pitchFamily="2" charset="2"/>
              <a:buChar char="ü"/>
            </a:pPr>
            <a:r>
              <a:rPr lang="sr-Latn-RS" sz="1600" dirty="0" smtClean="0"/>
              <a:t>Uloga suda u postupku izvršenja krivinih sankcija prema maloljetnicima je značajnija i naglašenija nego u postupku prema punoljetnim osobama.</a:t>
            </a:r>
          </a:p>
          <a:p>
            <a:endParaRPr lang="sr-Latn-R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797152"/>
            <a:ext cx="6408712" cy="175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842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708920"/>
            <a:ext cx="7620000" cy="1143000"/>
          </a:xfrm>
        </p:spPr>
        <p:txBody>
          <a:bodyPr/>
          <a:lstStyle/>
          <a:p>
            <a:pPr algn="ctr"/>
            <a:r>
              <a:rPr lang="sr-Latn-RS" b="1" dirty="0" smtClean="0"/>
              <a:t>HVALA NA PAŽNJI !! </a:t>
            </a:r>
            <a:endParaRPr lang="sr-Latn-R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861048"/>
            <a:ext cx="1009638" cy="7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68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txBody>
          <a:bodyPr/>
          <a:lstStyle/>
          <a:p>
            <a:r>
              <a:rPr lang="sr-Latn-RS" sz="2400" b="1" dirty="0" smtClean="0"/>
              <a:t>KRIVČNO ZAKONODAVSTVO ZA MALOLJETNIKE  U BIH </a:t>
            </a:r>
            <a:endParaRPr lang="sr-Latn-RS" sz="2400" b="1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8800"/>
            <a:ext cx="3657600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4427984" y="1628800"/>
            <a:ext cx="3888432" cy="4497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r-Latn-RS" sz="1400" dirty="0" smtClean="0"/>
              <a:t>PROPISI KOJI SE PRIMJENJUJU NA MALOLJETNE UČINIOCE KRIVIČNIH DJELA U BIH : </a:t>
            </a:r>
          </a:p>
          <a:p>
            <a:pPr marL="114300" indent="0">
              <a:buNone/>
            </a:pPr>
            <a:endParaRPr lang="sr-Latn-RS" sz="1400" dirty="0"/>
          </a:p>
          <a:p>
            <a:r>
              <a:rPr lang="sr-Latn-RS" sz="1100" dirty="0" smtClean="0"/>
              <a:t>Zakon o zaštiti i postupanju sa djecom i maloljetnicima u krivičnom postupku FBIH ( Sl.novine  FBIH, br.7/14)</a:t>
            </a:r>
          </a:p>
          <a:p>
            <a:endParaRPr lang="sr-Latn-RS" sz="1100" dirty="0"/>
          </a:p>
          <a:p>
            <a:r>
              <a:rPr lang="sr-Latn-RS" sz="1100" dirty="0" smtClean="0"/>
              <a:t>Zakon o zaštiti  i postupanju sa djecom i maloljetnicima u krivičnom postupku  RS (Sl.glasnik RS, br. 13/10)</a:t>
            </a:r>
          </a:p>
          <a:p>
            <a:endParaRPr lang="sr-Latn-RS" sz="1100" dirty="0"/>
          </a:p>
          <a:p>
            <a:r>
              <a:rPr lang="sr-Latn-RS" sz="1100" dirty="0" smtClean="0"/>
              <a:t>Zakon o zaštiti  i postupanju  sa djecom i maloljetnicima u krivičnom postupku  BDBIH ( Sl.glasnik BDBIH, br. 44/11)</a:t>
            </a:r>
          </a:p>
          <a:p>
            <a:endParaRPr lang="sr-Latn-RS" sz="1100" dirty="0"/>
          </a:p>
          <a:p>
            <a:pPr marL="114300" indent="0">
              <a:buNone/>
            </a:pPr>
            <a:endParaRPr lang="sr-Latn-RS" sz="1100" dirty="0" smtClean="0"/>
          </a:p>
          <a:p>
            <a:pPr marL="114300" indent="0">
              <a:buNone/>
            </a:pPr>
            <a:endParaRPr lang="sr-Latn-RS" sz="1100" dirty="0" smtClean="0"/>
          </a:p>
          <a:p>
            <a:pPr>
              <a:buFont typeface="Wingdings" pitchFamily="2" charset="2"/>
              <a:buChar char="ü"/>
            </a:pPr>
            <a:r>
              <a:rPr lang="sr-Latn-RS" sz="1100" dirty="0" smtClean="0">
                <a:solidFill>
                  <a:srgbClr val="FF0000"/>
                </a:solidFill>
              </a:rPr>
              <a:t>Sistem krivičnog pravosuđa za maloljetnike prepoznaje djecu koja su u sukobu sa zakonom kao žrtve, uzimajući u obzir da maloljetnim učiniocima nedostaje  odgovarajuća moralna, emocionalna, psihička </a:t>
            </a:r>
            <a:r>
              <a:rPr lang="sr-Latn-RS" sz="1100" dirty="0">
                <a:solidFill>
                  <a:srgbClr val="FF0000"/>
                </a:solidFill>
              </a:rPr>
              <a:t> </a:t>
            </a:r>
            <a:r>
              <a:rPr lang="sr-Latn-RS" sz="1100" dirty="0" smtClean="0">
                <a:solidFill>
                  <a:srgbClr val="FF0000"/>
                </a:solidFill>
              </a:rPr>
              <a:t> </a:t>
            </a:r>
            <a:r>
              <a:rPr lang="sr-Latn-RS" sz="1100" dirty="0">
                <a:solidFill>
                  <a:srgbClr val="FF0000"/>
                </a:solidFill>
              </a:rPr>
              <a:t>z</a:t>
            </a:r>
            <a:r>
              <a:rPr lang="sr-Latn-RS" sz="1100" dirty="0" smtClean="0">
                <a:solidFill>
                  <a:srgbClr val="FF0000"/>
                </a:solidFill>
              </a:rPr>
              <a:t>relost.</a:t>
            </a:r>
          </a:p>
        </p:txBody>
      </p:sp>
    </p:spTree>
    <p:extLst>
      <p:ext uri="{BB962C8B-B14F-4D97-AF65-F5344CB8AC3E}">
        <p14:creationId xmlns:p14="http://schemas.microsoft.com/office/powerpoint/2010/main" xmlns="" val="63668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2400" b="1" dirty="0" smtClean="0"/>
              <a:t>SUDIJA ZA MALOLJETNIKE </a:t>
            </a:r>
            <a:endParaRPr lang="sr-Latn-R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800600"/>
          </a:xfrm>
        </p:spPr>
        <p:txBody>
          <a:bodyPr>
            <a:normAutofit/>
          </a:bodyPr>
          <a:lstStyle/>
          <a:p>
            <a:r>
              <a:rPr lang="sr-Latn-RS" sz="1200" dirty="0" smtClean="0"/>
              <a:t>Propisi koji regulišu oblast maloljetničkog kriminaliteta određuju da u postupku prema maloljetnicima sudi sudija za maloljetnike. </a:t>
            </a:r>
          </a:p>
          <a:p>
            <a:r>
              <a:rPr lang="sr-Latn-RS" sz="1200" dirty="0" smtClean="0">
                <a:solidFill>
                  <a:srgbClr val="FF0000"/>
                </a:solidFill>
              </a:rPr>
              <a:t>„Sudija za maloljetnike“ je sudija koji posjeduje afinitet za rad sa djecom i specijalna znanja o pravima djeteta i prijestupništva mladih, kao i druga znanja i vještine koje ga čine kompetentnim za rad  na slučajevima maloljetničkog prijestupništva. </a:t>
            </a:r>
          </a:p>
          <a:p>
            <a:r>
              <a:rPr lang="sr-Latn-RS" sz="1200" dirty="0" smtClean="0"/>
              <a:t>Trebamo znati, da je uloga suda značajna kako u stadiju odlučivanja odnosno indvidualizacije krivične sankcije  sukladno ličnosti maloljetnika i težini krivičnog djela, tako i u stadiju provedbe donesene odluke, odnosno izvršenja krivičnih sankcija.</a:t>
            </a:r>
          </a:p>
          <a:p>
            <a:r>
              <a:rPr lang="sr-Latn-RS" sz="1200" dirty="0" smtClean="0"/>
              <a:t>Pored drugih organa koji učestvuju u postupku  izvršenja krivičnih sankcija prema maloljetnim učiniocima krivičnih djela ( tužilaštvo, organ starateljstva i dr. ), uloga suda je ipak posebna i nezamjenjiva. </a:t>
            </a:r>
          </a:p>
          <a:p>
            <a:endParaRPr lang="sr-Latn-R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933056"/>
            <a:ext cx="4608512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56076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20000" cy="1143000"/>
          </a:xfrm>
        </p:spPr>
        <p:txBody>
          <a:bodyPr/>
          <a:lstStyle/>
          <a:p>
            <a:r>
              <a:rPr lang="sr-Latn-RS" sz="2400" b="1" dirty="0" smtClean="0"/>
              <a:t>SISTEM KRIVIČNIH SANKCIJA  PREMA MALOLJETNICIMA I ULOGA  SUDA U POSTUPKU NJIHOVOG  IZVRŠENJA </a:t>
            </a:r>
            <a:endParaRPr lang="sr-Latn-R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400" dirty="0" smtClean="0"/>
              <a:t>Sistem krvičnih sankcija prema maloljetnicima obuhvata : </a:t>
            </a:r>
          </a:p>
          <a:p>
            <a:pPr marL="114300" indent="0">
              <a:buNone/>
            </a:pPr>
            <a:endParaRPr lang="sr-Latn-RS" sz="1400" dirty="0" smtClean="0"/>
          </a:p>
          <a:p>
            <a:pPr marL="457200" indent="-342900">
              <a:buFont typeface="+mj-lt"/>
              <a:buAutoNum type="arabicPeriod"/>
            </a:pPr>
            <a:r>
              <a:rPr lang="sr-Latn-RS" sz="1200" dirty="0" smtClean="0"/>
              <a:t>Odgojne mjere </a:t>
            </a:r>
          </a:p>
          <a:p>
            <a:pPr marL="457200" indent="-342900">
              <a:buFont typeface="+mj-lt"/>
              <a:buAutoNum type="arabicPeriod"/>
            </a:pPr>
            <a:r>
              <a:rPr lang="sr-Latn-RS" sz="1200" dirty="0" smtClean="0"/>
              <a:t>Mjere sigurnosti </a:t>
            </a:r>
          </a:p>
          <a:p>
            <a:pPr marL="457200" indent="-342900">
              <a:buFont typeface="+mj-lt"/>
              <a:buAutoNum type="arabicPeriod"/>
            </a:pPr>
            <a:r>
              <a:rPr lang="sr-Latn-RS" sz="1200" dirty="0" smtClean="0"/>
              <a:t>Kazna maloljetničkog zatvora </a:t>
            </a:r>
          </a:p>
          <a:p>
            <a:pPr marL="114300" indent="0">
              <a:buNone/>
            </a:pPr>
            <a:endParaRPr lang="sr-Latn-RS" sz="1200" dirty="0" smtClean="0"/>
          </a:p>
          <a:p>
            <a:r>
              <a:rPr lang="sr-Latn-RS" sz="1200" dirty="0" smtClean="0"/>
              <a:t>Svrha izricanja krivičnih sankcija prema maloljetnicima je da se pružanjem zaštite, brige, pomoći i nadzora, kao i osiguranjem općeg stručnog osposobljavanja, utiče na razvoj i jačanje lične odgovornosti maloljetnika, osigura odgoj i njegov pravilan razvoj , kako bi se osiguralo ponovno uključivanje maloljetnika u društvenu zajednicu.</a:t>
            </a:r>
          </a:p>
          <a:p>
            <a:r>
              <a:rPr lang="sr-Latn-RS" sz="1200" dirty="0" smtClean="0"/>
              <a:t>Svrha maloljetničkog zatvora je specijalna i generalna prevencija</a:t>
            </a:r>
            <a:r>
              <a:rPr lang="sr-Latn-RS" sz="1400" dirty="0" smtClean="0"/>
              <a:t>  </a:t>
            </a:r>
          </a:p>
          <a:p>
            <a:endParaRPr lang="sr-Latn-RS" sz="1400" dirty="0" smtClean="0"/>
          </a:p>
          <a:p>
            <a:r>
              <a:rPr lang="sr-Latn-RS" sz="1400" dirty="0" smtClean="0"/>
              <a:t>U BIH sud svoju ulogu može ostvariti na dva načina : </a:t>
            </a:r>
          </a:p>
          <a:p>
            <a:pPr marL="457200" indent="-342900">
              <a:buFont typeface="+mj-lt"/>
              <a:buAutoNum type="alphaLcParenR"/>
            </a:pPr>
            <a:r>
              <a:rPr lang="sr-Latn-RS" sz="1200" dirty="0" smtClean="0">
                <a:solidFill>
                  <a:srgbClr val="FF0000"/>
                </a:solidFill>
              </a:rPr>
              <a:t>Administarativna uloga </a:t>
            </a:r>
            <a:r>
              <a:rPr lang="sr-Latn-RS" sz="1200" dirty="0" smtClean="0"/>
              <a:t>– koju sud ostvaruje prilikom upućivanja maloljetnika na izvršenje krivične sankcije.</a:t>
            </a:r>
          </a:p>
          <a:p>
            <a:pPr marL="457200" indent="-342900">
              <a:buFont typeface="+mj-lt"/>
              <a:buAutoNum type="alphaLcParenR"/>
            </a:pPr>
            <a:r>
              <a:rPr lang="sr-Latn-RS" sz="1200" dirty="0" smtClean="0">
                <a:solidFill>
                  <a:srgbClr val="FF0000"/>
                </a:solidFill>
              </a:rPr>
              <a:t>Administarativno-sudska uloga </a:t>
            </a:r>
            <a:r>
              <a:rPr lang="sr-Latn-RS" sz="1200" dirty="0" smtClean="0"/>
              <a:t>– vrši nadzor nad zaštitom ljudskih prava maloljetnika kada se nalaze na izdržavanju krivičnih sankcija.</a:t>
            </a:r>
          </a:p>
          <a:p>
            <a:pPr marL="114300" indent="0">
              <a:buNone/>
            </a:pPr>
            <a:endParaRPr lang="sr-Latn-RS" sz="1200" dirty="0" smtClean="0"/>
          </a:p>
          <a:p>
            <a:r>
              <a:rPr lang="sr-Latn-RS" sz="1200" dirty="0" smtClean="0"/>
              <a:t>Kroz analizu zakonskih propisa koji se primjenjuju na maloljetne učinioce krivičnih djela možemo vidjeti da postoji nekoliko vrsta uloga suda u postupku izvršenja krivičnih sankcija, a to su na prvom mjestu </a:t>
            </a:r>
            <a:r>
              <a:rPr lang="sr-Latn-RS" sz="1200" dirty="0" smtClean="0">
                <a:solidFill>
                  <a:srgbClr val="FF0000"/>
                </a:solidFill>
              </a:rPr>
              <a:t>administarativna uloga suda, meritorna uloga suda, nadzorna i dodatna uloga suda.</a:t>
            </a:r>
            <a:endParaRPr lang="sr-Latn-R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00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2400" b="1" dirty="0" smtClean="0"/>
              <a:t> ADMINISTARATIVNA ULOGA SUDA </a:t>
            </a:r>
            <a:endParaRPr lang="sr-Latn-RS" sz="2400" b="1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3491880" y="1556792"/>
            <a:ext cx="4824536" cy="5400600"/>
          </a:xfrm>
        </p:spPr>
        <p:txBody>
          <a:bodyPr>
            <a:normAutofit/>
          </a:bodyPr>
          <a:lstStyle/>
          <a:p>
            <a:r>
              <a:rPr lang="sr-Latn-RS" sz="1200" dirty="0" smtClean="0"/>
              <a:t>Ovu ulogu sud ostvaruje  prilikom </a:t>
            </a:r>
            <a:r>
              <a:rPr lang="sr-Latn-RS" sz="1200" b="1" i="1" dirty="0" smtClean="0"/>
              <a:t>upućivanja maloljetnika na izdržavanja krivične sankcije, te odlučivanja o odgodi i prekidu </a:t>
            </a:r>
            <a:r>
              <a:rPr lang="sr-Latn-RS" sz="1200" dirty="0" smtClean="0"/>
              <a:t>krivične sankcije.</a:t>
            </a:r>
          </a:p>
          <a:p>
            <a:r>
              <a:rPr lang="sr-Latn-RS" sz="1200" dirty="0" smtClean="0"/>
              <a:t>Sud dostavlja nalog za izvšrenje odgojne mjere nadležnom organu starateljstva, a nalog za izvršenje zavodske mjere i kazne maloljetničkog zatvora dostavlja nadležnim ustanovama, odnosno kazneno-popravnom zavodu.</a:t>
            </a:r>
          </a:p>
          <a:p>
            <a:r>
              <a:rPr lang="sr-Latn-RS" sz="1200" dirty="0" smtClean="0"/>
              <a:t>Sud je ovlašten da na molbu ovlaštenih subjekata odlučuje o odgodi i prekidu izvršenja krivičnih sankcija iz razloga predviđenih u Zakonu o izvršenju krivičnih sankcija.</a:t>
            </a:r>
          </a:p>
          <a:p>
            <a:r>
              <a:rPr lang="sr-Latn-RS" sz="1200" b="1" i="1" dirty="0" smtClean="0"/>
              <a:t>O prekidu i odgodi sud odlučuje u obliku rješenja i to u roku od 3 dana od prijema molbe </a:t>
            </a:r>
          </a:p>
          <a:p>
            <a:r>
              <a:rPr lang="sr-Latn-RS" sz="1200" dirty="0" smtClean="0"/>
              <a:t>Vrijeme odgađanja odnosno prekida je ograničeno i može biti određeno u trajanju do godine dana, a u slučaju bolesti maloljetnika dok bolest traje.</a:t>
            </a:r>
          </a:p>
          <a:p>
            <a:r>
              <a:rPr lang="sr-Latn-RS" sz="1200" b="1" i="1" dirty="0" smtClean="0"/>
              <a:t>Za vrijeme prekida odnosno odgode sud ex offo ( po službenoj dužnosti) provjerava da li postoje razlozi zbog kojih je odgođeno odnosno prekinuto izvršenje krivične sankcije.</a:t>
            </a:r>
          </a:p>
          <a:p>
            <a:r>
              <a:rPr lang="sr-Latn-RS" sz="1200" dirty="0" smtClean="0"/>
              <a:t>Ukoliko sud utvrdi da su prestali razlozi na osnovu kojih je dozvoljen prekid odnosno odgoda, onda sud ukida rješenje i maloljetniku nalaže da se odmah a najduže u roku 3 dana od prijema rješenja javi nadležnoj ustanovi radi izvrpenja krivične sankcije.</a:t>
            </a:r>
          </a:p>
          <a:p>
            <a:r>
              <a:rPr lang="sr-Latn-RS" sz="1200" b="1" i="1" dirty="0" smtClean="0"/>
              <a:t>Žalbu protiv ove odluke suda </a:t>
            </a:r>
            <a:r>
              <a:rPr lang="sr-Latn-RS" sz="1200" dirty="0" smtClean="0"/>
              <a:t>mogu izjaviti zakonom ovlašteni subjekti ( maloljetnik, roditelji, staratelji) u roku od 3 dana od prijema rješenja </a:t>
            </a:r>
            <a:r>
              <a:rPr lang="sr-Latn-RS" sz="1200" b="1" i="1" dirty="0" smtClean="0"/>
              <a:t>Vjeću za maloljetnike</a:t>
            </a:r>
            <a:r>
              <a:rPr lang="sr-Latn-RS" sz="1200" dirty="0" smtClean="0"/>
              <a:t>.</a:t>
            </a:r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366" y="2276873"/>
            <a:ext cx="3018497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26618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20000" cy="928267"/>
          </a:xfrm>
        </p:spPr>
        <p:txBody>
          <a:bodyPr/>
          <a:lstStyle/>
          <a:p>
            <a:r>
              <a:rPr lang="sr-Latn-RS" sz="2400" b="1" dirty="0" smtClean="0"/>
              <a:t/>
            </a:r>
            <a:br>
              <a:rPr lang="sr-Latn-RS" sz="2400" b="1" dirty="0" smtClean="0"/>
            </a:br>
            <a:r>
              <a:rPr lang="sr-Latn-RS" sz="2400" b="1" dirty="0" smtClean="0"/>
              <a:t>MERITORNA ULOGA SUDA</a:t>
            </a:r>
            <a:br>
              <a:rPr lang="sr-Latn-RS" sz="2400" b="1" dirty="0" smtClean="0"/>
            </a:br>
            <a:endParaRPr lang="sr-Latn-RS" sz="2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200" dirty="0" smtClean="0"/>
              <a:t>Meritorna uloga suda je posebno značajna i ogleda se u pravu suda da ponovno meritorno odlučuje o već izrečenoj krivičnoj sankciji. </a:t>
            </a:r>
            <a:endParaRPr lang="sr-Latn-RS" sz="1200" dirty="0"/>
          </a:p>
          <a:p>
            <a:r>
              <a:rPr lang="sr-Latn-RS" sz="1200" dirty="0" smtClean="0"/>
              <a:t>Prilikom meritornog odlučivanja sud može s obzirim na date </a:t>
            </a:r>
            <a:r>
              <a:rPr lang="sr-Latn-RS" sz="1200" b="1" i="1" dirty="0" smtClean="0"/>
              <a:t>okolnosti koje se pojave nakon donošenja odluke</a:t>
            </a:r>
            <a:r>
              <a:rPr lang="sr-Latn-RS" sz="1200" dirty="0" smtClean="0"/>
              <a:t> o izricanju odgojne mjere, donjeti odluku kojom: </a:t>
            </a:r>
          </a:p>
          <a:p>
            <a:pPr>
              <a:buFont typeface="+mj-lt"/>
              <a:buAutoNum type="alphaLcParenR"/>
            </a:pPr>
            <a:r>
              <a:rPr lang="sr-Latn-RS" sz="1200" b="1" i="1" dirty="0" smtClean="0"/>
              <a:t>obustavlja izvršenje krivične sankcije </a:t>
            </a:r>
          </a:p>
          <a:p>
            <a:pPr>
              <a:buFont typeface="+mj-lt"/>
              <a:buAutoNum type="alphaLcParenR"/>
            </a:pPr>
            <a:r>
              <a:rPr lang="sr-Latn-RS" sz="1200" b="1" i="1" dirty="0" smtClean="0"/>
              <a:t>Ili odluku o zamjeni već izrečene krivične sankcije drugom.</a:t>
            </a:r>
          </a:p>
          <a:p>
            <a:r>
              <a:rPr lang="sr-Latn-RS" sz="1200" dirty="0" smtClean="0"/>
              <a:t>Prema čl. 45. stav 1. ZOM FBIH, ako se poslije donošenja odluke o izricanju posebne obaveze, mjere usmjerenja, mjere pojačanog nadzora ili zavodske mjere pojave okolnosti kojih nije bilo u vrijeme donošenja odluke ili se za te okolnosti nije znalo, ili nastupe druge okolnosti predviđene zakonom, sud može obustaviti izvršenje ili izrečenu mjeru zamjeniti drugom.</a:t>
            </a:r>
          </a:p>
          <a:p>
            <a:r>
              <a:rPr lang="sr-Latn-RS" sz="1200" dirty="0" smtClean="0"/>
              <a:t>Također, ako je od dana pravomoćnosti odluke kojoj je izrečena odgojna mjera proteklo više od 6 mjeseci, a do njenog izvršenja nije došlo, sud će ponovono odlučivati o potrebi izvršenja izrečene mjere. Sud može odlučiti da se ranije izrečena mjera izvrši, ne izvrši ili zamjeni nekom drugom. ( član 46. ZOM FBIH).</a:t>
            </a:r>
          </a:p>
          <a:p>
            <a:r>
              <a:rPr lang="sr-Latn-RS" sz="1200" b="1" i="1" dirty="0" smtClean="0"/>
              <a:t>Sud može s obzirom na postignut uspjeh u odgoju, izrečenu mjeru obustaviti ili zamjeniti drugom mjerom kojom se efikasnije postiže svrha odgojnih mjera</a:t>
            </a:r>
            <a:r>
              <a:rPr lang="sr-Latn-RS" sz="1200" dirty="0" smtClean="0"/>
              <a:t>.</a:t>
            </a:r>
          </a:p>
          <a:p>
            <a:r>
              <a:rPr lang="sr-Latn-RS" sz="1200" dirty="0" smtClean="0"/>
              <a:t>Prema čl. 45. stav 2. ZOM FBIH, mjera pojačanog nadzora, mjera upućivanja u odgojnu ustanovu, kao i mjera upučivanja u odgojno popravni dom, ne bi se mogle obustaviti od izvršenja prije isteka roka od 6 mjeseci . U propisanom roku navedene mjere mogu se zamjeniti samo blažom mjerom, a poslije proteka roka bilo kojom mjerom. </a:t>
            </a:r>
          </a:p>
          <a:p>
            <a:r>
              <a:rPr lang="sr-Latn-RS" sz="1200" dirty="0" smtClean="0"/>
              <a:t>Mjera upućivanje u odgojno-popravni dom može se zamjeniti samo mjerom upućivanja u posebnu ustanovu za liječenje i osposobljavanje.</a:t>
            </a:r>
          </a:p>
          <a:p>
            <a:pPr marL="114300" indent="0">
              <a:buNone/>
            </a:pPr>
            <a:endParaRPr lang="sr-Latn-RS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548680"/>
            <a:ext cx="2162563" cy="870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54917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b="1" dirty="0" smtClean="0"/>
              <a:t>MERITORNA ULOGA SUDA </a:t>
            </a:r>
            <a:endParaRPr lang="sr-Latn-RS" sz="2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166220" cy="5256584"/>
          </a:xfrm>
        </p:spPr>
        <p:txBody>
          <a:bodyPr>
            <a:noAutofit/>
          </a:bodyPr>
          <a:lstStyle/>
          <a:p>
            <a:r>
              <a:rPr lang="sr-Latn-RS" sz="1200" dirty="0" smtClean="0"/>
              <a:t>Meritornu ulogu sud ostvaruje i prilikom odlučivanja o </a:t>
            </a:r>
            <a:r>
              <a:rPr lang="sr-Latn-RS" sz="1200" b="1" i="1" dirty="0" smtClean="0"/>
              <a:t>uvjetnom otpuštanju maloljetnika na slobodu</a:t>
            </a:r>
            <a:r>
              <a:rPr lang="sr-Latn-RS" sz="1200" dirty="0" smtClean="0"/>
              <a:t>.</a:t>
            </a:r>
          </a:p>
          <a:p>
            <a:endParaRPr lang="sr-Latn-RS" sz="1200" dirty="0" smtClean="0"/>
          </a:p>
          <a:p>
            <a:r>
              <a:rPr lang="sr-Latn-RS" sz="1200" dirty="0" smtClean="0"/>
              <a:t>Kada je maloljetniku izrečena zavodska odgojna mjera ili kazna maloljetničkog zatvora, sud može donjeti odluku o uvjetnom otpuštanju maloljetnika iz zavodske ustanove odnosno kazneno-popravnog zavoda, ali zato moraju biti ispunjeni  određeni uslovi  : </a:t>
            </a:r>
          </a:p>
          <a:p>
            <a:pPr>
              <a:buFont typeface="+mj-lt"/>
              <a:buAutoNum type="arabicPeriod"/>
            </a:pPr>
            <a:r>
              <a:rPr lang="sr-Latn-RS" sz="1200" b="1" i="1" dirty="0" smtClean="0"/>
              <a:t>da je maloljetnik u ustanovi proveo najmanje 6 mjeseci </a:t>
            </a:r>
          </a:p>
          <a:p>
            <a:pPr>
              <a:buFont typeface="+mj-lt"/>
              <a:buAutoNum type="arabicPeriod"/>
            </a:pPr>
            <a:r>
              <a:rPr lang="sr-Latn-RS" sz="1200" b="1" i="1" dirty="0"/>
              <a:t> </a:t>
            </a:r>
            <a:r>
              <a:rPr lang="sr-Latn-RS" sz="1200" b="1" i="1" dirty="0" smtClean="0"/>
              <a:t>i da se na osnovu postignutog uspjeha u odgoju može opravdano očekivati da maloljetnik ubuduće neće činiti krivična djela.</a:t>
            </a:r>
          </a:p>
          <a:p>
            <a:endParaRPr lang="sr-Latn-RS" sz="1200" dirty="0" smtClean="0"/>
          </a:p>
          <a:p>
            <a:r>
              <a:rPr lang="sr-Latn-RS" sz="1200" dirty="0" smtClean="0"/>
              <a:t>U ovom slučaju meritorna uloga suda vidljiva je kako u pogledu prestanka izvršenja krivične sankcije i uvjetnog otpuštanja, kada je pored formalnih uslova ispunjen još jedan možemo reći „bitniji“ uslov, a to je uspješna resocijalizacija  ili prevaspitanje.</a:t>
            </a:r>
          </a:p>
          <a:p>
            <a:endParaRPr lang="sr-Latn-RS" sz="1200" i="1" dirty="0" smtClean="0"/>
          </a:p>
          <a:p>
            <a:r>
              <a:rPr lang="sr-Latn-RS" sz="1200" i="1" dirty="0" smtClean="0"/>
              <a:t> </a:t>
            </a:r>
            <a:r>
              <a:rPr lang="sr-Latn-RS" sz="1200" dirty="0" smtClean="0"/>
              <a:t>Kao primjer meritornog odlučivanje značajna je i sankcija </a:t>
            </a:r>
            <a:r>
              <a:rPr lang="sr-Latn-RS" sz="1200" b="1" i="1" dirty="0" smtClean="0"/>
              <a:t>„ odgođeno izricanje kazne maloljetničkog zatvora“.</a:t>
            </a:r>
          </a:p>
          <a:p>
            <a:r>
              <a:rPr lang="sr-Latn-RS" sz="1200" dirty="0" smtClean="0"/>
              <a:t>U nekim slučajevima sud može izreći kaznu maloljetničkog zatvora i istovremeno odlučiti da je neće izvršiti, kada se i prijetnjom kaznom može postići svrha kažnjavanja.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6251" y="1340768"/>
            <a:ext cx="2785120" cy="1856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933056"/>
            <a:ext cx="3585591" cy="1502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4041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sr-Latn-RS" sz="2400" b="1" dirty="0" smtClean="0"/>
              <a:t>NADZORNA ULOGA SUDA </a:t>
            </a:r>
            <a:endParaRPr lang="sr-Latn-R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sz="1200" dirty="0" smtClean="0"/>
          </a:p>
          <a:p>
            <a:r>
              <a:rPr lang="sr-Latn-RS" sz="1200" b="1" i="1" dirty="0" smtClean="0"/>
              <a:t>Da li je odgojna mjera u skladu sa zakonom o tome vodi računa sud.</a:t>
            </a:r>
            <a:endParaRPr lang="sr-Latn-RS" sz="1200" b="1" i="1" dirty="0"/>
          </a:p>
          <a:p>
            <a:endParaRPr lang="sr-Latn-RS" sz="1200" dirty="0" smtClean="0"/>
          </a:p>
          <a:p>
            <a:r>
              <a:rPr lang="sr-Latn-RS" sz="1200" dirty="0" smtClean="0"/>
              <a:t>U cilju zaštite prava maloljetnika sud je ovlašten da nadzire primjenu izrečenih krivičnih sankcija i na taj način procjenjuje njihovu efikasnost odnosno efektivnost.</a:t>
            </a:r>
          </a:p>
          <a:p>
            <a:endParaRPr lang="sr-Latn-RS" sz="1200" dirty="0" smtClean="0"/>
          </a:p>
          <a:p>
            <a:r>
              <a:rPr lang="sr-Latn-RS" sz="1200" dirty="0" smtClean="0"/>
              <a:t>Prema članu 135. ZOM FBIH, nadzor nad izvršenjem i kontrolu izvršenja odgojne mjere vrši sudija za maloljetnike koji je izrekao mjeru.</a:t>
            </a:r>
          </a:p>
          <a:p>
            <a:endParaRPr lang="sr-Latn-RS" sz="1200" dirty="0" smtClean="0"/>
          </a:p>
          <a:p>
            <a:r>
              <a:rPr lang="sr-Latn-RS" sz="1200" dirty="0" smtClean="0"/>
              <a:t>Sud vrši </a:t>
            </a:r>
            <a:r>
              <a:rPr lang="sr-Latn-RS" sz="1200" b="1" i="1" dirty="0" smtClean="0"/>
              <a:t>neposredni nadzor </a:t>
            </a:r>
            <a:r>
              <a:rPr lang="sr-Latn-RS" sz="1200" dirty="0" smtClean="0"/>
              <a:t>nad izvršenjem odgojnih mjera kroz svoje posjete i to </a:t>
            </a:r>
            <a:r>
              <a:rPr lang="sr-Latn-RS" sz="1200" b="1" i="1" dirty="0" smtClean="0"/>
              <a:t>najmanje jednom godišnje </a:t>
            </a:r>
          </a:p>
          <a:p>
            <a:endParaRPr lang="sr-Latn-RS" sz="1200" dirty="0" smtClean="0"/>
          </a:p>
          <a:p>
            <a:r>
              <a:rPr lang="sr-Latn-RS" sz="1200" dirty="0" smtClean="0"/>
              <a:t>Sudija za maloljetnike vrši nadzor nad izvršenjem odgjnih mjera tako što povremeno posjećuje maloljetnikovu porodicu, odnosno njegove roditelje, staratelje, traži izvještaj od organa socijalnog staranja o ponašanju i rezultatima izvršenja izrečene mjere.</a:t>
            </a:r>
          </a:p>
          <a:p>
            <a:endParaRPr lang="sr-Latn-RS" sz="1200" dirty="0" smtClean="0"/>
          </a:p>
          <a:p>
            <a:r>
              <a:rPr lang="sr-Latn-RS" sz="1200" dirty="0" smtClean="0"/>
              <a:t>Sudija za maloljetnike posjećuje ustanove u kojima se mjera izvršava, prima i proučava izvještaje o procesu resocijalizacije, uspjehu u tretmanu i na temelju svega toga meritorno odlučuje o primjeni ili prekidu izvršenja određene odgojne mjere.</a:t>
            </a:r>
            <a:endParaRPr lang="sr-Latn-R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5505" y="620688"/>
            <a:ext cx="2462757" cy="10081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1687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2400" b="1" dirty="0" smtClean="0"/>
              <a:t>DODATNA ULOGA SUDA </a:t>
            </a:r>
            <a:endParaRPr lang="sr-Latn-R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200" dirty="0" smtClean="0"/>
              <a:t>Ova dodatna uloga suda ogleda se u ovlaštenju </a:t>
            </a:r>
            <a:r>
              <a:rPr lang="sr-Latn-RS" sz="1200" b="1" i="1" dirty="0" smtClean="0"/>
              <a:t>suda da odlučuje po žalbi maloljetnika povodom odluke rukovodioca, odnosno na rješenje o prigovoru maloljetnika.</a:t>
            </a:r>
          </a:p>
          <a:p>
            <a:endParaRPr lang="sr-Latn-RS" sz="1200" dirty="0"/>
          </a:p>
          <a:p>
            <a:r>
              <a:rPr lang="sr-Latn-RS" sz="1200" dirty="0" smtClean="0"/>
              <a:t>Maloljetnik koji smatra da je lišen određenih prava ili da su mu ona povrijeđena, kao i da su učinjene druge nezakonitosti i nepravilnosti u toku izvršenja zavodske mjere ili kazne maloljetničkog zatvora, ima pravo prigovora  rukovoditelju ustanove u kojoj se ta krivična sankcija izvršava.</a:t>
            </a:r>
          </a:p>
          <a:p>
            <a:endParaRPr lang="sr-Latn-RS" sz="1200" dirty="0" smtClean="0"/>
          </a:p>
          <a:p>
            <a:r>
              <a:rPr lang="sr-Latn-RS" sz="1200" dirty="0" smtClean="0"/>
              <a:t>Rukovoditelj ustanove donosi rješenje kojim prigovor maloljetnika odbija kao neosnovan ili se utvrđuje njegova potpuna ili djelimična osnovanost.</a:t>
            </a:r>
          </a:p>
          <a:p>
            <a:endParaRPr lang="sr-Latn-RS" sz="1200" dirty="0" smtClean="0"/>
          </a:p>
          <a:p>
            <a:r>
              <a:rPr lang="sr-Latn-RS" sz="1200" dirty="0" smtClean="0"/>
              <a:t>Ako maloljetnik nije zadovoljan donesenim rješenjem, onda on ima mogućnost da </a:t>
            </a:r>
            <a:r>
              <a:rPr lang="sr-Latn-RS" sz="1200" b="1" i="1" dirty="0" smtClean="0"/>
              <a:t>u roku od 8 dana od dana prijema rješenja podnese žalbu sudiji suda koji vrši nadzor nad izvršenjem krivične sankcije.</a:t>
            </a:r>
            <a:endParaRPr lang="sr-Latn-RS" sz="12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509120"/>
            <a:ext cx="3475468" cy="1730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2115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646</TotalTime>
  <Words>1501</Words>
  <Application>Microsoft Office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ULOGA SUDA U POSTUPKU IZVRŠENJA KRIVIČNIH SANKCIJA PREMA MALOLJETNICIMA</vt:lpstr>
      <vt:lpstr>KRIVČNO ZAKONODAVSTVO ZA MALOLJETNIKE  U BIH </vt:lpstr>
      <vt:lpstr>SUDIJA ZA MALOLJETNIKE </vt:lpstr>
      <vt:lpstr>SISTEM KRIVIČNIH SANKCIJA  PREMA MALOLJETNICIMA I ULOGA  SUDA U POSTUPKU NJIHOVOG  IZVRŠENJA </vt:lpstr>
      <vt:lpstr> ADMINISTARATIVNA ULOGA SUDA </vt:lpstr>
      <vt:lpstr> MERITORNA ULOGA SUDA </vt:lpstr>
      <vt:lpstr>MERITORNA ULOGA SUDA </vt:lpstr>
      <vt:lpstr> NADZORNA ULOGA SUDA </vt:lpstr>
      <vt:lpstr>DODATNA ULOGA SUDA </vt:lpstr>
      <vt:lpstr>ZAKLJUČAK </vt:lpstr>
      <vt:lpstr>HVALA NA PAŽNJI 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ULOGA SUDA U POSTUPKU IZVRŠENJA KRIVIČNIH SANKCIJA PREMA MALOLJETNICIMA</dc:title>
  <dc:creator>pc.112233@brcko.com</dc:creator>
  <cp:lastModifiedBy>Berin</cp:lastModifiedBy>
  <cp:revision>56</cp:revision>
  <dcterms:created xsi:type="dcterms:W3CDTF">2020-04-27T12:12:06Z</dcterms:created>
  <dcterms:modified xsi:type="dcterms:W3CDTF">2020-05-15T11:14:24Z</dcterms:modified>
</cp:coreProperties>
</file>