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4" r:id="rId12"/>
    <p:sldId id="285" r:id="rId13"/>
    <p:sldId id="266" r:id="rId14"/>
    <p:sldId id="267" r:id="rId15"/>
    <p:sldId id="286" r:id="rId16"/>
    <p:sldId id="268" r:id="rId17"/>
    <p:sldId id="269" r:id="rId18"/>
    <p:sldId id="270" r:id="rId19"/>
    <p:sldId id="271" r:id="rId20"/>
    <p:sldId id="272" r:id="rId21"/>
    <p:sldId id="273" r:id="rId22"/>
    <p:sldId id="287" r:id="rId23"/>
    <p:sldId id="288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2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55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B135F7-7093-49A7-9BEF-06515C249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58594C2-A627-4A60-A0BC-563681C1F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936D91C-EDB6-484E-9C34-0C3D69147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9D04-EBEF-4CAF-BD6E-8A862246E62F}" type="datetimeFigureOut">
              <a:rPr lang="bs-Latn-BA" smtClean="0"/>
              <a:pPr/>
              <a:t>14.5.2020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951E19-F90D-421A-A69C-756804FD8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F37300-2CD0-4E8B-8EC4-3E1F472E0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8E51-099E-461B-A122-6528B2DACD9F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290403041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3FCA43-6D29-4962-AD7B-95C6C1EA0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F352284-F507-4E83-A2BC-10631F0F81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49FEDA-26A6-40CC-ABC5-36EF9B9EE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9D04-EBEF-4CAF-BD6E-8A862246E62F}" type="datetimeFigureOut">
              <a:rPr lang="bs-Latn-BA" smtClean="0"/>
              <a:pPr/>
              <a:t>14.5.2020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C50243D-D165-4C12-A8A4-2F9B0E744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3096FA-18B3-4F64-95CF-AAF41EFD0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8E51-099E-461B-A122-6528B2DACD9F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3916494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0EEE535-38B1-4A09-B48D-67716D1AC9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0EA35C6-F58E-46BA-90E8-A7642F9C50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10500D-961C-4FEC-AFF4-7F872327E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9D04-EBEF-4CAF-BD6E-8A862246E62F}" type="datetimeFigureOut">
              <a:rPr lang="bs-Latn-BA" smtClean="0"/>
              <a:pPr/>
              <a:t>14.5.2020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E07D68-C288-45EE-B146-6AFD276CF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347E3D-CEAE-44DE-AD0E-51D2AF0E8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8E51-099E-461B-A122-6528B2DACD9F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257501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BD908D-6E68-47FF-9EB0-0578C9CDF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007706-DC5F-4AEF-ACA9-9C7996733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B33E63-D7B0-424F-9B37-81437BCA0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9D04-EBEF-4CAF-BD6E-8A862246E62F}" type="datetimeFigureOut">
              <a:rPr lang="bs-Latn-BA" smtClean="0"/>
              <a:pPr/>
              <a:t>14.5.2020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848707-6139-4C83-9EC0-7FBBF4BAD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FD941B-998C-4FEA-8014-13204756B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8E51-099E-461B-A122-6528B2DACD9F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43531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8172F7-AAE0-4B90-8D30-8B0D69BA5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91B78E2-7BB7-44CE-ACB0-D3B9525D2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EABE53-4C43-4550-A027-731EBA2FE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9D04-EBEF-4CAF-BD6E-8A862246E62F}" type="datetimeFigureOut">
              <a:rPr lang="bs-Latn-BA" smtClean="0"/>
              <a:pPr/>
              <a:t>14.5.2020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4041CB-90C5-48A4-B663-8830B4E50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D2AFA6-F11E-4179-A8FB-2A48F7765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8E51-099E-461B-A122-6528B2DACD9F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210626323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B1F61A-1A25-4251-825E-FEB519EE5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FB0246-ECBF-4B88-926C-3604660A94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4E54FAE-7EC3-4072-9B19-964FDFCEA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DDDD1C6-1E96-4146-B356-E6A8A126E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9D04-EBEF-4CAF-BD6E-8A862246E62F}" type="datetimeFigureOut">
              <a:rPr lang="bs-Latn-BA" smtClean="0"/>
              <a:pPr/>
              <a:t>14.5.2020</a:t>
            </a:fld>
            <a:endParaRPr lang="bs-Latn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8892A8A-8B29-4ABA-9858-DA8B3677D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2880013-425B-449F-BBFB-C9E96151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8E51-099E-461B-A122-6528B2DACD9F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111976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6A6B0D-31B6-4DEB-BBB2-083B2321A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ED29CF0-6A82-4BA0-9D24-6A317E5A5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800E4A5-D6B2-4ED1-8525-D13A02330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E7DE850-587F-490C-97A7-F346D02D2D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80D5B68-13C1-4843-876B-607E4A5D11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0967D60-839A-4190-9DD3-EE066B8A7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9D04-EBEF-4CAF-BD6E-8A862246E62F}" type="datetimeFigureOut">
              <a:rPr lang="bs-Latn-BA" smtClean="0"/>
              <a:pPr/>
              <a:t>14.5.2020</a:t>
            </a:fld>
            <a:endParaRPr lang="bs-Latn-B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D1905F2-F8B0-4813-884D-9D73AFEC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92092DC-0EE5-46A6-9FFF-FBBA1BAC4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8E51-099E-461B-A122-6528B2DACD9F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297481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6AAC0B-101C-400D-8EDA-8A4F7934F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8ED797A-1BAA-4637-99A5-33EDF5237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9D04-EBEF-4CAF-BD6E-8A862246E62F}" type="datetimeFigureOut">
              <a:rPr lang="bs-Latn-BA" smtClean="0"/>
              <a:pPr/>
              <a:t>14.5.2020</a:t>
            </a:fld>
            <a:endParaRPr lang="bs-Latn-B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CD16F76-566C-46ED-8F13-0A85C55B5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702EF22-FA1F-43E8-BA70-99D78499C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8E51-099E-461B-A122-6528B2DACD9F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177757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9E731CD-AACE-4CF3-867D-393B5CB5A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9D04-EBEF-4CAF-BD6E-8A862246E62F}" type="datetimeFigureOut">
              <a:rPr lang="bs-Latn-BA" smtClean="0"/>
              <a:pPr/>
              <a:t>14.5.2020</a:t>
            </a:fld>
            <a:endParaRPr lang="bs-Latn-B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5B1AECE-8B70-4ACB-A6C1-21816B225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58A836F-BFA7-4BEA-B21B-392707475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8E51-099E-461B-A122-6528B2DACD9F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153555132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8BA474-73F2-4225-BD09-CBEEBAC05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0E4730-E589-4765-A85A-9F170DB22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E97D11E-9140-4F35-8DAA-9ACD453359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EA532DF-54DF-40EF-BC5B-FD0E42100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9D04-EBEF-4CAF-BD6E-8A862246E62F}" type="datetimeFigureOut">
              <a:rPr lang="bs-Latn-BA" smtClean="0"/>
              <a:pPr/>
              <a:t>14.5.2020</a:t>
            </a:fld>
            <a:endParaRPr lang="bs-Latn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A4A38D5-60BA-4011-8343-E7E539B19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7C1EFF8-A431-48BF-BFDC-133DF6DF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8E51-099E-461B-A122-6528B2DACD9F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210360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D3EE00-B297-42C6-AF55-DB9A6F923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B5B1564-ECB2-41D8-A0C5-E301C0B55D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B8C2F90-22A4-476B-AF70-58CDA2367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2A62300-D953-4DA8-AAEC-3EDF40A0A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E9D04-EBEF-4CAF-BD6E-8A862246E62F}" type="datetimeFigureOut">
              <a:rPr lang="bs-Latn-BA" smtClean="0"/>
              <a:pPr/>
              <a:t>14.5.2020</a:t>
            </a:fld>
            <a:endParaRPr lang="bs-Latn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9B71631-B6B1-4948-A5C3-D7F40784B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57EAAFC-2E77-4EAD-93C2-172D4627E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F8E51-099E-461B-A122-6528B2DACD9F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118440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5E27D3A-9AF5-4355-A509-2683619E2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067F1EE-755D-4BDF-A240-7A46B3F1C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26325F-0C61-4DDD-8A4B-904AFC3FF2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E9D04-EBEF-4CAF-BD6E-8A862246E62F}" type="datetimeFigureOut">
              <a:rPr lang="bs-Latn-BA" smtClean="0"/>
              <a:pPr/>
              <a:t>14.5.2020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D654FD-E3D8-42E6-8D8E-4C025FED6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A741FA-8FA8-4993-A324-7932D64CB4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F8E51-099E-461B-A122-6528B2DACD9F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255352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4" r:id="rId1"/>
    <p:sldLayoutId id="2147484285" r:id="rId2"/>
    <p:sldLayoutId id="2147484286" r:id="rId3"/>
    <p:sldLayoutId id="2147484287" r:id="rId4"/>
    <p:sldLayoutId id="2147484288" r:id="rId5"/>
    <p:sldLayoutId id="2147484289" r:id="rId6"/>
    <p:sldLayoutId id="2147484290" r:id="rId7"/>
    <p:sldLayoutId id="2147484291" r:id="rId8"/>
    <p:sldLayoutId id="2147484292" r:id="rId9"/>
    <p:sldLayoutId id="2147484293" r:id="rId10"/>
    <p:sldLayoutId id="21474842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usinfo.hr/Publication/Content.aspx?Sopi=NN2012B133A2823&amp;Ver=NN2012B133A2823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usinfo.hr/Publication/Content.aspx?Sopi=NN2012B143A3033&amp;Ver=NN2012B143A3033" TargetMode="External"/><Relationship Id="rId2" Type="http://schemas.openxmlformats.org/officeDocument/2006/relationships/hyperlink" Target="http://www.iusinfo.hr/Publication/Content.aspx?Sopi=NN2011B84A1792&amp;Ver=NN2011B84A179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usinfo.hr/Publication/Content.aspx?Sopi=NN2019B126A2528&amp;Ver=NN2019B126A2528" TargetMode="External"/><Relationship Id="rId5" Type="http://schemas.openxmlformats.org/officeDocument/2006/relationships/hyperlink" Target="http://www.iusinfo.hr/Publication/Content.aspx?Sopi=NN2015B56A1096&amp;Ver=NN2015B56A1096" TargetMode="External"/><Relationship Id="rId4" Type="http://schemas.openxmlformats.org/officeDocument/2006/relationships/hyperlink" Target="http://www.iusinfo.hr/Publication/Content.aspx?Sopi=NN2013B148A3148&amp;Ver=NN2013B148A314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.hr/cms.htm?id=257" TargetMode="External"/><Relationship Id="rId7" Type="http://schemas.openxmlformats.org/officeDocument/2006/relationships/hyperlink" Target="http://www.iusinfo.hr/Publication/Content.aspx?Sopi=NN2012B133A2823&amp;Ver=NN2012B133A2823" TargetMode="External"/><Relationship Id="rId2" Type="http://schemas.openxmlformats.org/officeDocument/2006/relationships/hyperlink" Target="https://www.zakon.hr/cms.htm?id=25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zakon.hr/cms.htm?id=42309" TargetMode="External"/><Relationship Id="rId5" Type="http://schemas.openxmlformats.org/officeDocument/2006/relationships/hyperlink" Target="https://www.zakon.hr/cms.htm?id=10646" TargetMode="External"/><Relationship Id="rId4" Type="http://schemas.openxmlformats.org/officeDocument/2006/relationships/hyperlink" Target="https://www.zakon.hr/cms.htm?id=589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usinfo.hr/Publication/Content.aspx?Sopi=NN2012B143A3033&amp;Ver=NN2012B143A3033" TargetMode="External"/><Relationship Id="rId2" Type="http://schemas.openxmlformats.org/officeDocument/2006/relationships/hyperlink" Target="http://www.iusinfo.hr/Publication/Content.aspx?Sopi=NN2011B84A1792&amp;Ver=NN2011B84A179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usinfo.hr/Publication/Content.aspx?Sopi=NN2019B126A2528&amp;Ver=NN2019B126A2528" TargetMode="External"/><Relationship Id="rId5" Type="http://schemas.openxmlformats.org/officeDocument/2006/relationships/hyperlink" Target="http://www.iusinfo.hr/Publication/Content.aspx?Sopi=NN2015B56A1096&amp;Ver=NN2015B56A1096" TargetMode="External"/><Relationship Id="rId4" Type="http://schemas.openxmlformats.org/officeDocument/2006/relationships/hyperlink" Target="http://www.iusinfo.hr/Publication/Content.aspx?Sopi=NN2013B148A3148&amp;Ver=NN2013B148A314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EAF582-A559-4F08-9E8B-9A3B7F395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6928"/>
            <a:ext cx="9144000" cy="3998068"/>
          </a:xfrm>
        </p:spPr>
        <p:txBody>
          <a:bodyPr>
            <a:normAutofit fontScale="90000"/>
          </a:bodyPr>
          <a:lstStyle/>
          <a:p>
            <a:r>
              <a:rPr lang="hr-BA" b="1" i="1" dirty="0"/>
              <a:t/>
            </a:r>
            <a:br>
              <a:rPr lang="hr-BA" b="1" i="1" dirty="0"/>
            </a:br>
            <a:r>
              <a:rPr lang="hr-BA" b="1" i="1" dirty="0"/>
              <a:t/>
            </a:r>
            <a:br>
              <a:rPr lang="hr-BA" b="1" i="1" dirty="0"/>
            </a:br>
            <a:r>
              <a:rPr lang="hr-BA" b="1" i="1" dirty="0"/>
              <a:t/>
            </a:r>
            <a:br>
              <a:rPr lang="hr-BA" b="1" i="1" dirty="0"/>
            </a:br>
            <a:r>
              <a:rPr lang="hr-BA" b="1" i="1" dirty="0"/>
              <a:t/>
            </a:r>
            <a:br>
              <a:rPr lang="hr-BA" b="1" i="1" dirty="0"/>
            </a:br>
            <a:r>
              <a:rPr lang="hr-BA" b="1" i="1" dirty="0"/>
              <a:t/>
            </a:r>
            <a:br>
              <a:rPr lang="hr-BA" b="1" i="1" dirty="0"/>
            </a:br>
            <a:r>
              <a:rPr lang="hr-BA" b="1" i="1" dirty="0"/>
              <a:t/>
            </a:r>
            <a:br>
              <a:rPr lang="hr-BA" b="1" i="1" dirty="0"/>
            </a:br>
            <a:r>
              <a:rPr lang="hr-BA" b="1" i="1" dirty="0"/>
              <a:t/>
            </a:r>
            <a:br>
              <a:rPr lang="hr-BA" b="1" i="1" dirty="0"/>
            </a:br>
            <a:r>
              <a:rPr lang="hr-BA" sz="3600" b="1" i="1" dirty="0"/>
              <a:t>Uloga suda u postupku izvršenja krivičnih sankcija</a:t>
            </a:r>
            <a:br>
              <a:rPr lang="hr-BA" sz="3600" b="1" i="1" dirty="0"/>
            </a:br>
            <a:r>
              <a:rPr lang="hr-BA" sz="3600" b="1" i="1" dirty="0"/>
              <a:t> za maloljetnike</a:t>
            </a:r>
            <a:r>
              <a:rPr lang="bs-Latn-BA" sz="3600" dirty="0"/>
              <a:t/>
            </a:r>
            <a:br>
              <a:rPr lang="bs-Latn-BA" sz="3600" dirty="0"/>
            </a:br>
            <a:r>
              <a:rPr lang="hr-BA" sz="3600" b="1" i="1" dirty="0"/>
              <a:t>u Republici Hrvatskoj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4FC3EDB-FC8D-4370-8D13-BB60B1F38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38535"/>
            <a:ext cx="9144000" cy="2122226"/>
          </a:xfrm>
        </p:spPr>
        <p:txBody>
          <a:bodyPr>
            <a:normAutofit/>
          </a:bodyPr>
          <a:lstStyle/>
          <a:p>
            <a:endParaRPr lang="bs-Latn-BA" dirty="0"/>
          </a:p>
          <a:p>
            <a:r>
              <a:rPr lang="bs-Latn-BA" dirty="0"/>
              <a:t>Seminarski rad iz predmeta Sudstvo za maloljetnike </a:t>
            </a:r>
            <a:endParaRPr lang="bs-Latn-BA" dirty="0" smtClean="0"/>
          </a:p>
          <a:p>
            <a:pPr algn="l"/>
            <a:r>
              <a:rPr lang="bs-Latn-BA" i="1" dirty="0" smtClean="0"/>
              <a:t>Studentica: </a:t>
            </a:r>
            <a:r>
              <a:rPr lang="bs-Latn-BA" i="1" dirty="0" smtClean="0"/>
              <a:t>Ivana Šimunić                          mentorica: doc. Dr Vildana Pleh</a:t>
            </a:r>
            <a:endParaRPr lang="bs-Latn-BA" i="1" dirty="0"/>
          </a:p>
        </p:txBody>
      </p:sp>
    </p:spTree>
    <p:extLst>
      <p:ext uri="{BB962C8B-B14F-4D97-AF65-F5344CB8AC3E}">
        <p14:creationId xmlns:p14="http://schemas.microsoft.com/office/powerpoint/2010/main" xmlns="" val="2768363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2FC605-2A9A-4518-B120-950275A0E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b="1" dirty="0"/>
              <a:t>Uloga suda nakon pravomoćne odluke i tijekom izvršenja sankcije</a:t>
            </a: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C4F189-0090-466B-A92A-8E7283A49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/>
              <a:t>Sud ima aktivnu ulogu u postupku izvršenja kriivčnih sankcija, a koja se ogleda u njegovoj: </a:t>
            </a:r>
          </a:p>
          <a:p>
            <a:pPr marL="0" indent="0">
              <a:buNone/>
            </a:pPr>
            <a:endParaRPr lang="bs-Latn-BA" dirty="0"/>
          </a:p>
          <a:p>
            <a:pPr marL="0" indent="0" algn="ctr">
              <a:buNone/>
            </a:pPr>
            <a:r>
              <a:rPr lang="bs-Latn-BA" dirty="0"/>
              <a:t>Administrativnoj ulozi </a:t>
            </a:r>
          </a:p>
          <a:p>
            <a:pPr marL="0" indent="0" algn="ctr">
              <a:buNone/>
            </a:pPr>
            <a:r>
              <a:rPr lang="bs-Latn-BA" dirty="0"/>
              <a:t>Meritornoj ulozi </a:t>
            </a:r>
          </a:p>
          <a:p>
            <a:pPr marL="0" indent="0" algn="ctr">
              <a:buNone/>
            </a:pPr>
            <a:r>
              <a:rPr lang="bs-Latn-BA" dirty="0"/>
              <a:t>Nadzornoj ulozi </a:t>
            </a:r>
          </a:p>
          <a:p>
            <a:pPr marL="0" indent="0" algn="ctr">
              <a:buNone/>
            </a:pPr>
            <a:r>
              <a:rPr lang="bs-Latn-BA" dirty="0"/>
              <a:t>Dodatnoj ulozi </a:t>
            </a:r>
          </a:p>
        </p:txBody>
      </p:sp>
    </p:spTree>
    <p:extLst>
      <p:ext uri="{BB962C8B-B14F-4D97-AF65-F5344CB8AC3E}">
        <p14:creationId xmlns:p14="http://schemas.microsoft.com/office/powerpoint/2010/main" xmlns="" val="253445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037D56-F81F-4B1F-85C9-E2DCF0130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b="1" dirty="0"/>
              <a:t>Uloga suda nakon pravomoćne odluke i tijekom izvršenja sankcije</a:t>
            </a: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768EE8-CA52-4BE7-B61F-43C633D7B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U maloljetničkom zakonodavstvu uporednog prava, odnosno prava R Hrvatske, nadzor nad izvršenjem </a:t>
            </a:r>
            <a:r>
              <a:rPr lang="bs-Latn-BA" b="1" i="1" dirty="0"/>
              <a:t>odgojnih mjera </a:t>
            </a:r>
            <a:r>
              <a:rPr lang="bs-Latn-BA" dirty="0"/>
              <a:t>obavlja sud za mladež koji je u prvom stupnju izrekao mjeru</a:t>
            </a:r>
          </a:p>
          <a:p>
            <a:r>
              <a:rPr lang="bs-Latn-BA" dirty="0"/>
              <a:t>O svakom maloljetniku  kojem je izrekao odgojnu mjeru, sudija za maloljetnike će voditi evidenciju. </a:t>
            </a:r>
          </a:p>
          <a:p>
            <a:r>
              <a:rPr lang="bs-Latn-BA" dirty="0"/>
              <a:t>U slučajevima kada maloljetnik izvršava sankciju u ustanovi, sudija za maloljetnike dužan je obilaziti ustanove u kojima je smješten maloljetnik i to najmanje dva puta godišnje, </a:t>
            </a:r>
          </a:p>
          <a:p>
            <a:r>
              <a:rPr lang="bs-Latn-BA" dirty="0"/>
              <a:t>Kada su u pitanju ostale odgojne mjere tada će centar za socijalnu skrb svaka tri mjeseca dostavljati izvješće o tijeku izvršenja mjere</a:t>
            </a:r>
          </a:p>
        </p:txBody>
      </p:sp>
    </p:spTree>
    <p:extLst>
      <p:ext uri="{BB962C8B-B14F-4D97-AF65-F5344CB8AC3E}">
        <p14:creationId xmlns:p14="http://schemas.microsoft.com/office/powerpoint/2010/main" xmlns="" val="3192499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3A04A7-5940-43B7-82C4-EEA76C921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b="1" dirty="0"/>
              <a:t>Uloga suda nakon pravomoćne odluke i tijekom izvršenja sankcije</a:t>
            </a: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633FF7-D662-4F9C-8AED-6D4380426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 dirty="0"/>
              <a:t>Kada je u pitanju izvršavanje odgojne mjere </a:t>
            </a:r>
            <a:r>
              <a:rPr lang="bs-Latn-BA" b="1" i="1" dirty="0"/>
              <a:t>upućivanja u odgojni zavod</a:t>
            </a:r>
            <a:r>
              <a:rPr lang="bs-Latn-BA" b="1" dirty="0"/>
              <a:t> i </a:t>
            </a:r>
            <a:r>
              <a:rPr lang="bs-Latn-BA" b="1" i="1" dirty="0"/>
              <a:t>kazne maloljetničkog zatvora </a:t>
            </a:r>
            <a:r>
              <a:rPr lang="bs-Latn-BA" dirty="0"/>
              <a:t>Zakon o izvršavanju sankcija izrečenih maloljetnicima za kaznena djela i prekršaje upućuje na primjenu </a:t>
            </a:r>
            <a:r>
              <a:rPr lang="bs-Latn-BA" u="sng" dirty="0"/>
              <a:t>Zakona o izvršavanju kazne zatvora</a:t>
            </a:r>
            <a:r>
              <a:rPr lang="bs-Latn-BA" dirty="0"/>
              <a:t>, ako ovim Zakonom ili Zakonom o sudovima za mladež nije drukčije propisano (član 53. stav 2. Zakona o izvršavanju sankcija izrečenih maloljetnicima za kaznena djela i prekršaje RH, NN </a:t>
            </a:r>
            <a:r>
              <a:rPr lang="bs-Latn-BA" dirty="0">
                <a:hlinkClick r:id="rId2" tooltip="Zakon o izvršavanju sankcija izrečenih maloljetnicima za kaznena djela i prekršaje"/>
              </a:rPr>
              <a:t>133/2012</a:t>
            </a:r>
            <a:r>
              <a:rPr lang="bs-Latn-BA" dirty="0"/>
              <a:t>)</a:t>
            </a:r>
          </a:p>
          <a:p>
            <a:r>
              <a:rPr lang="bs-Latn-BA" dirty="0"/>
              <a:t>Uloga sudije izvršenja je višestruka: upućivanje na izvršavanje kazne zatvora, odlučuje o žalbama na odluke upravitelja zatvora, odobrava i opoziva prekid izdržavanja kazne zatvora, odobravanje uvjetnog dopusta i donošenje odluke o povlačenju istog, saziva i predsjedava sjednicom vijeća za uvjetne otpuste, opoziva uvjetni otpust, računanje kazne ukoliko o tome nije odlučio nadležni sud, ostali slučajevi propisani zakonom </a:t>
            </a:r>
          </a:p>
          <a:p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2676050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2B471B-8FE5-4833-A7C7-51976648A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b="1" dirty="0"/>
              <a:t/>
            </a:r>
            <a:br>
              <a:rPr lang="hr-BA" b="1" dirty="0"/>
            </a:br>
            <a:r>
              <a:rPr lang="hr-BA" b="1" dirty="0"/>
              <a:t>Administrativna uloga</a:t>
            </a:r>
            <a:r>
              <a:rPr lang="hr-BA" dirty="0"/>
              <a:t> </a:t>
            </a:r>
            <a:r>
              <a:rPr lang="hr-BA" b="1" dirty="0"/>
              <a:t>suda</a:t>
            </a:r>
            <a:r>
              <a:rPr lang="hr-BA" dirty="0"/>
              <a:t> 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F3A685-E589-44A3-826A-90F10DD56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/>
              <a:t>Nakon pravomoćnosti, sud će svoju odluku dostaviti centru za socijalni rad na čijem području maloljetnik ima prebivalište </a:t>
            </a:r>
          </a:p>
          <a:p>
            <a:r>
              <a:rPr lang="bs-Latn-BA" dirty="0"/>
              <a:t>Ista će centru biti dostavljena u roku od 8 (osam) dana od dana pravomoćnosti (jedna od odlika hitnosti postupka)</a:t>
            </a:r>
          </a:p>
          <a:p>
            <a:r>
              <a:rPr lang="hr-BA" dirty="0"/>
              <a:t>Sud uz odluku dostavlja i sve druge podatke o maloljetniku: podatke o sredini i socijalnim uvjetima u kojima je odrastao, a koje podatke je sud dužan prikupiti tijekom postupka, kao i nalaz i mišljenje vještaka, ukoliko je vještačenje provedeno u postupku, podatke o eventualnom ranijem kažnjavanju maloljetnike, te o visini doprinosa roditelja u plaćanju troškova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1977468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819C3E-1DF9-4B1A-9343-002A3123B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b="1" dirty="0"/>
              <a:t>Administrativna uloga</a:t>
            </a:r>
            <a:r>
              <a:rPr lang="hr-BA" dirty="0"/>
              <a:t> </a:t>
            </a:r>
            <a:r>
              <a:rPr lang="hr-BA" b="1" dirty="0"/>
              <a:t>suda</a:t>
            </a: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F4B271-9602-418A-A596-38BC0C90E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BA" dirty="0"/>
              <a:t>Centar za socijalnu skrb kojem sud dostavlja pravomoćnu odluku pozvat će maloljentika i uputiti ga na izvršavanje izrečene mjere. Ovo se odnosi na sve izrečene odgojne mjere osim mjere upućivanja u odgojni zavod koju mjeru obavlja sudija izvršenja</a:t>
            </a:r>
          </a:p>
          <a:p>
            <a:r>
              <a:rPr lang="hr-BA" dirty="0"/>
              <a:t>Sudija za maloljetnike će biti obaviješten u slučaju da se maloljetnik ne odazove, bez opravdanog razloga, na izvršavanje kazne nakon čega će narediti prisilno izvršavanje odnosno dovođenje na izvršavanje kazne</a:t>
            </a:r>
          </a:p>
          <a:p>
            <a:r>
              <a:rPr lang="hr-BA" dirty="0"/>
              <a:t>Nakon što zaprimi pravomoćnu sudsku odluku, centar za socijalnu skrb imenuje voditelja koji će biti zadužen za izvršavanje sudske odluke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1942623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9B1C57-1465-4399-B49B-9122564E5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b="1" dirty="0"/>
              <a:t>Administrativna uloga</a:t>
            </a:r>
            <a:r>
              <a:rPr lang="hr-BA" dirty="0"/>
              <a:t> </a:t>
            </a:r>
            <a:r>
              <a:rPr lang="hr-BA" b="1" dirty="0"/>
              <a:t>suda</a:t>
            </a: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2A9A35-F9D5-480F-884C-3B7E09A11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/>
              <a:t>Molba za </a:t>
            </a:r>
            <a:r>
              <a:rPr lang="hr-BA" b="1" u="sng" dirty="0"/>
              <a:t>odgodu</a:t>
            </a:r>
            <a:r>
              <a:rPr lang="hr-BA" dirty="0"/>
              <a:t> izvršenja kazne zatvora podnesena od strane maloljetnika ili roditelja/staratelja: </a:t>
            </a:r>
          </a:p>
          <a:p>
            <a:r>
              <a:rPr lang="hr-BA" dirty="0"/>
              <a:t>U hrvatskom pravosuđu, na odlučivanje o ovoj molbi primjenit će se </a:t>
            </a:r>
            <a:r>
              <a:rPr lang="hr-BA" b="1" dirty="0"/>
              <a:t>Zakon o izvršavanju kazne zatvora RH</a:t>
            </a:r>
            <a:r>
              <a:rPr lang="hr-BA" dirty="0"/>
              <a:t>, što znači da će o podnesenoj molbi sudija izvršenja odlučiti rješenjem kojim će dozvoliti odgodu izvršenja kazne zatvora ukoliko su za to ispunjeni Zakonom propisani uvjeti </a:t>
            </a:r>
          </a:p>
          <a:p>
            <a:r>
              <a:rPr lang="hr-BA" dirty="0"/>
              <a:t>Sudija izvršenja će o ovoj molbi odlučiti na temelju dokaza koji su dostavljeni uz molbu, a u roku od 3 (tri) dana od dana prijema rješenja o upućivanju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869446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38422F-0D82-474C-8B5A-971344AC8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b="1" dirty="0"/>
              <a:t>Administrativna uloga</a:t>
            </a:r>
            <a:r>
              <a:rPr lang="hr-BA" dirty="0"/>
              <a:t> </a:t>
            </a:r>
            <a:r>
              <a:rPr lang="hr-BA" b="1" dirty="0"/>
              <a:t>suda</a:t>
            </a: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A1245F-B692-4DBF-9E3E-F832DD979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BA" dirty="0"/>
              <a:t>Molba za </a:t>
            </a:r>
            <a:r>
              <a:rPr lang="hr-BA" b="1" u="sng" dirty="0"/>
              <a:t>prekid</a:t>
            </a:r>
            <a:r>
              <a:rPr lang="hr-BA" dirty="0"/>
              <a:t> izvršenja kazne zatvora podnesena od strane maloljetnika ili roditelja/staratelja:</a:t>
            </a:r>
            <a:endParaRPr lang="hr-BA" dirty="0">
              <a:solidFill>
                <a:srgbClr val="FF0000"/>
              </a:solidFill>
            </a:endParaRPr>
          </a:p>
          <a:p>
            <a:r>
              <a:rPr lang="hr-BA" b="1" dirty="0"/>
              <a:t>Zakon o izvršavanju kazne zatvora RH – </a:t>
            </a:r>
            <a:r>
              <a:rPr lang="hr-BA" dirty="0"/>
              <a:t>nakon zaprimanja molbe sudija izvršenja će zatražiti izvješće od ustanove u kojoj se kazna izvršava, te na temelju tog izvješća i drugih faktora odlučiti o navedenoj molbi, te ukoliko istu odobri svoju odluku će dostaviti i nadležnoj policijskoj upravi u kojoj će biti naređeno javljanje maloljetnika svakih sedam dana</a:t>
            </a:r>
          </a:p>
          <a:p>
            <a:r>
              <a:rPr lang="hr-BA" dirty="0"/>
              <a:t>Ukoliko se maloljetnik ne javlja u nadležnu PU, čini nova krivična djela ili na bilo koji način zloupotrijebi prekid izvršavanja kazne, sudija izvršenja će rješenjem opozvati prekid izvršenja kazne (ovo će učini i nakon što prestanu razlozi propisani Zakonom za prekid izvršenja kazne)</a:t>
            </a:r>
          </a:p>
        </p:txBody>
      </p:sp>
    </p:spTree>
    <p:extLst>
      <p:ext uri="{BB962C8B-B14F-4D97-AF65-F5344CB8AC3E}">
        <p14:creationId xmlns:p14="http://schemas.microsoft.com/office/powerpoint/2010/main" xmlns="" val="1374830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FC7D4E-0894-40C2-BD66-CDA1A0D0D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b="1" dirty="0"/>
              <a:t>Administrativna uloga</a:t>
            </a:r>
            <a:r>
              <a:rPr lang="hr-BA" dirty="0"/>
              <a:t> </a:t>
            </a:r>
            <a:r>
              <a:rPr lang="hr-BA" b="1" dirty="0"/>
              <a:t>suda</a:t>
            </a: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8C825C-C16F-46AB-AC45-06C10C4EC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dirty="0"/>
              <a:t>Sud će u svojoj odluci kojom odobrava maloljetniku prekid izvršenja kazne narediti da se maloljetnik svakih 7 (sedam) dana javljati nadležnoj policijskoj upravi </a:t>
            </a:r>
          </a:p>
          <a:p>
            <a:r>
              <a:rPr lang="hr-BA" dirty="0"/>
              <a:t>Ukoliko se maloljetnik ne javlja uredno, a po naredbi suda, nadležna policijska uprava u kojoje je određeno javljanje, odmah će o tome obavijestiti sud </a:t>
            </a:r>
          </a:p>
          <a:p>
            <a:r>
              <a:rPr lang="hr-BA" dirty="0"/>
              <a:t>Na ovaj način sud vrši nadzor nad maloljetnikom dok je na prekidu izvršavanja kazne </a:t>
            </a:r>
          </a:p>
          <a:p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662662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8AA515-6052-4D00-B14E-AF8D97BD1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b="1" dirty="0"/>
              <a:t/>
            </a:r>
            <a:br>
              <a:rPr lang="hr-BA" b="1" dirty="0"/>
            </a:br>
            <a:r>
              <a:rPr lang="hr-BA" b="1" dirty="0"/>
              <a:t>Meritorna uloga suda 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A20672-94DF-4F14-9523-BB3F711B0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dirty="0"/>
              <a:t>Kada se nakon pravomoćne sudske odluke pojave neke nove okolnosti sud ima mogućnost da izvršenje izrečene sankcije obustavi, ali je može zamijeniti i nekom drugom mjerom za koju smatra da je adekvatnija, uzimajući u obzir nove okolnosti</a:t>
            </a:r>
          </a:p>
          <a:p>
            <a:r>
              <a:rPr lang="hr-BA" dirty="0"/>
              <a:t>Postoje slučajevi kad sud ne odlučuje po službenoj dužnosti o promijeni ili obustavi izvršenja izrečene sankcije već to radi nakon što centar za socijalnu skrb predloži hitnu promjenu mjere jer izrečena sankcija iz određenih razloga ne ostvaruje svoju svrhu. U takvim slučajevima sud će u zakonskom roku od 72 sata održati ročište na kojem će, nakon izjašnjenja stranaka i branioca, odlučiti o mjeri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3964671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29B2ED-0B4F-4343-BCD9-ACBBDB55D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b="1" dirty="0"/>
              <a:t>Meritorna uloga suda</a:t>
            </a: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E28656-1311-4539-8DE5-58F59F589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dirty="0"/>
              <a:t>„Mjera pojačane brige i nadzora uz dnevni boravak u odgojnoj ustanovi ne može se obustaviti, a niti zamijeniti drugom mjerom, prije isteka roka od šest mjeseci; mjera upućivanja u odgojni zavod ne može se obustaviti prije isteka roka od šest mjeseci, a do isteka tog roka može se zamijeniti samo upućivanjem maloljetnika u odgojnu ustanovu ili upućivanjem u posebnu ustanovu.“ (</a:t>
            </a:r>
            <a:r>
              <a:rPr lang="bs-Latn-BA" dirty="0"/>
              <a:t>Zakon o sudovima za mladež RH, NN </a:t>
            </a:r>
            <a:r>
              <a:rPr lang="bs-Latn-BA" dirty="0">
                <a:hlinkClick r:id="rId2" tooltip="Zakon o sudovima za mladež"/>
              </a:rPr>
              <a:t>84/2011</a:t>
            </a:r>
            <a:r>
              <a:rPr lang="bs-Latn-BA" dirty="0"/>
              <a:t>, </a:t>
            </a:r>
            <a:r>
              <a:rPr lang="bs-Latn-BA" dirty="0">
                <a:hlinkClick r:id="rId3" tooltip="Zakon o izmjenama i dopunama Zakona o sudovima za mladež"/>
              </a:rPr>
              <a:t>143/2012</a:t>
            </a:r>
            <a:r>
              <a:rPr lang="bs-Latn-BA" dirty="0"/>
              <a:t>, </a:t>
            </a:r>
            <a:r>
              <a:rPr lang="bs-Latn-BA" dirty="0">
                <a:hlinkClick r:id="rId4" tooltip="Zakon o izmjenama i dopunama Zakona o sudovima za mladež"/>
              </a:rPr>
              <a:t>148/2013</a:t>
            </a:r>
            <a:r>
              <a:rPr lang="bs-Latn-BA" dirty="0"/>
              <a:t>, </a:t>
            </a:r>
            <a:r>
              <a:rPr lang="bs-Latn-BA" dirty="0">
                <a:hlinkClick r:id="rId5" tooltip="Zakon o izmjenama i dopunama Zakona o sudovima za mladež"/>
              </a:rPr>
              <a:t>56/2015</a:t>
            </a:r>
            <a:r>
              <a:rPr lang="bs-Latn-BA" dirty="0"/>
              <a:t>, </a:t>
            </a:r>
            <a:r>
              <a:rPr lang="bs-Latn-BA" dirty="0">
                <a:hlinkClick r:id="rId6" tooltip="Zakon o izmjenama i dopunama Zakona o sudovima za mladež"/>
              </a:rPr>
              <a:t>126/2019</a:t>
            </a:r>
            <a:r>
              <a:rPr lang="bs-Latn-BA" dirty="0"/>
              <a:t>, čl. 18</a:t>
            </a:r>
            <a:r>
              <a:rPr lang="hr-BA" dirty="0"/>
              <a:t>)</a:t>
            </a:r>
          </a:p>
          <a:p>
            <a:r>
              <a:rPr lang="hr-BA" dirty="0"/>
              <a:t>Ovo su ograničenja koja sud mora poštovati prilikom zamjene izrečene sankcije drugom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35725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426A05-B9B8-4932-AC83-024BDC0F6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/>
              <a:t>Uvodne napomene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3C31BE-879C-44DD-AA61-9A90A7777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/>
              <a:t>Maloljetnici kao počinioci krivičnih djela su specifična pojava u društvu i zahtjeva posebnu osjetljivost prilikom postupanja od strane svih organa koji sudjeluju u postupku </a:t>
            </a:r>
          </a:p>
          <a:p>
            <a:r>
              <a:rPr lang="bs-Latn-BA" dirty="0"/>
              <a:t>Uzrok kriminogenog ponašanja maloljetnika najčešće su: n</a:t>
            </a:r>
            <a:r>
              <a:rPr lang="hr-BA" dirty="0"/>
              <a:t>eadekvatno roditeljstvo, ekonomske neprilike i brojni drugi faktori utiču na razvoj njihovog kriminogenog ponašanja još u ranom dobu što vrlo često postane model njihovog ponašanje i u odrasloj dobi</a:t>
            </a:r>
          </a:p>
          <a:p>
            <a:r>
              <a:rPr lang="hr-BA" dirty="0"/>
              <a:t>Postupak i sankcije prema maloljetnicima posebnu ulogu imaju u smislu preodgoja i resocijalizacije maloljetnika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253781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6C5840-9741-4659-89F3-EE79C8595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b="1" dirty="0"/>
              <a:t/>
            </a:r>
            <a:br>
              <a:rPr lang="hr-BA" b="1" dirty="0"/>
            </a:br>
            <a:r>
              <a:rPr lang="hr-BA" b="1" dirty="0"/>
              <a:t>Meritorna uloga suda 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19EE31-145E-41FE-B057-CBDAE2EC4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/>
              <a:t>Maloljetnika koji u trajanju od šest mjeseci izvrši izrečenu zavodsku mjeru, sud ima mogućnost da </a:t>
            </a:r>
            <a:r>
              <a:rPr lang="bs-Latn-BA" b="1" dirty="0"/>
              <a:t>uvjetno otpusti</a:t>
            </a:r>
            <a:r>
              <a:rPr lang="bs-Latn-BA" b="1" dirty="0">
                <a:solidFill>
                  <a:srgbClr val="FF0000"/>
                </a:solidFill>
              </a:rPr>
              <a:t> </a:t>
            </a:r>
          </a:p>
          <a:p>
            <a:r>
              <a:rPr lang="bs-Latn-BA" dirty="0"/>
              <a:t>Ovo će sud učiniti kad ocijeni da je dosadašnje trajanje sankcije pozitivno utjecalo na maloljetnika, te da nakon otpuštanja iz zavoda neće činiti nova krivična djela </a:t>
            </a:r>
          </a:p>
          <a:p>
            <a:r>
              <a:rPr lang="bs-Latn-BA" dirty="0"/>
              <a:t>Sve vrijeme boravka maloljetnika na slobodi, sud će vršiti nadzor nad njegovim ponašanjem, te ukoliko se ukaže potrebnim, uvjetni otpust će opozvati i vratiti maloljetnika na daljnje izdržavanje kazne</a:t>
            </a:r>
          </a:p>
        </p:txBody>
      </p:sp>
    </p:spTree>
    <p:extLst>
      <p:ext uri="{BB962C8B-B14F-4D97-AF65-F5344CB8AC3E}">
        <p14:creationId xmlns:p14="http://schemas.microsoft.com/office/powerpoint/2010/main" xmlns="" val="1147282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1077FF-64AA-4785-A045-699BEC75A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770" y="451389"/>
            <a:ext cx="10515600" cy="1325563"/>
          </a:xfrm>
        </p:spPr>
        <p:txBody>
          <a:bodyPr>
            <a:normAutofit/>
          </a:bodyPr>
          <a:lstStyle/>
          <a:p>
            <a:r>
              <a:rPr lang="hr-BA" b="1" dirty="0"/>
              <a:t>Meritorna uloga suda</a:t>
            </a:r>
            <a:endParaRPr lang="bs-Latn-BA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88619B-9267-46D9-927D-B714B4192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BA" dirty="0"/>
              <a:t>Nakon pravomoćne sudske odluke u kojoj se maloljetniku izrekne kazna zatvora, sud ima mogućnost da </a:t>
            </a:r>
            <a:r>
              <a:rPr lang="hr-BA" b="1" i="1" dirty="0"/>
              <a:t>„pridrži“ </a:t>
            </a:r>
            <a:r>
              <a:rPr lang="hr-BA" dirty="0"/>
              <a:t>izvršavanje takve sankcije, odnosno maloljetnika će oglasiti krivim, ali će kaznu zatvora pridržati pod prijetnjom naknadnog izricanja ovakve sankcije</a:t>
            </a:r>
          </a:p>
          <a:p>
            <a:r>
              <a:rPr lang="hr-BA" dirty="0"/>
              <a:t>Sud će voditi evidenciju odnosno vršit će provjeru ponašanja maloljetnika na način da će tražiti od centra za socijalnu skrb izvriješće o ponašanju maloljentika, a kada ocijeni da je to način da se maloljetnik odvrati od daljnjeg činjenja krivičnih djela ili u slučajevima kada se protivi provođenju izrečene odgojne mjere</a:t>
            </a:r>
          </a:p>
          <a:p>
            <a:r>
              <a:rPr lang="hr-BA" dirty="0"/>
              <a:t>Vidljivo je da je akcenat na sankcijama izrečenim maloljetniku njegov preodgoj i uspostavljanje normalnog ponašanja, a ne isključivo kažnjavanje 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4099203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2BB5D5-0742-40FA-828B-151C99793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b="1" dirty="0"/>
              <a:t>Nadzorna uloga suda</a:t>
            </a: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AC3A53-F347-4985-8384-0A2EEE589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sz="3200" b="1" dirty="0"/>
              <a:t>Sudija koji je donio odluku </a:t>
            </a:r>
            <a:r>
              <a:rPr lang="bs-Latn-BA" sz="3200" dirty="0"/>
              <a:t>vršit će nadzor nad izvršenjem izrečene odgojne mjere, a sve u suradnji centra za socijalnu skrb i drugih organa u kojima se izvršava sankcija izrečena maloljetniku</a:t>
            </a:r>
          </a:p>
          <a:p>
            <a:r>
              <a:rPr lang="bs-Latn-BA" sz="3200" dirty="0"/>
              <a:t>Sud će nadzor vršiti na više načina: ukoliko je maloljetnik upućen u odgojni zavod ili drugu ustanovu, nadležna osoba će sudu, koji je izrekao sankciju, dostavljati izvještaj o ponašanju maloljetnika kao i o načinu na koji izrečena mjera djeluje na njega </a:t>
            </a:r>
          </a:p>
          <a:p>
            <a:pPr marL="0" indent="0">
              <a:buNone/>
            </a:pPr>
            <a:endParaRPr lang="bs-Latn-BA" sz="3200" dirty="0"/>
          </a:p>
          <a:p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8818980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12157A-9177-43A2-AAC6-0D6FBB8E5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b="1" dirty="0"/>
              <a:t>Nadzorna uloga suda</a:t>
            </a: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127666-EB82-4697-B47B-627BC3BF0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Također, sudija će najmanje dva puta godišnje obilaziti maloljetnike smještene u ustanovi, komunicirat će s njima kao i sa službenicima koji neposredno rade na izvršenju odgojnih mjera</a:t>
            </a:r>
          </a:p>
          <a:p>
            <a:r>
              <a:rPr lang="bs-Latn-BA" dirty="0"/>
              <a:t>Uz sve navedeno sud će vršiti uvid u dokumentaciju ustanove, utvrditi zakonitost i ispravnost postupanja i postignuti uspjeh odgoja</a:t>
            </a:r>
          </a:p>
          <a:p>
            <a:r>
              <a:rPr lang="bs-Latn-BA" dirty="0"/>
              <a:t>Ukoliko uoči bilo kakve nepravilnosti sud će o tome obavijestiti ustanovu u kojoj se izvršava odgojna mjera kao i druge ustanove koje vrše nadzor i koji će bez odlaganja otkloniti utvrđene nepravilnosti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25011118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730CCA-F5D2-47AB-99C1-9595F404D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b="1" dirty="0"/>
              <a:t/>
            </a:r>
            <a:br>
              <a:rPr lang="hr-BA" b="1" dirty="0"/>
            </a:br>
            <a:r>
              <a:rPr lang="hr-BA" b="1" dirty="0"/>
              <a:t>Dodatna uloga suda 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4B743F-7341-41CC-BC0E-16545B82D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BA" dirty="0"/>
              <a:t>Sud će za vrijeme izvršavanja sankcije paziti na ponašanje maloljetnika u ustanovi za izdržavanje kazne, ali isto tako i na tretiranje maloljetnika od strane lica koja su zadužena za provedbu izrečene sanckije </a:t>
            </a:r>
          </a:p>
          <a:p>
            <a:r>
              <a:rPr lang="hr-BA" dirty="0"/>
              <a:t>Tako će sud odlučivati o žalbama koje mu dostavlja maloljetnik koji je nezadovoljan načinom na koji se odnosi prema njemu u ustanovi u kojoj izvršava izrečenu mjeru, ali i o žalbi koju maloljetnik uloži na mjere koje mu budu izrečene u ustanovu u kojoj izvršava mjeru, a koja mu je izrečene zbog nedoličnog ponašanja</a:t>
            </a:r>
          </a:p>
          <a:p>
            <a:r>
              <a:rPr lang="hr-BA" dirty="0"/>
              <a:t>Maloljetnik će takvu žalbu podnijeti sudu za mladež, a rok za podnošenje žalbe je osam dana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34723287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CCB81D-8E10-49E7-B70F-D311993DC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b="1" dirty="0"/>
              <a:t/>
            </a:r>
            <a:br>
              <a:rPr lang="hr-BA" b="1" dirty="0"/>
            </a:br>
            <a:r>
              <a:rPr lang="hr-BA" b="1" dirty="0"/>
              <a:t>Zaključak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6A56E7-72D8-4FF7-975F-249860D41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dirty="0"/>
              <a:t>Svrha odgojnih mjera prema maloljetnicima jest njihov preodgoj i pomoć kako bi se maloljetnik u budućnosti mogao uklopiti u zajednicu i spriječiti njegovo daljnje vršenje krivičnih djela</a:t>
            </a:r>
          </a:p>
          <a:p>
            <a:r>
              <a:rPr lang="hr-BA" dirty="0"/>
              <a:t>U postupcima prema maloljetnicima, sud ima ključnu ulogu, kako tijekom trajanja postupka tako i nakon okončanja istog odnosno nakon izrečene sankcije i njene pravomoćnosti</a:t>
            </a:r>
          </a:p>
        </p:txBody>
      </p:sp>
    </p:spTree>
    <p:extLst>
      <p:ext uri="{BB962C8B-B14F-4D97-AF65-F5344CB8AC3E}">
        <p14:creationId xmlns:p14="http://schemas.microsoft.com/office/powerpoint/2010/main" xmlns="" val="2084543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6D72E9-BF0C-4912-968B-0EB2C0872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b="1" dirty="0"/>
              <a:t>Zaključak</a:t>
            </a: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9AEBC9-1CC3-4111-9275-5881A6CD1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/>
              <a:t>Sud omogućava realizaciju izvršenja izrečene sankcije (administrativna uloga suda), odlučuje je li potrebno izrečenu mjeru zamijeniti nekom drugom koja bi bila svrsishodnija (meritorna uloga suda), vrši nadzor nad boravkom maloljetnika u odgojnoj ustanovi odnosno maloljetničkom zatvoru i surađuje sa centrom i drugim tijelima nadležnim za izvršavanje odgojnih mjera (nadzorna uloga suda), te, pazit na prava maloljetnika za vrijeme boravka u odgojnoj ustanovi na način da odlučuje o njegovim žalbama na postupanju prema njemu, ali i o žalbama na pojedine mjere koje mu budu izrečene u ustanovi zbog nedoličnog ponašanja (dodatna uloga suda)</a:t>
            </a:r>
          </a:p>
          <a:p>
            <a:pPr marL="0" indent="0">
              <a:buNone/>
            </a:pP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14143462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27F9AC-2103-4BA0-890F-6AADB558B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b="1" dirty="0"/>
              <a:t/>
            </a:r>
            <a:br>
              <a:rPr lang="hr-BA" b="1" dirty="0"/>
            </a:br>
            <a:r>
              <a:rPr lang="hr-BA" b="1" dirty="0"/>
              <a:t>Korištena literatura: 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CA373CE-D819-489A-9563-53E29DDE7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hr-BA" dirty="0"/>
              <a:t>Zakon o sudovima za mladež R Hrvatske, NN </a:t>
            </a:r>
            <a:r>
              <a:rPr lang="hr-BA" dirty="0">
                <a:hlinkClick r:id="rId2"/>
              </a:rPr>
              <a:t>84/11</a:t>
            </a:r>
            <a:r>
              <a:rPr lang="hr-BA" dirty="0"/>
              <a:t>, </a:t>
            </a:r>
            <a:r>
              <a:rPr lang="hr-BA" dirty="0">
                <a:hlinkClick r:id="rId3"/>
              </a:rPr>
              <a:t>143/12</a:t>
            </a:r>
            <a:r>
              <a:rPr lang="hr-BA" dirty="0"/>
              <a:t>, </a:t>
            </a:r>
            <a:r>
              <a:rPr lang="hr-BA" dirty="0">
                <a:hlinkClick r:id="rId4"/>
              </a:rPr>
              <a:t>148/13</a:t>
            </a:r>
            <a:r>
              <a:rPr lang="hr-BA" dirty="0"/>
              <a:t>, </a:t>
            </a:r>
            <a:r>
              <a:rPr lang="hr-BA" dirty="0">
                <a:hlinkClick r:id="rId5"/>
              </a:rPr>
              <a:t>56/15</a:t>
            </a:r>
            <a:r>
              <a:rPr lang="hr-BA" dirty="0"/>
              <a:t>, </a:t>
            </a:r>
            <a:r>
              <a:rPr lang="hr-BA" dirty="0">
                <a:hlinkClick r:id="rId6"/>
              </a:rPr>
              <a:t>126/19</a:t>
            </a:r>
            <a:r>
              <a:rPr lang="hr-BA" dirty="0"/>
              <a:t>, (korišteno sa web stranice Ius-info, pristup omogućen pomoću prijave registriranog korisnika)</a:t>
            </a:r>
            <a:endParaRPr lang="bs-Latn-BA" dirty="0"/>
          </a:p>
          <a:p>
            <a:pPr lvl="0"/>
            <a:r>
              <a:rPr lang="hr-BA" dirty="0"/>
              <a:t>Zakon o izvršavanju sankcija izrečenih maloljetnicima za kaznena djela i prekršaje Republik,e Hrvatske, Narodne novine </a:t>
            </a:r>
            <a:r>
              <a:rPr lang="hr-BA" u="sng" dirty="0">
                <a:hlinkClick r:id="rId7" tooltip="Zakon o izvršavanju sankcija izrečenih maloljetnicima za kaznena djela i prekršaje"/>
              </a:rPr>
              <a:t>133/2012</a:t>
            </a:r>
            <a:r>
              <a:rPr lang="hr-BA" dirty="0"/>
              <a:t> (korišteno sa web stranice Ius-info, pristup omogućen pomoću prijave registriranog korisnika)</a:t>
            </a:r>
            <a:endParaRPr lang="bs-Latn-BA" dirty="0"/>
          </a:p>
          <a:p>
            <a:pPr lvl="0"/>
            <a:r>
              <a:rPr lang="hr-BA" dirty="0"/>
              <a:t>Članak </a:t>
            </a:r>
            <a:r>
              <a:rPr lang="hr-BA" i="1" dirty="0"/>
              <a:t>Uloga suda u potupku izvršenja kazne zatvora u Hrvatskoj, Francuskoj i Bosni i Hercegovini, </a:t>
            </a:r>
            <a:r>
              <a:rPr lang="hr-BA" dirty="0"/>
              <a:t>Vildana Pleh, prof. dr.;</a:t>
            </a:r>
            <a:r>
              <a:rPr lang="hr-BA" i="1" dirty="0"/>
              <a:t> </a:t>
            </a:r>
            <a:r>
              <a:rPr lang="hr-BA" dirty="0"/>
              <a:t>Godišnjak Pravnog fakulteta u Sarajevu, 2018.</a:t>
            </a:r>
            <a:endParaRPr lang="bs-Latn-BA" dirty="0"/>
          </a:p>
          <a:p>
            <a:pPr lvl="0"/>
            <a:r>
              <a:rPr lang="bs-Latn-BA" dirty="0"/>
              <a:t>Pregledni znanstveni rad: </a:t>
            </a:r>
            <a:r>
              <a:rPr lang="bs-Latn-BA" i="1" dirty="0"/>
              <a:t>Sudovi za mladež: Ustrojstvo, sastav i nadležnost prema Zakonu o sudovima za mladež</a:t>
            </a:r>
            <a:r>
              <a:rPr lang="bs-Latn-BA" dirty="0"/>
              <a:t>; Ante Carić, prof. dr. sc., Ivana Kustura, dipl. iur., </a:t>
            </a:r>
          </a:p>
          <a:p>
            <a:pPr lvl="0"/>
            <a:r>
              <a:rPr lang="hr-BA" dirty="0"/>
              <a:t>Prava djece u sukobu za zakonom, Ministarstvo pravde Crne Gore, Komisija za primjenu alternativnih mjera i sankcija UNICEF, Podgorica, 2007. godine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22174615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D17B86-F063-4B05-B8BC-A44A31A55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Dodatak: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D6B5EF-153F-4737-8A62-B266A78B1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b="1" dirty="0"/>
              <a:t>Sudska praksa u Republici Hrvatskoj</a:t>
            </a:r>
          </a:p>
          <a:p>
            <a:r>
              <a:rPr lang="bs-Latn-BA" i="1" dirty="0"/>
              <a:t>Presuda Vrhovnog suda Republike Hrvatske donesena u žalbenom postupku maloljetnika.</a:t>
            </a:r>
            <a:r>
              <a:rPr lang="bs-Latn-BA" dirty="0"/>
              <a:t> Naime, Županijski sud u Splitu donio je odluku u kojoj je maloljetniku zamijenjena odgojna mjera upućivanja u odgojnu ustanovu mjerom upućivanja u odgojni zavod. Na takvo rješenje maloljetnik je, putem svog branioca, uložio žalbu Vrhovnom sudu R Hrvatske na osnovu koje je Vrhovni sud donio odluku u nastavku: </a:t>
            </a:r>
          </a:p>
          <a:p>
            <a:pPr marL="0" indent="0">
              <a:buNone/>
            </a:pP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4734690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667C284-C261-48A5-8A9D-DA3F838318DB}"/>
              </a:ext>
            </a:extLst>
          </p:cNvPr>
          <p:cNvSpPr/>
          <p:nvPr/>
        </p:nvSpPr>
        <p:spPr>
          <a:xfrm>
            <a:off x="563417" y="286326"/>
            <a:ext cx="11018983" cy="6206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bs-Latn-BA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REPUBLIKA HRVATSKA</a:t>
            </a:r>
            <a:endParaRPr lang="bs-Latn-BA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bs-Latn-BA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VRHOVNI SUD REPUBLIKE HRVATSKE</a:t>
            </a:r>
            <a:endParaRPr lang="bs-Latn-BA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bs-Latn-BA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A G R E B</a:t>
            </a:r>
            <a:endParaRPr lang="bs-Latn-BA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bs-Latn-BA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Broj: Kžm 1/15-4</a:t>
            </a:r>
            <a:endParaRPr lang="bs-Latn-BA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bs-Latn-BA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REPUBLIKA HRVATSKA</a:t>
            </a: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endParaRPr lang="bs-Latn-BA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bs-Latn-BA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 J E Š E N J E</a:t>
            </a:r>
          </a:p>
          <a:p>
            <a:pPr algn="just"/>
            <a:r>
              <a:rPr lang="bs-Latn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Vrhovni sud Republike Hrvatske, u vijeću za mladež sastavljenom od sudaca Vrhovnog suda Senke Klarić-Baranović, kao predsjednice vijeća, te Ileane Vinja i mr. sc. Branka Brkića, kao članova vijeća, i više sudske savjetnice Martine Slunjski, kao zapisničarke, u kaznenom predmetu prema mlt. A. Š., zbog kaznenog djela  iz čl. 230. st. 1. i 2. Kaznenog zakona („Narodne novine“ br: 125/11 i 144/12 – dalje u tekstu: KZ/11), odlučujući o žalbi maloljetnika A. Š. podnesenoj protiv rješenja Županijskog suda u  Splitu broj Kv-436/14 (Km-10/13), u sjednici održanoj dana 19. veljače 2015., r i j e š i o  j e:</a:t>
            </a:r>
          </a:p>
          <a:p>
            <a:endParaRPr lang="bs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Žalba mlt. A. Š. odbija se kao neosnovana.</a:t>
            </a:r>
          </a:p>
          <a:p>
            <a:endParaRPr lang="bs-Latn-B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7911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D59DBD-B778-4A28-BDDB-D4BA9F010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/>
              <a:t>Uvodne napomene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E7694C-DC69-45B9-8CB9-C32F3991C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/>
              <a:t>Zakonodavstvo svake države ima posebnu oblast koja regulira postupak prema maloljetnicima </a:t>
            </a:r>
          </a:p>
          <a:p>
            <a:r>
              <a:rPr lang="bs-Latn-BA" dirty="0"/>
              <a:t>Postupak prema maloljetniku karakterizira hitnost u postupanju, posebna znanja svih organa koji sudjeluju u postupku, zaštita prava maloljetnika, poštovanje ljudskog dostojanstva </a:t>
            </a:r>
          </a:p>
          <a:p>
            <a:r>
              <a:rPr lang="bs-Latn-BA" dirty="0"/>
              <a:t>Posebnu ulogu u cijelom postupku ima </a:t>
            </a:r>
            <a:r>
              <a:rPr lang="bs-Latn-BA" b="1" dirty="0"/>
              <a:t>sud</a:t>
            </a:r>
            <a:r>
              <a:rPr lang="bs-Latn-BA" dirty="0"/>
              <a:t>, čija uloga ne završava okončanjem postupka i donošenjem pravomoćne sudske odluke </a:t>
            </a:r>
          </a:p>
          <a:p>
            <a:r>
              <a:rPr lang="bs-Latn-BA" dirty="0"/>
              <a:t>Uporedno pravo, odnosno pravo Republike Hrvatske, ima svoje karakteristike koje će biti iznesene u nastavku</a:t>
            </a:r>
          </a:p>
        </p:txBody>
      </p:sp>
    </p:spTree>
    <p:extLst>
      <p:ext uri="{BB962C8B-B14F-4D97-AF65-F5344CB8AC3E}">
        <p14:creationId xmlns:p14="http://schemas.microsoft.com/office/powerpoint/2010/main" xmlns="" val="35722627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EDB1AA9-AC17-4C91-A657-5E3622E936E7}"/>
              </a:ext>
            </a:extLst>
          </p:cNvPr>
          <p:cNvSpPr/>
          <p:nvPr/>
        </p:nvSpPr>
        <p:spPr>
          <a:xfrm>
            <a:off x="1062182" y="572655"/>
            <a:ext cx="10270836" cy="6658233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bs-Latn-BA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Obrazloženje</a:t>
            </a:r>
            <a:endParaRPr lang="bs-Latn-B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bs-Latn-BA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Pobijanim rješenjem, na temelju čl. 99. st. 1. u vezi čl. 18. st. 1. i čl. 16. st. 1. Zakona o sudovima za mladež ("Narodne novine" broj  84/11, 143/12 i 148/13 – u daljnjem tekstu: ZSM), mlt. A. Š. je zbog kaznenih djela iz čl. 230. st. 1. i 2. KZ/11 i dr. zamijenjena je odgojna mjera upućivanja u odgojnu ustanovu izrečena rješenjem Vrhovnog suda Republike Hrvatske broj Kžm-15/14 od 29. svibnja 2014., težom odgojnom mjerom i to mjerom upućivanja u odgojni zavod.</a:t>
            </a:r>
          </a:p>
          <a:p>
            <a:pPr algn="just">
              <a:spcAft>
                <a:spcPts val="1000"/>
              </a:spcAft>
            </a:pPr>
            <a:endParaRPr lang="bs-Latn-B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bs-Latn-BA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Protiv tog rješenja žali se maloljetnik po svom branitelju J. F., odvjetniku iz S., bez posebno istaknutih žalbenih osnova, s prijedlogom da se pobijano rješenje ukine i vrati sudu prvog stupnja  na ponovno odlučivanje.</a:t>
            </a:r>
          </a:p>
          <a:p>
            <a:pPr algn="just">
              <a:spcAft>
                <a:spcPts val="1000"/>
              </a:spcAft>
            </a:pPr>
            <a:endParaRPr lang="bs-Latn-BA" i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bs-Latn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Žalba nije osnovana.</a:t>
            </a:r>
          </a:p>
          <a:p>
            <a:endParaRPr lang="bs-Latn-B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žalbi se ponavlja da maloljetnik do sada nije tretiran, želi nastaviti školovanje, a dolazi iz uredne obitelji, zbog čega će njegovo izdvajanje iz sredine u kojoj živi imati negativni učinak na razvoj. Stoga će pravomoćno izrečena odgojna mjera upućivanja u odgojnu ustanovu polučiti svoju zakonom predviđenu svrhu, bez zamjene težom odgojnom mjerom.</a:t>
            </a:r>
            <a:br>
              <a:rPr lang="bs-Latn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s-Latn-B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s-Latn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s-Latn-BA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81247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B0A1769-4D5C-4F5F-A2E2-82F456AE30AF}"/>
              </a:ext>
            </a:extLst>
          </p:cNvPr>
          <p:cNvSpPr/>
          <p:nvPr/>
        </p:nvSpPr>
        <p:spPr>
          <a:xfrm>
            <a:off x="775855" y="461818"/>
            <a:ext cx="10686472" cy="7040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bs-Latn-BA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Suprotno žalbenim navodima, ovaj drugostupanjski sud  nalazi da je, uz potpuno i pravilno utvrđenje svih odlučnih činjenica, sud prvog stupnja  ispravno ocijenio da izrečenu odgojnu mjeru upućivanja u odgojnu ustanovu treba zamijeniti mjerom upućivanja u odgojni zavod. Razlozi za takvu odluku, koji su iscrpno i sveobuhvatno izneseni u pobijanom rješenju, nisu uspješno dovedeni u sumnju žalbom maloljetnika. Naime, odluka prvostupanjskog suda utemeljena je na podacima pribavljenim od stručnih službi, a posebno izvješća Centra za socijalnu skrb S. te iskaza djelatnica Doma za djecu i mladež u S.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bs-Latn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 navedenih dokaza proizlazi da zbog nedoličnog i nediscipliniranog ponašanja maloljetnika nije mogla biti uspješno provedena odgojna mjera upućivanja u disciplinski centar u trajanju od osam dana, koja mu je izrečena odlukom Prekršajnog suda u Splitu. Nedugo po početku izvršenja te mjere u Domu za djecu i mladež u S., maloljetnik se počeo ponašati agresivno prijeteći djelatnicima da će ih ozlijediti nožem, odgajateljici je prijetio da će je silovati, ponašao se neartikulirano i seksualizirano, tako da su i drugi odgajanici pokazali strah od maloljetnika. Kako je izvršavanje navedene odgojne mjere u prekršajnom postupku prijevremeno prekinuto zbog takvog ponašanja maloljetnika, to se ne može očekivati niti da će odgojna mjera izrečena u ovom kaznenom postupku moći biti uspješno provedena. Stoga navedene stručne osobe smatraju da je odgojnu mjeru upućivanja u odgojnu ustanovu potrebno zamijeniti odgojnom mjerom upućivanja u odgojni zavod.</a:t>
            </a:r>
            <a:endParaRPr lang="bs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bs-Latn-B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18822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E5E84D1-E28C-4111-B725-2D4B5A234580}"/>
              </a:ext>
            </a:extLst>
          </p:cNvPr>
          <p:cNvSpPr/>
          <p:nvPr/>
        </p:nvSpPr>
        <p:spPr>
          <a:xfrm>
            <a:off x="748145" y="397163"/>
            <a:ext cx="10529455" cy="6531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bs-Latn-BA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Osim toga, provedenim psihijatrijskim vještačenjem kod maloljetnika je utvrđen mješoviti poremećaj emocija i ponašanja te sklonost zlouporabi alkohola, marihuane i psihoaktivnih droga, pa je imajući u vidu njegovo grubo dezorganizirano ponašanje potrebno provesti sigurnosnu mjeru obaveznog psihijatrijskog liječenja. Međutim, maloljetnik nije započeo s izvršavanjem te sigurnosne mjere, a njegovi roditelji, usprkos višekratnim upozorenjima, po tom pitanju nisu ništa poduzeli.</a:t>
            </a:r>
            <a:endParaRPr lang="bs-Latn-B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bs-Latn-BA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 tome, utvrđeno je da je maloljetnik tijekom listopada 2014. napustio roditeljski dom i u tom vremenu je osnovano sumnjiv da je počinio ukupno 11 kaznenih djela razbojništava, zbog čega je smješten u istražni zatvor. Vezano za tu činjenicu i sam maloljetnik na ročištu pred sudom prvog stupnja iskazuje spremnost da ga se uputi u Odgojni zavod u T.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bs-Latn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Slijedom navedenih novih okolnosti, imajući u vidu protivljenje maloljetnika urednom izvršavanju odgojne mjere izrečene u prekršajnom postupku, te izostanak pozitivnog pomaka u korekciji njegovog ponašanja kao i jasnu intenciju da nastavi s kriminalnim ponašanjem, ovaj sud prihvaća razloge iz pobijanog rješenja kao i donesenu odluku o zamjeni odgojne mjere. Maloljetnik je očito teže dostupan pedagoškom vođenju i usmjeravanju te su se kod njega razvili ozbiljniji poremećaji u ponašanju, između ostalog otežano prihvaćanje autoriteta, izbjegavanje odgovornosti, sklonost konzumaciji sredstava ovisnosti, ali i agresivno ponašanje prema stručnim osobama.</a:t>
            </a:r>
            <a:endParaRPr lang="bs-Latn-BA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9073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E6B9B6F-79EB-40A9-8010-4446593D4367}"/>
              </a:ext>
            </a:extLst>
          </p:cNvPr>
          <p:cNvSpPr/>
          <p:nvPr/>
        </p:nvSpPr>
        <p:spPr>
          <a:xfrm>
            <a:off x="766618" y="443345"/>
            <a:ext cx="10871200" cy="6314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bs-Latn-BA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Stoga i ovaj sud zaključuje da je maloljetnika potrebno izdvojiti iz sredine u kojoj živi te uz pomoć odgajatelja i drugih stručnjaka omogućiti trajnije djelovanje na njegovu ličnost, razvoj i odgoj, što će se moći postići samo u čvršće strukturiranim uvjetima, tj. u odgojnom zavodu. Ujedno će se time ostvariti preduvjeti za uredno izvršavanje sigurnosne mjere obaveznog psihijatrijskog liječenja.</a:t>
            </a:r>
            <a:r>
              <a:rPr lang="bs-Latn-B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s-Latn-BA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odgojnom zavodu maloljetnik će ostati najmanje šest mjeseci, a najdulje tri godine, time da će sud svakih šest mjeseci na sjednici vijeća ispitati ima li osnove ovu mjeru obustaviti ili je zamijeniti drugom odgojnom mjerom. </a:t>
            </a:r>
            <a:r>
              <a:rPr lang="bs-Latn-B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 tome sud će, u smislu čl. 66. st. 4. ZSM, imati u vidu da je maloljetnik tijekom ovog kaznenog postupka bio zadržan u istražnom zatvoru, odnosno zatvorenoj zavodskoj ustanovi od 15. listopada 2013. do 24. siječnja 2014. godine.Budući da prednja utvrđenja žalbom maloljetnika nisu s uspjehom dovedena u sumnju, a ispitivanjem pobijanog rješenja nisu nađene povrede na koje ovaj sud, u smislu čl. 494. st. 4. ZKP/08, pazi po službenoj dužnosti, trebalo je odlučiti kao u izreci ovog rješenja.</a:t>
            </a:r>
            <a:endParaRPr lang="bs-Latn-B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s-Latn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Latn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Zagreb, 19. veljače 2015. godine</a:t>
            </a:r>
            <a:endParaRPr lang="bs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s-Latn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Latn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s-Latn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Latn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Zapisničar:							 											            Predsjednica vijeća:</a:t>
            </a:r>
            <a:endParaRPr lang="bs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Martina Slunjski 						                          Senka Klarić-Baranović</a:t>
            </a:r>
            <a:endParaRPr lang="bs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bs-Latn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s-Latn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s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1771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FB5288-AB5F-4D86-BB41-72C25E4E7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b="1" dirty="0"/>
              <a:t>Maloljetnik kao počinilac krivičnog djela</a:t>
            </a:r>
            <a:endParaRPr lang="bs-Latn-B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2D997B-8EB6-4B64-87B1-E64447793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/>
              <a:t>U R Hrvatskoj, postupak prema maloljetnicima reguliran je </a:t>
            </a:r>
            <a:r>
              <a:rPr lang="en-US" dirty="0" err="1"/>
              <a:t>Zakon</a:t>
            </a:r>
            <a:r>
              <a:rPr lang="bs-Latn-BA" dirty="0"/>
              <a:t>om</a:t>
            </a:r>
            <a:r>
              <a:rPr lang="en-US" dirty="0"/>
              <a:t> o </a:t>
            </a:r>
            <a:r>
              <a:rPr lang="en-US" dirty="0" err="1"/>
              <a:t>sudovima</a:t>
            </a:r>
            <a:r>
              <a:rPr lang="en-US" dirty="0"/>
              <a:t> za </a:t>
            </a:r>
            <a:r>
              <a:rPr lang="en-US" dirty="0" err="1"/>
              <a:t>mladež</a:t>
            </a:r>
            <a:r>
              <a:rPr lang="en-US" dirty="0"/>
              <a:t> RH, </a:t>
            </a:r>
            <a:r>
              <a:rPr lang="bs-Latn-BA" dirty="0"/>
              <a:t>dok se na izvršavanje sankcija primjenjuje Zakon o izvršavanju sankcija izrečenih maloljetnicima za kaznena djela i prekršaje</a:t>
            </a:r>
          </a:p>
          <a:p>
            <a:r>
              <a:rPr lang="bs-Latn-BA" sz="2000" dirty="0"/>
              <a:t>Zakon definira maloljetnika kao „</a:t>
            </a:r>
            <a:r>
              <a:rPr lang="hr-BA" sz="2000" dirty="0"/>
              <a:t>osobu koja je u vrijeme počinjenja djela navršila četrnaest, a nije navršila osamnaest godina života, a mlađi punoljetnik je osoba koja je u vrijeme počinjenja djela navršila osamnaest, a nije navršila dvadeset i jednu godinu života.“</a:t>
            </a:r>
            <a:r>
              <a:rPr lang="bs-Latn-BA" sz="2000" dirty="0">
                <a:effectLst/>
              </a:rPr>
              <a:t> (</a:t>
            </a:r>
            <a:r>
              <a:rPr lang="en-US" sz="2000" dirty="0" err="1"/>
              <a:t>Zakon</a:t>
            </a:r>
            <a:r>
              <a:rPr lang="en-US" sz="2000" dirty="0"/>
              <a:t> o </a:t>
            </a:r>
            <a:r>
              <a:rPr lang="en-US" sz="2000" dirty="0" err="1"/>
              <a:t>sudovima</a:t>
            </a:r>
            <a:r>
              <a:rPr lang="en-US" sz="2000" dirty="0"/>
              <a:t> za </a:t>
            </a:r>
            <a:r>
              <a:rPr lang="en-US" sz="2000" dirty="0" err="1"/>
              <a:t>mladež</a:t>
            </a:r>
            <a:r>
              <a:rPr lang="bs-Latn-BA" sz="2000" dirty="0"/>
              <a:t> </a:t>
            </a:r>
            <a:r>
              <a:rPr lang="en-US" sz="2000" dirty="0"/>
              <a:t>RH,</a:t>
            </a:r>
            <a:r>
              <a:rPr lang="bs-Latn-BA" sz="2000" dirty="0"/>
              <a:t> NN</a:t>
            </a:r>
            <a:r>
              <a:rPr lang="en-US" sz="2000" dirty="0"/>
              <a:t> </a:t>
            </a:r>
            <a:r>
              <a:rPr lang="en-US" sz="2000" dirty="0">
                <a:hlinkClick r:id="rId2" tooltip="Zakon o sudovima za mladež"/>
              </a:rPr>
              <a:t>84/2011</a:t>
            </a:r>
            <a:r>
              <a:rPr lang="en-US" sz="2000" dirty="0"/>
              <a:t>, </a:t>
            </a:r>
            <a:r>
              <a:rPr lang="en-US" sz="2000" dirty="0">
                <a:hlinkClick r:id="rId3" tooltip="Zakon o izmjenama i dopunama Zakona o sudovima za mladež"/>
              </a:rPr>
              <a:t>143/2012</a:t>
            </a:r>
            <a:r>
              <a:rPr lang="en-US" sz="2000" dirty="0"/>
              <a:t>, </a:t>
            </a:r>
            <a:r>
              <a:rPr lang="en-US" sz="2000" dirty="0">
                <a:hlinkClick r:id="rId4" tooltip="Zakon o izmjenama i dopunama Zakona o sudovima za mladež"/>
              </a:rPr>
              <a:t>148/2013</a:t>
            </a:r>
            <a:r>
              <a:rPr lang="en-US" sz="2000" dirty="0"/>
              <a:t>, </a:t>
            </a:r>
            <a:r>
              <a:rPr lang="en-US" sz="2000" dirty="0">
                <a:hlinkClick r:id="rId5" tooltip="Zakon o izmjenama i dopunama Zakona o sudovima za mladež"/>
              </a:rPr>
              <a:t>56/2015</a:t>
            </a:r>
            <a:r>
              <a:rPr lang="en-US" sz="2000" dirty="0"/>
              <a:t>, </a:t>
            </a:r>
            <a:r>
              <a:rPr lang="en-US" sz="2000" dirty="0">
                <a:hlinkClick r:id="rId6" tooltip="Zakon o izmjenama i dopunama Zakona o sudovima za mladež"/>
              </a:rPr>
              <a:t>126/2019</a:t>
            </a:r>
            <a:r>
              <a:rPr lang="en-US" sz="2000" dirty="0"/>
              <a:t>, </a:t>
            </a:r>
            <a:r>
              <a:rPr lang="en-US" sz="2000" dirty="0" err="1"/>
              <a:t>čl</a:t>
            </a:r>
            <a:r>
              <a:rPr lang="en-US" sz="2000" dirty="0"/>
              <a:t>. 2</a:t>
            </a:r>
            <a:r>
              <a:rPr lang="bs-Latn-BA" sz="2000" dirty="0"/>
              <a:t>)</a:t>
            </a:r>
          </a:p>
          <a:p>
            <a:r>
              <a:rPr lang="bs-Latn-BA" dirty="0"/>
              <a:t>Krivični postupak protiv maloljetnika je zatvoren za javnost, presude također nisu dostupne javnosti, a sve radi zaštite integriteta maloljetnika i sprječavanja stigmatizacije od strane društva </a:t>
            </a:r>
          </a:p>
          <a:p>
            <a:endParaRPr lang="bs-Latn-BA" sz="2000" dirty="0"/>
          </a:p>
          <a:p>
            <a:pPr marL="0" indent="0">
              <a:buNone/>
            </a:pPr>
            <a:endParaRPr lang="bs-Latn-BA" sz="2000" dirty="0"/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4256631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5277D7-3EE8-42CF-BC53-9B3FFA62F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Sud za </a:t>
            </a:r>
            <a:r>
              <a:rPr lang="en-US" b="1" dirty="0" err="1"/>
              <a:t>maloljetnike</a:t>
            </a:r>
            <a:r>
              <a:rPr lang="en-US" b="1" dirty="0"/>
              <a:t> </a:t>
            </a:r>
            <a:endParaRPr lang="bs-Latn-B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E40AB4-B605-435B-A6B3-F7C4D9A24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dirty="0"/>
              <a:t>U pravosuđu R Hrvatske primjenjuje se europski kontinentalni model maloljetničkog suda</a:t>
            </a:r>
          </a:p>
          <a:p>
            <a:r>
              <a:rPr lang="hr-BA" dirty="0"/>
              <a:t>Takav model podrazumijeva da maloljetnicima sude vijeća za mladež koja se formiraju u posebnim odjelima u okviru sudova opće nadležnosti</a:t>
            </a:r>
          </a:p>
          <a:p>
            <a:r>
              <a:rPr lang="hr-BA" dirty="0"/>
              <a:t>Odjeli za mladež sastoje se od vijeća za mladež i sudaca za mladež </a:t>
            </a:r>
          </a:p>
          <a:p>
            <a:r>
              <a:rPr lang="hr-BA" dirty="0"/>
              <a:t>Suci za maloljetnike moraju imati izraženu sklonost za odgoj, potrebe i probitke mladeži te vladati osnovnim znanjima s područja kriminologije, socijalne pedagogije, psihologije mladih i socijalnog rada za mlade osobe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1855569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FF7CCD-8E2F-427B-B9D4-4D09D733B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b="1" dirty="0"/>
              <a:t>Sankcije prema maloljetnicima </a:t>
            </a:r>
            <a:r>
              <a:rPr lang="bs-Latn-BA" b="1" dirty="0"/>
              <a:t/>
            </a:r>
            <a:br>
              <a:rPr lang="bs-Latn-BA" b="1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20E3BA-9F8E-476F-BA81-FF81F6AD4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BA" dirty="0"/>
              <a:t>U pravosuđu Republike Hrvatske odgojne mjere koje se izriču maloljetniku jesu: </a:t>
            </a:r>
            <a:endParaRPr lang="bs-Latn-BA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hr-BA" dirty="0"/>
              <a:t>sudski ukor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hr-BA" dirty="0"/>
              <a:t>posebne obaveze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hr-BA" dirty="0"/>
              <a:t>pojačana briga i nadzor </a:t>
            </a:r>
            <a:endParaRPr lang="bs-Latn-BA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hr-BA" dirty="0"/>
              <a:t>pojačana briga i nadzor uz dnevni boravak u odgojnoj ustanovi </a:t>
            </a:r>
            <a:endParaRPr lang="bs-Latn-BA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hr-BA" dirty="0"/>
              <a:t>upućivanje u disciplinski centar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hr-BA" dirty="0"/>
              <a:t>upućivanje u odgojnu ustanovu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hr-BA" dirty="0"/>
              <a:t>upućivanje u odgojni zavod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hr-BA" dirty="0"/>
              <a:t>upućivanje u posebnu odgojnu ustanovu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379337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E7B22C-50BC-4AF6-A9D7-8FE4C6CC1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b="1" dirty="0"/>
              <a:t>Sankcije prema maloljetnicima</a:t>
            </a: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83F72F-DC91-417D-A911-C8449887D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/>
              <a:t>Maloljetnički zatvor je najteži oblik krivične sankcije izrečene maloljetniku, s obzirom da podrazumijeva lišenje slobode, a izreći će se onda kada niti jedna od odgojnih mjera ne bi ostvarila svoju svrhu već je potrebno kažnjavanje maloljetnika, a uzimajući u obzir težinu i način izvršenja krivičnog djela</a:t>
            </a:r>
          </a:p>
          <a:p>
            <a:endParaRPr lang="bs-Latn-B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BAB9F44-C157-4550-9D80-53732C1D0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64213" y="4012322"/>
            <a:ext cx="5272391" cy="248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624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C80BE5-8239-4F55-8F89-9420A0CC8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b="1" dirty="0"/>
              <a:t/>
            </a:r>
            <a:br>
              <a:rPr lang="hr-BA" b="1" dirty="0"/>
            </a:br>
            <a:r>
              <a:rPr lang="hr-BA" b="1" dirty="0"/>
              <a:t>Uloga suda nakon pravomoćne odluke i tijekom izvršenja sankcije</a:t>
            </a:r>
            <a:r>
              <a:rPr lang="bs-Latn-BA" b="1" dirty="0"/>
              <a:t/>
            </a:r>
            <a:br>
              <a:rPr lang="bs-Latn-BA" b="1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7C6851-1599-4174-8F12-CF3A90840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bs-Latn-BA" dirty="0"/>
              <a:t>Počinjeno krivično djelo od strane maloljentika</a:t>
            </a:r>
          </a:p>
          <a:p>
            <a:pPr algn="ctr"/>
            <a:endParaRPr lang="bs-Latn-BA" dirty="0"/>
          </a:p>
          <a:p>
            <a:pPr algn="ctr"/>
            <a:r>
              <a:rPr lang="bs-Latn-BA" dirty="0"/>
              <a:t>Proveden krivični postupak prema maloljentiku u skladu sa zakonom</a:t>
            </a:r>
          </a:p>
          <a:p>
            <a:pPr marL="0" indent="0" algn="ctr">
              <a:buNone/>
            </a:pPr>
            <a:r>
              <a:rPr lang="bs-Latn-BA" dirty="0"/>
              <a:t> </a:t>
            </a:r>
          </a:p>
          <a:p>
            <a:pPr algn="ctr"/>
            <a:r>
              <a:rPr lang="bs-Latn-BA" dirty="0"/>
              <a:t>Sudska odluka: utvrđena krivica maloljetnika i izrečena sankcija </a:t>
            </a:r>
          </a:p>
          <a:p>
            <a:pPr marL="0" indent="0" algn="ctr">
              <a:buNone/>
            </a:pPr>
            <a:endParaRPr lang="bs-Latn-BA" dirty="0"/>
          </a:p>
          <a:p>
            <a:pPr algn="ctr"/>
            <a:r>
              <a:rPr lang="bs-Latn-BA" dirty="0"/>
              <a:t>(Eventualni)žalbeni postupak: Pravomoćna sudska odluka </a:t>
            </a:r>
          </a:p>
          <a:p>
            <a:pPr marL="0" indent="0" algn="ctr">
              <a:buNone/>
            </a:pPr>
            <a:endParaRPr lang="bs-Latn-BA" dirty="0"/>
          </a:p>
          <a:p>
            <a:pPr algn="ctr"/>
            <a:r>
              <a:rPr lang="bs-Latn-BA" b="1" dirty="0"/>
              <a:t>Izvršenje sankcije (aktivna uloga suda) </a:t>
            </a:r>
          </a:p>
          <a:p>
            <a:pPr marL="0" indent="0">
              <a:buNone/>
            </a:pPr>
            <a:endParaRPr lang="bs-Latn-BA" dirty="0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xmlns="" id="{BF2A594E-C319-4216-9B01-2080AC55D65C}"/>
              </a:ext>
            </a:extLst>
          </p:cNvPr>
          <p:cNvSpPr/>
          <p:nvPr/>
        </p:nvSpPr>
        <p:spPr>
          <a:xfrm>
            <a:off x="5853684" y="2276272"/>
            <a:ext cx="484632" cy="4961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xmlns="" id="{578A7FC8-C146-479C-B82F-5408E8D12F98}"/>
              </a:ext>
            </a:extLst>
          </p:cNvPr>
          <p:cNvSpPr/>
          <p:nvPr/>
        </p:nvSpPr>
        <p:spPr>
          <a:xfrm>
            <a:off x="5853684" y="3290708"/>
            <a:ext cx="484632" cy="4961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xmlns="" id="{A5E703B5-FCF4-4CBE-8E09-487B544BE097}"/>
              </a:ext>
            </a:extLst>
          </p:cNvPr>
          <p:cNvSpPr/>
          <p:nvPr/>
        </p:nvSpPr>
        <p:spPr>
          <a:xfrm>
            <a:off x="5853684" y="4233888"/>
            <a:ext cx="484632" cy="4961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xmlns="" id="{DB490812-9154-4F5F-8E81-265059F0067F}"/>
              </a:ext>
            </a:extLst>
          </p:cNvPr>
          <p:cNvSpPr/>
          <p:nvPr/>
        </p:nvSpPr>
        <p:spPr>
          <a:xfrm>
            <a:off x="5853684" y="5098845"/>
            <a:ext cx="484632" cy="4961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228579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F25624-D705-4E98-9EDF-B95147A1A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b="1" dirty="0"/>
              <a:t>Uloga suda nakon pravomoćne odluke i tijekom izvršenja sankcije</a:t>
            </a: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DED8A2-E37F-4B52-B665-20E11A217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BA" dirty="0"/>
              <a:t>Prilikom izvršavanja sankcije centar za socijalnu skrb na čijem teritoriju maloljetnik ima prebivalište ili boravište, dužan je poduzimati mjeru kako bi se zaštitila prava i interesi maloljetnika, a o svim mjerama koje bude poduzimao obavijestit će sud za mladež koji je sankciju i izrekao</a:t>
            </a:r>
          </a:p>
          <a:p>
            <a:r>
              <a:rPr lang="hr-BA" dirty="0"/>
              <a:t>Prvenstveno o čemu sud mora voditi računa prilikom sankcije koju, određenu od suda maloljetnik treba izvršiti, je poštovanje osnovnih ljudskih prava i dostojanstva. Također, potrebno je poticati njegov psiho-fizički razvoj i integritet, zabranjena je diskriminacija maloljetnika na bilo kojoj osnovi kao i podvrgavanje mučenju ili ponižavanju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1941748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</TotalTime>
  <Words>2794</Words>
  <Application>Microsoft Office PowerPoint</Application>
  <PresentationFormat>Custom</PresentationFormat>
  <Paragraphs>153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       Uloga suda u postupku izvršenja krivičnih sankcija  za maloljetnike u Republici Hrvatskoj </vt:lpstr>
      <vt:lpstr>Uvodne napomene</vt:lpstr>
      <vt:lpstr>Uvodne napomene</vt:lpstr>
      <vt:lpstr>Maloljetnik kao počinilac krivičnog djela</vt:lpstr>
      <vt:lpstr>Sud za maloljetnike </vt:lpstr>
      <vt:lpstr>Sankcije prema maloljetnicima  </vt:lpstr>
      <vt:lpstr>Sankcije prema maloljetnicima</vt:lpstr>
      <vt:lpstr> Uloga suda nakon pravomoćne odluke i tijekom izvršenja sankcije </vt:lpstr>
      <vt:lpstr>Uloga suda nakon pravomoćne odluke i tijekom izvršenja sankcije</vt:lpstr>
      <vt:lpstr>Uloga suda nakon pravomoćne odluke i tijekom izvršenja sankcije</vt:lpstr>
      <vt:lpstr>Uloga suda nakon pravomoćne odluke i tijekom izvršenja sankcije</vt:lpstr>
      <vt:lpstr>Uloga suda nakon pravomoćne odluke i tijekom izvršenja sankcije</vt:lpstr>
      <vt:lpstr> Administrativna uloga suda  </vt:lpstr>
      <vt:lpstr>Administrativna uloga suda</vt:lpstr>
      <vt:lpstr>Administrativna uloga suda</vt:lpstr>
      <vt:lpstr>Administrativna uloga suda</vt:lpstr>
      <vt:lpstr>Administrativna uloga suda</vt:lpstr>
      <vt:lpstr> Meritorna uloga suda  </vt:lpstr>
      <vt:lpstr>Meritorna uloga suda</vt:lpstr>
      <vt:lpstr> Meritorna uloga suda  </vt:lpstr>
      <vt:lpstr>Meritorna uloga suda</vt:lpstr>
      <vt:lpstr>Nadzorna uloga suda</vt:lpstr>
      <vt:lpstr>Nadzorna uloga suda</vt:lpstr>
      <vt:lpstr> Dodatna uloga suda  </vt:lpstr>
      <vt:lpstr> Zaključak </vt:lpstr>
      <vt:lpstr>Zaključak</vt:lpstr>
      <vt:lpstr> Korištena literatura:  </vt:lpstr>
      <vt:lpstr>Dodatak: </vt:lpstr>
      <vt:lpstr>Slide 29</vt:lpstr>
      <vt:lpstr>Slide 30</vt:lpstr>
      <vt:lpstr>Slide 31</vt:lpstr>
      <vt:lpstr>Slide 32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Uloga suda u postupku izvršenja krivičnih sankcija  za maloljetnike u Republici Hrvatskoj </dc:title>
  <dc:creator>User</dc:creator>
  <cp:lastModifiedBy>Berin</cp:lastModifiedBy>
  <cp:revision>42</cp:revision>
  <dcterms:created xsi:type="dcterms:W3CDTF">2020-05-11T14:03:02Z</dcterms:created>
  <dcterms:modified xsi:type="dcterms:W3CDTF">2020-05-14T14:22:47Z</dcterms:modified>
</cp:coreProperties>
</file>