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6"/>
  </p:notesMasterIdLst>
  <p:sldIdLst>
    <p:sldId id="256" r:id="rId2"/>
    <p:sldId id="326" r:id="rId3"/>
    <p:sldId id="261" r:id="rId4"/>
    <p:sldId id="257" r:id="rId5"/>
    <p:sldId id="315" r:id="rId6"/>
    <p:sldId id="316" r:id="rId7"/>
    <p:sldId id="317" r:id="rId8"/>
    <p:sldId id="318" r:id="rId9"/>
    <p:sldId id="319" r:id="rId10"/>
    <p:sldId id="320" r:id="rId11"/>
    <p:sldId id="321" r:id="rId12"/>
    <p:sldId id="258" r:id="rId13"/>
    <p:sldId id="303" r:id="rId14"/>
    <p:sldId id="259" r:id="rId15"/>
    <p:sldId id="304" r:id="rId16"/>
    <p:sldId id="262" r:id="rId17"/>
    <p:sldId id="264" r:id="rId18"/>
    <p:sldId id="305" r:id="rId19"/>
    <p:sldId id="306" r:id="rId20"/>
    <p:sldId id="323" r:id="rId21"/>
    <p:sldId id="325" r:id="rId22"/>
    <p:sldId id="265" r:id="rId23"/>
    <p:sldId id="266" r:id="rId24"/>
    <p:sldId id="267" r:id="rId25"/>
    <p:sldId id="274" r:id="rId26"/>
    <p:sldId id="275" r:id="rId27"/>
    <p:sldId id="284" r:id="rId28"/>
    <p:sldId id="268" r:id="rId29"/>
    <p:sldId id="269" r:id="rId30"/>
    <p:sldId id="307" r:id="rId31"/>
    <p:sldId id="270" r:id="rId32"/>
    <p:sldId id="271" r:id="rId33"/>
    <p:sldId id="272" r:id="rId34"/>
    <p:sldId id="308" r:id="rId35"/>
    <p:sldId id="273" r:id="rId36"/>
    <p:sldId id="276" r:id="rId37"/>
    <p:sldId id="309" r:id="rId38"/>
    <p:sldId id="310" r:id="rId39"/>
    <p:sldId id="293" r:id="rId40"/>
    <p:sldId id="294" r:id="rId41"/>
    <p:sldId id="295" r:id="rId42"/>
    <p:sldId id="297" r:id="rId43"/>
    <p:sldId id="279" r:id="rId44"/>
    <p:sldId id="282" r:id="rId45"/>
    <p:sldId id="280" r:id="rId46"/>
    <p:sldId id="283" r:id="rId47"/>
    <p:sldId id="312" r:id="rId48"/>
    <p:sldId id="313" r:id="rId49"/>
    <p:sldId id="311" r:id="rId50"/>
    <p:sldId id="286" r:id="rId51"/>
    <p:sldId id="287" r:id="rId52"/>
    <p:sldId id="314" r:id="rId53"/>
    <p:sldId id="288" r:id="rId54"/>
    <p:sldId id="29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8" autoAdjust="0"/>
    <p:restoredTop sz="86430" autoAdjust="0"/>
  </p:normalViewPr>
  <p:slideViewPr>
    <p:cSldViewPr>
      <p:cViewPr>
        <p:scale>
          <a:sx n="100" d="100"/>
          <a:sy n="100" d="100"/>
        </p:scale>
        <p:origin x="-1044" y="228"/>
      </p:cViewPr>
      <p:guideLst>
        <p:guide orient="horz" pos="2160"/>
        <p:guide pos="2880"/>
      </p:guideLst>
    </p:cSldViewPr>
  </p:slideViewPr>
  <p:outlineViewPr>
    <p:cViewPr>
      <p:scale>
        <a:sx n="33" d="100"/>
        <a:sy n="33" d="100"/>
      </p:scale>
      <p:origin x="22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2A11A-137A-4993-82E4-58ACEB8016E5}" type="datetimeFigureOut">
              <a:rPr lang="en-US" smtClean="0"/>
              <a:t>5/6/2020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5184A-E848-442C-92B6-B64E52C98868}" type="slidenum">
              <a:rPr lang="en-US" smtClean="0"/>
              <a:t>‹#›</a:t>
            </a:fld>
            <a:endParaRPr lang="en-US"/>
          </a:p>
        </p:txBody>
      </p:sp>
    </p:spTree>
    <p:extLst>
      <p:ext uri="{BB962C8B-B14F-4D97-AF65-F5344CB8AC3E}">
        <p14:creationId xmlns:p14="http://schemas.microsoft.com/office/powerpoint/2010/main" val="83875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5/6/2020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yn6nw3grvnk" TargetMode="External"/><Relationship Id="rId1" Type="http://schemas.openxmlformats.org/officeDocument/2006/relationships/slideLayout" Target="../slideLayouts/slideLayout2.xml"/><Relationship Id="rId5" Type="http://schemas.openxmlformats.org/officeDocument/2006/relationships/hyperlink" Target="https://www.youtube.com/watch?v=E8RbW_-5PN4&amp;feature=share&amp;fbclid=IwAR0-SAy5o5BOlk5zwDyWcJk-XCXg65Da9gIl2WM0T195Yp1O2JqK5Tx-Y-8" TargetMode="External"/><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federalna.ba/bhs/vijest/257427/video-preporuke-potrebno-realizirati-sto-prij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zW7OrTdfobI&amp;feature=share&amp;fbclid=IwAR26jphGm0B9OEWd8CXiXOVup-LYn2fkW5yNqw1TYoHdztRprtJmCeh_uPQ"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543800" cy="1219200"/>
          </a:xfrm>
        </p:spPr>
        <p:txBody>
          <a:bodyPr/>
          <a:lstStyle/>
          <a:p>
            <a:pPr algn="just"/>
            <a:r>
              <a:rPr lang="bs-Latn-BA" dirty="0" smtClean="0"/>
              <a:t>       Penologija </a:t>
            </a:r>
            <a:endParaRPr lang="en-US" dirty="0"/>
          </a:p>
        </p:txBody>
      </p:sp>
      <p:sp>
        <p:nvSpPr>
          <p:cNvPr id="3" name="Subtitle 2"/>
          <p:cNvSpPr>
            <a:spLocks noGrp="1"/>
          </p:cNvSpPr>
          <p:nvPr>
            <p:ph type="subTitle" idx="1"/>
          </p:nvPr>
        </p:nvSpPr>
        <p:spPr>
          <a:xfrm>
            <a:off x="838200" y="2286000"/>
            <a:ext cx="7578435" cy="4267200"/>
          </a:xfrm>
        </p:spPr>
        <p:txBody>
          <a:bodyPr>
            <a:normAutofit lnSpcReduction="10000"/>
          </a:bodyPr>
          <a:lstStyle/>
          <a:p>
            <a:pPr algn="just">
              <a:lnSpc>
                <a:spcPct val="115000"/>
              </a:lnSpc>
              <a:spcBef>
                <a:spcPts val="0"/>
              </a:spcBef>
              <a:spcAft>
                <a:spcPts val="1000"/>
              </a:spcAft>
            </a:pPr>
            <a:endParaRPr lang="bs-Latn-BA" b="1" dirty="0" smtClean="0">
              <a:ea typeface="Calibri"/>
              <a:cs typeface="Times New Roman"/>
            </a:endParaRPr>
          </a:p>
          <a:p>
            <a:pPr algn="ctr">
              <a:lnSpc>
                <a:spcPct val="115000"/>
              </a:lnSpc>
              <a:spcBef>
                <a:spcPts val="0"/>
              </a:spcBef>
              <a:spcAft>
                <a:spcPts val="1000"/>
              </a:spcAft>
            </a:pPr>
            <a:endParaRPr lang="bs-Latn-BA" sz="2400" b="1" dirty="0" smtClean="0">
              <a:ea typeface="Calibri"/>
              <a:cs typeface="Times New Roman"/>
            </a:endParaRPr>
          </a:p>
          <a:p>
            <a:pPr algn="ctr">
              <a:lnSpc>
                <a:spcPct val="115000"/>
              </a:lnSpc>
              <a:spcBef>
                <a:spcPts val="0"/>
              </a:spcBef>
              <a:spcAft>
                <a:spcPts val="1000"/>
              </a:spcAft>
            </a:pPr>
            <a:r>
              <a:rPr lang="en-US" b="1" i="1" dirty="0" smtClean="0">
                <a:ea typeface="Calibri"/>
                <a:cs typeface="Times New Roman"/>
              </a:rPr>
              <a:t>„</a:t>
            </a:r>
            <a:r>
              <a:rPr lang="en-US" b="1" i="1" dirty="0" err="1">
                <a:ea typeface="Calibri"/>
                <a:cs typeface="Times New Roman"/>
              </a:rPr>
              <a:t>Uloga</a:t>
            </a:r>
            <a:r>
              <a:rPr lang="en-US" b="1" i="1" dirty="0">
                <a:ea typeface="Calibri"/>
                <a:cs typeface="Times New Roman"/>
              </a:rPr>
              <a:t> </a:t>
            </a:r>
            <a:r>
              <a:rPr lang="en-US" b="1" i="1" dirty="0" err="1">
                <a:ea typeface="Calibri"/>
                <a:cs typeface="Times New Roman"/>
              </a:rPr>
              <a:t>suda</a:t>
            </a:r>
            <a:r>
              <a:rPr lang="en-US" b="1" i="1" dirty="0">
                <a:ea typeface="Calibri"/>
                <a:cs typeface="Times New Roman"/>
              </a:rPr>
              <a:t> u </a:t>
            </a:r>
            <a:r>
              <a:rPr lang="en-US" b="1" i="1" dirty="0" err="1">
                <a:ea typeface="Calibri"/>
                <a:cs typeface="Times New Roman"/>
              </a:rPr>
              <a:t>postupku</a:t>
            </a:r>
            <a:r>
              <a:rPr lang="en-US" b="1" i="1" dirty="0">
                <a:ea typeface="Calibri"/>
                <a:cs typeface="Times New Roman"/>
              </a:rPr>
              <a:t> </a:t>
            </a:r>
            <a:r>
              <a:rPr lang="en-US" b="1" i="1" dirty="0" err="1">
                <a:ea typeface="Calibri"/>
                <a:cs typeface="Times New Roman"/>
              </a:rPr>
              <a:t>izvršenja</a:t>
            </a:r>
            <a:r>
              <a:rPr lang="en-US" b="1" i="1" dirty="0">
                <a:ea typeface="Calibri"/>
                <a:cs typeface="Times New Roman"/>
              </a:rPr>
              <a:t> </a:t>
            </a:r>
            <a:r>
              <a:rPr lang="en-US" b="1" i="1" dirty="0" err="1">
                <a:ea typeface="Calibri"/>
                <a:cs typeface="Times New Roman"/>
              </a:rPr>
              <a:t>kazne</a:t>
            </a:r>
            <a:r>
              <a:rPr lang="en-US" b="1" i="1" dirty="0">
                <a:ea typeface="Calibri"/>
                <a:cs typeface="Times New Roman"/>
              </a:rPr>
              <a:t> </a:t>
            </a:r>
            <a:endParaRPr lang="bs-Latn-BA" b="1" i="1" dirty="0" smtClean="0">
              <a:ea typeface="Calibri"/>
              <a:cs typeface="Times New Roman"/>
            </a:endParaRPr>
          </a:p>
          <a:p>
            <a:pPr algn="ctr">
              <a:lnSpc>
                <a:spcPct val="115000"/>
              </a:lnSpc>
              <a:spcBef>
                <a:spcPts val="0"/>
              </a:spcBef>
              <a:spcAft>
                <a:spcPts val="1000"/>
              </a:spcAft>
            </a:pPr>
            <a:r>
              <a:rPr lang="en-US" b="1" i="1" dirty="0" err="1" smtClean="0">
                <a:ea typeface="Calibri"/>
                <a:cs typeface="Times New Roman"/>
              </a:rPr>
              <a:t>maloljetničkog</a:t>
            </a:r>
            <a:r>
              <a:rPr lang="en-US" b="1" i="1" dirty="0" smtClean="0">
                <a:ea typeface="Calibri"/>
                <a:cs typeface="Times New Roman"/>
              </a:rPr>
              <a:t> </a:t>
            </a:r>
            <a:r>
              <a:rPr lang="en-US" b="1" i="1" dirty="0" err="1" smtClean="0">
                <a:ea typeface="Calibri"/>
                <a:cs typeface="Times New Roman"/>
              </a:rPr>
              <a:t>zatvora</a:t>
            </a:r>
            <a:r>
              <a:rPr lang="en-US" b="1" i="1" dirty="0" smtClean="0">
                <a:ea typeface="Calibri"/>
                <a:cs typeface="Times New Roman"/>
              </a:rPr>
              <a:t>“</a:t>
            </a:r>
            <a:endParaRPr lang="bs-Latn-BA" b="1" i="1" dirty="0">
              <a:ea typeface="Calibri"/>
              <a:cs typeface="Times New Roman"/>
            </a:endParaRPr>
          </a:p>
          <a:p>
            <a:pPr algn="ctr">
              <a:lnSpc>
                <a:spcPct val="115000"/>
              </a:lnSpc>
              <a:spcBef>
                <a:spcPts val="0"/>
              </a:spcBef>
              <a:spcAft>
                <a:spcPts val="1000"/>
              </a:spcAft>
            </a:pPr>
            <a:endParaRPr lang="bs-Latn-BA" b="1" dirty="0">
              <a:ea typeface="Calibri"/>
              <a:cs typeface="Times New Roman"/>
            </a:endParaRPr>
          </a:p>
          <a:p>
            <a:pPr algn="just">
              <a:lnSpc>
                <a:spcPct val="115000"/>
              </a:lnSpc>
              <a:spcBef>
                <a:spcPts val="0"/>
              </a:spcBef>
              <a:spcAft>
                <a:spcPts val="1000"/>
              </a:spcAft>
            </a:pPr>
            <a:r>
              <a:rPr lang="bs-Latn-BA" sz="1600" i="1" dirty="0" smtClean="0">
                <a:ea typeface="Calibri"/>
                <a:cs typeface="Times New Roman"/>
              </a:rPr>
              <a:t>Studenti :                                                                         Mentor :</a:t>
            </a:r>
          </a:p>
          <a:p>
            <a:pPr algn="just">
              <a:lnSpc>
                <a:spcPct val="115000"/>
              </a:lnSpc>
              <a:spcBef>
                <a:spcPts val="0"/>
              </a:spcBef>
              <a:spcAft>
                <a:spcPts val="1000"/>
              </a:spcAft>
            </a:pPr>
            <a:r>
              <a:rPr lang="bs-Latn-BA" sz="1600" i="1" dirty="0" smtClean="0">
                <a:ea typeface="Calibri"/>
                <a:cs typeface="Times New Roman"/>
              </a:rPr>
              <a:t>Smaila Agić, R                                                       </a:t>
            </a:r>
            <a:r>
              <a:rPr lang="bs-Latn-BA" sz="1600" i="1" dirty="0">
                <a:ea typeface="Calibri"/>
                <a:cs typeface="Times New Roman"/>
              </a:rPr>
              <a:t>Doc. dr Vildana Pleh</a:t>
            </a:r>
            <a:endParaRPr lang="bs-Latn-BA" sz="1600" i="1" dirty="0" smtClean="0">
              <a:ea typeface="Calibri"/>
              <a:cs typeface="Times New Roman"/>
            </a:endParaRPr>
          </a:p>
          <a:p>
            <a:pPr algn="just">
              <a:lnSpc>
                <a:spcPct val="115000"/>
              </a:lnSpc>
              <a:spcBef>
                <a:spcPts val="0"/>
              </a:spcBef>
              <a:spcAft>
                <a:spcPts val="1000"/>
              </a:spcAft>
            </a:pPr>
            <a:r>
              <a:rPr lang="bs-Latn-BA" sz="1600" i="1" dirty="0" smtClean="0">
                <a:ea typeface="Calibri"/>
                <a:cs typeface="Times New Roman"/>
              </a:rPr>
              <a:t>Berina Grbo, R </a:t>
            </a:r>
          </a:p>
          <a:p>
            <a:pPr algn="just">
              <a:lnSpc>
                <a:spcPct val="115000"/>
              </a:lnSpc>
              <a:spcBef>
                <a:spcPts val="0"/>
              </a:spcBef>
              <a:spcAft>
                <a:spcPts val="1000"/>
              </a:spcAft>
            </a:pPr>
            <a:endParaRPr lang="bs-Latn-BA" b="1" dirty="0" smtClean="0">
              <a:ea typeface="Calibri"/>
              <a:cs typeface="Times New Roman"/>
            </a:endParaRPr>
          </a:p>
          <a:p>
            <a:pPr algn="ctr">
              <a:lnSpc>
                <a:spcPct val="115000"/>
              </a:lnSpc>
              <a:spcBef>
                <a:spcPts val="0"/>
              </a:spcBef>
              <a:spcAft>
                <a:spcPts val="1000"/>
              </a:spcAft>
            </a:pPr>
            <a:endParaRPr lang="bs-Latn-BA" b="1" dirty="0">
              <a:ea typeface="Calibri"/>
              <a:cs typeface="Times New Roman"/>
            </a:endParaRPr>
          </a:p>
          <a:p>
            <a:pPr algn="ctr">
              <a:lnSpc>
                <a:spcPct val="115000"/>
              </a:lnSpc>
              <a:spcBef>
                <a:spcPts val="0"/>
              </a:spcBef>
              <a:spcAft>
                <a:spcPts val="1000"/>
              </a:spcAft>
            </a:pPr>
            <a:endParaRPr lang="bs-Latn-BA" b="1" dirty="0" smtClean="0">
              <a:ea typeface="Calibri"/>
              <a:cs typeface="Times New Roman"/>
            </a:endParaRPr>
          </a:p>
          <a:p>
            <a:pPr algn="ctr">
              <a:lnSpc>
                <a:spcPct val="115000"/>
              </a:lnSpc>
              <a:spcBef>
                <a:spcPts val="0"/>
              </a:spcBef>
              <a:spcAft>
                <a:spcPts val="1000"/>
              </a:spcAft>
            </a:pPr>
            <a:endParaRPr lang="bs-Latn-BA" sz="1800" b="1" dirty="0">
              <a:ea typeface="Calibri"/>
              <a:cs typeface="Times New Roman"/>
            </a:endParaRPr>
          </a:p>
          <a:p>
            <a:pPr algn="ctr">
              <a:lnSpc>
                <a:spcPct val="115000"/>
              </a:lnSpc>
              <a:spcBef>
                <a:spcPts val="0"/>
              </a:spcBef>
              <a:spcAft>
                <a:spcPts val="1000"/>
              </a:spcAft>
            </a:pPr>
            <a:endParaRPr lang="bs-Latn-BA" sz="1800" b="1" dirty="0" smtClean="0">
              <a:ea typeface="Calibri"/>
              <a:cs typeface="Times New Roman"/>
            </a:endParaRPr>
          </a:p>
          <a:p>
            <a:pPr algn="ctr">
              <a:lnSpc>
                <a:spcPct val="115000"/>
              </a:lnSpc>
              <a:spcBef>
                <a:spcPts val="0"/>
              </a:spcBef>
              <a:spcAft>
                <a:spcPts val="1000"/>
              </a:spcAft>
            </a:pPr>
            <a:endParaRPr lang="en-US" sz="1800" b="1" dirty="0">
              <a:ea typeface="Calibri"/>
              <a:cs typeface="Times New Roman"/>
            </a:endParaRPr>
          </a:p>
          <a:p>
            <a:endParaRPr lang="en-US" dirty="0"/>
          </a:p>
        </p:txBody>
      </p:sp>
    </p:spTree>
    <p:extLst>
      <p:ext uri="{BB962C8B-B14F-4D97-AF65-F5344CB8AC3E}">
        <p14:creationId xmlns:p14="http://schemas.microsoft.com/office/powerpoint/2010/main" val="212180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750" y="990600"/>
            <a:ext cx="7577629" cy="4891297"/>
          </a:xfrm>
        </p:spPr>
      </p:pic>
    </p:spTree>
    <p:extLst>
      <p:ext uri="{BB962C8B-B14F-4D97-AF65-F5344CB8AC3E}">
        <p14:creationId xmlns:p14="http://schemas.microsoft.com/office/powerpoint/2010/main" val="2462691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685800"/>
            <a:ext cx="8534400" cy="6629400"/>
          </a:xfrm>
        </p:spPr>
        <p:txBody>
          <a:bodyPr>
            <a:normAutofit fontScale="92500" lnSpcReduction="20000"/>
          </a:bodyPr>
          <a:lstStyle/>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r>
              <a:rPr lang="hr-BA" sz="2000" b="1" dirty="0" smtClean="0">
                <a:solidFill>
                  <a:srgbClr val="FF0000"/>
                </a:solidFill>
              </a:rPr>
              <a:t>GRAFIKON  </a:t>
            </a:r>
            <a:r>
              <a:rPr lang="hr-BA" sz="2000" b="1" dirty="0">
                <a:solidFill>
                  <a:srgbClr val="FF0000"/>
                </a:solidFill>
              </a:rPr>
              <a:t>3.</a:t>
            </a:r>
          </a:p>
          <a:p>
            <a:pPr marL="0" lvl="0" indent="0">
              <a:buClr>
                <a:srgbClr val="AD0101"/>
              </a:buClr>
              <a:buNone/>
            </a:pPr>
            <a:r>
              <a:rPr lang="hr-BA" sz="2000" b="1" i="1" dirty="0">
                <a:solidFill>
                  <a:srgbClr val="FF0000"/>
                </a:solidFill>
              </a:rPr>
              <a:t>IZREČENE  KAZNENE SANCKIJE </a:t>
            </a:r>
            <a:r>
              <a:rPr lang="hr-BA" sz="2000" b="1" dirty="0">
                <a:solidFill>
                  <a:srgbClr val="FF0000"/>
                </a:solidFill>
              </a:rPr>
              <a:t>(</a:t>
            </a:r>
            <a:r>
              <a:rPr lang="hr-BA" sz="2000" b="1" dirty="0" smtClean="0">
                <a:solidFill>
                  <a:srgbClr val="FF0000"/>
                </a:solidFill>
              </a:rPr>
              <a:t>2015. godina)</a:t>
            </a:r>
          </a:p>
          <a:p>
            <a:pPr marL="0" lvl="0" indent="0">
              <a:buClr>
                <a:srgbClr val="AD0101"/>
              </a:buClr>
              <a:buNone/>
            </a:pPr>
            <a:endParaRPr lang="hr-BA" sz="2000" b="1" dirty="0">
              <a:solidFill>
                <a:srgbClr val="FF0000"/>
              </a:solidFill>
            </a:endParaRPr>
          </a:p>
          <a:p>
            <a:pPr marL="0" lvl="0" indent="0" algn="just">
              <a:buClr>
                <a:srgbClr val="AD0101"/>
              </a:buClr>
              <a:buNone/>
            </a:pPr>
            <a:r>
              <a:rPr lang="hr-BA" sz="2000" dirty="0" smtClean="0">
                <a:solidFill>
                  <a:schemeClr val="tx1"/>
                </a:solidFill>
              </a:rPr>
              <a:t>Na ovom grafiku možemo vidjeti da sudije za maloljetnike ne pribjegavaju najstrožijim </a:t>
            </a:r>
            <a:r>
              <a:rPr lang="hr-BA" sz="2000" dirty="0" smtClean="0">
                <a:solidFill>
                  <a:schemeClr val="tx1"/>
                </a:solidFill>
              </a:rPr>
              <a:t>kaznama, </a:t>
            </a:r>
            <a:r>
              <a:rPr lang="hr-BA" sz="2000" dirty="0" smtClean="0">
                <a:solidFill>
                  <a:schemeClr val="tx1"/>
                </a:solidFill>
              </a:rPr>
              <a:t>jer su u 2015.godini izrečene samo dvije kazne maloljetničkog zatvora. U 2015.godini doneseno je 181 presuda od čega njih 179 su imale za cilj da se maloljetnicima pristupi sa manje strožijim mjerama. Izrečena su čak 54 upozorenja. </a:t>
            </a:r>
          </a:p>
          <a:p>
            <a:pPr marL="0" lvl="0" indent="0" algn="just">
              <a:buClr>
                <a:srgbClr val="AD0101"/>
              </a:buClr>
              <a:buNone/>
            </a:pPr>
            <a:r>
              <a:rPr lang="hr-BA" sz="2000" dirty="0" smtClean="0">
                <a:solidFill>
                  <a:schemeClr val="tx1"/>
                </a:solidFill>
              </a:rPr>
              <a:t>Za 114 maloljetnika izrečen je pojačan nadzor što pokazuje da se na ovaj način pokušava držati stalno pod kontrolom ponašanje maloljenika koji su već ušli u sukob sa zakonom i na taj način spriječiti dalji progres u vršenju mogućih novih krivičnih djela.</a:t>
            </a:r>
          </a:p>
          <a:p>
            <a:pPr marL="0" lvl="0" indent="0" algn="just">
              <a:buClr>
                <a:srgbClr val="AD0101"/>
              </a:buClr>
              <a:buNone/>
            </a:pPr>
            <a:r>
              <a:rPr lang="hr-BA" sz="2000" dirty="0" smtClean="0">
                <a:solidFill>
                  <a:schemeClr val="tx1"/>
                </a:solidFill>
              </a:rPr>
              <a:t>Za 11 maloljetnika izečene su zavodske mjere.</a:t>
            </a:r>
          </a:p>
          <a:p>
            <a:pPr marL="0" lvl="0" indent="0" algn="just">
              <a:buClr>
                <a:srgbClr val="AD0101"/>
              </a:buClr>
              <a:buNone/>
            </a:pPr>
            <a:r>
              <a:rPr lang="hr-BA" sz="2000" dirty="0" smtClean="0">
                <a:solidFill>
                  <a:schemeClr val="tx1"/>
                </a:solidFill>
              </a:rPr>
              <a:t>Sudije za maloljetnike ne pribjegavaju izricanju najstrožijih kazni maloljetnim počiniocima krivičnih </a:t>
            </a:r>
            <a:r>
              <a:rPr lang="hr-BA" sz="2000" dirty="0" smtClean="0">
                <a:solidFill>
                  <a:schemeClr val="tx1"/>
                </a:solidFill>
              </a:rPr>
              <a:t>djela, </a:t>
            </a:r>
            <a:r>
              <a:rPr lang="hr-BA" sz="2000" dirty="0" smtClean="0">
                <a:solidFill>
                  <a:schemeClr val="tx1"/>
                </a:solidFill>
              </a:rPr>
              <a:t>već izričući kazne pojačanog nadzora  i upozorenja pokušavaju uticati na svijest mladih, ali i na njihovu okolinu (roditelje, staratelje) da više pažnje posvete njima i </a:t>
            </a:r>
            <a:r>
              <a:rPr lang="hr-BA" sz="2000" dirty="0" smtClean="0">
                <a:solidFill>
                  <a:schemeClr val="tx1"/>
                </a:solidFill>
              </a:rPr>
              <a:t>da se </a:t>
            </a:r>
            <a:r>
              <a:rPr lang="hr-BA" sz="2000" dirty="0" smtClean="0">
                <a:solidFill>
                  <a:schemeClr val="tx1"/>
                </a:solidFill>
              </a:rPr>
              <a:t>na taj </a:t>
            </a:r>
            <a:r>
              <a:rPr lang="hr-BA" sz="2000" dirty="0" smtClean="0">
                <a:solidFill>
                  <a:schemeClr val="tx1"/>
                </a:solidFill>
              </a:rPr>
              <a:t>način </a:t>
            </a:r>
            <a:r>
              <a:rPr lang="hr-BA" sz="2000" dirty="0" smtClean="0">
                <a:solidFill>
                  <a:schemeClr val="tx1"/>
                </a:solidFill>
              </a:rPr>
              <a:t>pokuša ostvariti prevencija i </a:t>
            </a:r>
            <a:r>
              <a:rPr lang="hr-BA" sz="2000" dirty="0" smtClean="0">
                <a:solidFill>
                  <a:schemeClr val="tx1"/>
                </a:solidFill>
              </a:rPr>
              <a:t>sprječavanje da ti </a:t>
            </a:r>
            <a:r>
              <a:rPr lang="hr-BA" sz="2000" dirty="0" smtClean="0">
                <a:solidFill>
                  <a:schemeClr val="tx1"/>
                </a:solidFill>
              </a:rPr>
              <a:t>maloljetnici postanu višestruki počinitelji istih ili sličnih djela ili da ne postanu povratnici u </a:t>
            </a:r>
            <a:r>
              <a:rPr lang="hr-BA" sz="2000" dirty="0" smtClean="0">
                <a:solidFill>
                  <a:schemeClr val="tx1"/>
                </a:solidFill>
              </a:rPr>
              <a:t>činjenju </a:t>
            </a:r>
            <a:r>
              <a:rPr lang="hr-BA" sz="2000" dirty="0" smtClean="0">
                <a:solidFill>
                  <a:schemeClr val="tx1"/>
                </a:solidFill>
              </a:rPr>
              <a:t>težih krivičnih </a:t>
            </a:r>
            <a:r>
              <a:rPr lang="hr-BA" sz="2000" dirty="0" smtClean="0">
                <a:solidFill>
                  <a:schemeClr val="tx1"/>
                </a:solidFill>
              </a:rPr>
              <a:t>djela.</a:t>
            </a:r>
            <a:endParaRPr lang="hr-BA" sz="2000" dirty="0" smtClean="0">
              <a:solidFill>
                <a:schemeClr val="tx1"/>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endParaRPr lang="en-US" dirty="0"/>
          </a:p>
        </p:txBody>
      </p:sp>
    </p:spTree>
    <p:extLst>
      <p:ext uri="{BB962C8B-B14F-4D97-AF65-F5344CB8AC3E}">
        <p14:creationId xmlns:p14="http://schemas.microsoft.com/office/powerpoint/2010/main" val="85594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23686"/>
            <a:ext cx="7848599" cy="5019914"/>
          </a:xfrm>
        </p:spPr>
      </p:pic>
    </p:spTree>
    <p:extLst>
      <p:ext uri="{BB962C8B-B14F-4D97-AF65-F5344CB8AC3E}">
        <p14:creationId xmlns:p14="http://schemas.microsoft.com/office/powerpoint/2010/main" val="414122815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4724400"/>
          </a:xfrm>
        </p:spPr>
        <p:txBody>
          <a:bodyPr>
            <a:normAutofit fontScale="85000" lnSpcReduction="10000"/>
          </a:bodyPr>
          <a:lstStyle/>
          <a:p>
            <a:pPr marL="0" indent="0">
              <a:buNone/>
            </a:pPr>
            <a:r>
              <a:rPr lang="hr-BA" b="1" dirty="0" smtClean="0">
                <a:solidFill>
                  <a:srgbClr val="FF0000"/>
                </a:solidFill>
              </a:rPr>
              <a:t>GRAFIKON  </a:t>
            </a:r>
            <a:r>
              <a:rPr lang="hr-BA" b="1" dirty="0" smtClean="0">
                <a:solidFill>
                  <a:srgbClr val="FF0000"/>
                </a:solidFill>
              </a:rPr>
              <a:t>4. </a:t>
            </a:r>
            <a:endParaRPr lang="hr-BA" b="1" dirty="0" smtClean="0">
              <a:solidFill>
                <a:srgbClr val="FF0000"/>
              </a:solidFill>
            </a:endParaRPr>
          </a:p>
          <a:p>
            <a:pPr marL="0" indent="0">
              <a:buNone/>
            </a:pPr>
            <a:r>
              <a:rPr lang="hr-BA" b="1" i="1" dirty="0" smtClean="0">
                <a:solidFill>
                  <a:srgbClr val="FF0000"/>
                </a:solidFill>
              </a:rPr>
              <a:t>MALOLJETNI POČINITELJI KRIVIČNIH DJELA U BiH </a:t>
            </a:r>
          </a:p>
          <a:p>
            <a:pPr marL="0" indent="0">
              <a:buNone/>
            </a:pPr>
            <a:r>
              <a:rPr lang="hr-BA" b="1" dirty="0" smtClean="0">
                <a:solidFill>
                  <a:srgbClr val="FF0000"/>
                </a:solidFill>
              </a:rPr>
              <a:t>(2017. godina)</a:t>
            </a:r>
          </a:p>
          <a:p>
            <a:pPr marL="0" indent="0" algn="just">
              <a:buNone/>
            </a:pPr>
            <a:endParaRPr lang="hr-BA" dirty="0" smtClean="0"/>
          </a:p>
          <a:p>
            <a:pPr marL="0" indent="0" algn="just">
              <a:buNone/>
            </a:pPr>
            <a:r>
              <a:rPr lang="vi-VN" dirty="0" smtClean="0"/>
              <a:t>Veliki </a:t>
            </a:r>
            <a:r>
              <a:rPr lang="vi-VN" dirty="0"/>
              <a:t>broj prijavljenih počinitelja krivičnih djela, ali dosta manji broj postupaka je pokrenut protiv maloljetnih počinitelja krivičnih djela zbog toga što tužitelj mora dokazati i obrazložiti svoj zahtjev za pokretanje postupka. Veoma mali broj osuđenih lica dokazuje da je u postupanju s maloljetnim licima u potpunosti ispoštovan standard na kojem insistiraju međunarodne organizacije koje se bave dobrobiti maloljetnika i poštivanjem prava. U većini slučajeva kada se radi o maloljetnim počiniocima krivičnih djela teško je dokazati i prikupiti potrebna saznanja i činjenice koje će upućivati na izvršioca krivičnog djela. Maloljetna lica su najčešće izvršioci djela protiv imovine, a nekada oštećeni kada sazna da je počinilac maloljetnik (dijete) ni ne prijavi krivično djelo. </a:t>
            </a:r>
            <a:endParaRPr lang="en-US" dirty="0"/>
          </a:p>
        </p:txBody>
      </p:sp>
    </p:spTree>
    <p:extLst>
      <p:ext uri="{BB962C8B-B14F-4D97-AF65-F5344CB8AC3E}">
        <p14:creationId xmlns:p14="http://schemas.microsoft.com/office/powerpoint/2010/main" val="298212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469452"/>
            <a:ext cx="6881712" cy="5550348"/>
          </a:xfrm>
        </p:spPr>
      </p:pic>
    </p:spTree>
    <p:extLst>
      <p:ext uri="{BB962C8B-B14F-4D97-AF65-F5344CB8AC3E}">
        <p14:creationId xmlns:p14="http://schemas.microsoft.com/office/powerpoint/2010/main" val="350395339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257800"/>
          </a:xfrm>
        </p:spPr>
        <p:txBody>
          <a:bodyPr>
            <a:normAutofit fontScale="85000" lnSpcReduction="20000"/>
          </a:bodyPr>
          <a:lstStyle/>
          <a:p>
            <a:endParaRPr lang="hr-BA" dirty="0" smtClean="0"/>
          </a:p>
          <a:p>
            <a:pPr marL="0" indent="0">
              <a:buNone/>
            </a:pPr>
            <a:r>
              <a:rPr lang="hr-BA" b="1" dirty="0" smtClean="0">
                <a:solidFill>
                  <a:srgbClr val="FF0000"/>
                </a:solidFill>
              </a:rPr>
              <a:t>GRAFIKON  </a:t>
            </a:r>
            <a:r>
              <a:rPr lang="hr-BA" b="1" dirty="0" smtClean="0">
                <a:solidFill>
                  <a:srgbClr val="FF0000"/>
                </a:solidFill>
              </a:rPr>
              <a:t>5.  </a:t>
            </a:r>
            <a:endParaRPr lang="hr-BA" b="1" dirty="0" smtClean="0">
              <a:solidFill>
                <a:srgbClr val="FF0000"/>
              </a:solidFill>
            </a:endParaRPr>
          </a:p>
          <a:p>
            <a:pPr marL="0" indent="0">
              <a:buNone/>
            </a:pPr>
            <a:r>
              <a:rPr lang="hr-BA" b="1" i="1" dirty="0" smtClean="0">
                <a:solidFill>
                  <a:srgbClr val="FF0000"/>
                </a:solidFill>
              </a:rPr>
              <a:t>ODLUKE TUŽILAŠTVA PREMA SKUPINAMA KRIVIČNIH DJELA </a:t>
            </a:r>
            <a:r>
              <a:rPr lang="hr-BA" b="1" dirty="0" smtClean="0">
                <a:solidFill>
                  <a:srgbClr val="FF0000"/>
                </a:solidFill>
              </a:rPr>
              <a:t>(2017. godina)</a:t>
            </a:r>
            <a:endParaRPr lang="hr-BA" b="1" dirty="0">
              <a:solidFill>
                <a:srgbClr val="FF0000"/>
              </a:solidFill>
            </a:endParaRPr>
          </a:p>
          <a:p>
            <a:endParaRPr lang="hr-BA" dirty="0" smtClean="0"/>
          </a:p>
          <a:p>
            <a:pPr marL="0" indent="0" algn="just">
              <a:buNone/>
            </a:pPr>
            <a:r>
              <a:rPr lang="vi-VN" dirty="0" smtClean="0"/>
              <a:t>Kao </a:t>
            </a:r>
            <a:r>
              <a:rPr lang="vi-VN" dirty="0"/>
              <a:t>što je u tabeli iznad moguće vidjeti maloljetna lica najčešće izvršavaju krivična djela protiv imovine, ali i na ovoj tabeli vidi se da je veliki broj prijava odbačeno, da je za manji broj pokrenut postupak, ali da je taj postupak iz nekog razloga obustavljen. Skoro manje od polovine prijavljenih krivičnih djela prošlo je cjelokupni postupak i završeni su određenom sudskom odlukom. Također, prema ovoj tabeli možemo utvrditi da je veoma mali broj ženskih izvršilaca krivičnih djela kada su u pitanju maloljetni počinioci krivičnih djela. Nakon krivičnih djela protiv imovine najveći broj prijavljenih ali i izrečenih sankcija su djela protiv života i tijela, smatramo da je to iz razloga što maloljetnici najviše vrše krivična djela kako bi sebi pribavili ekonomsku korist, ali i u praksi je poznato da najviše tjelesnih ozlijeda tj. krivičnih djela protiv života i tijela maloljetnici su i izvršioci, ali i žrtve ovih krivičnih djela. </a:t>
            </a:r>
            <a:endParaRPr lang="en-US" dirty="0"/>
          </a:p>
        </p:txBody>
      </p:sp>
    </p:spTree>
    <p:extLst>
      <p:ext uri="{BB962C8B-B14F-4D97-AF65-F5344CB8AC3E}">
        <p14:creationId xmlns:p14="http://schemas.microsoft.com/office/powerpoint/2010/main" val="3056116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0"/>
            <a:ext cx="8991599" cy="1600200"/>
          </a:xfrm>
        </p:spPr>
        <p:txBody>
          <a:bodyPr>
            <a:normAutofit/>
          </a:bodyPr>
          <a:lstStyle/>
          <a:p>
            <a:r>
              <a:rPr lang="bs-Latn-BA" sz="4000" dirty="0" smtClean="0"/>
              <a:t>KRIVIČNA DJELA KOJA POČINE MALOLJETNICI </a:t>
            </a:r>
            <a:endParaRPr lang="en-US" sz="4000" dirty="0"/>
          </a:p>
        </p:txBody>
      </p:sp>
      <p:sp>
        <p:nvSpPr>
          <p:cNvPr id="3" name="Content Placeholder 2"/>
          <p:cNvSpPr>
            <a:spLocks noGrp="1"/>
          </p:cNvSpPr>
          <p:nvPr>
            <p:ph idx="1"/>
          </p:nvPr>
        </p:nvSpPr>
        <p:spPr>
          <a:xfrm>
            <a:off x="381000" y="685800"/>
            <a:ext cx="8382000" cy="4572000"/>
          </a:xfrm>
        </p:spPr>
        <p:txBody>
          <a:bodyPr/>
          <a:lstStyle/>
          <a:p>
            <a:pPr algn="just"/>
            <a:r>
              <a:rPr lang="bs-Latn-BA" dirty="0" smtClean="0"/>
              <a:t>Maloljetne osobe najčešće izvršavaju djela koja su u vezi sa imovinom tj. djela protiv imovine. </a:t>
            </a:r>
          </a:p>
          <a:p>
            <a:pPr algn="just"/>
            <a:r>
              <a:rPr lang="bs-Latn-BA" dirty="0" smtClean="0"/>
              <a:t>Nakon toga su to krivična djela protiv života i tijela.</a:t>
            </a:r>
          </a:p>
          <a:p>
            <a:pPr algn="just"/>
            <a:r>
              <a:rPr lang="bs-Latn-BA" dirty="0" smtClean="0"/>
              <a:t>U treću skupinu krivičnih djela koje maloljetnici čine  su djela protiv  slobode i prava građana.</a:t>
            </a:r>
          </a:p>
          <a:p>
            <a:endParaRPr lang="bs-Latn-BA" dirty="0" smtClean="0"/>
          </a:p>
          <a:p>
            <a:endParaRPr lang="en-US" dirty="0"/>
          </a:p>
        </p:txBody>
      </p:sp>
    </p:spTree>
    <p:extLst>
      <p:ext uri="{BB962C8B-B14F-4D97-AF65-F5344CB8AC3E}">
        <p14:creationId xmlns:p14="http://schemas.microsoft.com/office/powerpoint/2010/main" val="2523476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752600"/>
            <a:ext cx="8721918" cy="4038600"/>
          </a:xfrm>
        </p:spPr>
      </p:pic>
    </p:spTree>
    <p:extLst>
      <p:ext uri="{BB962C8B-B14F-4D97-AF65-F5344CB8AC3E}">
        <p14:creationId xmlns:p14="http://schemas.microsoft.com/office/powerpoint/2010/main" val="336092956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762000" y="685800"/>
            <a:ext cx="7543800" cy="5562600"/>
          </a:xfrm>
        </p:spPr>
        <p:txBody>
          <a:bodyPr>
            <a:normAutofit/>
          </a:bodyPr>
          <a:lstStyle/>
          <a:p>
            <a:pPr marL="0" indent="0">
              <a:buNone/>
            </a:pPr>
            <a:r>
              <a:rPr lang="hr-BA" sz="2000" b="1" dirty="0" smtClean="0">
                <a:solidFill>
                  <a:srgbClr val="FF0000"/>
                </a:solidFill>
              </a:rPr>
              <a:t>GRAFIKON  </a:t>
            </a:r>
            <a:r>
              <a:rPr lang="hr-BA" sz="2000" b="1" dirty="0" smtClean="0">
                <a:solidFill>
                  <a:srgbClr val="FF0000"/>
                </a:solidFill>
              </a:rPr>
              <a:t>6.</a:t>
            </a:r>
            <a:endParaRPr lang="hr-BA" sz="2000" b="1" dirty="0" smtClean="0">
              <a:solidFill>
                <a:srgbClr val="FF0000"/>
              </a:solidFill>
            </a:endParaRPr>
          </a:p>
          <a:p>
            <a:pPr marL="0" indent="0">
              <a:buNone/>
            </a:pPr>
            <a:r>
              <a:rPr lang="hr-BA" sz="2000" b="1" i="1" dirty="0" smtClean="0">
                <a:solidFill>
                  <a:srgbClr val="FF0000"/>
                </a:solidFill>
              </a:rPr>
              <a:t>IZREČENE  KAZNENE SANCKIJE </a:t>
            </a:r>
            <a:r>
              <a:rPr lang="hr-BA" sz="2000" b="1" dirty="0" smtClean="0">
                <a:solidFill>
                  <a:srgbClr val="FF0000"/>
                </a:solidFill>
              </a:rPr>
              <a:t>(2017. godina)</a:t>
            </a:r>
          </a:p>
          <a:p>
            <a:pPr marL="0" indent="0" algn="just">
              <a:buNone/>
            </a:pPr>
            <a:r>
              <a:rPr lang="vi-VN" sz="2000" dirty="0" smtClean="0"/>
              <a:t>Na </a:t>
            </a:r>
            <a:r>
              <a:rPr lang="vi-VN" sz="2000" dirty="0"/>
              <a:t>ovom grafičkom prikazu možemo vidjeti da sud najčešće pribjegava izricanju blažih mjera kako bi se </a:t>
            </a:r>
            <a:r>
              <a:rPr lang="vi-VN" sz="2000" dirty="0" smtClean="0"/>
              <a:t>očuvao </a:t>
            </a:r>
            <a:r>
              <a:rPr lang="vi-VN" sz="2000" dirty="0"/>
              <a:t>život, ali i vršio bolji nadzor nad maloljetnim počiniocima krivičnih djela.</a:t>
            </a:r>
          </a:p>
          <a:p>
            <a:pPr marL="0" indent="0" algn="just">
              <a:buNone/>
            </a:pPr>
            <a:r>
              <a:rPr lang="vi-VN" sz="2000" dirty="0"/>
              <a:t>2017. godine izrečene su samo dvije kazne maloljetničkog zatvora, ali u praksi je poznato da su sudije najčešće pri izricanja ovakve kazne u velikoj mjeri pokušali da izbjegnu tj. da drugim mjerama pokušaju postići iste ciljeve. Ti ciljevi se odnose na to da se maloljetnik preodgoji, da mu se pruži mogućnost da nastavi sa redovnim školovanjem, ako se radi o osobi kojoj je potrebno određeno liječenje od ovisnosti da se i to sprovede pod nadzorom, te na taj način osiguraju najbolji mogući rezultati za ponovno uključivanje maloljetnika u društveni života, ali i da se maloljetnik odvrati od činjenja novih krivičnih djela.</a:t>
            </a:r>
          </a:p>
          <a:p>
            <a:endParaRPr lang="en-US" sz="2000" dirty="0"/>
          </a:p>
        </p:txBody>
      </p:sp>
    </p:spTree>
    <p:extLst>
      <p:ext uri="{BB962C8B-B14F-4D97-AF65-F5344CB8AC3E}">
        <p14:creationId xmlns:p14="http://schemas.microsoft.com/office/powerpoint/2010/main" val="1311085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181600"/>
          </a:xfrm>
        </p:spPr>
        <p:txBody>
          <a:bodyPr>
            <a:normAutofit/>
          </a:bodyPr>
          <a:lstStyle/>
          <a:p>
            <a:pPr algn="just"/>
            <a:r>
              <a:rPr lang="vi-VN" dirty="0"/>
              <a:t>Sud najčešće izriče mjeru pojačanog nazora nad maloljetnom osobom, jer na taj način se najlakše prati i drži pod kontrolom način života maloljetnika. Sud koju god mjeru da izrekne, uvijek je “prisutan” sve do </a:t>
            </a:r>
            <a:r>
              <a:rPr lang="vi-VN" dirty="0" smtClean="0"/>
              <a:t>samog</a:t>
            </a:r>
            <a:r>
              <a:rPr lang="hr-BA" dirty="0" smtClean="0"/>
              <a:t> </a:t>
            </a:r>
            <a:r>
              <a:rPr lang="vi-VN" dirty="0" smtClean="0"/>
              <a:t>kraja </a:t>
            </a:r>
            <a:r>
              <a:rPr lang="vi-VN" dirty="0"/>
              <a:t>u životu počinitelja na taj način što su osobe koje provode pojačani nazor, ali i sve druge mjere koje su propisane i sve osobe koje su bile uključene u proces rehabilitacije maloljetnika dužne sudu podnositi u određenom vremenskom intervalu izvještaje o napretku maloljetnika. Kada sud izrekne kaznu zatvora maloljetniku, tada ga i sam sudija za maloljetnike posjećuje u zatvoru i  uvjerava se u opravdanost izrečene sankcije. </a:t>
            </a:r>
            <a:endParaRPr lang="en-US" dirty="0"/>
          </a:p>
        </p:txBody>
      </p:sp>
    </p:spTree>
    <p:extLst>
      <p:ext uri="{BB962C8B-B14F-4D97-AF65-F5344CB8AC3E}">
        <p14:creationId xmlns:p14="http://schemas.microsoft.com/office/powerpoint/2010/main" val="222573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81000"/>
            <a:ext cx="8434061" cy="5791200"/>
          </a:xfrm>
        </p:spPr>
      </p:pic>
    </p:spTree>
    <p:extLst>
      <p:ext uri="{BB962C8B-B14F-4D97-AF65-F5344CB8AC3E}">
        <p14:creationId xmlns:p14="http://schemas.microsoft.com/office/powerpoint/2010/main" val="1419465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53000"/>
            <a:ext cx="8763000" cy="1828800"/>
          </a:xfrm>
        </p:spPr>
        <p:txBody>
          <a:bodyPr>
            <a:normAutofit/>
          </a:bodyPr>
          <a:lstStyle/>
          <a:p>
            <a:r>
              <a:rPr lang="bs-Latn-BA" sz="4400" dirty="0" smtClean="0"/>
              <a:t>        Usporedba 2015. i  2017.godine </a:t>
            </a:r>
            <a:br>
              <a:rPr lang="bs-Latn-BA" sz="4400" dirty="0" smtClean="0"/>
            </a:br>
            <a:r>
              <a:rPr lang="bs-Latn-BA" sz="4400" dirty="0" smtClean="0"/>
              <a:t>            </a:t>
            </a:r>
            <a:r>
              <a:rPr lang="bs-Latn-BA" sz="4400" dirty="0" smtClean="0"/>
              <a:t>    </a:t>
            </a:r>
            <a:r>
              <a:rPr lang="bs-Latn-BA" sz="3200" dirty="0" smtClean="0"/>
              <a:t>(</a:t>
            </a:r>
            <a:r>
              <a:rPr lang="bs-Latn-BA" sz="3200" dirty="0" smtClean="0"/>
              <a:t>prema izrečenim sankcijama)</a:t>
            </a:r>
            <a:endParaRPr lang="en-US" sz="3200" dirty="0"/>
          </a:p>
        </p:txBody>
      </p:sp>
      <p:sp>
        <p:nvSpPr>
          <p:cNvPr id="3" name="Content Placeholder 2"/>
          <p:cNvSpPr>
            <a:spLocks noGrp="1"/>
          </p:cNvSpPr>
          <p:nvPr>
            <p:ph sz="half" idx="1"/>
          </p:nvPr>
        </p:nvSpPr>
        <p:spPr>
          <a:xfrm>
            <a:off x="152400" y="533400"/>
            <a:ext cx="4419600" cy="4495800"/>
          </a:xfrm>
        </p:spPr>
        <p:txBody>
          <a:bodyPr/>
          <a:lstStyle/>
          <a:p>
            <a:endParaRPr lang="bs-Latn-BA" sz="2400" dirty="0" smtClean="0"/>
          </a:p>
          <a:p>
            <a:endParaRPr lang="bs-Latn-BA" sz="2400" dirty="0"/>
          </a:p>
          <a:p>
            <a:endParaRPr lang="bs-Latn-BA" sz="2400" dirty="0" smtClean="0"/>
          </a:p>
          <a:p>
            <a:r>
              <a:rPr lang="bs-Latn-BA" sz="2400" dirty="0" smtClean="0"/>
              <a:t>181 presuda.</a:t>
            </a:r>
          </a:p>
          <a:p>
            <a:r>
              <a:rPr lang="bs-Latn-BA" sz="2400" dirty="0" smtClean="0"/>
              <a:t>2 kazne maloljetničkog zatvora.</a:t>
            </a:r>
          </a:p>
          <a:p>
            <a:r>
              <a:rPr lang="bs-Latn-BA" sz="2400" dirty="0" smtClean="0"/>
              <a:t>54 upozorenja.</a:t>
            </a:r>
          </a:p>
          <a:p>
            <a:r>
              <a:rPr lang="bs-Latn-BA" sz="2400" dirty="0" smtClean="0"/>
              <a:t>114 kazna pojačanog nadora.</a:t>
            </a:r>
          </a:p>
          <a:p>
            <a:r>
              <a:rPr lang="bs-Latn-BA" sz="2400" dirty="0" smtClean="0"/>
              <a:t> 11 zavodskih mjera </a:t>
            </a:r>
          </a:p>
          <a:p>
            <a:endParaRPr lang="bs-Latn-BA" sz="2400" dirty="0" smtClean="0"/>
          </a:p>
          <a:p>
            <a:endParaRPr lang="bs-Latn-BA" sz="2400" dirty="0" smtClean="0"/>
          </a:p>
          <a:p>
            <a:endParaRPr lang="en-US" dirty="0"/>
          </a:p>
        </p:txBody>
      </p:sp>
      <p:sp>
        <p:nvSpPr>
          <p:cNvPr id="4" name="Content Placeholder 3"/>
          <p:cNvSpPr>
            <a:spLocks noGrp="1"/>
          </p:cNvSpPr>
          <p:nvPr>
            <p:ph sz="half" idx="2"/>
          </p:nvPr>
        </p:nvSpPr>
        <p:spPr>
          <a:xfrm>
            <a:off x="4495800" y="609600"/>
            <a:ext cx="4419600" cy="4267200"/>
          </a:xfrm>
        </p:spPr>
        <p:txBody>
          <a:bodyPr>
            <a:normAutofit/>
          </a:bodyPr>
          <a:lstStyle/>
          <a:p>
            <a:endParaRPr lang="bs-Latn-BA" sz="2400" dirty="0" smtClean="0"/>
          </a:p>
          <a:p>
            <a:r>
              <a:rPr lang="bs-Latn-BA" sz="2400" dirty="0" smtClean="0"/>
              <a:t>96</a:t>
            </a:r>
            <a:r>
              <a:rPr lang="bs-Latn-BA" sz="2400" b="1" dirty="0" smtClean="0"/>
              <a:t> </a:t>
            </a:r>
            <a:r>
              <a:rPr lang="bs-Latn-BA" sz="2400" dirty="0" smtClean="0"/>
              <a:t>presuda.</a:t>
            </a:r>
          </a:p>
          <a:p>
            <a:r>
              <a:rPr lang="bs-Latn-BA" sz="2400" dirty="0" smtClean="0"/>
              <a:t>2 kazne maloljetničkog zatvora.</a:t>
            </a:r>
          </a:p>
          <a:p>
            <a:r>
              <a:rPr lang="bs-Latn-BA" sz="2400" dirty="0" smtClean="0"/>
              <a:t>19 upozorenja.</a:t>
            </a:r>
          </a:p>
          <a:p>
            <a:r>
              <a:rPr lang="bs-Latn-BA" sz="2400" dirty="0" smtClean="0"/>
              <a:t>71 kazna pojačanog nadzora.</a:t>
            </a:r>
          </a:p>
          <a:p>
            <a:r>
              <a:rPr lang="bs-Latn-BA" sz="2400" dirty="0" smtClean="0"/>
              <a:t>4 zavodske mjere </a:t>
            </a:r>
          </a:p>
          <a:p>
            <a:endParaRPr lang="en-US" sz="2400" dirty="0"/>
          </a:p>
        </p:txBody>
      </p:sp>
    </p:spTree>
    <p:extLst>
      <p:ext uri="{BB962C8B-B14F-4D97-AF65-F5344CB8AC3E}">
        <p14:creationId xmlns:p14="http://schemas.microsoft.com/office/powerpoint/2010/main" val="383512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solidFill>
                  <a:schemeClr val="accent1">
                    <a:lumMod val="60000"/>
                    <a:lumOff val="40000"/>
                  </a:schemeClr>
                </a:solidFill>
              </a:rPr>
              <a:t>Analiza </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228600" y="685800"/>
            <a:ext cx="8763000" cy="6019800"/>
          </a:xfrm>
        </p:spPr>
        <p:txBody>
          <a:bodyPr>
            <a:normAutofit/>
          </a:bodyPr>
          <a:lstStyle/>
          <a:p>
            <a:pPr algn="just"/>
            <a:r>
              <a:rPr lang="bs-Latn-BA" sz="2000" dirty="0" smtClean="0"/>
              <a:t>U periodu od dvije godine jasno se vidi pad kriminalitete maloljetnika na osnovu samih brojki prijavljenih krivičnih djela.</a:t>
            </a:r>
          </a:p>
          <a:p>
            <a:pPr algn="just"/>
            <a:r>
              <a:rPr lang="bs-Latn-BA" sz="2000" dirty="0" smtClean="0"/>
              <a:t>U drastičnom opadanju je i broj presuda donesenih u periodu 2017.godine. </a:t>
            </a:r>
          </a:p>
          <a:p>
            <a:pPr algn="just"/>
            <a:r>
              <a:rPr lang="bs-Latn-BA" sz="2000" dirty="0" smtClean="0"/>
              <a:t>Za obje godine izrečene je jednak broj kazni zatvora, a to su 2 kazne maloljetničkog zatvora.</a:t>
            </a:r>
          </a:p>
          <a:p>
            <a:pPr algn="just"/>
            <a:r>
              <a:rPr lang="bs-Latn-BA" sz="2000" dirty="0" smtClean="0"/>
              <a:t>Broj izrečenih pojačanih nadzora smanjen je za skoro 50%, </a:t>
            </a:r>
            <a:r>
              <a:rPr lang="bs-Latn-BA" sz="2000" dirty="0" smtClean="0"/>
              <a:t>također </a:t>
            </a:r>
            <a:r>
              <a:rPr lang="bs-Latn-BA" sz="2000" dirty="0" smtClean="0"/>
              <a:t>broj zavodskih </a:t>
            </a:r>
            <a:r>
              <a:rPr lang="bs-Latn-BA" sz="2000" dirty="0" smtClean="0"/>
              <a:t>mjera smanjen </a:t>
            </a:r>
            <a:r>
              <a:rPr lang="bs-Latn-BA" sz="2000" dirty="0" smtClean="0"/>
              <a:t>je skoro za 50%</a:t>
            </a:r>
          </a:p>
          <a:p>
            <a:pPr algn="just"/>
            <a:r>
              <a:rPr lang="bs-Latn-BA" sz="2000" dirty="0" smtClean="0"/>
              <a:t>Na osnovu ovih </a:t>
            </a:r>
            <a:r>
              <a:rPr lang="bs-Latn-BA" sz="2000" dirty="0" smtClean="0"/>
              <a:t>podataka moguće </a:t>
            </a:r>
            <a:r>
              <a:rPr lang="bs-Latn-BA" sz="2000" dirty="0" smtClean="0"/>
              <a:t>je zaključiti da je stopa kriminaliteta u periodu od dvije godine u opadanju</a:t>
            </a:r>
            <a:r>
              <a:rPr lang="bs-Latn-BA" sz="2000" dirty="0" smtClean="0"/>
              <a:t>, a </a:t>
            </a:r>
            <a:r>
              <a:rPr lang="bs-Latn-BA" sz="2000" dirty="0" smtClean="0"/>
              <a:t>samim tim i da je manji broj sankcija izrečen prema maloljetnim licima u opadanju.</a:t>
            </a:r>
          </a:p>
          <a:p>
            <a:pPr algn="just"/>
            <a:r>
              <a:rPr lang="bs-Latn-BA" sz="2000" dirty="0" smtClean="0"/>
              <a:t>Ovo može biti pokazatelj da je </a:t>
            </a:r>
            <a:r>
              <a:rPr lang="bs-Latn-BA" sz="2000" dirty="0" smtClean="0"/>
              <a:t>prevencija, </a:t>
            </a:r>
            <a:r>
              <a:rPr lang="bs-Latn-BA" sz="2000" dirty="0" smtClean="0"/>
              <a:t>ali i pojačan nadzor nad maloljetnicima imao pozitivne učinke.</a:t>
            </a:r>
          </a:p>
          <a:p>
            <a:endParaRPr lang="bs-Latn-BA" dirty="0" smtClean="0"/>
          </a:p>
          <a:p>
            <a:endParaRPr lang="bs-Latn-BA" dirty="0" smtClean="0"/>
          </a:p>
          <a:p>
            <a:endParaRPr lang="en-US" dirty="0"/>
          </a:p>
        </p:txBody>
      </p:sp>
    </p:spTree>
    <p:extLst>
      <p:ext uri="{BB962C8B-B14F-4D97-AF65-F5344CB8AC3E}">
        <p14:creationId xmlns:p14="http://schemas.microsoft.com/office/powerpoint/2010/main" val="2481538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TUŽITELJ </a:t>
            </a:r>
            <a:endParaRPr lang="en-US" dirty="0"/>
          </a:p>
        </p:txBody>
      </p:sp>
      <p:sp>
        <p:nvSpPr>
          <p:cNvPr id="3" name="Content Placeholder 2"/>
          <p:cNvSpPr>
            <a:spLocks noGrp="1"/>
          </p:cNvSpPr>
          <p:nvPr>
            <p:ph idx="1"/>
          </p:nvPr>
        </p:nvSpPr>
        <p:spPr>
          <a:xfrm>
            <a:off x="685800" y="762000"/>
            <a:ext cx="7543800" cy="4495800"/>
          </a:xfrm>
        </p:spPr>
        <p:txBody>
          <a:bodyPr>
            <a:normAutofit lnSpcReduction="10000"/>
          </a:bodyPr>
          <a:lstStyle/>
          <a:p>
            <a:pPr marL="0" indent="0" algn="just">
              <a:buNone/>
            </a:pPr>
            <a:r>
              <a:rPr lang="en-US" dirty="0" err="1">
                <a:ea typeface="Calibri"/>
              </a:rPr>
              <a:t>Postupak</a:t>
            </a:r>
            <a:r>
              <a:rPr lang="en-US" dirty="0">
                <a:ea typeface="Calibri"/>
              </a:rPr>
              <a:t> </a:t>
            </a:r>
            <a:r>
              <a:rPr lang="en-US" dirty="0" err="1">
                <a:ea typeface="Calibri"/>
              </a:rPr>
              <a:t>prema</a:t>
            </a:r>
            <a:r>
              <a:rPr lang="en-US" dirty="0">
                <a:ea typeface="Calibri"/>
              </a:rPr>
              <a:t> </a:t>
            </a:r>
            <a:r>
              <a:rPr lang="en-US" dirty="0" err="1">
                <a:ea typeface="Calibri"/>
              </a:rPr>
              <a:t>maloljetnim</a:t>
            </a:r>
            <a:r>
              <a:rPr lang="en-US" dirty="0">
                <a:ea typeface="Calibri"/>
              </a:rPr>
              <a:t> </a:t>
            </a:r>
            <a:r>
              <a:rPr lang="en-US" dirty="0" err="1">
                <a:ea typeface="Calibri"/>
              </a:rPr>
              <a:t>licima</a:t>
            </a:r>
            <a:r>
              <a:rPr lang="en-US" dirty="0">
                <a:ea typeface="Calibri"/>
              </a:rPr>
              <a:t> </a:t>
            </a:r>
            <a:r>
              <a:rPr lang="en-US" dirty="0" err="1">
                <a:ea typeface="Calibri"/>
              </a:rPr>
              <a:t>pokreće</a:t>
            </a:r>
            <a:r>
              <a:rPr lang="en-US" dirty="0">
                <a:ea typeface="Calibri"/>
              </a:rPr>
              <a:t> se </a:t>
            </a:r>
            <a:r>
              <a:rPr lang="en-US" dirty="0" err="1">
                <a:ea typeface="Calibri"/>
              </a:rPr>
              <a:t>na</a:t>
            </a:r>
            <a:r>
              <a:rPr lang="en-US" dirty="0">
                <a:ea typeface="Calibri"/>
              </a:rPr>
              <a:t> </a:t>
            </a:r>
            <a:r>
              <a:rPr lang="en-US" b="1" i="1" dirty="0" err="1">
                <a:ea typeface="Calibri"/>
              </a:rPr>
              <a:t>zahtjev</a:t>
            </a:r>
            <a:r>
              <a:rPr lang="en-US" b="1" i="1" dirty="0">
                <a:ea typeface="Calibri"/>
              </a:rPr>
              <a:t> </a:t>
            </a:r>
            <a:r>
              <a:rPr lang="en-US" b="1" i="1" dirty="0" err="1" smtClean="0">
                <a:ea typeface="Calibri"/>
              </a:rPr>
              <a:t>tužioca</a:t>
            </a:r>
            <a:r>
              <a:rPr lang="bs-Latn-BA" b="1" i="1" dirty="0" smtClean="0">
                <a:ea typeface="Calibri"/>
              </a:rPr>
              <a:t>.</a:t>
            </a:r>
          </a:p>
          <a:p>
            <a:pPr marL="0" indent="0" algn="just">
              <a:buNone/>
            </a:pPr>
            <a:r>
              <a:rPr lang="en-US" dirty="0" err="1"/>
              <a:t>Tužilac</a:t>
            </a:r>
            <a:r>
              <a:rPr lang="en-US" dirty="0"/>
              <a:t> je </a:t>
            </a:r>
            <a:r>
              <a:rPr lang="en-US" dirty="0" err="1"/>
              <a:t>ovlašten</a:t>
            </a:r>
            <a:r>
              <a:rPr lang="en-US" dirty="0"/>
              <a:t> da </a:t>
            </a:r>
            <a:r>
              <a:rPr lang="en-US" dirty="0" err="1" smtClean="0"/>
              <a:t>pokre</a:t>
            </a:r>
            <a:r>
              <a:rPr lang="hr-BA" dirty="0" smtClean="0"/>
              <a:t>n</a:t>
            </a:r>
            <a:r>
              <a:rPr lang="en-US" dirty="0" smtClean="0"/>
              <a:t>e </a:t>
            </a:r>
            <a:r>
              <a:rPr lang="en-US" dirty="0" err="1"/>
              <a:t>postupak</a:t>
            </a:r>
            <a:r>
              <a:rPr lang="en-US" dirty="0"/>
              <a:t> </a:t>
            </a:r>
            <a:r>
              <a:rPr lang="en-US" dirty="0" err="1"/>
              <a:t>protiv</a:t>
            </a:r>
            <a:r>
              <a:rPr lang="en-US" dirty="0"/>
              <a:t> </a:t>
            </a:r>
            <a:r>
              <a:rPr lang="en-US" dirty="0" err="1"/>
              <a:t>maloljetnog</a:t>
            </a:r>
            <a:r>
              <a:rPr lang="en-US" dirty="0"/>
              <a:t> </a:t>
            </a:r>
            <a:r>
              <a:rPr lang="en-US" dirty="0" err="1"/>
              <a:t>lica</a:t>
            </a:r>
            <a:r>
              <a:rPr lang="en-US" dirty="0"/>
              <a:t> i to u </a:t>
            </a:r>
            <a:r>
              <a:rPr lang="en-US" dirty="0" err="1"/>
              <a:t>slučajevima</a:t>
            </a:r>
            <a:r>
              <a:rPr lang="en-US" dirty="0"/>
              <a:t>: </a:t>
            </a:r>
          </a:p>
          <a:p>
            <a:pPr marL="0" indent="0" algn="just">
              <a:buNone/>
            </a:pPr>
            <a:r>
              <a:rPr lang="en-US" dirty="0" smtClean="0">
                <a:solidFill>
                  <a:schemeClr val="accent6">
                    <a:lumMod val="60000"/>
                    <a:lumOff val="40000"/>
                  </a:schemeClr>
                </a:solidFill>
              </a:rPr>
              <a:t>1.</a:t>
            </a:r>
            <a:r>
              <a:rPr lang="en-US" dirty="0" smtClean="0"/>
              <a:t>Ako </a:t>
            </a:r>
            <a:r>
              <a:rPr lang="en-US" dirty="0"/>
              <a:t>je </a:t>
            </a:r>
            <a:r>
              <a:rPr lang="en-US" dirty="0" err="1"/>
              <a:t>maloljetnik</a:t>
            </a:r>
            <a:r>
              <a:rPr lang="en-US" dirty="0"/>
              <a:t> </a:t>
            </a:r>
            <a:r>
              <a:rPr lang="en-US" dirty="0" err="1"/>
              <a:t>izvršio</a:t>
            </a:r>
            <a:r>
              <a:rPr lang="en-US" dirty="0"/>
              <a:t> </a:t>
            </a:r>
            <a:r>
              <a:rPr lang="en-US" dirty="0" err="1"/>
              <a:t>krivično</a:t>
            </a:r>
            <a:r>
              <a:rPr lang="en-US" dirty="0"/>
              <a:t> </a:t>
            </a:r>
            <a:r>
              <a:rPr lang="en-US" dirty="0" err="1" smtClean="0"/>
              <a:t>djelo</a:t>
            </a:r>
            <a:r>
              <a:rPr lang="en-US" dirty="0" smtClean="0"/>
              <a:t> </a:t>
            </a:r>
            <a:r>
              <a:rPr lang="en-US" dirty="0" err="1"/>
              <a:t>za</a:t>
            </a:r>
            <a:r>
              <a:rPr lang="en-US" dirty="0"/>
              <a:t> </a:t>
            </a:r>
            <a:r>
              <a:rPr lang="en-US" dirty="0" err="1"/>
              <a:t>koje</a:t>
            </a:r>
            <a:r>
              <a:rPr lang="en-US" dirty="0"/>
              <a:t> je </a:t>
            </a:r>
            <a:r>
              <a:rPr lang="en-US" dirty="0" err="1"/>
              <a:t>propisana</a:t>
            </a:r>
            <a:r>
              <a:rPr lang="en-US" dirty="0"/>
              <a:t> </a:t>
            </a:r>
            <a:r>
              <a:rPr lang="en-US" b="1" i="1" dirty="0" err="1"/>
              <a:t>novčana</a:t>
            </a:r>
            <a:r>
              <a:rPr lang="en-US" b="1" i="1" dirty="0"/>
              <a:t> </a:t>
            </a:r>
            <a:r>
              <a:rPr lang="en-US" b="1" i="1" dirty="0" err="1"/>
              <a:t>kazna</a:t>
            </a:r>
            <a:r>
              <a:rPr lang="en-US" b="1" i="1" dirty="0"/>
              <a:t> (</a:t>
            </a:r>
            <a:r>
              <a:rPr lang="en-US" b="1" i="1" dirty="0" err="1"/>
              <a:t>kao</a:t>
            </a:r>
            <a:r>
              <a:rPr lang="en-US" b="1" i="1" dirty="0"/>
              <a:t> </a:t>
            </a:r>
            <a:r>
              <a:rPr lang="en-US" b="1" i="1" dirty="0" err="1"/>
              <a:t>glavna</a:t>
            </a:r>
            <a:r>
              <a:rPr lang="en-US" b="1" i="1" dirty="0"/>
              <a:t> </a:t>
            </a:r>
            <a:r>
              <a:rPr lang="en-US" b="1" i="1" dirty="0" err="1"/>
              <a:t>kazna</a:t>
            </a:r>
            <a:r>
              <a:rPr lang="en-US" b="1" i="1" dirty="0"/>
              <a:t>) </a:t>
            </a:r>
            <a:r>
              <a:rPr lang="en-US" b="1" i="1" dirty="0" err="1"/>
              <a:t>ili</a:t>
            </a:r>
            <a:r>
              <a:rPr lang="en-US" b="1" i="1" dirty="0"/>
              <a:t> </a:t>
            </a:r>
            <a:r>
              <a:rPr lang="en-US" b="1" i="1" dirty="0" err="1"/>
              <a:t>kazna</a:t>
            </a:r>
            <a:r>
              <a:rPr lang="en-US" b="1" i="1" dirty="0"/>
              <a:t> </a:t>
            </a:r>
            <a:r>
              <a:rPr lang="en-US" b="1" i="1" dirty="0" err="1"/>
              <a:t>zatvora</a:t>
            </a:r>
            <a:r>
              <a:rPr lang="en-US" b="1" i="1" dirty="0"/>
              <a:t> u </a:t>
            </a:r>
            <a:r>
              <a:rPr lang="en-US" b="1" i="1" dirty="0" err="1"/>
              <a:t>trajanju</a:t>
            </a:r>
            <a:r>
              <a:rPr lang="en-US" b="1" i="1" dirty="0"/>
              <a:t> do tri </a:t>
            </a:r>
            <a:r>
              <a:rPr lang="en-US" b="1" i="1" dirty="0" err="1"/>
              <a:t>godine</a:t>
            </a:r>
            <a:r>
              <a:rPr lang="en-US" b="1" i="1" dirty="0"/>
              <a:t>. </a:t>
            </a:r>
          </a:p>
          <a:p>
            <a:pPr marL="0" indent="0" algn="just">
              <a:buNone/>
            </a:pPr>
            <a:r>
              <a:rPr lang="en-US" dirty="0" smtClean="0">
                <a:solidFill>
                  <a:schemeClr val="accent6">
                    <a:lumMod val="60000"/>
                    <a:lumOff val="40000"/>
                  </a:schemeClr>
                </a:solidFill>
              </a:rPr>
              <a:t>2.</a:t>
            </a:r>
            <a:r>
              <a:rPr lang="hr-BA" dirty="0" smtClean="0">
                <a:solidFill>
                  <a:schemeClr val="accent6">
                    <a:lumMod val="60000"/>
                    <a:lumOff val="40000"/>
                  </a:schemeClr>
                </a:solidFill>
              </a:rPr>
              <a:t> </a:t>
            </a:r>
            <a:r>
              <a:rPr lang="en-US" dirty="0" err="1" smtClean="0"/>
              <a:t>Onda</a:t>
            </a:r>
            <a:r>
              <a:rPr lang="en-US" dirty="0" smtClean="0"/>
              <a:t> </a:t>
            </a:r>
            <a:r>
              <a:rPr lang="en-US" dirty="0" err="1"/>
              <a:t>kada</a:t>
            </a:r>
            <a:r>
              <a:rPr lang="en-US" dirty="0"/>
              <a:t> je </a:t>
            </a:r>
            <a:r>
              <a:rPr lang="en-US" dirty="0" err="1"/>
              <a:t>prema</a:t>
            </a:r>
            <a:r>
              <a:rPr lang="en-US" dirty="0"/>
              <a:t> </a:t>
            </a:r>
            <a:r>
              <a:rPr lang="en-US" dirty="0" err="1"/>
              <a:t>maloljetniku</a:t>
            </a:r>
            <a:r>
              <a:rPr lang="en-US" dirty="0"/>
              <a:t> u </a:t>
            </a:r>
            <a:r>
              <a:rPr lang="en-US" dirty="0" err="1"/>
              <a:t>toku</a:t>
            </a:r>
            <a:r>
              <a:rPr lang="en-US" dirty="0"/>
              <a:t> </a:t>
            </a:r>
            <a:r>
              <a:rPr lang="en-US" dirty="0" err="1"/>
              <a:t>izvršenja</a:t>
            </a:r>
            <a:r>
              <a:rPr lang="en-US" dirty="0"/>
              <a:t> </a:t>
            </a:r>
            <a:r>
              <a:rPr lang="en-US" dirty="0" err="1"/>
              <a:t>kazne</a:t>
            </a:r>
            <a:r>
              <a:rPr lang="en-US" dirty="0"/>
              <a:t> </a:t>
            </a:r>
            <a:r>
              <a:rPr lang="en-US" dirty="0" err="1"/>
              <a:t>maloljetničkog</a:t>
            </a:r>
            <a:r>
              <a:rPr lang="en-US" dirty="0"/>
              <a:t> </a:t>
            </a:r>
            <a:r>
              <a:rPr lang="en-US" dirty="0" err="1" smtClean="0"/>
              <a:t>zatvor</a:t>
            </a:r>
            <a:r>
              <a:rPr lang="hr-BA" dirty="0" smtClean="0"/>
              <a:t>a</a:t>
            </a:r>
            <a:r>
              <a:rPr lang="en-US" dirty="0" smtClean="0"/>
              <a:t> </a:t>
            </a:r>
            <a:r>
              <a:rPr lang="en-US" dirty="0" err="1"/>
              <a:t>ili</a:t>
            </a:r>
            <a:r>
              <a:rPr lang="en-US" dirty="0"/>
              <a:t> </a:t>
            </a:r>
            <a:r>
              <a:rPr lang="en-US" dirty="0" err="1"/>
              <a:t>odgojne</a:t>
            </a:r>
            <a:r>
              <a:rPr lang="en-US" dirty="0"/>
              <a:t> </a:t>
            </a:r>
            <a:r>
              <a:rPr lang="en-US" dirty="0" err="1"/>
              <a:t>mjere</a:t>
            </a:r>
            <a:r>
              <a:rPr lang="en-US" dirty="0"/>
              <a:t> </a:t>
            </a:r>
            <a:r>
              <a:rPr lang="en-US" dirty="0" err="1"/>
              <a:t>ako</a:t>
            </a:r>
            <a:r>
              <a:rPr lang="en-US" dirty="0"/>
              <a:t>, </a:t>
            </a:r>
            <a:r>
              <a:rPr lang="en-US" dirty="0" err="1"/>
              <a:t>obzirom</a:t>
            </a:r>
            <a:r>
              <a:rPr lang="en-US" dirty="0"/>
              <a:t> </a:t>
            </a:r>
            <a:r>
              <a:rPr lang="en-US" dirty="0" err="1"/>
              <a:t>na</a:t>
            </a:r>
            <a:r>
              <a:rPr lang="en-US" dirty="0"/>
              <a:t> </a:t>
            </a:r>
            <a:r>
              <a:rPr lang="en-US" dirty="0" err="1"/>
              <a:t>težinu</a:t>
            </a:r>
            <a:r>
              <a:rPr lang="en-US" dirty="0"/>
              <a:t> </a:t>
            </a:r>
            <a:r>
              <a:rPr lang="en-US" dirty="0" err="1"/>
              <a:t>izvršenog</a:t>
            </a:r>
            <a:r>
              <a:rPr lang="en-US" dirty="0"/>
              <a:t> </a:t>
            </a:r>
            <a:r>
              <a:rPr lang="en-US" dirty="0" err="1"/>
              <a:t>krivičnog</a:t>
            </a:r>
            <a:r>
              <a:rPr lang="en-US" dirty="0"/>
              <a:t> </a:t>
            </a:r>
            <a:r>
              <a:rPr lang="en-US" dirty="0" err="1"/>
              <a:t>djela</a:t>
            </a:r>
            <a:r>
              <a:rPr lang="en-US" dirty="0"/>
              <a:t>, </a:t>
            </a:r>
            <a:r>
              <a:rPr lang="en-US" dirty="0" err="1"/>
              <a:t>kao</a:t>
            </a:r>
            <a:r>
              <a:rPr lang="en-US" dirty="0"/>
              <a:t> i </a:t>
            </a:r>
            <a:r>
              <a:rPr lang="en-US" dirty="0" err="1"/>
              <a:t>na</a:t>
            </a:r>
            <a:r>
              <a:rPr lang="en-US" dirty="0"/>
              <a:t> </a:t>
            </a:r>
            <a:r>
              <a:rPr lang="en-US" dirty="0" err="1"/>
              <a:t>kaznu</a:t>
            </a:r>
            <a:r>
              <a:rPr lang="en-US" dirty="0"/>
              <a:t>, </a:t>
            </a:r>
            <a:r>
              <a:rPr lang="en-US" dirty="0" err="1"/>
              <a:t>odnosno</a:t>
            </a:r>
            <a:r>
              <a:rPr lang="en-US" dirty="0"/>
              <a:t> </a:t>
            </a:r>
            <a:r>
              <a:rPr lang="en-US" dirty="0" err="1"/>
              <a:t>odgojnu</a:t>
            </a:r>
            <a:r>
              <a:rPr lang="en-US" dirty="0"/>
              <a:t> </a:t>
            </a:r>
            <a:r>
              <a:rPr lang="en-US" dirty="0" err="1"/>
              <a:t>mjeru</a:t>
            </a:r>
            <a:r>
              <a:rPr lang="en-US" dirty="0"/>
              <a:t> </a:t>
            </a:r>
            <a:r>
              <a:rPr lang="en-US" dirty="0" err="1"/>
              <a:t>koja</a:t>
            </a:r>
            <a:r>
              <a:rPr lang="en-US" dirty="0"/>
              <a:t> se </a:t>
            </a:r>
            <a:r>
              <a:rPr lang="en-US" dirty="0" err="1"/>
              <a:t>izvršava</a:t>
            </a:r>
            <a:r>
              <a:rPr lang="en-US" dirty="0"/>
              <a:t>, </a:t>
            </a:r>
            <a:r>
              <a:rPr lang="en-US" dirty="0" err="1"/>
              <a:t>pokretanje</a:t>
            </a:r>
            <a:r>
              <a:rPr lang="en-US" dirty="0"/>
              <a:t> </a:t>
            </a:r>
            <a:r>
              <a:rPr lang="en-US" dirty="0" err="1"/>
              <a:t>postupka</a:t>
            </a:r>
            <a:r>
              <a:rPr lang="en-US" dirty="0"/>
              <a:t> ne </a:t>
            </a:r>
            <a:r>
              <a:rPr lang="hr-BA" dirty="0" err="1"/>
              <a:t>b</a:t>
            </a:r>
            <a:r>
              <a:rPr lang="en-US" dirty="0" smtClean="0"/>
              <a:t>i </a:t>
            </a:r>
            <a:r>
              <a:rPr lang="en-US" dirty="0" err="1"/>
              <a:t>bilo</a:t>
            </a:r>
            <a:r>
              <a:rPr lang="en-US" dirty="0"/>
              <a:t> </a:t>
            </a:r>
            <a:r>
              <a:rPr lang="en-US" dirty="0" err="1"/>
              <a:t>oportuno</a:t>
            </a:r>
            <a:r>
              <a:rPr lang="en-US" dirty="0"/>
              <a:t>. </a:t>
            </a:r>
          </a:p>
          <a:p>
            <a:endParaRPr lang="en-US" dirty="0"/>
          </a:p>
        </p:txBody>
      </p:sp>
    </p:spTree>
    <p:extLst>
      <p:ext uri="{BB962C8B-B14F-4D97-AF65-F5344CB8AC3E}">
        <p14:creationId xmlns:p14="http://schemas.microsoft.com/office/powerpoint/2010/main" val="183235743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SUDIJA ZA MALOLJETNIKE </a:t>
            </a:r>
            <a:endParaRPr lang="en-US" dirty="0"/>
          </a:p>
        </p:txBody>
      </p:sp>
      <p:sp>
        <p:nvSpPr>
          <p:cNvPr id="3" name="Content Placeholder 2"/>
          <p:cNvSpPr>
            <a:spLocks noGrp="1"/>
          </p:cNvSpPr>
          <p:nvPr>
            <p:ph idx="1"/>
          </p:nvPr>
        </p:nvSpPr>
        <p:spPr>
          <a:xfrm>
            <a:off x="762000" y="685800"/>
            <a:ext cx="7543800" cy="4495800"/>
          </a:xfrm>
        </p:spPr>
        <p:txBody>
          <a:bodyPr>
            <a:normAutofit fontScale="92500" lnSpcReduction="10000"/>
          </a:bodyPr>
          <a:lstStyle/>
          <a:p>
            <a:pPr algn="just"/>
            <a:r>
              <a:rPr lang="vi-VN" dirty="0"/>
              <a:t>Sudija za </a:t>
            </a:r>
            <a:r>
              <a:rPr lang="vi-VN" dirty="0" smtClean="0"/>
              <a:t>maloljetnike </a:t>
            </a:r>
            <a:r>
              <a:rPr lang="vi-VN" dirty="0"/>
              <a:t>je sudija koji posjeduje afinitet za rad sa djecom i specijalna znanja o pravima djeteta i prestupništva mladih, kao i druga znanja i vještine koje ga čine kompetentnim za rad na slučajevima maloljetničkog prestupništva. Nadležnost sudova za suđenje maloljetniku i mlađem punoljetnom licu prestaje s navršenom 23. godinom života. </a:t>
            </a:r>
            <a:endParaRPr lang="hr-BA" dirty="0" smtClean="0"/>
          </a:p>
          <a:p>
            <a:pPr algn="just"/>
            <a:r>
              <a:rPr lang="hr-BA" dirty="0" smtClean="0"/>
              <a:t>S</a:t>
            </a:r>
            <a:r>
              <a:rPr lang="en-US" dirty="0" err="1" smtClean="0"/>
              <a:t>udija</a:t>
            </a:r>
            <a:r>
              <a:rPr lang="en-US" dirty="0" smtClean="0"/>
              <a:t> </a:t>
            </a:r>
            <a:r>
              <a:rPr lang="en-US" dirty="0" err="1"/>
              <a:t>za</a:t>
            </a:r>
            <a:r>
              <a:rPr lang="en-US" dirty="0"/>
              <a:t> </a:t>
            </a:r>
            <a:r>
              <a:rPr lang="en-US" dirty="0" err="1" smtClean="0"/>
              <a:t>malolje</a:t>
            </a:r>
            <a:r>
              <a:rPr lang="hr-BA" dirty="0" smtClean="0"/>
              <a:t>t</a:t>
            </a:r>
            <a:r>
              <a:rPr lang="en-US" dirty="0" err="1" smtClean="0"/>
              <a:t>nike</a:t>
            </a:r>
            <a:r>
              <a:rPr lang="en-US" dirty="0" smtClean="0"/>
              <a:t> </a:t>
            </a:r>
            <a:r>
              <a:rPr lang="en-US" dirty="0" err="1"/>
              <a:t>ima</a:t>
            </a:r>
            <a:r>
              <a:rPr lang="en-US" dirty="0"/>
              <a:t> </a:t>
            </a:r>
            <a:r>
              <a:rPr lang="en-US" dirty="0" err="1"/>
              <a:t>mnogo</a:t>
            </a:r>
            <a:r>
              <a:rPr lang="en-US" dirty="0"/>
              <a:t> </a:t>
            </a:r>
            <a:r>
              <a:rPr lang="en-US" dirty="0" err="1"/>
              <a:t>kompleksniju</a:t>
            </a:r>
            <a:r>
              <a:rPr lang="en-US" dirty="0"/>
              <a:t> </a:t>
            </a:r>
            <a:r>
              <a:rPr lang="en-US" dirty="0" err="1"/>
              <a:t>ulogu</a:t>
            </a:r>
            <a:r>
              <a:rPr lang="en-US" dirty="0"/>
              <a:t> u </a:t>
            </a:r>
            <a:r>
              <a:rPr lang="en-US" dirty="0" err="1"/>
              <a:t>postupku</a:t>
            </a:r>
            <a:r>
              <a:rPr lang="en-US" dirty="0"/>
              <a:t> od </a:t>
            </a:r>
            <a:r>
              <a:rPr lang="en-US" dirty="0" err="1"/>
              <a:t>samog</a:t>
            </a:r>
            <a:r>
              <a:rPr lang="en-US" dirty="0"/>
              <a:t> </a:t>
            </a:r>
            <a:r>
              <a:rPr lang="en-US" dirty="0" err="1"/>
              <a:t>sudije</a:t>
            </a:r>
            <a:r>
              <a:rPr lang="en-US" dirty="0"/>
              <a:t> u </a:t>
            </a:r>
            <a:r>
              <a:rPr lang="en-US" dirty="0" err="1"/>
              <a:t>slučajevima</a:t>
            </a:r>
            <a:r>
              <a:rPr lang="en-US" dirty="0"/>
              <a:t> </a:t>
            </a:r>
            <a:r>
              <a:rPr lang="en-US" dirty="0" err="1"/>
              <a:t>kada</a:t>
            </a:r>
            <a:r>
              <a:rPr lang="en-US" dirty="0"/>
              <a:t> se </a:t>
            </a:r>
            <a:r>
              <a:rPr lang="en-US" dirty="0" err="1"/>
              <a:t>radi</a:t>
            </a:r>
            <a:r>
              <a:rPr lang="en-US" dirty="0"/>
              <a:t> o </a:t>
            </a:r>
            <a:r>
              <a:rPr lang="en-US" dirty="0" err="1"/>
              <a:t>punoljetnom</a:t>
            </a:r>
            <a:r>
              <a:rPr lang="en-US" dirty="0"/>
              <a:t> </a:t>
            </a:r>
            <a:r>
              <a:rPr lang="en-US" dirty="0" err="1"/>
              <a:t>izvršiocu</a:t>
            </a:r>
            <a:r>
              <a:rPr lang="en-US" dirty="0"/>
              <a:t> </a:t>
            </a:r>
            <a:r>
              <a:rPr lang="en-US" dirty="0" err="1"/>
              <a:t>krivičnog</a:t>
            </a:r>
            <a:r>
              <a:rPr lang="en-US" dirty="0"/>
              <a:t> </a:t>
            </a:r>
            <a:r>
              <a:rPr lang="en-US" dirty="0" err="1"/>
              <a:t>djela</a:t>
            </a:r>
            <a:r>
              <a:rPr lang="en-US" dirty="0"/>
              <a:t>. </a:t>
            </a:r>
            <a:endParaRPr lang="bs-Latn-BA" dirty="0" smtClean="0"/>
          </a:p>
          <a:p>
            <a:pPr marL="0" indent="0" algn="just">
              <a:buNone/>
            </a:pPr>
            <a:endParaRPr lang="bs-Latn-BA" dirty="0" smtClean="0"/>
          </a:p>
          <a:p>
            <a:pPr algn="just"/>
            <a:r>
              <a:rPr lang="en-US" dirty="0" err="1" smtClean="0"/>
              <a:t>Sudija</a:t>
            </a:r>
            <a:r>
              <a:rPr lang="en-US" dirty="0" smtClean="0"/>
              <a:t> </a:t>
            </a:r>
            <a:r>
              <a:rPr lang="en-US" dirty="0" err="1"/>
              <a:t>za</a:t>
            </a:r>
            <a:r>
              <a:rPr lang="en-US" dirty="0"/>
              <a:t> </a:t>
            </a:r>
            <a:r>
              <a:rPr lang="en-US" dirty="0" err="1"/>
              <a:t>maloljetnike</a:t>
            </a:r>
            <a:r>
              <a:rPr lang="en-US" dirty="0"/>
              <a:t> je </a:t>
            </a:r>
            <a:r>
              <a:rPr lang="en-US" dirty="0" err="1"/>
              <a:t>prisutan</a:t>
            </a:r>
            <a:r>
              <a:rPr lang="en-US" dirty="0"/>
              <a:t> i </a:t>
            </a:r>
            <a:r>
              <a:rPr lang="en-US" dirty="0" err="1"/>
              <a:t>aktivno</a:t>
            </a:r>
            <a:r>
              <a:rPr lang="en-US" dirty="0"/>
              <a:t> </a:t>
            </a:r>
            <a:r>
              <a:rPr lang="en-US" dirty="0" err="1"/>
              <a:t>sudjeluje</a:t>
            </a:r>
            <a:r>
              <a:rPr lang="en-US" dirty="0"/>
              <a:t> u </a:t>
            </a:r>
            <a:r>
              <a:rPr lang="en-US" dirty="0" err="1"/>
              <a:t>svima</a:t>
            </a:r>
            <a:r>
              <a:rPr lang="en-US" dirty="0"/>
              <a:t> </a:t>
            </a:r>
            <a:r>
              <a:rPr lang="en-US" dirty="0" err="1"/>
              <a:t>fazama</a:t>
            </a:r>
            <a:r>
              <a:rPr lang="en-US" dirty="0"/>
              <a:t> </a:t>
            </a:r>
            <a:r>
              <a:rPr lang="en-US" dirty="0" err="1"/>
              <a:t>postupka</a:t>
            </a:r>
            <a:r>
              <a:rPr lang="en-US" dirty="0"/>
              <a:t> </a:t>
            </a:r>
            <a:r>
              <a:rPr lang="en-US" dirty="0" err="1"/>
              <a:t>prema</a:t>
            </a:r>
            <a:r>
              <a:rPr lang="en-US" dirty="0"/>
              <a:t> </a:t>
            </a:r>
            <a:r>
              <a:rPr lang="en-US" dirty="0" err="1"/>
              <a:t>maljoljetniku</a:t>
            </a:r>
            <a:r>
              <a:rPr lang="en-US" dirty="0"/>
              <a:t>. </a:t>
            </a:r>
            <a:endParaRPr lang="bs-Latn-BA" dirty="0" smtClean="0"/>
          </a:p>
          <a:p>
            <a:endParaRPr lang="en-US" dirty="0"/>
          </a:p>
        </p:txBody>
      </p:sp>
    </p:spTree>
    <p:extLst>
      <p:ext uri="{BB962C8B-B14F-4D97-AF65-F5344CB8AC3E}">
        <p14:creationId xmlns:p14="http://schemas.microsoft.com/office/powerpoint/2010/main" val="54493773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0"/>
            <a:ext cx="8001000" cy="838200"/>
          </a:xfrm>
        </p:spPr>
        <p:txBody>
          <a:bodyPr>
            <a:normAutofit/>
          </a:bodyPr>
          <a:lstStyle/>
          <a:p>
            <a:r>
              <a:rPr lang="bs-Latn-BA" sz="3600" dirty="0" smtClean="0"/>
              <a:t>PRAVA I DUŽNOSTI SUDIJE ZA MALOLJETNIKE</a:t>
            </a:r>
            <a:endParaRPr lang="en-US" sz="3600" dirty="0"/>
          </a:p>
        </p:txBody>
      </p:sp>
      <p:sp>
        <p:nvSpPr>
          <p:cNvPr id="3" name="Content Placeholder 2"/>
          <p:cNvSpPr>
            <a:spLocks noGrp="1"/>
          </p:cNvSpPr>
          <p:nvPr>
            <p:ph idx="1"/>
          </p:nvPr>
        </p:nvSpPr>
        <p:spPr>
          <a:xfrm>
            <a:off x="609600" y="685800"/>
            <a:ext cx="7696200" cy="4876800"/>
          </a:xfrm>
        </p:spPr>
        <p:txBody>
          <a:bodyPr>
            <a:normAutofit/>
          </a:bodyPr>
          <a:lstStyle/>
          <a:p>
            <a:pPr algn="just"/>
            <a:r>
              <a:rPr lang="bs-Latn-BA" sz="2000" dirty="0" smtClean="0"/>
              <a:t>U pripremnom postupku </a:t>
            </a:r>
            <a:r>
              <a:rPr lang="bs-Latn-BA" sz="2000" b="1" dirty="0" smtClean="0"/>
              <a:t>utvrđuje razvijenost maljoljetnika i ispituje u kakvoj se sredini maloljetnik nalazi</a:t>
            </a:r>
            <a:r>
              <a:rPr lang="bs-Latn-BA" sz="2000" dirty="0" smtClean="0"/>
              <a:t>, </a:t>
            </a:r>
            <a:r>
              <a:rPr lang="bs-Latn-BA" sz="2000" b="1" dirty="0" smtClean="0"/>
              <a:t>utvrđuje činjenice</a:t>
            </a:r>
            <a:r>
              <a:rPr lang="bs-Latn-BA" sz="2000" dirty="0" smtClean="0"/>
              <a:t> koje se odnose na krivično djelo .</a:t>
            </a:r>
          </a:p>
          <a:p>
            <a:pPr algn="just"/>
            <a:r>
              <a:rPr lang="bs-Latn-BA" sz="2000" b="1" dirty="0" smtClean="0"/>
              <a:t>Utvrđuje način izvođenja pojedinih </a:t>
            </a:r>
            <a:r>
              <a:rPr lang="bs-Latn-BA" sz="2000" dirty="0" smtClean="0"/>
              <a:t>radnji, prikuplja dokaze za proces odlučivanja.</a:t>
            </a:r>
          </a:p>
          <a:p>
            <a:pPr algn="just"/>
            <a:r>
              <a:rPr lang="en-US" sz="2000" dirty="0" err="1" smtClean="0"/>
              <a:t>Sudija</a:t>
            </a:r>
            <a:r>
              <a:rPr lang="en-US" sz="2000" dirty="0" smtClean="0"/>
              <a:t> </a:t>
            </a:r>
            <a:r>
              <a:rPr lang="en-US" sz="2000" dirty="0" err="1"/>
              <a:t>za</a:t>
            </a:r>
            <a:r>
              <a:rPr lang="en-US" sz="2000" dirty="0"/>
              <a:t> </a:t>
            </a:r>
            <a:r>
              <a:rPr lang="en-US" sz="2000" dirty="0" err="1"/>
              <a:t>maloljetnike</a:t>
            </a:r>
            <a:r>
              <a:rPr lang="en-US" sz="2000" dirty="0"/>
              <a:t> </a:t>
            </a:r>
            <a:r>
              <a:rPr lang="en-US" sz="2000" dirty="0" err="1"/>
              <a:t>ima</a:t>
            </a:r>
            <a:r>
              <a:rPr lang="en-US" sz="2000" dirty="0"/>
              <a:t> </a:t>
            </a:r>
            <a:r>
              <a:rPr lang="en-US" sz="2000" dirty="0" err="1"/>
              <a:t>pravo</a:t>
            </a:r>
            <a:r>
              <a:rPr lang="en-US" sz="2000" dirty="0"/>
              <a:t> </a:t>
            </a:r>
            <a:r>
              <a:rPr lang="en-US" sz="2000" b="1" dirty="0" err="1"/>
              <a:t>izmjestiti</a:t>
            </a:r>
            <a:r>
              <a:rPr lang="en-US" sz="2000" b="1" dirty="0"/>
              <a:t> </a:t>
            </a:r>
            <a:r>
              <a:rPr lang="en-US" sz="2000" b="1" dirty="0" err="1"/>
              <a:t>maloljetnika</a:t>
            </a:r>
            <a:r>
              <a:rPr lang="en-US" sz="2000" b="1" dirty="0"/>
              <a:t> </a:t>
            </a:r>
            <a:r>
              <a:rPr lang="en-US" sz="2000" b="1" dirty="0" err="1"/>
              <a:t>iz</a:t>
            </a:r>
            <a:r>
              <a:rPr lang="en-US" sz="2000" b="1" dirty="0"/>
              <a:t> </a:t>
            </a:r>
            <a:r>
              <a:rPr lang="en-US" sz="2000" b="1" dirty="0" err="1"/>
              <a:t>njegove</a:t>
            </a:r>
            <a:r>
              <a:rPr lang="en-US" sz="2000" b="1" dirty="0"/>
              <a:t> </a:t>
            </a:r>
            <a:r>
              <a:rPr lang="en-US" sz="2000" b="1" dirty="0" err="1"/>
              <a:t>sredine</a:t>
            </a:r>
            <a:r>
              <a:rPr lang="en-US" sz="2000" b="1" dirty="0"/>
              <a:t>, </a:t>
            </a:r>
            <a:r>
              <a:rPr lang="hr-BA" sz="2000" b="1" dirty="0" smtClean="0"/>
              <a:t> </a:t>
            </a:r>
            <a:r>
              <a:rPr lang="en-US" sz="2000" b="1" dirty="0" err="1" smtClean="0"/>
              <a:t>narediti</a:t>
            </a:r>
            <a:r>
              <a:rPr lang="en-US" sz="2000" b="1" dirty="0" smtClean="0"/>
              <a:t> </a:t>
            </a:r>
            <a:r>
              <a:rPr lang="en-US" sz="2000" b="1" dirty="0"/>
              <a:t>da se </a:t>
            </a:r>
            <a:r>
              <a:rPr lang="en-US" sz="2000" b="1" dirty="0" err="1"/>
              <a:t>smjesti</a:t>
            </a:r>
            <a:r>
              <a:rPr lang="en-US" sz="2000" b="1" dirty="0"/>
              <a:t> u </a:t>
            </a:r>
            <a:r>
              <a:rPr lang="en-US" sz="2000" b="1" dirty="0" err="1"/>
              <a:t>prihvatilište</a:t>
            </a:r>
            <a:r>
              <a:rPr lang="en-US" sz="2000" b="1" dirty="0"/>
              <a:t>, </a:t>
            </a:r>
            <a:r>
              <a:rPr lang="hr-BA" sz="2000" b="1" dirty="0"/>
              <a:t> </a:t>
            </a:r>
            <a:r>
              <a:rPr lang="en-US" sz="2000" b="1" dirty="0" smtClean="0"/>
              <a:t>u </a:t>
            </a:r>
            <a:r>
              <a:rPr lang="en-US" sz="2000" b="1" dirty="0" err="1"/>
              <a:t>neku</a:t>
            </a:r>
            <a:r>
              <a:rPr lang="en-US" sz="2000" b="1" dirty="0"/>
              <a:t> </a:t>
            </a:r>
            <a:r>
              <a:rPr lang="en-US" sz="2000" b="1" dirty="0" err="1"/>
              <a:t>odgojnu</a:t>
            </a:r>
            <a:r>
              <a:rPr lang="en-US" sz="2000" b="1" dirty="0"/>
              <a:t> </a:t>
            </a:r>
            <a:r>
              <a:rPr lang="en-US" sz="2000" b="1" dirty="0" err="1"/>
              <a:t>ili</a:t>
            </a:r>
            <a:r>
              <a:rPr lang="en-US" sz="2000" b="1" dirty="0"/>
              <a:t> </a:t>
            </a:r>
            <a:r>
              <a:rPr lang="en-US" sz="2000" b="1" dirty="0" err="1"/>
              <a:t>drugu</a:t>
            </a:r>
            <a:r>
              <a:rPr lang="en-US" sz="2000" b="1" dirty="0"/>
              <a:t> </a:t>
            </a:r>
            <a:r>
              <a:rPr lang="en-US" sz="2000" b="1" dirty="0" err="1"/>
              <a:t>ustanovu</a:t>
            </a:r>
            <a:r>
              <a:rPr lang="en-US" sz="2000" b="1" dirty="0"/>
              <a:t>, </a:t>
            </a:r>
            <a:r>
              <a:rPr lang="hr-BA" sz="2000" b="1" dirty="0" smtClean="0"/>
              <a:t> </a:t>
            </a:r>
            <a:r>
              <a:rPr lang="en-US" sz="2000" b="1" dirty="0" smtClean="0"/>
              <a:t>a </a:t>
            </a:r>
            <a:r>
              <a:rPr lang="en-US" sz="2000" b="1" dirty="0" err="1"/>
              <a:t>izuzetno</a:t>
            </a:r>
            <a:r>
              <a:rPr lang="en-US" sz="2000" b="1" dirty="0"/>
              <a:t> </a:t>
            </a:r>
            <a:r>
              <a:rPr lang="en-US" sz="2000" b="1" dirty="0" err="1"/>
              <a:t>može</a:t>
            </a:r>
            <a:r>
              <a:rPr lang="en-US" sz="2000" b="1" dirty="0"/>
              <a:t> mu </a:t>
            </a:r>
            <a:r>
              <a:rPr lang="en-US" sz="2000" b="1" dirty="0" err="1" smtClean="0"/>
              <a:t>odrediti</a:t>
            </a:r>
            <a:r>
              <a:rPr lang="en-US" sz="2000" b="1" dirty="0" smtClean="0"/>
              <a:t> </a:t>
            </a:r>
            <a:r>
              <a:rPr lang="hr-BA" sz="2000" b="1" dirty="0" smtClean="0"/>
              <a:t>i </a:t>
            </a:r>
            <a:r>
              <a:rPr lang="en-US" sz="2000" b="1" dirty="0" err="1" smtClean="0"/>
              <a:t>pritvor</a:t>
            </a:r>
            <a:r>
              <a:rPr lang="bs-Latn-BA" sz="2000" dirty="0" smtClean="0"/>
              <a:t>.</a:t>
            </a:r>
          </a:p>
          <a:p>
            <a:pPr algn="just"/>
            <a:r>
              <a:rPr lang="bs-Latn-BA" sz="2000" dirty="0" smtClean="0"/>
              <a:t>Nakon primanja obrazloženog zahtjeva tužitelja, sudija za maloljetnike </a:t>
            </a:r>
            <a:r>
              <a:rPr lang="bs-Latn-BA" sz="2000" b="1" dirty="0" smtClean="0"/>
              <a:t>pokreće postupak,  zakazuje glavni pretres.</a:t>
            </a:r>
          </a:p>
          <a:p>
            <a:pPr algn="just"/>
            <a:r>
              <a:rPr lang="bs-Latn-BA" sz="2000" b="1" dirty="0" smtClean="0"/>
              <a:t>Izriče određenu sankciju, određenu mjeru ili kaznu maloljetničkog zatvora.</a:t>
            </a:r>
            <a:endParaRPr lang="en-US" sz="2000" b="1" dirty="0"/>
          </a:p>
        </p:txBody>
      </p:sp>
    </p:spTree>
    <p:extLst>
      <p:ext uri="{BB962C8B-B14F-4D97-AF65-F5344CB8AC3E}">
        <p14:creationId xmlns:p14="http://schemas.microsoft.com/office/powerpoint/2010/main" val="154416492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VIJEĆE ZA MALOLJETNIKE </a:t>
            </a:r>
            <a:endParaRPr lang="en-US" dirty="0"/>
          </a:p>
        </p:txBody>
      </p:sp>
      <p:sp>
        <p:nvSpPr>
          <p:cNvPr id="3" name="Content Placeholder 2"/>
          <p:cNvSpPr>
            <a:spLocks noGrp="1"/>
          </p:cNvSpPr>
          <p:nvPr>
            <p:ph idx="1"/>
          </p:nvPr>
        </p:nvSpPr>
        <p:spPr/>
        <p:txBody>
          <a:bodyPr/>
          <a:lstStyle/>
          <a:p>
            <a:pPr algn="just"/>
            <a:r>
              <a:rPr lang="en-US" dirty="0"/>
              <a:t>U </a:t>
            </a:r>
            <a:r>
              <a:rPr lang="en-US" dirty="0" err="1"/>
              <a:t>postupku</a:t>
            </a:r>
            <a:r>
              <a:rPr lang="en-US" dirty="0"/>
              <a:t> </a:t>
            </a:r>
            <a:r>
              <a:rPr lang="en-US" dirty="0" err="1"/>
              <a:t>prema</a:t>
            </a:r>
            <a:r>
              <a:rPr lang="en-US" dirty="0"/>
              <a:t> </a:t>
            </a:r>
            <a:r>
              <a:rPr lang="en-US" dirty="0" err="1" smtClean="0"/>
              <a:t>maloljetnim</a:t>
            </a:r>
            <a:r>
              <a:rPr lang="en-US" dirty="0" smtClean="0"/>
              <a:t> </a:t>
            </a:r>
            <a:r>
              <a:rPr lang="en-US" dirty="0" err="1"/>
              <a:t>počiniocima</a:t>
            </a:r>
            <a:r>
              <a:rPr lang="en-US" dirty="0"/>
              <a:t> </a:t>
            </a:r>
            <a:r>
              <a:rPr lang="en-US" dirty="0" err="1"/>
              <a:t>krivičnih</a:t>
            </a:r>
            <a:r>
              <a:rPr lang="en-US" dirty="0"/>
              <a:t> </a:t>
            </a:r>
            <a:r>
              <a:rPr lang="en-US" dirty="0" err="1" smtClean="0"/>
              <a:t>djela</a:t>
            </a:r>
            <a:r>
              <a:rPr lang="en-US" dirty="0" smtClean="0"/>
              <a:t> </a:t>
            </a:r>
            <a:r>
              <a:rPr lang="en-US" dirty="0" err="1"/>
              <a:t>osim</a:t>
            </a:r>
            <a:r>
              <a:rPr lang="en-US" dirty="0"/>
              <a:t> </a:t>
            </a:r>
            <a:r>
              <a:rPr lang="en-US" dirty="0" err="1"/>
              <a:t>sudije</a:t>
            </a:r>
            <a:r>
              <a:rPr lang="en-US" dirty="0"/>
              <a:t> </a:t>
            </a:r>
            <a:r>
              <a:rPr lang="en-US" dirty="0" err="1"/>
              <a:t>za</a:t>
            </a:r>
            <a:r>
              <a:rPr lang="en-US" dirty="0"/>
              <a:t> </a:t>
            </a:r>
            <a:r>
              <a:rPr lang="en-US" dirty="0" err="1"/>
              <a:t>maloljetnike</a:t>
            </a:r>
            <a:r>
              <a:rPr lang="en-US" dirty="0"/>
              <a:t> </a:t>
            </a:r>
            <a:r>
              <a:rPr lang="en-US" dirty="0" err="1"/>
              <a:t>nerijetko</a:t>
            </a:r>
            <a:r>
              <a:rPr lang="en-US" dirty="0"/>
              <a:t> se </a:t>
            </a:r>
            <a:r>
              <a:rPr lang="en-US" dirty="0" err="1"/>
              <a:t>pojavljuje</a:t>
            </a:r>
            <a:r>
              <a:rPr lang="en-US" dirty="0"/>
              <a:t> i </a:t>
            </a:r>
            <a:r>
              <a:rPr lang="en-US" dirty="0" err="1"/>
              <a:t>vijeće</a:t>
            </a:r>
            <a:r>
              <a:rPr lang="en-US" dirty="0"/>
              <a:t> </a:t>
            </a:r>
            <a:r>
              <a:rPr lang="en-US" dirty="0" err="1"/>
              <a:t>za</a:t>
            </a:r>
            <a:r>
              <a:rPr lang="en-US" dirty="0"/>
              <a:t> </a:t>
            </a:r>
            <a:r>
              <a:rPr lang="en-US" dirty="0" err="1" smtClean="0"/>
              <a:t>maloljetnike</a:t>
            </a:r>
            <a:r>
              <a:rPr lang="bs-Latn-BA" dirty="0" smtClean="0"/>
              <a:t>.</a:t>
            </a:r>
            <a:endParaRPr lang="en-US" dirty="0"/>
          </a:p>
        </p:txBody>
      </p:sp>
    </p:spTree>
    <p:extLst>
      <p:ext uri="{BB962C8B-B14F-4D97-AF65-F5344CB8AC3E}">
        <p14:creationId xmlns:p14="http://schemas.microsoft.com/office/powerpoint/2010/main" val="253908503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486400"/>
            <a:ext cx="8763000" cy="685800"/>
          </a:xfrm>
        </p:spPr>
        <p:txBody>
          <a:bodyPr>
            <a:noAutofit/>
          </a:bodyPr>
          <a:lstStyle/>
          <a:p>
            <a:r>
              <a:rPr lang="bs-Latn-BA" sz="4000" dirty="0" smtClean="0"/>
              <a:t>PRAVA I DUŽNOSTI VIJEĆA ZA MALOLJETNIKE </a:t>
            </a:r>
            <a:endParaRPr lang="en-US" sz="4000" dirty="0"/>
          </a:p>
        </p:txBody>
      </p:sp>
      <p:sp>
        <p:nvSpPr>
          <p:cNvPr id="3" name="Content Placeholder 2"/>
          <p:cNvSpPr>
            <a:spLocks noGrp="1"/>
          </p:cNvSpPr>
          <p:nvPr>
            <p:ph idx="1"/>
          </p:nvPr>
        </p:nvSpPr>
        <p:spPr>
          <a:xfrm>
            <a:off x="381000" y="685800"/>
            <a:ext cx="8229600" cy="4648200"/>
          </a:xfrm>
        </p:spPr>
        <p:txBody>
          <a:bodyPr>
            <a:normAutofit fontScale="92500"/>
          </a:bodyPr>
          <a:lstStyle/>
          <a:p>
            <a:pPr algn="just"/>
            <a:r>
              <a:rPr lang="vi-VN" dirty="0" smtClean="0"/>
              <a:t>Vijeće </a:t>
            </a:r>
            <a:r>
              <a:rPr lang="vi-VN" dirty="0"/>
              <a:t>za maloljetnike odlučuje kada dođe do nesklada između tužioca i sudije za maloljetnike o pokretanju pripremnog postupka prema maloljetniku.</a:t>
            </a:r>
          </a:p>
          <a:p>
            <a:pPr algn="just"/>
            <a:r>
              <a:rPr lang="vi-VN" dirty="0" smtClean="0"/>
              <a:t>Vrši </a:t>
            </a:r>
            <a:r>
              <a:rPr lang="vi-VN" dirty="0"/>
              <a:t>kontrolu neophodnosti pritvaranja maloljetnika i pod zakonskim uvjetima produžava vrijeme pritvora ili ukida pritvor.</a:t>
            </a:r>
          </a:p>
          <a:p>
            <a:pPr algn="just"/>
            <a:r>
              <a:rPr lang="vi-VN" dirty="0" smtClean="0"/>
              <a:t>Donosi </a:t>
            </a:r>
            <a:r>
              <a:rPr lang="vi-VN" dirty="0"/>
              <a:t>odluku kada dođe do nesklada u odlučivanju između tužioca i sudije  o obustavljanju postupka protiv </a:t>
            </a:r>
            <a:r>
              <a:rPr lang="vi-VN" dirty="0" smtClean="0"/>
              <a:t>malolj</a:t>
            </a:r>
            <a:r>
              <a:rPr lang="hr-BA" dirty="0" smtClean="0"/>
              <a:t>et</a:t>
            </a:r>
            <a:r>
              <a:rPr lang="vi-VN" dirty="0" smtClean="0"/>
              <a:t>nika.Vijeće </a:t>
            </a:r>
            <a:r>
              <a:rPr lang="vi-VN" dirty="0"/>
              <a:t>za maloljetnike u ovom slučaju može </a:t>
            </a:r>
            <a:r>
              <a:rPr lang="vi-VN" dirty="0" smtClean="0"/>
              <a:t>odlučiti </a:t>
            </a:r>
            <a:r>
              <a:rPr lang="vi-VN" dirty="0"/>
              <a:t>da prekine postupak prema </a:t>
            </a:r>
            <a:r>
              <a:rPr lang="vi-VN" dirty="0" smtClean="0"/>
              <a:t>malolje</a:t>
            </a:r>
            <a:r>
              <a:rPr lang="hr-BA" dirty="0" smtClean="0"/>
              <a:t>t</a:t>
            </a:r>
            <a:r>
              <a:rPr lang="vi-VN" dirty="0" smtClean="0"/>
              <a:t>niku </a:t>
            </a:r>
            <a:r>
              <a:rPr lang="vi-VN" dirty="0"/>
              <a:t>ili donijeti odluku da se postupak nastavi.</a:t>
            </a:r>
          </a:p>
          <a:p>
            <a:pPr algn="just"/>
            <a:r>
              <a:rPr lang="vi-VN" dirty="0" smtClean="0"/>
              <a:t>Najvažnija </a:t>
            </a:r>
            <a:r>
              <a:rPr lang="vi-VN" dirty="0"/>
              <a:t>uloga vijeća za </a:t>
            </a:r>
            <a:r>
              <a:rPr lang="vi-VN" dirty="0" smtClean="0"/>
              <a:t>malolje</a:t>
            </a:r>
            <a:r>
              <a:rPr lang="hr-BA" dirty="0" smtClean="0"/>
              <a:t>t</a:t>
            </a:r>
            <a:r>
              <a:rPr lang="vi-VN" dirty="0" smtClean="0"/>
              <a:t>nike </a:t>
            </a:r>
            <a:r>
              <a:rPr lang="vi-VN" dirty="0"/>
              <a:t>je u tome što </a:t>
            </a:r>
            <a:r>
              <a:rPr lang="vi-VN" b="1" dirty="0"/>
              <a:t>odlučuje u žalbenom postupku protiv presude i rješenja sudije za </a:t>
            </a:r>
            <a:r>
              <a:rPr lang="vi-VN" b="1" dirty="0" smtClean="0"/>
              <a:t>maloljetnike</a:t>
            </a:r>
            <a:r>
              <a:rPr lang="hr-BA" b="1" dirty="0" smtClean="0"/>
              <a:t>.</a:t>
            </a:r>
            <a:endParaRPr lang="vi-VN" b="1" dirty="0"/>
          </a:p>
          <a:p>
            <a:endParaRPr lang="en-US" dirty="0"/>
          </a:p>
        </p:txBody>
      </p:sp>
    </p:spTree>
    <p:extLst>
      <p:ext uri="{BB962C8B-B14F-4D97-AF65-F5344CB8AC3E}">
        <p14:creationId xmlns:p14="http://schemas.microsoft.com/office/powerpoint/2010/main" val="81836383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95800"/>
            <a:ext cx="8915400" cy="1676400"/>
          </a:xfrm>
        </p:spPr>
        <p:txBody>
          <a:bodyPr>
            <a:normAutofit/>
          </a:bodyPr>
          <a:lstStyle/>
          <a:p>
            <a:r>
              <a:rPr lang="bs-Latn-BA" sz="4000" dirty="0" smtClean="0"/>
              <a:t>ULOGA SUDA U IZVRŠENJU KAZNE MALOLJETNIČKOG ZATVORA </a:t>
            </a:r>
            <a:endParaRPr lang="en-US" sz="4000" dirty="0"/>
          </a:p>
        </p:txBody>
      </p:sp>
      <p:sp>
        <p:nvSpPr>
          <p:cNvPr id="3" name="Content Placeholder 2"/>
          <p:cNvSpPr>
            <a:spLocks noGrp="1"/>
          </p:cNvSpPr>
          <p:nvPr>
            <p:ph idx="1"/>
          </p:nvPr>
        </p:nvSpPr>
        <p:spPr>
          <a:xfrm>
            <a:off x="228600" y="381000"/>
            <a:ext cx="8610600" cy="4800600"/>
          </a:xfrm>
        </p:spPr>
        <p:txBody>
          <a:bodyPr>
            <a:normAutofit/>
          </a:bodyPr>
          <a:lstStyle/>
          <a:p>
            <a:pPr algn="just"/>
            <a:r>
              <a:rPr lang="vi-VN" dirty="0"/>
              <a:t>Sudija za </a:t>
            </a:r>
            <a:r>
              <a:rPr lang="vi-VN" dirty="0" smtClean="0"/>
              <a:t>malolje</a:t>
            </a:r>
            <a:r>
              <a:rPr lang="hr-BA" dirty="0" smtClean="0"/>
              <a:t>t</a:t>
            </a:r>
            <a:r>
              <a:rPr lang="vi-VN" dirty="0" smtClean="0"/>
              <a:t>nike </a:t>
            </a:r>
            <a:r>
              <a:rPr lang="vi-VN" dirty="0"/>
              <a:t>ima konstantnu ulogu u cjelokupnom postupku prema maloljetnom izvršiocu krivičnog djela</a:t>
            </a:r>
            <a:r>
              <a:rPr lang="vi-VN" dirty="0" smtClean="0"/>
              <a:t>.</a:t>
            </a:r>
            <a:endParaRPr lang="bs-Latn-BA" dirty="0" smtClean="0"/>
          </a:p>
          <a:p>
            <a:pPr algn="just"/>
            <a:r>
              <a:rPr lang="vi-VN" dirty="0" smtClean="0"/>
              <a:t>Veoma </a:t>
            </a:r>
            <a:r>
              <a:rPr lang="vi-VN" dirty="0"/>
              <a:t>važno je naglasiti da mnogi međunarodni </a:t>
            </a:r>
            <a:r>
              <a:rPr lang="vi-VN" dirty="0" smtClean="0"/>
              <a:t>standardi</a:t>
            </a:r>
            <a:r>
              <a:rPr lang="hr-BA" dirty="0"/>
              <a:t>,</a:t>
            </a:r>
            <a:r>
              <a:rPr lang="vi-VN" dirty="0" smtClean="0"/>
              <a:t> </a:t>
            </a:r>
            <a:r>
              <a:rPr lang="vi-VN" dirty="0"/>
              <a:t>ali i sama sudijska praksa u BiH pokazuju da sudije za maloljetnike nerado izriču kaznu maloljetničkog zatvora maloljetnim počiniocima krivičnih dijela</a:t>
            </a:r>
            <a:r>
              <a:rPr lang="vi-VN" dirty="0" smtClean="0"/>
              <a:t>.</a:t>
            </a:r>
            <a:endParaRPr lang="bs-Latn-BA" dirty="0" smtClean="0"/>
          </a:p>
          <a:p>
            <a:pPr algn="just"/>
            <a:r>
              <a:rPr lang="bs-Latn-BA" dirty="0" smtClean="0"/>
              <a:t>Sudija za maloljetnike po službenoj dužnosti ima obavezu da prati napredak maloljetnika, da ga posjećuje, redovno dobija izvještaje od uposlenika zavoda u kojem je maloljetnik smješten o njegovom ponašanju i napretku.</a:t>
            </a:r>
          </a:p>
        </p:txBody>
      </p:sp>
    </p:spTree>
    <p:extLst>
      <p:ext uri="{BB962C8B-B14F-4D97-AF65-F5344CB8AC3E}">
        <p14:creationId xmlns:p14="http://schemas.microsoft.com/office/powerpoint/2010/main" val="393737535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Uloge suda </a:t>
            </a:r>
            <a:endParaRPr lang="en-US" dirty="0"/>
          </a:p>
        </p:txBody>
      </p:sp>
      <p:sp>
        <p:nvSpPr>
          <p:cNvPr id="3" name="Content Placeholder 2"/>
          <p:cNvSpPr>
            <a:spLocks noGrp="1"/>
          </p:cNvSpPr>
          <p:nvPr>
            <p:ph idx="1"/>
          </p:nvPr>
        </p:nvSpPr>
        <p:spPr>
          <a:xfrm>
            <a:off x="685800" y="1143000"/>
            <a:ext cx="7543800" cy="4191000"/>
          </a:xfrm>
        </p:spPr>
        <p:txBody>
          <a:bodyPr/>
          <a:lstStyle/>
          <a:p>
            <a:pPr algn="just"/>
            <a:r>
              <a:rPr lang="bs-Latn-BA" b="1" i="1" dirty="0" smtClean="0"/>
              <a:t>1</a:t>
            </a:r>
            <a:r>
              <a:rPr lang="bs-Latn-BA" b="1" i="1" dirty="0"/>
              <a:t>. ADMINISTRATIVNA ULOGA SUDA U POSTUPKU SA </a:t>
            </a:r>
            <a:r>
              <a:rPr lang="bs-Latn-BA" b="1" i="1" dirty="0" smtClean="0"/>
              <a:t>MALOLJETNICIMA</a:t>
            </a:r>
          </a:p>
          <a:p>
            <a:pPr marL="0" indent="0" algn="just">
              <a:buNone/>
            </a:pPr>
            <a:endParaRPr lang="bs-Latn-BA" b="1" i="1" dirty="0" smtClean="0"/>
          </a:p>
          <a:p>
            <a:pPr algn="just"/>
            <a:r>
              <a:rPr lang="bs-Latn-BA" b="1" i="1" dirty="0"/>
              <a:t>2. MERITORNA ULOGA </a:t>
            </a:r>
            <a:r>
              <a:rPr lang="bs-Latn-BA" b="1" i="1" dirty="0" smtClean="0"/>
              <a:t>SUDA</a:t>
            </a:r>
          </a:p>
          <a:p>
            <a:pPr marL="0" indent="0" algn="just">
              <a:buNone/>
            </a:pPr>
            <a:endParaRPr lang="bs-Latn-BA" b="1" i="1" dirty="0" smtClean="0"/>
          </a:p>
          <a:p>
            <a:pPr algn="just"/>
            <a:r>
              <a:rPr lang="bs-Latn-BA" b="1" i="1" dirty="0"/>
              <a:t>3. NADZORNA ULOGA </a:t>
            </a:r>
            <a:r>
              <a:rPr lang="bs-Latn-BA" b="1" i="1" dirty="0" smtClean="0"/>
              <a:t>SUDA</a:t>
            </a:r>
          </a:p>
          <a:p>
            <a:pPr marL="0" indent="0" algn="just">
              <a:buNone/>
            </a:pPr>
            <a:endParaRPr lang="bs-Latn-BA" b="1" i="1" dirty="0" smtClean="0"/>
          </a:p>
          <a:p>
            <a:pPr algn="just"/>
            <a:r>
              <a:rPr lang="bs-Latn-BA" b="1" i="1" dirty="0"/>
              <a:t>4. DODATNA ULOGA </a:t>
            </a:r>
            <a:r>
              <a:rPr lang="bs-Latn-BA" b="1" i="1" dirty="0" smtClean="0"/>
              <a:t>SUDA </a:t>
            </a:r>
            <a:endParaRPr lang="bs-Latn-BA" b="1" i="1" dirty="0"/>
          </a:p>
          <a:p>
            <a:endParaRPr lang="bs-Latn-BA" b="1" dirty="0"/>
          </a:p>
          <a:p>
            <a:endParaRPr lang="en-US" b="1" dirty="0"/>
          </a:p>
        </p:txBody>
      </p:sp>
    </p:spTree>
    <p:extLst>
      <p:ext uri="{BB962C8B-B14F-4D97-AF65-F5344CB8AC3E}">
        <p14:creationId xmlns:p14="http://schemas.microsoft.com/office/powerpoint/2010/main" val="19266271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ADMINISTRATIVNA ULOGA SUDA U POSTUPKU SA MALOLJETNICIMA</a:t>
            </a:r>
          </a:p>
        </p:txBody>
      </p:sp>
      <p:sp>
        <p:nvSpPr>
          <p:cNvPr id="3" name="Content Placeholder 2"/>
          <p:cNvSpPr>
            <a:spLocks noGrp="1"/>
          </p:cNvSpPr>
          <p:nvPr>
            <p:ph idx="1"/>
          </p:nvPr>
        </p:nvSpPr>
        <p:spPr>
          <a:xfrm>
            <a:off x="533400" y="609600"/>
            <a:ext cx="7543800" cy="3886200"/>
          </a:xfrm>
        </p:spPr>
        <p:txBody>
          <a:bodyPr>
            <a:normAutofit lnSpcReduction="10000"/>
          </a:bodyPr>
          <a:lstStyle/>
          <a:p>
            <a:pPr algn="just"/>
            <a:r>
              <a:rPr lang="en-US" dirty="0"/>
              <a:t>Ova </a:t>
            </a:r>
            <a:r>
              <a:rPr lang="en-US" dirty="0" err="1"/>
              <a:t>uloga</a:t>
            </a:r>
            <a:r>
              <a:rPr lang="en-US" dirty="0"/>
              <a:t> </a:t>
            </a:r>
            <a:r>
              <a:rPr lang="en-US" dirty="0" err="1"/>
              <a:t>suda</a:t>
            </a:r>
            <a:r>
              <a:rPr lang="en-US" dirty="0"/>
              <a:t> </a:t>
            </a:r>
            <a:r>
              <a:rPr lang="en-US" dirty="0" err="1"/>
              <a:t>podrazumijeva</a:t>
            </a:r>
            <a:r>
              <a:rPr lang="en-US" dirty="0"/>
              <a:t> </a:t>
            </a:r>
            <a:r>
              <a:rPr lang="en-US" dirty="0" err="1"/>
              <a:t>upućivanje</a:t>
            </a:r>
            <a:r>
              <a:rPr lang="en-US" dirty="0"/>
              <a:t> </a:t>
            </a:r>
            <a:r>
              <a:rPr lang="en-US" dirty="0" err="1"/>
              <a:t>maloljetnika</a:t>
            </a:r>
            <a:r>
              <a:rPr lang="en-US" dirty="0"/>
              <a:t> </a:t>
            </a:r>
            <a:r>
              <a:rPr lang="en-US" dirty="0" err="1"/>
              <a:t>na</a:t>
            </a:r>
            <a:r>
              <a:rPr lang="en-US" dirty="0"/>
              <a:t> </a:t>
            </a:r>
            <a:r>
              <a:rPr lang="en-US" dirty="0" err="1"/>
              <a:t>izdržavanje</a:t>
            </a:r>
            <a:r>
              <a:rPr lang="en-US" dirty="0"/>
              <a:t> </a:t>
            </a:r>
            <a:r>
              <a:rPr lang="en-US" dirty="0" err="1"/>
              <a:t>krivične</a:t>
            </a:r>
            <a:r>
              <a:rPr lang="en-US" dirty="0"/>
              <a:t> </a:t>
            </a:r>
            <a:r>
              <a:rPr lang="en-US" dirty="0" err="1" smtClean="0"/>
              <a:t>sankcije</a:t>
            </a:r>
            <a:r>
              <a:rPr lang="hr-BA" dirty="0" smtClean="0"/>
              <a:t>.</a:t>
            </a:r>
            <a:endParaRPr lang="bs-Latn-BA" dirty="0" smtClean="0"/>
          </a:p>
          <a:p>
            <a:pPr algn="just"/>
            <a:r>
              <a:rPr lang="en-US" dirty="0" err="1" smtClean="0"/>
              <a:t>Sud</a:t>
            </a:r>
            <a:r>
              <a:rPr lang="bs-Latn-BA" dirty="0" smtClean="0"/>
              <a:t> odlučuje </a:t>
            </a:r>
            <a:r>
              <a:rPr lang="en-US" dirty="0" smtClean="0"/>
              <a:t>o </a:t>
            </a:r>
            <a:r>
              <a:rPr lang="en-US" dirty="0" err="1"/>
              <a:t>odgodi</a:t>
            </a:r>
            <a:r>
              <a:rPr lang="en-US" dirty="0"/>
              <a:t> </a:t>
            </a:r>
            <a:r>
              <a:rPr lang="en-US" dirty="0" err="1"/>
              <a:t>početka</a:t>
            </a:r>
            <a:r>
              <a:rPr lang="en-US" dirty="0"/>
              <a:t> </a:t>
            </a:r>
            <a:r>
              <a:rPr lang="en-US" dirty="0" err="1"/>
              <a:t>izvršenja</a:t>
            </a:r>
            <a:r>
              <a:rPr lang="en-US" dirty="0"/>
              <a:t>, </a:t>
            </a:r>
            <a:r>
              <a:rPr lang="en-US" dirty="0" err="1"/>
              <a:t>odnosno</a:t>
            </a:r>
            <a:r>
              <a:rPr lang="en-US" dirty="0"/>
              <a:t> </a:t>
            </a:r>
            <a:r>
              <a:rPr lang="en-US" dirty="0" err="1"/>
              <a:t>prekidu</a:t>
            </a:r>
            <a:r>
              <a:rPr lang="en-US" dirty="0"/>
              <a:t> </a:t>
            </a:r>
            <a:r>
              <a:rPr lang="en-US" dirty="0" err="1" smtClean="0"/>
              <a:t>izvršenja</a:t>
            </a:r>
            <a:r>
              <a:rPr lang="hr-BA" dirty="0"/>
              <a:t> </a:t>
            </a:r>
            <a:r>
              <a:rPr lang="en-US" dirty="0" err="1" smtClean="0"/>
              <a:t>krivičnih</a:t>
            </a:r>
            <a:r>
              <a:rPr lang="en-US" dirty="0" smtClean="0"/>
              <a:t> </a:t>
            </a:r>
            <a:r>
              <a:rPr lang="en-US" dirty="0" err="1"/>
              <a:t>sankcija</a:t>
            </a:r>
            <a:r>
              <a:rPr lang="en-US" dirty="0"/>
              <a:t> </a:t>
            </a:r>
            <a:r>
              <a:rPr lang="en-US" dirty="0" err="1"/>
              <a:t>po</a:t>
            </a:r>
            <a:r>
              <a:rPr lang="en-US" dirty="0"/>
              <a:t> </a:t>
            </a:r>
            <a:r>
              <a:rPr lang="en-US" dirty="0" err="1"/>
              <a:t>molbi</a:t>
            </a:r>
            <a:r>
              <a:rPr lang="en-US" dirty="0"/>
              <a:t> </a:t>
            </a:r>
            <a:r>
              <a:rPr lang="en-US" dirty="0" err="1"/>
              <a:t>maloljetnika</a:t>
            </a:r>
            <a:r>
              <a:rPr lang="en-US" dirty="0"/>
              <a:t>, </a:t>
            </a:r>
            <a:r>
              <a:rPr lang="en-US" dirty="0" err="1"/>
              <a:t>njegovih</a:t>
            </a:r>
            <a:r>
              <a:rPr lang="en-US" dirty="0"/>
              <a:t> </a:t>
            </a:r>
            <a:r>
              <a:rPr lang="en-US" dirty="0" err="1"/>
              <a:t>roditelja</a:t>
            </a:r>
            <a:r>
              <a:rPr lang="en-US" dirty="0"/>
              <a:t>, </a:t>
            </a:r>
            <a:r>
              <a:rPr lang="en-US" dirty="0" err="1"/>
              <a:t>staratelja</a:t>
            </a:r>
            <a:r>
              <a:rPr lang="en-US" dirty="0"/>
              <a:t>, </a:t>
            </a:r>
            <a:r>
              <a:rPr lang="en-US" dirty="0" err="1"/>
              <a:t>usvojitelja</a:t>
            </a:r>
            <a:r>
              <a:rPr lang="en-US" dirty="0"/>
              <a:t> i </a:t>
            </a:r>
            <a:r>
              <a:rPr lang="en-US" dirty="0" err="1"/>
              <a:t>nadležnog</a:t>
            </a:r>
            <a:r>
              <a:rPr lang="en-US" dirty="0"/>
              <a:t> </a:t>
            </a:r>
            <a:r>
              <a:rPr lang="en-US" dirty="0" smtClean="0"/>
              <a:t>organ</a:t>
            </a:r>
            <a:r>
              <a:rPr lang="hr-BA" dirty="0" smtClean="0"/>
              <a:t>a</a:t>
            </a:r>
            <a:r>
              <a:rPr lang="en-US" dirty="0" smtClean="0"/>
              <a:t> </a:t>
            </a:r>
            <a:r>
              <a:rPr lang="en-US" dirty="0" err="1" smtClean="0"/>
              <a:t>starateljstva</a:t>
            </a:r>
            <a:r>
              <a:rPr lang="bs-Latn-BA" dirty="0" smtClean="0"/>
              <a:t>.</a:t>
            </a:r>
          </a:p>
          <a:p>
            <a:pPr algn="just"/>
            <a:r>
              <a:rPr lang="en-US" dirty="0" err="1"/>
              <a:t>Za</a:t>
            </a:r>
            <a:r>
              <a:rPr lang="en-US" dirty="0"/>
              <a:t> </a:t>
            </a:r>
            <a:r>
              <a:rPr lang="en-US" dirty="0" err="1"/>
              <a:t>vrijeme</a:t>
            </a:r>
            <a:r>
              <a:rPr lang="en-US" dirty="0"/>
              <a:t> </a:t>
            </a:r>
            <a:r>
              <a:rPr lang="en-US" dirty="0" err="1"/>
              <a:t>dok</a:t>
            </a:r>
            <a:r>
              <a:rPr lang="en-US" dirty="0"/>
              <a:t> </a:t>
            </a:r>
            <a:r>
              <a:rPr lang="en-US" dirty="0" err="1"/>
              <a:t>odgoda</a:t>
            </a:r>
            <a:r>
              <a:rPr lang="en-US" dirty="0"/>
              <a:t> </a:t>
            </a:r>
            <a:r>
              <a:rPr lang="en-US" dirty="0" err="1"/>
              <a:t>ili</a:t>
            </a:r>
            <a:r>
              <a:rPr lang="en-US" dirty="0"/>
              <a:t> </a:t>
            </a:r>
            <a:r>
              <a:rPr lang="en-US" dirty="0" err="1"/>
              <a:t>prekid</a:t>
            </a:r>
            <a:r>
              <a:rPr lang="en-US" dirty="0"/>
              <a:t> </a:t>
            </a:r>
            <a:r>
              <a:rPr lang="en-US" dirty="0" err="1" smtClean="0"/>
              <a:t>traju</a:t>
            </a:r>
            <a:r>
              <a:rPr lang="hr-BA" dirty="0"/>
              <a:t>,</a:t>
            </a:r>
            <a:r>
              <a:rPr lang="en-US" dirty="0" smtClean="0"/>
              <a:t> </a:t>
            </a:r>
            <a:r>
              <a:rPr lang="en-US" dirty="0" err="1"/>
              <a:t>sudija</a:t>
            </a:r>
            <a:r>
              <a:rPr lang="en-US" dirty="0"/>
              <a:t> </a:t>
            </a:r>
            <a:r>
              <a:rPr lang="en-US" dirty="0" err="1"/>
              <a:t>za</a:t>
            </a:r>
            <a:r>
              <a:rPr lang="en-US" dirty="0"/>
              <a:t> </a:t>
            </a:r>
            <a:r>
              <a:rPr lang="en-US" dirty="0" err="1"/>
              <a:t>maloljetnike</a:t>
            </a:r>
            <a:r>
              <a:rPr lang="en-US" dirty="0"/>
              <a:t> </a:t>
            </a:r>
            <a:r>
              <a:rPr lang="en-US" dirty="0" err="1"/>
              <a:t>po</a:t>
            </a:r>
            <a:r>
              <a:rPr lang="en-US" dirty="0"/>
              <a:t> </a:t>
            </a:r>
            <a:r>
              <a:rPr lang="en-US" dirty="0" err="1"/>
              <a:t>službenoj</a:t>
            </a:r>
            <a:r>
              <a:rPr lang="en-US" dirty="0"/>
              <a:t> </a:t>
            </a:r>
            <a:r>
              <a:rPr lang="en-US" dirty="0" err="1"/>
              <a:t>dužnosti</a:t>
            </a:r>
            <a:r>
              <a:rPr lang="en-US" dirty="0"/>
              <a:t> </a:t>
            </a:r>
            <a:r>
              <a:rPr lang="en-US" dirty="0" err="1"/>
              <a:t>provjerava</a:t>
            </a:r>
            <a:r>
              <a:rPr lang="en-US" dirty="0"/>
              <a:t> </a:t>
            </a:r>
            <a:r>
              <a:rPr lang="en-US" dirty="0" err="1"/>
              <a:t>postojanje</a:t>
            </a:r>
            <a:r>
              <a:rPr lang="en-US" dirty="0"/>
              <a:t> </a:t>
            </a:r>
            <a:r>
              <a:rPr lang="en-US" dirty="0" err="1"/>
              <a:t>navedenih</a:t>
            </a:r>
            <a:r>
              <a:rPr lang="en-US" dirty="0"/>
              <a:t> </a:t>
            </a:r>
            <a:r>
              <a:rPr lang="en-US" dirty="0" err="1" smtClean="0"/>
              <a:t>razloga</a:t>
            </a:r>
            <a:r>
              <a:rPr lang="en-US" dirty="0" smtClean="0"/>
              <a:t>, </a:t>
            </a:r>
            <a:r>
              <a:rPr lang="en-US" dirty="0"/>
              <a:t>a </a:t>
            </a:r>
            <a:r>
              <a:rPr lang="en-US" dirty="0" err="1"/>
              <a:t>kada</a:t>
            </a:r>
            <a:r>
              <a:rPr lang="en-US" dirty="0"/>
              <a:t> </a:t>
            </a:r>
            <a:r>
              <a:rPr lang="en-US" dirty="0" err="1"/>
              <a:t>takve</a:t>
            </a:r>
            <a:r>
              <a:rPr lang="en-US" dirty="0"/>
              <a:t> </a:t>
            </a:r>
            <a:r>
              <a:rPr lang="en-US" dirty="0" err="1"/>
              <a:t>okolnosti</a:t>
            </a:r>
            <a:r>
              <a:rPr lang="en-US" dirty="0"/>
              <a:t> </a:t>
            </a:r>
            <a:r>
              <a:rPr lang="en-US" dirty="0" err="1"/>
              <a:t>prestanu</a:t>
            </a:r>
            <a:r>
              <a:rPr lang="en-US" dirty="0"/>
              <a:t>, </a:t>
            </a:r>
            <a:r>
              <a:rPr lang="en-US" dirty="0" err="1"/>
              <a:t>sudija</a:t>
            </a:r>
            <a:r>
              <a:rPr lang="en-US" dirty="0"/>
              <a:t> </a:t>
            </a:r>
            <a:r>
              <a:rPr lang="en-US" dirty="0" err="1"/>
              <a:t>za</a:t>
            </a:r>
            <a:r>
              <a:rPr lang="en-US" dirty="0"/>
              <a:t> </a:t>
            </a:r>
            <a:r>
              <a:rPr lang="en-US" dirty="0" err="1"/>
              <a:t>maloljetnike</a:t>
            </a:r>
            <a:r>
              <a:rPr lang="en-US" dirty="0"/>
              <a:t> </a:t>
            </a:r>
            <a:r>
              <a:rPr lang="en-US" dirty="0" err="1" smtClean="0"/>
              <a:t>ponovo</a:t>
            </a:r>
            <a:r>
              <a:rPr lang="en-US" dirty="0" smtClean="0"/>
              <a:t> </a:t>
            </a:r>
            <a:r>
              <a:rPr lang="en-US" dirty="0" err="1"/>
              <a:t>pristupa</a:t>
            </a:r>
            <a:r>
              <a:rPr lang="en-US" dirty="0"/>
              <a:t> </a:t>
            </a:r>
            <a:r>
              <a:rPr lang="en-US" dirty="0" err="1"/>
              <a:t>izmjeni</a:t>
            </a:r>
            <a:r>
              <a:rPr lang="en-US" dirty="0"/>
              <a:t> </a:t>
            </a:r>
            <a:r>
              <a:rPr lang="en-US" dirty="0" err="1"/>
              <a:t>odluke</a:t>
            </a:r>
            <a:r>
              <a:rPr lang="en-US" dirty="0"/>
              <a:t> </a:t>
            </a:r>
            <a:r>
              <a:rPr lang="en-US" dirty="0" err="1"/>
              <a:t>odnosno</a:t>
            </a:r>
            <a:r>
              <a:rPr lang="en-US" dirty="0"/>
              <a:t> </a:t>
            </a:r>
            <a:r>
              <a:rPr lang="en-US" dirty="0" err="1"/>
              <a:t>ukida</a:t>
            </a:r>
            <a:r>
              <a:rPr lang="en-US" dirty="0"/>
              <a:t> </a:t>
            </a:r>
            <a:r>
              <a:rPr lang="en-US" dirty="0" err="1"/>
              <a:t>rješenje</a:t>
            </a:r>
            <a:r>
              <a:rPr lang="en-US" dirty="0"/>
              <a:t> o </a:t>
            </a:r>
            <a:r>
              <a:rPr lang="en-US" dirty="0" err="1"/>
              <a:t>odgodi</a:t>
            </a:r>
            <a:r>
              <a:rPr lang="en-US" dirty="0"/>
              <a:t> </a:t>
            </a:r>
            <a:r>
              <a:rPr lang="en-US" dirty="0" err="1"/>
              <a:t>ili</a:t>
            </a:r>
            <a:r>
              <a:rPr lang="en-US" dirty="0"/>
              <a:t> </a:t>
            </a:r>
            <a:r>
              <a:rPr lang="en-US" dirty="0" err="1" smtClean="0"/>
              <a:t>prekidu</a:t>
            </a:r>
            <a:r>
              <a:rPr lang="hr-BA" dirty="0" smtClean="0"/>
              <a:t>.</a:t>
            </a:r>
            <a:endParaRPr lang="en-US" dirty="0"/>
          </a:p>
        </p:txBody>
      </p:sp>
    </p:spTree>
    <p:extLst>
      <p:ext uri="{BB962C8B-B14F-4D97-AF65-F5344CB8AC3E}">
        <p14:creationId xmlns:p14="http://schemas.microsoft.com/office/powerpoint/2010/main" val="655231392"/>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UVOD </a:t>
            </a:r>
            <a:endParaRPr lang="en-US" dirty="0"/>
          </a:p>
        </p:txBody>
      </p:sp>
      <p:sp>
        <p:nvSpPr>
          <p:cNvPr id="3" name="Content Placeholder 2"/>
          <p:cNvSpPr>
            <a:spLocks noGrp="1"/>
          </p:cNvSpPr>
          <p:nvPr>
            <p:ph idx="1"/>
          </p:nvPr>
        </p:nvSpPr>
        <p:spPr>
          <a:xfrm>
            <a:off x="762000" y="381000"/>
            <a:ext cx="7543800" cy="4953000"/>
          </a:xfrm>
        </p:spPr>
        <p:txBody>
          <a:bodyPr>
            <a:normAutofit fontScale="92500"/>
          </a:bodyPr>
          <a:lstStyle/>
          <a:p>
            <a:pPr marL="342900" lvl="0" indent="-228600">
              <a:buClr>
                <a:srgbClr val="A9A57C"/>
              </a:buClr>
            </a:pPr>
            <a:endParaRPr lang="bs-Latn-BA" sz="2200" dirty="0" smtClean="0">
              <a:solidFill>
                <a:srgbClr val="2F2B20"/>
              </a:solidFill>
              <a:latin typeface="Calibri"/>
            </a:endParaRPr>
          </a:p>
          <a:p>
            <a:pPr marL="342900" lvl="0" indent="-228600">
              <a:buClr>
                <a:srgbClr val="A9A57C"/>
              </a:buClr>
            </a:pPr>
            <a:endParaRPr lang="bs-Latn-BA" sz="2200" dirty="0">
              <a:solidFill>
                <a:srgbClr val="2F2B20"/>
              </a:solidFill>
              <a:latin typeface="Calibri"/>
            </a:endParaRPr>
          </a:p>
          <a:p>
            <a:pPr marL="342900" lvl="0" indent="-228600" algn="just">
              <a:buClr>
                <a:srgbClr val="A9A57C"/>
              </a:buClr>
            </a:pPr>
            <a:r>
              <a:rPr lang="en-US" sz="2200" dirty="0" err="1" smtClean="0">
                <a:solidFill>
                  <a:srgbClr val="2F2B20"/>
                </a:solidFill>
                <a:latin typeface="Calibri"/>
              </a:rPr>
              <a:t>Načelo</a:t>
            </a:r>
            <a:r>
              <a:rPr lang="en-US" sz="2200" dirty="0" smtClean="0">
                <a:solidFill>
                  <a:srgbClr val="2F2B20"/>
                </a:solidFill>
                <a:latin typeface="Calibri"/>
              </a:rPr>
              <a:t> </a:t>
            </a:r>
            <a:r>
              <a:rPr lang="en-US" sz="2200" dirty="0">
                <a:solidFill>
                  <a:srgbClr val="FF0000"/>
                </a:solidFill>
                <a:latin typeface="Calibri"/>
              </a:rPr>
              <a:t>“</a:t>
            </a:r>
            <a:r>
              <a:rPr lang="en-US" sz="2200" i="1" dirty="0" err="1">
                <a:solidFill>
                  <a:srgbClr val="FF0000"/>
                </a:solidFill>
                <a:latin typeface="Calibri"/>
              </a:rPr>
              <a:t>najboljeg</a:t>
            </a:r>
            <a:r>
              <a:rPr lang="en-US" sz="2200" i="1" dirty="0">
                <a:solidFill>
                  <a:srgbClr val="FF0000"/>
                </a:solidFill>
                <a:latin typeface="Calibri"/>
              </a:rPr>
              <a:t> </a:t>
            </a:r>
            <a:r>
              <a:rPr lang="en-US" sz="2200" i="1" dirty="0" err="1">
                <a:solidFill>
                  <a:srgbClr val="FF0000"/>
                </a:solidFill>
                <a:latin typeface="Calibri"/>
              </a:rPr>
              <a:t>interesa</a:t>
            </a:r>
            <a:r>
              <a:rPr lang="en-US" sz="2200" i="1" dirty="0">
                <a:solidFill>
                  <a:srgbClr val="FF0000"/>
                </a:solidFill>
                <a:latin typeface="Calibri"/>
              </a:rPr>
              <a:t> </a:t>
            </a:r>
            <a:r>
              <a:rPr lang="en-US" sz="2200" i="1" dirty="0" err="1">
                <a:solidFill>
                  <a:srgbClr val="FF0000"/>
                </a:solidFill>
                <a:latin typeface="Calibri"/>
              </a:rPr>
              <a:t>djeteta</a:t>
            </a:r>
            <a:r>
              <a:rPr lang="en-US" sz="2200" i="1" dirty="0">
                <a:solidFill>
                  <a:srgbClr val="FF0000"/>
                </a:solidFill>
                <a:latin typeface="Calibri"/>
              </a:rPr>
              <a:t> ” </a:t>
            </a:r>
            <a:r>
              <a:rPr lang="en-US" sz="2200" i="1" dirty="0">
                <a:solidFill>
                  <a:srgbClr val="2F2B20"/>
                </a:solidFill>
                <a:latin typeface="Calibri"/>
              </a:rPr>
              <a:t>(</a:t>
            </a:r>
            <a:r>
              <a:rPr lang="en-US" sz="2200" i="1" dirty="0" err="1">
                <a:solidFill>
                  <a:srgbClr val="2F2B20"/>
                </a:solidFill>
                <a:latin typeface="Calibri"/>
              </a:rPr>
              <a:t>eng.</a:t>
            </a:r>
            <a:r>
              <a:rPr lang="en-US" sz="2200" i="1" dirty="0">
                <a:solidFill>
                  <a:srgbClr val="2F2B20"/>
                </a:solidFill>
                <a:latin typeface="Calibri"/>
              </a:rPr>
              <a:t> “the best interests of the child”) </a:t>
            </a:r>
            <a:r>
              <a:rPr lang="hr-BA" sz="2200" i="1" dirty="0">
                <a:solidFill>
                  <a:srgbClr val="2F2B20"/>
                </a:solidFill>
                <a:latin typeface="Calibri"/>
              </a:rPr>
              <a:t>-</a:t>
            </a:r>
            <a:r>
              <a:rPr lang="hr-BA" sz="2200" dirty="0">
                <a:solidFill>
                  <a:srgbClr val="2F2B20"/>
                </a:solidFill>
                <a:latin typeface="Calibri"/>
              </a:rPr>
              <a:t> </a:t>
            </a:r>
            <a:r>
              <a:rPr lang="en-US" sz="2200" dirty="0" err="1">
                <a:solidFill>
                  <a:srgbClr val="2F2B20"/>
                </a:solidFill>
                <a:latin typeface="Calibri"/>
              </a:rPr>
              <a:t>temeljno</a:t>
            </a:r>
            <a:r>
              <a:rPr lang="en-US" sz="2200" dirty="0">
                <a:solidFill>
                  <a:srgbClr val="2F2B20"/>
                </a:solidFill>
                <a:latin typeface="Calibri"/>
              </a:rPr>
              <a:t> </a:t>
            </a:r>
            <a:r>
              <a:rPr lang="en-US" sz="2200" dirty="0" err="1">
                <a:solidFill>
                  <a:srgbClr val="2F2B20"/>
                </a:solidFill>
                <a:latin typeface="Calibri"/>
              </a:rPr>
              <a:t>načelo</a:t>
            </a:r>
            <a:r>
              <a:rPr lang="en-US" sz="2200" dirty="0">
                <a:solidFill>
                  <a:srgbClr val="2F2B20"/>
                </a:solidFill>
                <a:latin typeface="Calibri"/>
              </a:rPr>
              <a:t> u </a:t>
            </a:r>
            <a:r>
              <a:rPr lang="en-US" sz="2200" dirty="0" err="1">
                <a:solidFill>
                  <a:srgbClr val="2F2B20"/>
                </a:solidFill>
                <a:latin typeface="Calibri"/>
              </a:rPr>
              <a:t>okviru</a:t>
            </a:r>
            <a:r>
              <a:rPr lang="en-US" sz="2200" dirty="0">
                <a:solidFill>
                  <a:srgbClr val="2F2B20"/>
                </a:solidFill>
                <a:latin typeface="Calibri"/>
              </a:rPr>
              <a:t> </a:t>
            </a:r>
            <a:r>
              <a:rPr lang="en-US" sz="2200" dirty="0" err="1">
                <a:solidFill>
                  <a:srgbClr val="2F2B20"/>
                </a:solidFill>
                <a:latin typeface="Calibri"/>
              </a:rPr>
              <a:t>maloljetničkog</a:t>
            </a:r>
            <a:r>
              <a:rPr lang="en-US" sz="2200" dirty="0">
                <a:solidFill>
                  <a:srgbClr val="2F2B20"/>
                </a:solidFill>
                <a:latin typeface="Calibri"/>
              </a:rPr>
              <a:t> </a:t>
            </a:r>
            <a:r>
              <a:rPr lang="en-US" sz="2200" dirty="0" err="1">
                <a:solidFill>
                  <a:srgbClr val="2F2B20"/>
                </a:solidFill>
                <a:latin typeface="Calibri"/>
              </a:rPr>
              <a:t>pravosuđa</a:t>
            </a:r>
            <a:r>
              <a:rPr lang="en-US" sz="2200" dirty="0">
                <a:solidFill>
                  <a:srgbClr val="2F2B20"/>
                </a:solidFill>
                <a:latin typeface="Calibri"/>
              </a:rPr>
              <a:t>.</a:t>
            </a:r>
            <a:endParaRPr lang="en-US" sz="2200" b="1" dirty="0">
              <a:solidFill>
                <a:srgbClr val="2F2B20"/>
              </a:solidFill>
              <a:latin typeface="Calibri"/>
            </a:endParaRPr>
          </a:p>
          <a:p>
            <a:pPr marL="342900" lvl="0" indent="-228600" algn="just">
              <a:buClr>
                <a:srgbClr val="A9A57C"/>
              </a:buClr>
            </a:pPr>
            <a:r>
              <a:rPr lang="hr-BA" sz="2200" dirty="0">
                <a:solidFill>
                  <a:srgbClr val="2F2B20"/>
                </a:solidFill>
                <a:latin typeface="Calibri"/>
              </a:rPr>
              <a:t>M</a:t>
            </a:r>
            <a:r>
              <a:rPr lang="en-US" sz="2200" dirty="0" err="1">
                <a:solidFill>
                  <a:srgbClr val="2F2B20"/>
                </a:solidFill>
                <a:latin typeface="Calibri"/>
              </a:rPr>
              <a:t>aloljetn</a:t>
            </a:r>
            <a:r>
              <a:rPr lang="hr-BA" sz="2200" dirty="0">
                <a:solidFill>
                  <a:srgbClr val="2F2B20"/>
                </a:solidFill>
                <a:latin typeface="Calibri"/>
              </a:rPr>
              <a:t>i</a:t>
            </a:r>
            <a:r>
              <a:rPr lang="en-US" sz="2200" dirty="0">
                <a:solidFill>
                  <a:srgbClr val="2F2B20"/>
                </a:solidFill>
                <a:latin typeface="Calibri"/>
              </a:rPr>
              <a:t> </a:t>
            </a:r>
            <a:r>
              <a:rPr lang="en-US" sz="2200" dirty="0" err="1">
                <a:solidFill>
                  <a:srgbClr val="2F2B20"/>
                </a:solidFill>
                <a:latin typeface="Calibri"/>
              </a:rPr>
              <a:t>učinioc</a:t>
            </a:r>
            <a:r>
              <a:rPr lang="hr-BA" sz="2200" dirty="0">
                <a:solidFill>
                  <a:srgbClr val="2F2B20"/>
                </a:solidFill>
                <a:latin typeface="Calibri"/>
              </a:rPr>
              <a:t>i</a:t>
            </a:r>
            <a:r>
              <a:rPr lang="en-US" sz="2200" dirty="0">
                <a:solidFill>
                  <a:srgbClr val="2F2B20"/>
                </a:solidFill>
                <a:latin typeface="Calibri"/>
              </a:rPr>
              <a:t> </a:t>
            </a:r>
            <a:r>
              <a:rPr lang="en-US" sz="2200" dirty="0" err="1">
                <a:solidFill>
                  <a:srgbClr val="2F2B20"/>
                </a:solidFill>
                <a:latin typeface="Calibri"/>
              </a:rPr>
              <a:t>krivičnih</a:t>
            </a:r>
            <a:r>
              <a:rPr lang="en-US" sz="2200" dirty="0">
                <a:solidFill>
                  <a:srgbClr val="2F2B20"/>
                </a:solidFill>
                <a:latin typeface="Calibri"/>
              </a:rPr>
              <a:t> </a:t>
            </a:r>
            <a:r>
              <a:rPr lang="en-US" sz="2200" dirty="0" err="1">
                <a:solidFill>
                  <a:srgbClr val="2F2B20"/>
                </a:solidFill>
                <a:latin typeface="Calibri"/>
              </a:rPr>
              <a:t>dijela</a:t>
            </a:r>
            <a:r>
              <a:rPr lang="hr-BA" sz="2200" dirty="0">
                <a:solidFill>
                  <a:srgbClr val="2F2B20"/>
                </a:solidFill>
                <a:latin typeface="Calibri"/>
              </a:rPr>
              <a:t> </a:t>
            </a:r>
            <a:r>
              <a:rPr lang="en-US" sz="2200" dirty="0">
                <a:solidFill>
                  <a:srgbClr val="2F2B20"/>
                </a:solidFill>
                <a:latin typeface="Calibri"/>
              </a:rPr>
              <a:t>= </a:t>
            </a:r>
            <a:r>
              <a:rPr lang="en-US" sz="2200" dirty="0" err="1">
                <a:solidFill>
                  <a:srgbClr val="2F2B20"/>
                </a:solidFill>
                <a:latin typeface="Calibri"/>
              </a:rPr>
              <a:t>specifičan</a:t>
            </a:r>
            <a:r>
              <a:rPr lang="hr-BA" sz="2200" dirty="0">
                <a:solidFill>
                  <a:srgbClr val="2F2B20"/>
                </a:solidFill>
                <a:latin typeface="Calibri"/>
              </a:rPr>
              <a:t> </a:t>
            </a:r>
            <a:r>
              <a:rPr lang="en-US" sz="2200" dirty="0" err="1">
                <a:solidFill>
                  <a:srgbClr val="2F2B20"/>
                </a:solidFill>
                <a:latin typeface="Calibri"/>
              </a:rPr>
              <a:t>krivični</a:t>
            </a:r>
            <a:r>
              <a:rPr lang="en-US" sz="2200" dirty="0">
                <a:solidFill>
                  <a:srgbClr val="2F2B20"/>
                </a:solidFill>
                <a:latin typeface="Calibri"/>
              </a:rPr>
              <a:t> </a:t>
            </a:r>
            <a:r>
              <a:rPr lang="en-US" sz="2200" dirty="0" err="1">
                <a:solidFill>
                  <a:srgbClr val="2F2B20"/>
                </a:solidFill>
                <a:latin typeface="Calibri"/>
              </a:rPr>
              <a:t>postupak</a:t>
            </a:r>
            <a:r>
              <a:rPr lang="en-US" sz="2200" dirty="0">
                <a:solidFill>
                  <a:srgbClr val="2F2B20"/>
                </a:solidFill>
                <a:latin typeface="Calibri"/>
              </a:rPr>
              <a:t>. </a:t>
            </a:r>
            <a:endParaRPr lang="hr-BA" sz="2200" dirty="0">
              <a:solidFill>
                <a:srgbClr val="2F2B20"/>
              </a:solidFill>
              <a:latin typeface="Calibri"/>
            </a:endParaRPr>
          </a:p>
          <a:p>
            <a:pPr marL="342900" lvl="0" indent="-228600" algn="just">
              <a:buClr>
                <a:srgbClr val="A9A57C"/>
              </a:buClr>
            </a:pPr>
            <a:r>
              <a:rPr lang="en-US" sz="2200" i="1" dirty="0" err="1">
                <a:solidFill>
                  <a:srgbClr val="FF0000"/>
                </a:solidFill>
                <a:latin typeface="Calibri"/>
              </a:rPr>
              <a:t>Poseban</a:t>
            </a:r>
            <a:r>
              <a:rPr lang="en-US" sz="2200" i="1" dirty="0">
                <a:solidFill>
                  <a:srgbClr val="FF0000"/>
                </a:solidFill>
                <a:latin typeface="Calibri"/>
              </a:rPr>
              <a:t> </a:t>
            </a:r>
            <a:r>
              <a:rPr lang="en-US" sz="2200" i="1" dirty="0" err="1">
                <a:solidFill>
                  <a:srgbClr val="FF0000"/>
                </a:solidFill>
                <a:latin typeface="Calibri"/>
              </a:rPr>
              <a:t>postupak</a:t>
            </a:r>
            <a:r>
              <a:rPr lang="en-US" sz="2200" i="1" dirty="0">
                <a:solidFill>
                  <a:srgbClr val="FF0000"/>
                </a:solidFill>
                <a:latin typeface="Calibri"/>
              </a:rPr>
              <a:t> </a:t>
            </a:r>
            <a:r>
              <a:rPr lang="en-US" sz="2200" i="1" dirty="0" err="1">
                <a:solidFill>
                  <a:srgbClr val="FF0000"/>
                </a:solidFill>
                <a:latin typeface="Calibri"/>
              </a:rPr>
              <a:t>prema</a:t>
            </a:r>
            <a:r>
              <a:rPr lang="en-US" sz="2200" i="1" dirty="0">
                <a:solidFill>
                  <a:srgbClr val="FF0000"/>
                </a:solidFill>
                <a:latin typeface="Calibri"/>
              </a:rPr>
              <a:t> </a:t>
            </a:r>
            <a:r>
              <a:rPr lang="en-US" sz="2200" i="1" dirty="0" err="1">
                <a:solidFill>
                  <a:srgbClr val="FF0000"/>
                </a:solidFill>
                <a:latin typeface="Calibri"/>
              </a:rPr>
              <a:t>maloljetnicima</a:t>
            </a:r>
            <a:r>
              <a:rPr lang="hr-BA" sz="2200" i="1" dirty="0">
                <a:solidFill>
                  <a:srgbClr val="FF0000"/>
                </a:solidFill>
                <a:latin typeface="Calibri"/>
              </a:rPr>
              <a:t> </a:t>
            </a:r>
            <a:r>
              <a:rPr lang="hr-BA" sz="2200" i="1" dirty="0" smtClean="0">
                <a:solidFill>
                  <a:srgbClr val="FF0000"/>
                </a:solidFill>
                <a:latin typeface="Calibri"/>
              </a:rPr>
              <a:t>- </a:t>
            </a:r>
            <a:r>
              <a:rPr lang="en-US" sz="2200" dirty="0" err="1" smtClean="0">
                <a:solidFill>
                  <a:srgbClr val="2F2B20"/>
                </a:solidFill>
                <a:latin typeface="Calibri"/>
              </a:rPr>
              <a:t>cilj</a:t>
            </a:r>
            <a:r>
              <a:rPr lang="en-US" sz="2200" dirty="0" smtClean="0">
                <a:solidFill>
                  <a:srgbClr val="2F2B20"/>
                </a:solidFill>
                <a:latin typeface="Calibri"/>
              </a:rPr>
              <a:t> </a:t>
            </a:r>
            <a:r>
              <a:rPr lang="en-US" sz="2200" dirty="0">
                <a:solidFill>
                  <a:srgbClr val="2F2B20"/>
                </a:solidFill>
                <a:latin typeface="Calibri"/>
              </a:rPr>
              <a:t>da </a:t>
            </a:r>
            <a:r>
              <a:rPr lang="en-US" sz="2200" dirty="0" smtClean="0">
                <a:solidFill>
                  <a:srgbClr val="2F2B20"/>
                </a:solidFill>
                <a:latin typeface="Calibri"/>
              </a:rPr>
              <a:t>ma</a:t>
            </a:r>
            <a:r>
              <a:rPr lang="hr-BA" sz="2200" dirty="0" smtClean="0">
                <a:solidFill>
                  <a:srgbClr val="2F2B20"/>
                </a:solidFill>
                <a:latin typeface="Calibri"/>
              </a:rPr>
              <a:t>l</a:t>
            </a:r>
            <a:r>
              <a:rPr lang="en-US" sz="2200" dirty="0" err="1" smtClean="0">
                <a:solidFill>
                  <a:srgbClr val="2F2B20"/>
                </a:solidFill>
                <a:latin typeface="Calibri"/>
              </a:rPr>
              <a:t>oljetnog</a:t>
            </a:r>
            <a:r>
              <a:rPr lang="en-US" sz="2200" dirty="0" smtClean="0">
                <a:solidFill>
                  <a:srgbClr val="2F2B20"/>
                </a:solidFill>
                <a:latin typeface="Calibri"/>
              </a:rPr>
              <a:t> </a:t>
            </a:r>
            <a:r>
              <a:rPr lang="en-US" sz="2200" dirty="0" err="1">
                <a:solidFill>
                  <a:srgbClr val="2F2B20"/>
                </a:solidFill>
                <a:latin typeface="Calibri"/>
              </a:rPr>
              <a:t>učinioca</a:t>
            </a:r>
            <a:r>
              <a:rPr lang="en-US" sz="2200" dirty="0">
                <a:solidFill>
                  <a:srgbClr val="2F2B20"/>
                </a:solidFill>
                <a:latin typeface="Calibri"/>
              </a:rPr>
              <a:t> </a:t>
            </a:r>
            <a:r>
              <a:rPr lang="en-US" sz="2200" dirty="0" err="1">
                <a:solidFill>
                  <a:srgbClr val="2F2B20"/>
                </a:solidFill>
                <a:latin typeface="Calibri"/>
              </a:rPr>
              <a:t>krivičnog</a:t>
            </a:r>
            <a:r>
              <a:rPr lang="en-US" sz="2200" dirty="0">
                <a:solidFill>
                  <a:srgbClr val="2F2B20"/>
                </a:solidFill>
                <a:latin typeface="Calibri"/>
              </a:rPr>
              <a:t> </a:t>
            </a:r>
            <a:r>
              <a:rPr lang="en-US" sz="2200" dirty="0" err="1">
                <a:solidFill>
                  <a:srgbClr val="2F2B20"/>
                </a:solidFill>
                <a:latin typeface="Calibri"/>
              </a:rPr>
              <a:t>djela</a:t>
            </a:r>
            <a:r>
              <a:rPr lang="en-US" sz="2200" dirty="0">
                <a:solidFill>
                  <a:srgbClr val="2F2B20"/>
                </a:solidFill>
                <a:latin typeface="Calibri"/>
              </a:rPr>
              <a:t> </a:t>
            </a:r>
            <a:r>
              <a:rPr lang="en-US" sz="2200" dirty="0" err="1">
                <a:solidFill>
                  <a:srgbClr val="2F2B20"/>
                </a:solidFill>
                <a:latin typeface="Calibri"/>
              </a:rPr>
              <a:t>zaštite</a:t>
            </a:r>
            <a:r>
              <a:rPr lang="en-US" sz="2200" dirty="0">
                <a:solidFill>
                  <a:srgbClr val="2F2B20"/>
                </a:solidFill>
                <a:latin typeface="Calibri"/>
              </a:rPr>
              <a:t> od </a:t>
            </a:r>
            <a:r>
              <a:rPr lang="en-US" sz="2200" dirty="0" err="1">
                <a:solidFill>
                  <a:srgbClr val="2F2B20"/>
                </a:solidFill>
                <a:latin typeface="Calibri"/>
              </a:rPr>
              <a:t>negativnih</a:t>
            </a:r>
            <a:r>
              <a:rPr lang="en-US" sz="2200" dirty="0">
                <a:solidFill>
                  <a:srgbClr val="2F2B20"/>
                </a:solidFill>
                <a:latin typeface="Calibri"/>
              </a:rPr>
              <a:t> </a:t>
            </a:r>
            <a:r>
              <a:rPr lang="en-US" sz="2200" dirty="0" err="1">
                <a:solidFill>
                  <a:srgbClr val="2F2B20"/>
                </a:solidFill>
                <a:latin typeface="Calibri"/>
              </a:rPr>
              <a:t>posljedica</a:t>
            </a:r>
            <a:r>
              <a:rPr lang="en-US" sz="2200" dirty="0">
                <a:solidFill>
                  <a:srgbClr val="2F2B20"/>
                </a:solidFill>
                <a:latin typeface="Calibri"/>
              </a:rPr>
              <a:t> </a:t>
            </a:r>
            <a:r>
              <a:rPr lang="en-US" sz="2200" dirty="0" err="1">
                <a:solidFill>
                  <a:srgbClr val="2F2B20"/>
                </a:solidFill>
                <a:latin typeface="Calibri"/>
              </a:rPr>
              <a:t>vođenja</a:t>
            </a:r>
            <a:r>
              <a:rPr lang="en-US" sz="2200" dirty="0">
                <a:solidFill>
                  <a:srgbClr val="2F2B20"/>
                </a:solidFill>
                <a:latin typeface="Calibri"/>
              </a:rPr>
              <a:t> </a:t>
            </a:r>
            <a:r>
              <a:rPr lang="en-US" sz="2200" dirty="0" err="1">
                <a:solidFill>
                  <a:srgbClr val="2F2B20"/>
                </a:solidFill>
                <a:latin typeface="Calibri"/>
              </a:rPr>
              <a:t>postupka</a:t>
            </a:r>
            <a:r>
              <a:rPr lang="en-US" sz="2200" dirty="0">
                <a:solidFill>
                  <a:srgbClr val="2F2B20"/>
                </a:solidFill>
                <a:latin typeface="Calibri"/>
              </a:rPr>
              <a:t> </a:t>
            </a:r>
            <a:r>
              <a:rPr lang="en-US" sz="2200" dirty="0" err="1">
                <a:solidFill>
                  <a:srgbClr val="2F2B20"/>
                </a:solidFill>
                <a:latin typeface="Calibri"/>
              </a:rPr>
              <a:t>koje</a:t>
            </a:r>
            <a:r>
              <a:rPr lang="en-US" sz="2200" dirty="0">
                <a:solidFill>
                  <a:srgbClr val="2F2B20"/>
                </a:solidFill>
                <a:latin typeface="Calibri"/>
              </a:rPr>
              <a:t> bi </a:t>
            </a:r>
            <a:r>
              <a:rPr lang="en-US" sz="2200" dirty="0" err="1">
                <a:solidFill>
                  <a:srgbClr val="2F2B20"/>
                </a:solidFill>
                <a:latin typeface="Calibri"/>
              </a:rPr>
              <a:t>mogle</a:t>
            </a:r>
            <a:r>
              <a:rPr lang="en-US" sz="2200" dirty="0">
                <a:solidFill>
                  <a:srgbClr val="2F2B20"/>
                </a:solidFill>
                <a:latin typeface="Calibri"/>
              </a:rPr>
              <a:t> </a:t>
            </a:r>
            <a:r>
              <a:rPr lang="en-US" sz="2200" dirty="0" err="1">
                <a:solidFill>
                  <a:srgbClr val="2F2B20"/>
                </a:solidFill>
                <a:latin typeface="Calibri"/>
              </a:rPr>
              <a:t>narušiti</a:t>
            </a:r>
            <a:r>
              <a:rPr lang="en-US" sz="2200" dirty="0">
                <a:solidFill>
                  <a:srgbClr val="2F2B20"/>
                </a:solidFill>
                <a:latin typeface="Calibri"/>
              </a:rPr>
              <a:t> </a:t>
            </a:r>
            <a:r>
              <a:rPr lang="en-US" sz="2200" dirty="0" err="1">
                <a:solidFill>
                  <a:srgbClr val="2F2B20"/>
                </a:solidFill>
                <a:latin typeface="Calibri"/>
              </a:rPr>
              <a:t>njegovu</a:t>
            </a:r>
            <a:r>
              <a:rPr lang="en-US" sz="2200" dirty="0">
                <a:solidFill>
                  <a:srgbClr val="2F2B20"/>
                </a:solidFill>
                <a:latin typeface="Calibri"/>
              </a:rPr>
              <a:t> </a:t>
            </a:r>
            <a:r>
              <a:rPr lang="en-US" sz="2200" dirty="0" err="1">
                <a:solidFill>
                  <a:srgbClr val="2F2B20"/>
                </a:solidFill>
                <a:latin typeface="Calibri"/>
              </a:rPr>
              <a:t>ličnost</a:t>
            </a:r>
            <a:r>
              <a:rPr lang="en-US" sz="2200" dirty="0">
                <a:solidFill>
                  <a:srgbClr val="2F2B20"/>
                </a:solidFill>
                <a:latin typeface="Calibri"/>
              </a:rPr>
              <a:t>, a </a:t>
            </a:r>
            <a:r>
              <a:rPr lang="en-US" sz="2200" dirty="0" err="1">
                <a:solidFill>
                  <a:srgbClr val="2F2B20"/>
                </a:solidFill>
                <a:latin typeface="Calibri"/>
              </a:rPr>
              <a:t>istovremeno</a:t>
            </a:r>
            <a:r>
              <a:rPr lang="en-US" sz="2200" dirty="0">
                <a:solidFill>
                  <a:srgbClr val="2F2B20"/>
                </a:solidFill>
                <a:latin typeface="Calibri"/>
              </a:rPr>
              <a:t> </a:t>
            </a:r>
            <a:r>
              <a:rPr lang="en-US" sz="2200" dirty="0" err="1">
                <a:solidFill>
                  <a:srgbClr val="2F2B20"/>
                </a:solidFill>
                <a:latin typeface="Calibri"/>
              </a:rPr>
              <a:t>jedan</a:t>
            </a:r>
            <a:r>
              <a:rPr lang="en-US" sz="2200" dirty="0">
                <a:solidFill>
                  <a:srgbClr val="2F2B20"/>
                </a:solidFill>
                <a:latin typeface="Calibri"/>
              </a:rPr>
              <a:t> od </a:t>
            </a:r>
            <a:r>
              <a:rPr lang="en-US" sz="2200" dirty="0" err="1">
                <a:solidFill>
                  <a:srgbClr val="2F2B20"/>
                </a:solidFill>
                <a:latin typeface="Calibri"/>
              </a:rPr>
              <a:t>ciljeva</a:t>
            </a:r>
            <a:r>
              <a:rPr lang="en-US" sz="2200" dirty="0">
                <a:solidFill>
                  <a:srgbClr val="2F2B20"/>
                </a:solidFill>
                <a:latin typeface="Calibri"/>
              </a:rPr>
              <a:t> </a:t>
            </a:r>
            <a:r>
              <a:rPr lang="en-US" sz="2200" dirty="0" err="1">
                <a:solidFill>
                  <a:srgbClr val="2F2B20"/>
                </a:solidFill>
                <a:latin typeface="Calibri"/>
              </a:rPr>
              <a:t>ovakvog</a:t>
            </a:r>
            <a:r>
              <a:rPr lang="en-US" sz="2200" dirty="0">
                <a:solidFill>
                  <a:srgbClr val="2F2B20"/>
                </a:solidFill>
                <a:latin typeface="Calibri"/>
              </a:rPr>
              <a:t> </a:t>
            </a:r>
            <a:r>
              <a:rPr lang="en-US" sz="2200" dirty="0" err="1">
                <a:solidFill>
                  <a:srgbClr val="2F2B20"/>
                </a:solidFill>
                <a:latin typeface="Calibri"/>
              </a:rPr>
              <a:t>postupka</a:t>
            </a:r>
            <a:r>
              <a:rPr lang="en-US" sz="2200" dirty="0">
                <a:solidFill>
                  <a:srgbClr val="2F2B20"/>
                </a:solidFill>
                <a:latin typeface="Calibri"/>
              </a:rPr>
              <a:t> je </a:t>
            </a:r>
            <a:r>
              <a:rPr lang="en-US" sz="2200" dirty="0" err="1">
                <a:solidFill>
                  <a:srgbClr val="2F2B20"/>
                </a:solidFill>
                <a:latin typeface="Calibri"/>
              </a:rPr>
              <a:t>pomoći</a:t>
            </a:r>
            <a:r>
              <a:rPr lang="en-US" sz="2200" dirty="0">
                <a:solidFill>
                  <a:srgbClr val="2F2B20"/>
                </a:solidFill>
                <a:latin typeface="Calibri"/>
              </a:rPr>
              <a:t> </a:t>
            </a:r>
            <a:r>
              <a:rPr lang="en-US" sz="2200" dirty="0" err="1">
                <a:solidFill>
                  <a:srgbClr val="2F2B20"/>
                </a:solidFill>
                <a:latin typeface="Calibri"/>
              </a:rPr>
              <a:t>maloljetniku</a:t>
            </a:r>
            <a:r>
              <a:rPr lang="en-US" sz="2200" dirty="0">
                <a:solidFill>
                  <a:srgbClr val="2F2B20"/>
                </a:solidFill>
                <a:latin typeface="Calibri"/>
              </a:rPr>
              <a:t> i </a:t>
            </a:r>
            <a:r>
              <a:rPr lang="en-US" sz="2200" dirty="0" err="1">
                <a:solidFill>
                  <a:srgbClr val="2F2B20"/>
                </a:solidFill>
                <a:latin typeface="Calibri"/>
              </a:rPr>
              <a:t>preodgojiti</a:t>
            </a:r>
            <a:r>
              <a:rPr lang="en-US" sz="2200" dirty="0">
                <a:solidFill>
                  <a:srgbClr val="2F2B20"/>
                </a:solidFill>
                <a:latin typeface="Calibri"/>
              </a:rPr>
              <a:t> </a:t>
            </a:r>
            <a:r>
              <a:rPr lang="en-US" sz="2200" dirty="0" err="1">
                <a:solidFill>
                  <a:srgbClr val="2F2B20"/>
                </a:solidFill>
                <a:latin typeface="Calibri"/>
              </a:rPr>
              <a:t>ga.</a:t>
            </a:r>
            <a:r>
              <a:rPr lang="en-US" sz="2200" dirty="0">
                <a:solidFill>
                  <a:srgbClr val="2F2B20"/>
                </a:solidFill>
                <a:latin typeface="Calibri"/>
              </a:rPr>
              <a:t> </a:t>
            </a:r>
            <a:endParaRPr lang="bs-Latn-BA" sz="2200" dirty="0" smtClean="0">
              <a:solidFill>
                <a:srgbClr val="2F2B20"/>
              </a:solidFill>
              <a:latin typeface="Calibri"/>
            </a:endParaRPr>
          </a:p>
          <a:p>
            <a:pPr marL="342900" lvl="0" indent="-228600" algn="just">
              <a:buClr>
                <a:srgbClr val="A9A57C"/>
              </a:buClr>
            </a:pPr>
            <a:r>
              <a:rPr lang="vi-VN" sz="2200" dirty="0">
                <a:solidFill>
                  <a:srgbClr val="2F2B20"/>
                </a:solidFill>
                <a:latin typeface="Arial"/>
              </a:rPr>
              <a:t>Maloljetnicima se sudi u posebnom postupku, s naglaskom na </a:t>
            </a:r>
            <a:r>
              <a:rPr lang="vi-VN" sz="2200" u="sng" dirty="0">
                <a:solidFill>
                  <a:srgbClr val="2F2B20"/>
                </a:solidFill>
                <a:latin typeface="Arial"/>
              </a:rPr>
              <a:t>stručnosti sudaca</a:t>
            </a:r>
            <a:r>
              <a:rPr lang="vi-VN" sz="2200" dirty="0">
                <a:solidFill>
                  <a:srgbClr val="2F2B20"/>
                </a:solidFill>
                <a:latin typeface="Arial"/>
              </a:rPr>
              <a:t>, u </a:t>
            </a:r>
            <a:r>
              <a:rPr lang="vi-VN" sz="2200" u="sng" dirty="0">
                <a:solidFill>
                  <a:srgbClr val="2F2B20"/>
                </a:solidFill>
                <a:latin typeface="Arial"/>
              </a:rPr>
              <a:t>pojednostavljenom</a:t>
            </a:r>
            <a:r>
              <a:rPr lang="vi-VN" sz="2200" dirty="0">
                <a:solidFill>
                  <a:srgbClr val="2F2B20"/>
                </a:solidFill>
                <a:latin typeface="Arial"/>
              </a:rPr>
              <a:t> i </a:t>
            </a:r>
            <a:r>
              <a:rPr lang="vi-VN" sz="2200" u="sng" dirty="0">
                <a:solidFill>
                  <a:srgbClr val="2F2B20"/>
                </a:solidFill>
                <a:latin typeface="Arial"/>
              </a:rPr>
              <a:t>hitnom postupku</a:t>
            </a:r>
            <a:r>
              <a:rPr lang="vi-VN" sz="2200" dirty="0">
                <a:solidFill>
                  <a:srgbClr val="2F2B20"/>
                </a:solidFill>
                <a:latin typeface="Arial"/>
              </a:rPr>
              <a:t>, uz čuvanje identiteta i integriteta maloljetnika, kako bi se izbjegli štetni utjecaji do kojih može doći pred redovnim sudom.</a:t>
            </a:r>
            <a:endParaRPr lang="en-US" sz="2200" dirty="0">
              <a:solidFill>
                <a:srgbClr val="2F2B20"/>
              </a:solidFill>
              <a:latin typeface="Calibri"/>
            </a:endParaRPr>
          </a:p>
          <a:p>
            <a:pPr marL="342900" lvl="0" indent="-228600" algn="just">
              <a:buClr>
                <a:srgbClr val="A9A57C"/>
              </a:buClr>
            </a:pPr>
            <a:endParaRPr lang="en-US" sz="2200" b="1" dirty="0">
              <a:solidFill>
                <a:srgbClr val="2F2B20"/>
              </a:solidFill>
              <a:latin typeface="Calibri"/>
            </a:endParaRPr>
          </a:p>
          <a:p>
            <a:pPr marL="342900" lvl="0" indent="-228600">
              <a:buClr>
                <a:srgbClr val="A9A57C"/>
              </a:buClr>
            </a:pPr>
            <a:endParaRPr lang="en-US" sz="2200" dirty="0">
              <a:solidFill>
                <a:srgbClr val="2F2B20"/>
              </a:solidFill>
              <a:latin typeface="Calibri"/>
            </a:endParaRPr>
          </a:p>
          <a:p>
            <a:endParaRPr lang="en-US" dirty="0"/>
          </a:p>
        </p:txBody>
      </p:sp>
    </p:spTree>
    <p:extLst>
      <p:ext uri="{BB962C8B-B14F-4D97-AF65-F5344CB8AC3E}">
        <p14:creationId xmlns:p14="http://schemas.microsoft.com/office/powerpoint/2010/main" val="307372315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486400"/>
          </a:xfrm>
        </p:spPr>
        <p:txBody>
          <a:bodyPr>
            <a:normAutofit fontScale="92500" lnSpcReduction="10000"/>
          </a:bodyPr>
          <a:lstStyle/>
          <a:p>
            <a:pPr marL="0" indent="0" algn="just">
              <a:buNone/>
            </a:pPr>
            <a:r>
              <a:rPr lang="vi-VN" dirty="0"/>
              <a:t>Kada sud izrekne kaznu maloljetničkog zatvora, uputni akt za njeno izvršenje dostavlja nadležnom organu starateljstva, odnosno kad je riječ o zavodskim odgojnim mjerama i kazni maloljetničkog zatvora, nadležnoj ustanovi za izvršenje sankcije institucionalnog tretmana. Organ izvršenja je dužan u određenom roku započeti sa izvršenjem određene sankcije ili izrečenu sankciju izvršiti, a ukoliko do izvršenja izrečene sankcije ne dođe, dužan je o tome obavijestiti sud.</a:t>
            </a:r>
            <a:endParaRPr lang="hr-BA" dirty="0" smtClean="0"/>
          </a:p>
          <a:p>
            <a:pPr marL="0" indent="0" algn="just">
              <a:buNone/>
            </a:pPr>
            <a:r>
              <a:rPr lang="hr-BA" dirty="0" smtClean="0"/>
              <a:t>A</a:t>
            </a:r>
            <a:r>
              <a:rPr lang="en-US" dirty="0" err="1" smtClean="0"/>
              <a:t>ko</a:t>
            </a:r>
            <a:r>
              <a:rPr lang="en-US" dirty="0" smtClean="0"/>
              <a:t> </a:t>
            </a:r>
            <a:r>
              <a:rPr lang="en-US" dirty="0" err="1"/>
              <a:t>sud</a:t>
            </a:r>
            <a:r>
              <a:rPr lang="en-US" dirty="0"/>
              <a:t> </a:t>
            </a:r>
            <a:r>
              <a:rPr lang="en-US" dirty="0" err="1"/>
              <a:t>utvrdi</a:t>
            </a:r>
            <a:r>
              <a:rPr lang="en-US" dirty="0"/>
              <a:t> da </a:t>
            </a:r>
            <a:r>
              <a:rPr lang="en-US" dirty="0" err="1"/>
              <a:t>su</a:t>
            </a:r>
            <a:r>
              <a:rPr lang="en-US" dirty="0"/>
              <a:t> </a:t>
            </a:r>
            <a:r>
              <a:rPr lang="en-US" dirty="0" err="1"/>
              <a:t>prekid</a:t>
            </a:r>
            <a:r>
              <a:rPr lang="en-US" dirty="0"/>
              <a:t> </a:t>
            </a:r>
            <a:r>
              <a:rPr lang="en-US" dirty="0" err="1"/>
              <a:t>ili</a:t>
            </a:r>
            <a:r>
              <a:rPr lang="en-US" dirty="0"/>
              <a:t> </a:t>
            </a:r>
            <a:r>
              <a:rPr lang="en-US" dirty="0" err="1"/>
              <a:t>odgoda</a:t>
            </a:r>
            <a:r>
              <a:rPr lang="en-US" dirty="0"/>
              <a:t> </a:t>
            </a:r>
            <a:r>
              <a:rPr lang="en-US" dirty="0" err="1"/>
              <a:t>odobreni</a:t>
            </a:r>
            <a:r>
              <a:rPr lang="en-US" dirty="0"/>
              <a:t> </a:t>
            </a:r>
            <a:r>
              <a:rPr lang="en-US" dirty="0" err="1"/>
              <a:t>na</a:t>
            </a:r>
            <a:r>
              <a:rPr lang="en-US" dirty="0"/>
              <a:t> </a:t>
            </a:r>
            <a:r>
              <a:rPr lang="en-US" dirty="0" err="1"/>
              <a:t>osnovu</a:t>
            </a:r>
            <a:r>
              <a:rPr lang="en-US" dirty="0"/>
              <a:t> </a:t>
            </a:r>
            <a:r>
              <a:rPr lang="en-US" dirty="0" err="1"/>
              <a:t>lažnih</a:t>
            </a:r>
            <a:r>
              <a:rPr lang="en-US" dirty="0"/>
              <a:t> </a:t>
            </a:r>
            <a:r>
              <a:rPr lang="en-US" dirty="0" err="1"/>
              <a:t>isprava</a:t>
            </a:r>
            <a:r>
              <a:rPr lang="en-US" dirty="0"/>
              <a:t> i </a:t>
            </a:r>
            <a:r>
              <a:rPr lang="en-US" dirty="0" err="1" smtClean="0"/>
              <a:t>dokaza</a:t>
            </a:r>
            <a:r>
              <a:rPr lang="en-US" dirty="0" smtClean="0"/>
              <a:t>, </a:t>
            </a:r>
            <a:r>
              <a:rPr lang="en-US" dirty="0" err="1"/>
              <a:t>sudija</a:t>
            </a:r>
            <a:r>
              <a:rPr lang="en-US" dirty="0"/>
              <a:t> </a:t>
            </a:r>
            <a:r>
              <a:rPr lang="en-US" dirty="0" err="1"/>
              <a:t>za</a:t>
            </a:r>
            <a:r>
              <a:rPr lang="en-US" dirty="0"/>
              <a:t> </a:t>
            </a:r>
            <a:r>
              <a:rPr lang="en-US" dirty="0" err="1"/>
              <a:t>maloljetnike</a:t>
            </a:r>
            <a:r>
              <a:rPr lang="en-US" dirty="0"/>
              <a:t> </a:t>
            </a:r>
            <a:r>
              <a:rPr lang="en-US" dirty="0" err="1"/>
              <a:t>ukida</a:t>
            </a:r>
            <a:r>
              <a:rPr lang="en-US" dirty="0"/>
              <a:t> </a:t>
            </a:r>
            <a:r>
              <a:rPr lang="en-US" dirty="0" err="1"/>
              <a:t>rješenje</a:t>
            </a:r>
            <a:r>
              <a:rPr lang="en-US" dirty="0"/>
              <a:t> i </a:t>
            </a:r>
            <a:r>
              <a:rPr lang="en-US" dirty="0" err="1"/>
              <a:t>maloljetniku</a:t>
            </a:r>
            <a:r>
              <a:rPr lang="en-US" dirty="0"/>
              <a:t> </a:t>
            </a:r>
            <a:r>
              <a:rPr lang="en-US" dirty="0" err="1"/>
              <a:t>nalaže</a:t>
            </a:r>
            <a:r>
              <a:rPr lang="en-US" dirty="0"/>
              <a:t> da se </a:t>
            </a:r>
            <a:r>
              <a:rPr lang="en-US" dirty="0" err="1"/>
              <a:t>odmah</a:t>
            </a:r>
            <a:r>
              <a:rPr lang="en-US" dirty="0"/>
              <a:t>, a </a:t>
            </a:r>
            <a:r>
              <a:rPr lang="en-US" dirty="0" err="1"/>
              <a:t>najduže</a:t>
            </a:r>
            <a:r>
              <a:rPr lang="en-US" dirty="0"/>
              <a:t> u </a:t>
            </a:r>
            <a:r>
              <a:rPr lang="en-US" dirty="0" err="1"/>
              <a:t>roku</a:t>
            </a:r>
            <a:r>
              <a:rPr lang="en-US" dirty="0"/>
              <a:t> od tri </a:t>
            </a:r>
            <a:r>
              <a:rPr lang="en-US" dirty="0" err="1"/>
              <a:t>dana</a:t>
            </a:r>
            <a:r>
              <a:rPr lang="en-US" dirty="0"/>
              <a:t> od </a:t>
            </a:r>
            <a:r>
              <a:rPr lang="en-US" dirty="0" err="1"/>
              <a:t>prijema</a:t>
            </a:r>
            <a:r>
              <a:rPr lang="en-US" dirty="0"/>
              <a:t> </a:t>
            </a:r>
            <a:r>
              <a:rPr lang="en-US" dirty="0" err="1"/>
              <a:t>rješenja</a:t>
            </a:r>
            <a:r>
              <a:rPr lang="en-US" dirty="0"/>
              <a:t>, </a:t>
            </a:r>
            <a:r>
              <a:rPr lang="en-US" dirty="0" err="1"/>
              <a:t>javi</a:t>
            </a:r>
            <a:r>
              <a:rPr lang="en-US" dirty="0"/>
              <a:t> </a:t>
            </a:r>
            <a:r>
              <a:rPr lang="en-US" dirty="0" err="1"/>
              <a:t>ustanovi</a:t>
            </a:r>
            <a:r>
              <a:rPr lang="en-US" dirty="0"/>
              <a:t> </a:t>
            </a:r>
            <a:r>
              <a:rPr lang="en-US" dirty="0" err="1"/>
              <a:t>radi</a:t>
            </a:r>
            <a:r>
              <a:rPr lang="en-US" dirty="0"/>
              <a:t> </a:t>
            </a:r>
            <a:r>
              <a:rPr lang="en-US" dirty="0" err="1"/>
              <a:t>izvršenja</a:t>
            </a:r>
            <a:r>
              <a:rPr lang="en-US" dirty="0"/>
              <a:t> </a:t>
            </a:r>
            <a:r>
              <a:rPr lang="en-US" dirty="0" err="1"/>
              <a:t>zavodske</a:t>
            </a:r>
            <a:r>
              <a:rPr lang="en-US" dirty="0"/>
              <a:t> </a:t>
            </a:r>
            <a:r>
              <a:rPr lang="en-US" dirty="0" err="1"/>
              <a:t>mjere</a:t>
            </a:r>
            <a:r>
              <a:rPr lang="en-US" dirty="0"/>
              <a:t> </a:t>
            </a:r>
            <a:r>
              <a:rPr lang="en-US" dirty="0" err="1"/>
              <a:t>ili</a:t>
            </a:r>
            <a:r>
              <a:rPr lang="en-US" dirty="0"/>
              <a:t> </a:t>
            </a:r>
            <a:r>
              <a:rPr lang="en-US" dirty="0" err="1"/>
              <a:t>kazne</a:t>
            </a:r>
            <a:r>
              <a:rPr lang="en-US" dirty="0"/>
              <a:t> </a:t>
            </a:r>
            <a:r>
              <a:rPr lang="en-US" dirty="0" err="1"/>
              <a:t>maloljetničkog</a:t>
            </a:r>
            <a:r>
              <a:rPr lang="en-US" dirty="0"/>
              <a:t> </a:t>
            </a:r>
            <a:r>
              <a:rPr lang="en-US" dirty="0" err="1"/>
              <a:t>zatvora</a:t>
            </a:r>
            <a:r>
              <a:rPr lang="en-US" dirty="0"/>
              <a:t>. </a:t>
            </a:r>
            <a:r>
              <a:rPr lang="en-US" dirty="0" err="1"/>
              <a:t>Protiv</a:t>
            </a:r>
            <a:r>
              <a:rPr lang="en-US" dirty="0"/>
              <a:t> </a:t>
            </a:r>
            <a:r>
              <a:rPr lang="en-US" dirty="0" err="1"/>
              <a:t>rješenja</a:t>
            </a:r>
            <a:r>
              <a:rPr lang="en-US" dirty="0"/>
              <a:t> </a:t>
            </a:r>
            <a:r>
              <a:rPr lang="en-US" dirty="0" err="1"/>
              <a:t>sudije</a:t>
            </a:r>
            <a:r>
              <a:rPr lang="en-US" dirty="0"/>
              <a:t> o </a:t>
            </a:r>
            <a:r>
              <a:rPr lang="en-US" dirty="0" err="1"/>
              <a:t>ukidanju</a:t>
            </a:r>
            <a:r>
              <a:rPr lang="en-US" dirty="0"/>
              <a:t> </a:t>
            </a:r>
            <a:r>
              <a:rPr lang="en-US" dirty="0" err="1"/>
              <a:t>rješenja</a:t>
            </a:r>
            <a:r>
              <a:rPr lang="en-US" dirty="0"/>
              <a:t> o </a:t>
            </a:r>
            <a:r>
              <a:rPr lang="en-US" dirty="0" err="1"/>
              <a:t>prekidu</a:t>
            </a:r>
            <a:r>
              <a:rPr lang="en-US" dirty="0"/>
              <a:t> </a:t>
            </a:r>
            <a:r>
              <a:rPr lang="en-US" dirty="0" err="1"/>
              <a:t>izvršenja</a:t>
            </a:r>
            <a:r>
              <a:rPr lang="en-US" dirty="0"/>
              <a:t> </a:t>
            </a:r>
            <a:r>
              <a:rPr lang="en-US" dirty="0" err="1"/>
              <a:t>zavodske</a:t>
            </a:r>
            <a:r>
              <a:rPr lang="en-US" dirty="0"/>
              <a:t> </a:t>
            </a:r>
            <a:r>
              <a:rPr lang="en-US" dirty="0" err="1"/>
              <a:t>mjere</a:t>
            </a:r>
            <a:r>
              <a:rPr lang="en-US" dirty="0"/>
              <a:t> </a:t>
            </a:r>
            <a:r>
              <a:rPr lang="en-US" dirty="0" err="1"/>
              <a:t>žalbu</a:t>
            </a:r>
            <a:r>
              <a:rPr lang="en-US" dirty="0"/>
              <a:t> </a:t>
            </a:r>
            <a:r>
              <a:rPr lang="en-US" dirty="0" err="1"/>
              <a:t>mogu</a:t>
            </a:r>
            <a:r>
              <a:rPr lang="en-US" dirty="0"/>
              <a:t> </a:t>
            </a:r>
            <a:r>
              <a:rPr lang="en-US" dirty="0" err="1"/>
              <a:t>izjaviti</a:t>
            </a:r>
            <a:r>
              <a:rPr lang="en-US" dirty="0"/>
              <a:t> </a:t>
            </a:r>
            <a:r>
              <a:rPr lang="en-US" dirty="0" err="1"/>
              <a:t>maloljetnik</a:t>
            </a:r>
            <a:r>
              <a:rPr lang="en-US" dirty="0"/>
              <a:t>, </a:t>
            </a:r>
            <a:r>
              <a:rPr lang="en-US" dirty="0" err="1"/>
              <a:t>roditelji</a:t>
            </a:r>
            <a:r>
              <a:rPr lang="en-US" dirty="0"/>
              <a:t>, </a:t>
            </a:r>
            <a:r>
              <a:rPr lang="en-US" dirty="0" err="1"/>
              <a:t>odnosno</a:t>
            </a:r>
            <a:r>
              <a:rPr lang="en-US" dirty="0"/>
              <a:t> </a:t>
            </a:r>
            <a:r>
              <a:rPr lang="en-US" dirty="0" err="1"/>
              <a:t>usvojitelj</a:t>
            </a:r>
            <a:r>
              <a:rPr lang="en-US" dirty="0"/>
              <a:t> </a:t>
            </a:r>
            <a:r>
              <a:rPr lang="en-US" dirty="0" err="1"/>
              <a:t>ili</a:t>
            </a:r>
            <a:r>
              <a:rPr lang="en-US" dirty="0"/>
              <a:t> </a:t>
            </a:r>
            <a:r>
              <a:rPr lang="en-US" dirty="0" err="1"/>
              <a:t>staratelj</a:t>
            </a:r>
            <a:r>
              <a:rPr lang="en-US" dirty="0"/>
              <a:t> u </a:t>
            </a:r>
            <a:r>
              <a:rPr lang="en-US" dirty="0" err="1"/>
              <a:t>roku</a:t>
            </a:r>
            <a:r>
              <a:rPr lang="en-US" dirty="0"/>
              <a:t> od tri </a:t>
            </a:r>
            <a:r>
              <a:rPr lang="en-US" dirty="0" err="1"/>
              <a:t>dana</a:t>
            </a:r>
            <a:r>
              <a:rPr lang="en-US" dirty="0"/>
              <a:t> od </a:t>
            </a:r>
            <a:r>
              <a:rPr lang="en-US" dirty="0" err="1"/>
              <a:t>prijema</a:t>
            </a:r>
            <a:r>
              <a:rPr lang="en-US" dirty="0"/>
              <a:t> </a:t>
            </a:r>
            <a:r>
              <a:rPr lang="en-US" dirty="0" err="1"/>
              <a:t>rješenja</a:t>
            </a:r>
            <a:r>
              <a:rPr lang="en-US" dirty="0"/>
              <a:t> </a:t>
            </a:r>
            <a:r>
              <a:rPr lang="en-US" dirty="0" err="1"/>
              <a:t>vijeću</a:t>
            </a:r>
            <a:r>
              <a:rPr lang="en-US" dirty="0"/>
              <a:t> </a:t>
            </a:r>
            <a:r>
              <a:rPr lang="en-US" dirty="0" err="1"/>
              <a:t>za</a:t>
            </a:r>
            <a:r>
              <a:rPr lang="en-US" dirty="0"/>
              <a:t> </a:t>
            </a:r>
            <a:r>
              <a:rPr lang="en-US" dirty="0" err="1"/>
              <a:t>maloljetnike</a:t>
            </a:r>
            <a:r>
              <a:rPr lang="en-US" dirty="0"/>
              <a:t>. </a:t>
            </a:r>
            <a:r>
              <a:rPr lang="en-US" dirty="0" err="1"/>
              <a:t>Vijeće</a:t>
            </a:r>
            <a:r>
              <a:rPr lang="en-US" dirty="0"/>
              <a:t> o </a:t>
            </a:r>
            <a:r>
              <a:rPr lang="en-US" dirty="0" err="1"/>
              <a:t>žalbi</a:t>
            </a:r>
            <a:r>
              <a:rPr lang="en-US" dirty="0"/>
              <a:t> </a:t>
            </a:r>
            <a:r>
              <a:rPr lang="en-US" dirty="0" err="1"/>
              <a:t>odlučuje</a:t>
            </a:r>
            <a:r>
              <a:rPr lang="en-US" dirty="0"/>
              <a:t> u </a:t>
            </a:r>
            <a:r>
              <a:rPr lang="en-US" dirty="0" err="1"/>
              <a:t>roku</a:t>
            </a:r>
            <a:r>
              <a:rPr lang="en-US" dirty="0"/>
              <a:t> od tri </a:t>
            </a:r>
            <a:r>
              <a:rPr lang="en-US" dirty="0" err="1"/>
              <a:t>dana</a:t>
            </a:r>
            <a:r>
              <a:rPr lang="en-US" dirty="0"/>
              <a:t> od </a:t>
            </a:r>
            <a:r>
              <a:rPr lang="en-US" dirty="0" err="1"/>
              <a:t>prijema</a:t>
            </a:r>
            <a:r>
              <a:rPr lang="en-US" dirty="0"/>
              <a:t>.</a:t>
            </a:r>
          </a:p>
        </p:txBody>
      </p:sp>
    </p:spTree>
    <p:extLst>
      <p:ext uri="{BB962C8B-B14F-4D97-AF65-F5344CB8AC3E}">
        <p14:creationId xmlns:p14="http://schemas.microsoft.com/office/powerpoint/2010/main" val="45496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10200"/>
            <a:ext cx="8458200" cy="762000"/>
          </a:xfrm>
        </p:spPr>
        <p:txBody>
          <a:bodyPr>
            <a:normAutofit fontScale="90000"/>
          </a:bodyPr>
          <a:lstStyle/>
          <a:p>
            <a:pPr marL="274320" lvl="0" indent="-274320">
              <a:spcBef>
                <a:spcPct val="20000"/>
              </a:spcBef>
            </a:pPr>
            <a:r>
              <a:rPr lang="en-US" dirty="0"/>
              <a:t/>
            </a:r>
            <a:br>
              <a:rPr lang="en-US" dirty="0"/>
            </a:br>
            <a:r>
              <a:rPr lang="bs-Latn-BA" sz="4400" b="1" dirty="0">
                <a:solidFill>
                  <a:srgbClr val="303030"/>
                </a:solidFill>
                <a:latin typeface="Times New Roman"/>
                <a:ea typeface="+mn-ea"/>
                <a:cs typeface="+mn-cs"/>
              </a:rPr>
              <a:t/>
            </a:r>
            <a:br>
              <a:rPr lang="bs-Latn-BA" sz="4400" b="1" dirty="0">
                <a:solidFill>
                  <a:srgbClr val="303030"/>
                </a:solidFill>
                <a:latin typeface="Times New Roman"/>
                <a:ea typeface="+mn-ea"/>
                <a:cs typeface="+mn-cs"/>
              </a:rPr>
            </a:br>
            <a:r>
              <a:rPr lang="bs-Latn-BA" sz="4400" b="1" dirty="0" smtClean="0">
                <a:solidFill>
                  <a:srgbClr val="303030"/>
                </a:solidFill>
                <a:latin typeface="Impact" pitchFamily="34" charset="0"/>
                <a:ea typeface="+mn-ea"/>
                <a:cs typeface="+mn-cs"/>
              </a:rPr>
              <a:t>MERITORNA</a:t>
            </a:r>
            <a:r>
              <a:rPr lang="bs-Latn-BA" sz="4400" b="1" dirty="0" smtClean="0">
                <a:solidFill>
                  <a:srgbClr val="303030"/>
                </a:solidFill>
                <a:latin typeface="Times New Roman"/>
                <a:ea typeface="+mn-ea"/>
                <a:cs typeface="+mn-cs"/>
              </a:rPr>
              <a:t> </a:t>
            </a:r>
            <a:r>
              <a:rPr lang="bs-Latn-BA" sz="4400" b="1" dirty="0" smtClean="0">
                <a:solidFill>
                  <a:srgbClr val="303030"/>
                </a:solidFill>
                <a:latin typeface="Impact" pitchFamily="34" charset="0"/>
                <a:ea typeface="+mn-ea"/>
                <a:cs typeface="+mn-cs"/>
              </a:rPr>
              <a:t>ULOGA</a:t>
            </a:r>
            <a:r>
              <a:rPr lang="bs-Latn-BA" sz="4400" b="1" dirty="0" smtClean="0">
                <a:solidFill>
                  <a:srgbClr val="303030"/>
                </a:solidFill>
                <a:latin typeface="Times New Roman"/>
                <a:ea typeface="+mn-ea"/>
                <a:cs typeface="+mn-cs"/>
              </a:rPr>
              <a:t> </a:t>
            </a:r>
            <a:r>
              <a:rPr lang="bs-Latn-BA" sz="4400" b="1" dirty="0" smtClean="0">
                <a:solidFill>
                  <a:srgbClr val="303030"/>
                </a:solidFill>
                <a:latin typeface="Impact" pitchFamily="34" charset="0"/>
                <a:ea typeface="+mn-ea"/>
                <a:cs typeface="+mn-cs"/>
              </a:rPr>
              <a:t>SUDA</a:t>
            </a:r>
            <a:endParaRPr lang="en-US" sz="4400" dirty="0">
              <a:latin typeface="Impact" pitchFamily="34" charset="0"/>
            </a:endParaRPr>
          </a:p>
        </p:txBody>
      </p:sp>
      <p:sp>
        <p:nvSpPr>
          <p:cNvPr id="3" name="Content Placeholder 2"/>
          <p:cNvSpPr>
            <a:spLocks noGrp="1"/>
          </p:cNvSpPr>
          <p:nvPr>
            <p:ph idx="1"/>
          </p:nvPr>
        </p:nvSpPr>
        <p:spPr>
          <a:xfrm>
            <a:off x="762000" y="685800"/>
            <a:ext cx="7543800" cy="4495800"/>
          </a:xfrm>
        </p:spPr>
        <p:txBody>
          <a:bodyPr>
            <a:normAutofit fontScale="92500" lnSpcReduction="10000"/>
          </a:bodyPr>
          <a:lstStyle/>
          <a:p>
            <a:pPr marL="0" indent="0" algn="just">
              <a:buNone/>
            </a:pPr>
            <a:r>
              <a:rPr lang="hr-BA" dirty="0" smtClean="0"/>
              <a:t>P</a:t>
            </a:r>
            <a:r>
              <a:rPr lang="en-US" dirty="0" err="1" smtClean="0"/>
              <a:t>osebno</a:t>
            </a:r>
            <a:r>
              <a:rPr lang="en-US" dirty="0" smtClean="0"/>
              <a:t> </a:t>
            </a:r>
            <a:r>
              <a:rPr lang="en-US" dirty="0" err="1"/>
              <a:t>značajna</a:t>
            </a:r>
            <a:r>
              <a:rPr lang="en-US" dirty="0"/>
              <a:t> </a:t>
            </a:r>
            <a:r>
              <a:rPr lang="en-US" dirty="0" err="1"/>
              <a:t>uloga</a:t>
            </a:r>
            <a:r>
              <a:rPr lang="en-US" dirty="0"/>
              <a:t> </a:t>
            </a:r>
            <a:r>
              <a:rPr lang="en-US" dirty="0" err="1"/>
              <a:t>suda</a:t>
            </a:r>
            <a:r>
              <a:rPr lang="en-US" dirty="0"/>
              <a:t> je </a:t>
            </a:r>
            <a:r>
              <a:rPr lang="en-US" dirty="0" err="1"/>
              <a:t>njegovo</a:t>
            </a:r>
            <a:r>
              <a:rPr lang="en-US" dirty="0"/>
              <a:t> </a:t>
            </a:r>
            <a:r>
              <a:rPr lang="en-US" dirty="0" err="1"/>
              <a:t>pravo</a:t>
            </a:r>
            <a:r>
              <a:rPr lang="en-US" dirty="0"/>
              <a:t> da </a:t>
            </a:r>
            <a:r>
              <a:rPr lang="en-US" dirty="0" err="1" smtClean="0"/>
              <a:t>ponovo</a:t>
            </a:r>
            <a:r>
              <a:rPr lang="en-US" dirty="0"/>
              <a:t>, </a:t>
            </a:r>
            <a:r>
              <a:rPr lang="en-US" dirty="0" err="1"/>
              <a:t>meritorno</a:t>
            </a:r>
            <a:r>
              <a:rPr lang="en-US" dirty="0"/>
              <a:t> </a:t>
            </a:r>
            <a:r>
              <a:rPr lang="en-US" dirty="0" err="1"/>
              <a:t>odlučuje</a:t>
            </a:r>
            <a:r>
              <a:rPr lang="en-US" dirty="0"/>
              <a:t> o </a:t>
            </a:r>
            <a:r>
              <a:rPr lang="en-US" dirty="0" err="1"/>
              <a:t>već</a:t>
            </a:r>
            <a:r>
              <a:rPr lang="en-US" dirty="0"/>
              <a:t> </a:t>
            </a:r>
            <a:r>
              <a:rPr lang="en-US" dirty="0" err="1"/>
              <a:t>izrečenoj</a:t>
            </a:r>
            <a:r>
              <a:rPr lang="en-US" dirty="0"/>
              <a:t> </a:t>
            </a:r>
            <a:r>
              <a:rPr lang="en-US" dirty="0" err="1"/>
              <a:t>krivičnoj</a:t>
            </a:r>
            <a:r>
              <a:rPr lang="en-US" dirty="0"/>
              <a:t> </a:t>
            </a:r>
            <a:r>
              <a:rPr lang="en-US" dirty="0" err="1"/>
              <a:t>sankciji</a:t>
            </a:r>
            <a:r>
              <a:rPr lang="en-US" dirty="0"/>
              <a:t> </a:t>
            </a:r>
            <a:r>
              <a:rPr lang="en-US" dirty="0" err="1"/>
              <a:t>ukoliko</a:t>
            </a:r>
            <a:r>
              <a:rPr lang="en-US" dirty="0"/>
              <a:t> se </a:t>
            </a:r>
            <a:r>
              <a:rPr lang="en-US" dirty="0" err="1" smtClean="0"/>
              <a:t>njom</a:t>
            </a:r>
            <a:r>
              <a:rPr lang="hr-BA" dirty="0" smtClean="0"/>
              <a:t>e</a:t>
            </a:r>
            <a:r>
              <a:rPr lang="en-US" dirty="0" smtClean="0"/>
              <a:t> </a:t>
            </a:r>
            <a:r>
              <a:rPr lang="en-US" dirty="0"/>
              <a:t>ne </a:t>
            </a:r>
            <a:r>
              <a:rPr lang="en-US" dirty="0" err="1"/>
              <a:t>postiže</a:t>
            </a:r>
            <a:r>
              <a:rPr lang="en-US" dirty="0"/>
              <a:t> </a:t>
            </a:r>
            <a:r>
              <a:rPr lang="en-US" dirty="0" err="1"/>
              <a:t>željena</a:t>
            </a:r>
            <a:r>
              <a:rPr lang="en-US" dirty="0"/>
              <a:t> </a:t>
            </a:r>
            <a:r>
              <a:rPr lang="en-US" dirty="0" err="1" smtClean="0"/>
              <a:t>svrha</a:t>
            </a:r>
            <a:r>
              <a:rPr lang="bs-Latn-BA" dirty="0" smtClean="0"/>
              <a:t>.</a:t>
            </a:r>
            <a:endParaRPr lang="bs-Latn-BA" dirty="0"/>
          </a:p>
          <a:p>
            <a:pPr marL="0" indent="0" algn="just">
              <a:buNone/>
            </a:pPr>
            <a:r>
              <a:rPr lang="vi-VN" dirty="0" smtClean="0"/>
              <a:t>Meritorno </a:t>
            </a:r>
            <a:r>
              <a:rPr lang="vi-VN" dirty="0"/>
              <a:t>odlučivanje se ne odnosi na utvrđivanje da li je maloljetnik počinio krivično djelo i da li je kriv, jer je takvu odluku o meritumu već </a:t>
            </a:r>
            <a:r>
              <a:rPr lang="vi-VN" dirty="0" smtClean="0"/>
              <a:t>don</a:t>
            </a:r>
            <a:r>
              <a:rPr lang="hr-BA" dirty="0" smtClean="0"/>
              <a:t>i</a:t>
            </a:r>
            <a:r>
              <a:rPr lang="vi-VN" dirty="0" smtClean="0"/>
              <a:t>o </a:t>
            </a:r>
            <a:r>
              <a:rPr lang="vi-VN" dirty="0"/>
              <a:t>u krivičnom postupku na osnovu koje se i izvršava izrečena </a:t>
            </a:r>
            <a:r>
              <a:rPr lang="vi-VN" dirty="0" smtClean="0"/>
              <a:t>sankcija</a:t>
            </a:r>
            <a:r>
              <a:rPr lang="hr-BA" dirty="0"/>
              <a:t>. </a:t>
            </a:r>
            <a:endParaRPr lang="hr-BA" dirty="0" smtClean="0"/>
          </a:p>
          <a:p>
            <a:pPr marL="0" indent="0" algn="just">
              <a:buNone/>
            </a:pPr>
            <a:r>
              <a:rPr lang="hr-BA" dirty="0" smtClean="0"/>
              <a:t>Meritorna </a:t>
            </a:r>
            <a:r>
              <a:rPr lang="hr-BA" dirty="0"/>
              <a:t>uloga suda se ogleda u odlučivanju suda o :</a:t>
            </a:r>
          </a:p>
          <a:p>
            <a:pPr marL="0" indent="0" algn="just">
              <a:buNone/>
            </a:pPr>
            <a:r>
              <a:rPr lang="hr-BA" dirty="0" smtClean="0">
                <a:solidFill>
                  <a:srgbClr val="FF0000"/>
                </a:solidFill>
              </a:rPr>
              <a:t>1. obustavi </a:t>
            </a:r>
            <a:r>
              <a:rPr lang="hr-BA" dirty="0">
                <a:solidFill>
                  <a:srgbClr val="FF0000"/>
                </a:solidFill>
              </a:rPr>
              <a:t>izvršenja krivične sankcije</a:t>
            </a:r>
          </a:p>
          <a:p>
            <a:pPr marL="0" indent="0" algn="just">
              <a:buNone/>
            </a:pPr>
            <a:r>
              <a:rPr lang="hr-BA" dirty="0" smtClean="0">
                <a:solidFill>
                  <a:srgbClr val="FF0000"/>
                </a:solidFill>
              </a:rPr>
              <a:t>2. obustavi </a:t>
            </a:r>
            <a:r>
              <a:rPr lang="hr-BA" dirty="0">
                <a:solidFill>
                  <a:srgbClr val="FF0000"/>
                </a:solidFill>
              </a:rPr>
              <a:t>izvršenja krivične sankcije i zamjene izrečene krivične sankcije drugom,</a:t>
            </a:r>
          </a:p>
          <a:p>
            <a:pPr marL="0" indent="0" algn="just">
              <a:buNone/>
            </a:pPr>
            <a:r>
              <a:rPr lang="hr-BA" dirty="0" smtClean="0">
                <a:solidFill>
                  <a:srgbClr val="FF0000"/>
                </a:solidFill>
              </a:rPr>
              <a:t>3. odlučivanju </a:t>
            </a:r>
            <a:r>
              <a:rPr lang="hr-BA" dirty="0">
                <a:solidFill>
                  <a:srgbClr val="FF0000"/>
                </a:solidFill>
              </a:rPr>
              <a:t>sudije za maloljetnike  o puštanju maloljetnika na uslovni otpust</a:t>
            </a:r>
            <a:endParaRPr lang="en-US" dirty="0">
              <a:solidFill>
                <a:srgbClr val="FF0000"/>
              </a:solidFill>
            </a:endParaRPr>
          </a:p>
        </p:txBody>
      </p:sp>
    </p:spTree>
    <p:extLst>
      <p:ext uri="{BB962C8B-B14F-4D97-AF65-F5344CB8AC3E}">
        <p14:creationId xmlns:p14="http://schemas.microsoft.com/office/powerpoint/2010/main" val="2379542436"/>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5410200"/>
          </a:xfrm>
        </p:spPr>
        <p:txBody>
          <a:bodyPr>
            <a:normAutofit fontScale="92500" lnSpcReduction="10000"/>
          </a:bodyPr>
          <a:lstStyle/>
          <a:p>
            <a:pPr algn="just"/>
            <a:r>
              <a:rPr lang="vi-VN" dirty="0"/>
              <a:t>Sud može izreći kaznu maloljetničkog zatvora i istovremeno odrediti da je neće izvršiti kada se opravdano može očekivati da se i prijetnjom naknadnog izricanja kazne može uticati na maloljetnika da ubuduće ne čini krivična djela. Uz kaznu maloljetničkog zatvora sud može izreći neku od odgojnih mjera pojačanog nadzora i odrediti uz tu mjeru jednu ili više posebnih obaveza. Sud naknadno može izreći izvršenje izrečene kazne maloljetničkog zatvora, ako maloljetnik za vrijeme koje sud odredi, a koje ne može biti kraće od jedne ni duže od tri godine (vrijeme provjeravanja), učini novo krivično djelo ili ako odbija postupiti po izrečenoj odgojnoj mjeri pojačanog nadzora ili izvršenju posebnih obaveza. </a:t>
            </a:r>
            <a:r>
              <a:rPr lang="vi-VN" dirty="0" smtClean="0"/>
              <a:t>Sud </a:t>
            </a:r>
            <a:r>
              <a:rPr lang="vi-VN" dirty="0"/>
              <a:t>svoju meritornu ulogu ne može ostvariti bez da nadzire ponašanje maloljetnika sarađujući sa drugim subjektima maloljetničkog pravosuđa i kroz nadzornu ulogu pribavi relevantne informacije, nove činjenice o ponašanju i stanju maloljetnika, te na osnovu toga donese meritornu odluku. </a:t>
            </a:r>
            <a:endParaRPr lang="en-US" dirty="0"/>
          </a:p>
        </p:txBody>
      </p:sp>
    </p:spTree>
    <p:extLst>
      <p:ext uri="{BB962C8B-B14F-4D97-AF65-F5344CB8AC3E}">
        <p14:creationId xmlns:p14="http://schemas.microsoft.com/office/powerpoint/2010/main" val="151528391"/>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NADZORNA ULOGA SUDA </a:t>
            </a:r>
            <a:endParaRPr lang="en-US" dirty="0"/>
          </a:p>
        </p:txBody>
      </p:sp>
      <p:sp>
        <p:nvSpPr>
          <p:cNvPr id="3" name="Content Placeholder 2"/>
          <p:cNvSpPr>
            <a:spLocks noGrp="1"/>
          </p:cNvSpPr>
          <p:nvPr>
            <p:ph idx="1"/>
          </p:nvPr>
        </p:nvSpPr>
        <p:spPr>
          <a:xfrm>
            <a:off x="304800" y="609600"/>
            <a:ext cx="8458200" cy="4572000"/>
          </a:xfrm>
        </p:spPr>
        <p:txBody>
          <a:bodyPr>
            <a:normAutofit/>
          </a:bodyPr>
          <a:lstStyle/>
          <a:p>
            <a:pPr algn="just"/>
            <a:r>
              <a:rPr lang="en-US" dirty="0" err="1"/>
              <a:t>Podrazumijeva</a:t>
            </a:r>
            <a:r>
              <a:rPr lang="en-US" dirty="0"/>
              <a:t> </a:t>
            </a:r>
            <a:r>
              <a:rPr lang="en-US" dirty="0" err="1"/>
              <a:t>sudski</a:t>
            </a:r>
            <a:r>
              <a:rPr lang="en-US" dirty="0"/>
              <a:t> </a:t>
            </a:r>
            <a:r>
              <a:rPr lang="en-US" dirty="0" err="1"/>
              <a:t>nadzor</a:t>
            </a:r>
            <a:r>
              <a:rPr lang="en-US" dirty="0"/>
              <a:t> </a:t>
            </a:r>
            <a:r>
              <a:rPr lang="en-US" dirty="0" err="1"/>
              <a:t>nad</a:t>
            </a:r>
            <a:r>
              <a:rPr lang="en-US" dirty="0"/>
              <a:t> </a:t>
            </a:r>
            <a:r>
              <a:rPr lang="en-US" dirty="0" err="1" smtClean="0"/>
              <a:t>procesom</a:t>
            </a:r>
            <a:r>
              <a:rPr lang="en-US" dirty="0" smtClean="0"/>
              <a:t> </a:t>
            </a:r>
            <a:r>
              <a:rPr lang="en-US" dirty="0" err="1"/>
              <a:t>izvršenja</a:t>
            </a:r>
            <a:r>
              <a:rPr lang="en-US" dirty="0"/>
              <a:t> i </a:t>
            </a:r>
            <a:r>
              <a:rPr lang="en-US" dirty="0" err="1"/>
              <a:t>primjene</a:t>
            </a:r>
            <a:r>
              <a:rPr lang="en-US" dirty="0"/>
              <a:t> </a:t>
            </a:r>
            <a:r>
              <a:rPr lang="en-US" dirty="0" err="1"/>
              <a:t>izrečene</a:t>
            </a:r>
            <a:r>
              <a:rPr lang="en-US" dirty="0"/>
              <a:t> </a:t>
            </a:r>
            <a:r>
              <a:rPr lang="en-US" dirty="0" err="1"/>
              <a:t>krivične</a:t>
            </a:r>
            <a:r>
              <a:rPr lang="en-US" dirty="0"/>
              <a:t> </a:t>
            </a:r>
            <a:r>
              <a:rPr lang="en-US" dirty="0" err="1"/>
              <a:t>sankcije</a:t>
            </a:r>
            <a:r>
              <a:rPr lang="en-US" dirty="0"/>
              <a:t> u </a:t>
            </a:r>
            <a:r>
              <a:rPr lang="en-US" dirty="0" err="1"/>
              <a:t>cilju</a:t>
            </a:r>
            <a:r>
              <a:rPr lang="en-US" dirty="0"/>
              <a:t> </a:t>
            </a:r>
            <a:r>
              <a:rPr lang="en-US" dirty="0" err="1"/>
              <a:t>procjene</a:t>
            </a:r>
            <a:r>
              <a:rPr lang="en-US" dirty="0"/>
              <a:t> </a:t>
            </a:r>
            <a:r>
              <a:rPr lang="en-US" dirty="0" err="1"/>
              <a:t>njene</a:t>
            </a:r>
            <a:r>
              <a:rPr lang="en-US" dirty="0"/>
              <a:t> </a:t>
            </a:r>
            <a:r>
              <a:rPr lang="en-US" dirty="0" err="1"/>
              <a:t>efikasnosti</a:t>
            </a:r>
            <a:r>
              <a:rPr lang="en-US" dirty="0"/>
              <a:t>, </a:t>
            </a:r>
            <a:r>
              <a:rPr lang="en-US" dirty="0" err="1"/>
              <a:t>odnosno</a:t>
            </a:r>
            <a:r>
              <a:rPr lang="en-US" dirty="0"/>
              <a:t> </a:t>
            </a:r>
            <a:r>
              <a:rPr lang="en-US" dirty="0" err="1"/>
              <a:t>efektivnosti</a:t>
            </a:r>
            <a:r>
              <a:rPr lang="en-US" dirty="0"/>
              <a:t> i </a:t>
            </a:r>
            <a:r>
              <a:rPr lang="en-US" dirty="0" err="1"/>
              <a:t>zaštite</a:t>
            </a:r>
            <a:r>
              <a:rPr lang="en-US" dirty="0"/>
              <a:t> </a:t>
            </a:r>
            <a:r>
              <a:rPr lang="en-US" dirty="0" err="1"/>
              <a:t>zagarantovanih</a:t>
            </a:r>
            <a:r>
              <a:rPr lang="en-US" dirty="0"/>
              <a:t> </a:t>
            </a:r>
            <a:r>
              <a:rPr lang="en-US" dirty="0" err="1"/>
              <a:t>ljudskih</a:t>
            </a:r>
            <a:r>
              <a:rPr lang="en-US" dirty="0"/>
              <a:t> </a:t>
            </a:r>
            <a:r>
              <a:rPr lang="en-US" dirty="0" err="1"/>
              <a:t>prava</a:t>
            </a:r>
            <a:r>
              <a:rPr lang="en-US" dirty="0"/>
              <a:t> </a:t>
            </a:r>
            <a:r>
              <a:rPr lang="en-US" dirty="0" err="1"/>
              <a:t>maloljetnika</a:t>
            </a:r>
            <a:r>
              <a:rPr lang="en-US" dirty="0"/>
              <a:t> u tom </a:t>
            </a:r>
            <a:r>
              <a:rPr lang="en-US" dirty="0" err="1"/>
              <a:t>procesu</a:t>
            </a:r>
            <a:r>
              <a:rPr lang="en-US" dirty="0" smtClean="0"/>
              <a:t>.</a:t>
            </a:r>
            <a:endParaRPr lang="bs-Latn-BA" dirty="0" smtClean="0"/>
          </a:p>
          <a:p>
            <a:pPr algn="just"/>
            <a:r>
              <a:rPr lang="en-US" dirty="0"/>
              <a:t>U </a:t>
            </a:r>
            <a:r>
              <a:rPr lang="en-US" dirty="0" err="1"/>
              <a:t>vršenju</a:t>
            </a:r>
            <a:r>
              <a:rPr lang="en-US" dirty="0"/>
              <a:t> </a:t>
            </a:r>
            <a:r>
              <a:rPr lang="en-US" dirty="0" err="1"/>
              <a:t>ove</a:t>
            </a:r>
            <a:r>
              <a:rPr lang="en-US" dirty="0"/>
              <a:t> </a:t>
            </a:r>
            <a:r>
              <a:rPr lang="en-US" dirty="0" err="1" smtClean="0"/>
              <a:t>funkcije</a:t>
            </a:r>
            <a:r>
              <a:rPr lang="hr-BA" dirty="0" smtClean="0"/>
              <a:t>,</a:t>
            </a:r>
            <a:r>
              <a:rPr lang="hr-BA" dirty="0"/>
              <a:t> </a:t>
            </a:r>
            <a:r>
              <a:rPr lang="en-US" dirty="0" err="1" smtClean="0"/>
              <a:t>sudija</a:t>
            </a:r>
            <a:r>
              <a:rPr lang="en-US" dirty="0" smtClean="0"/>
              <a:t> </a:t>
            </a:r>
            <a:r>
              <a:rPr lang="en-US" dirty="0" err="1"/>
              <a:t>za</a:t>
            </a:r>
            <a:r>
              <a:rPr lang="en-US" dirty="0"/>
              <a:t> </a:t>
            </a:r>
            <a:r>
              <a:rPr lang="en-US" dirty="0" err="1"/>
              <a:t>maloljetnike</a:t>
            </a:r>
            <a:r>
              <a:rPr lang="en-US" dirty="0"/>
              <a:t> </a:t>
            </a:r>
            <a:r>
              <a:rPr lang="en-US" dirty="0" err="1"/>
              <a:t>ima</a:t>
            </a:r>
            <a:r>
              <a:rPr lang="en-US" dirty="0"/>
              <a:t> </a:t>
            </a:r>
            <a:r>
              <a:rPr lang="en-US" dirty="0" err="1"/>
              <a:t>pomoć</a:t>
            </a:r>
            <a:r>
              <a:rPr lang="en-US" dirty="0"/>
              <a:t> i </a:t>
            </a:r>
            <a:r>
              <a:rPr lang="en-US" dirty="0" err="1"/>
              <a:t>podršku</a:t>
            </a:r>
            <a:r>
              <a:rPr lang="en-US" dirty="0"/>
              <a:t> </a:t>
            </a:r>
            <a:r>
              <a:rPr lang="en-US" dirty="0" err="1"/>
              <a:t>stručnih</a:t>
            </a:r>
            <a:r>
              <a:rPr lang="en-US" dirty="0"/>
              <a:t> </a:t>
            </a:r>
            <a:r>
              <a:rPr lang="en-US" dirty="0" err="1" smtClean="0"/>
              <a:t>savjetnika</a:t>
            </a:r>
            <a:r>
              <a:rPr lang="bs-Latn-BA" dirty="0" smtClean="0"/>
              <a:t>.</a:t>
            </a:r>
          </a:p>
          <a:p>
            <a:pPr algn="just"/>
            <a:r>
              <a:rPr lang="en-US" dirty="0" err="1"/>
              <a:t>Sud</a:t>
            </a:r>
            <a:r>
              <a:rPr lang="en-US" dirty="0"/>
              <a:t> </a:t>
            </a:r>
            <a:r>
              <a:rPr lang="en-US" dirty="0" err="1"/>
              <a:t>ovu</a:t>
            </a:r>
            <a:r>
              <a:rPr lang="en-US" dirty="0"/>
              <a:t> </a:t>
            </a:r>
            <a:r>
              <a:rPr lang="en-US" dirty="0" err="1"/>
              <a:t>ulogu</a:t>
            </a:r>
            <a:r>
              <a:rPr lang="en-US" dirty="0"/>
              <a:t> </a:t>
            </a:r>
            <a:r>
              <a:rPr lang="en-US" dirty="0" err="1"/>
              <a:t>vrši</a:t>
            </a:r>
            <a:r>
              <a:rPr lang="en-US" dirty="0"/>
              <a:t> </a:t>
            </a:r>
            <a:r>
              <a:rPr lang="en-US" dirty="0" err="1"/>
              <a:t>neposrednim</a:t>
            </a:r>
            <a:r>
              <a:rPr lang="en-US" dirty="0"/>
              <a:t> </a:t>
            </a:r>
            <a:r>
              <a:rPr lang="en-US" dirty="0" err="1"/>
              <a:t>kontaktom</a:t>
            </a:r>
            <a:r>
              <a:rPr lang="en-US" dirty="0"/>
              <a:t> </a:t>
            </a:r>
            <a:r>
              <a:rPr lang="en-US" dirty="0" err="1"/>
              <a:t>sa</a:t>
            </a:r>
            <a:r>
              <a:rPr lang="en-US" dirty="0"/>
              <a:t> </a:t>
            </a:r>
            <a:r>
              <a:rPr lang="en-US" dirty="0" err="1"/>
              <a:t>maloljetnicima</a:t>
            </a:r>
            <a:r>
              <a:rPr lang="en-US" dirty="0"/>
              <a:t> </a:t>
            </a:r>
            <a:r>
              <a:rPr lang="en-US" dirty="0" err="1"/>
              <a:t>kroz</a:t>
            </a:r>
            <a:r>
              <a:rPr lang="en-US" dirty="0"/>
              <a:t> </a:t>
            </a:r>
            <a:r>
              <a:rPr lang="en-US" dirty="0" err="1"/>
              <a:t>svoje</a:t>
            </a:r>
            <a:r>
              <a:rPr lang="en-US" dirty="0"/>
              <a:t> </a:t>
            </a:r>
            <a:r>
              <a:rPr lang="en-US" dirty="0" err="1"/>
              <a:t>redovne</a:t>
            </a:r>
            <a:r>
              <a:rPr lang="en-US" dirty="0"/>
              <a:t>, </a:t>
            </a:r>
            <a:r>
              <a:rPr lang="en-US" dirty="0" err="1"/>
              <a:t>jednom</a:t>
            </a:r>
            <a:r>
              <a:rPr lang="en-US" dirty="0"/>
              <a:t> </a:t>
            </a:r>
            <a:r>
              <a:rPr lang="en-US" dirty="0" err="1"/>
              <a:t>ili</a:t>
            </a:r>
            <a:r>
              <a:rPr lang="en-US" dirty="0"/>
              <a:t> </a:t>
            </a:r>
            <a:r>
              <a:rPr lang="en-US" dirty="0" err="1"/>
              <a:t>dva</a:t>
            </a:r>
            <a:r>
              <a:rPr lang="en-US" dirty="0"/>
              <a:t> </a:t>
            </a:r>
            <a:r>
              <a:rPr lang="en-US" dirty="0" err="1"/>
              <a:t>puta</a:t>
            </a:r>
            <a:r>
              <a:rPr lang="en-US" dirty="0"/>
              <a:t> </a:t>
            </a:r>
            <a:r>
              <a:rPr lang="en-US" dirty="0" err="1"/>
              <a:t>godišnje</a:t>
            </a:r>
            <a:r>
              <a:rPr lang="en-US" dirty="0"/>
              <a:t>, i </a:t>
            </a:r>
            <a:r>
              <a:rPr lang="en-US" i="1" dirty="0"/>
              <a:t>ad hoc </a:t>
            </a:r>
            <a:r>
              <a:rPr lang="en-US" dirty="0" err="1"/>
              <a:t>posjete</a:t>
            </a:r>
            <a:r>
              <a:rPr lang="en-US" dirty="0"/>
              <a:t> </a:t>
            </a:r>
            <a:r>
              <a:rPr lang="en-US" dirty="0" err="1"/>
              <a:t>ili</a:t>
            </a:r>
            <a:r>
              <a:rPr lang="en-US" dirty="0"/>
              <a:t> </a:t>
            </a:r>
            <a:r>
              <a:rPr lang="en-US" dirty="0" err="1"/>
              <a:t>posredno</a:t>
            </a:r>
            <a:r>
              <a:rPr lang="en-US" dirty="0"/>
              <a:t> </a:t>
            </a:r>
            <a:r>
              <a:rPr lang="en-US" dirty="0" err="1"/>
              <a:t>preko</a:t>
            </a:r>
            <a:r>
              <a:rPr lang="en-US" dirty="0"/>
              <a:t> </a:t>
            </a:r>
            <a:r>
              <a:rPr lang="en-US" dirty="0" err="1"/>
              <a:t>izvještaja</a:t>
            </a:r>
            <a:r>
              <a:rPr lang="en-US" dirty="0"/>
              <a:t> </a:t>
            </a:r>
            <a:r>
              <a:rPr lang="en-US" dirty="0" err="1"/>
              <a:t>koje</a:t>
            </a:r>
            <a:r>
              <a:rPr lang="en-US" dirty="0"/>
              <a:t> </a:t>
            </a:r>
            <a:r>
              <a:rPr lang="en-US" dirty="0" err="1"/>
              <a:t>dostavljaju</a:t>
            </a:r>
            <a:r>
              <a:rPr lang="en-US" dirty="0"/>
              <a:t> </a:t>
            </a:r>
            <a:r>
              <a:rPr lang="en-US" dirty="0" err="1"/>
              <a:t>uprave</a:t>
            </a:r>
            <a:r>
              <a:rPr lang="en-US" dirty="0"/>
              <a:t> </a:t>
            </a:r>
            <a:r>
              <a:rPr lang="en-US" dirty="0" err="1" smtClean="0"/>
              <a:t>ustanova</a:t>
            </a:r>
            <a:r>
              <a:rPr lang="hr-BA" dirty="0"/>
              <a:t>.</a:t>
            </a:r>
            <a:endParaRPr lang="en-US" dirty="0"/>
          </a:p>
        </p:txBody>
      </p:sp>
    </p:spTree>
    <p:extLst>
      <p:ext uri="{BB962C8B-B14F-4D97-AF65-F5344CB8AC3E}">
        <p14:creationId xmlns:p14="http://schemas.microsoft.com/office/powerpoint/2010/main" val="2128066354"/>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105400"/>
          </a:xfrm>
        </p:spPr>
        <p:txBody>
          <a:bodyPr/>
          <a:lstStyle/>
          <a:p>
            <a:pPr algn="just"/>
            <a:r>
              <a:rPr lang="vi-VN" dirty="0"/>
              <a:t>Sudija za </a:t>
            </a:r>
            <a:r>
              <a:rPr lang="vi-VN" dirty="0" smtClean="0"/>
              <a:t>maloljetnike</a:t>
            </a:r>
            <a:r>
              <a:rPr lang="hr-BA" dirty="0" smtClean="0"/>
              <a:t> u okviru nadzorne uloge</a:t>
            </a:r>
            <a:r>
              <a:rPr lang="vi-VN" dirty="0" smtClean="0"/>
              <a:t> </a:t>
            </a:r>
            <a:r>
              <a:rPr lang="vi-VN" dirty="0"/>
              <a:t>uvidom u odgovarajuću dokumentaciju utvrđuje zakonitost i pravilnost postupanja, te uspjeh postignut u odgoju i pravilnom razvoju ličnosti maloljetnika. O uočenim propustima i drugim zapažanjima dužan je bez odgađanja obavijestiti </a:t>
            </a:r>
            <a:r>
              <a:rPr lang="vi-VN" dirty="0">
                <a:solidFill>
                  <a:srgbClr val="FF0000"/>
                </a:solidFill>
              </a:rPr>
              <a:t>Federalno ministarstvo pravde</a:t>
            </a:r>
            <a:r>
              <a:rPr lang="vi-VN" dirty="0"/>
              <a:t>, kao i upravu ustanove u kojoj se odgojna mjera izvršava. Obavješteni su dužni su bez odgađanja izvršiti odgovarajuće provjere i poduzeti mjere za otklanjanje nezakonitosti i nepravilnosti i o </a:t>
            </a:r>
            <a:r>
              <a:rPr lang="vi-VN" dirty="0" smtClean="0"/>
              <a:t>tom</a:t>
            </a:r>
            <a:r>
              <a:rPr lang="hr-BA" dirty="0" smtClean="0"/>
              <a:t>e</a:t>
            </a:r>
            <a:r>
              <a:rPr lang="vi-VN" dirty="0" smtClean="0"/>
              <a:t> </a:t>
            </a:r>
            <a:r>
              <a:rPr lang="vi-VN" dirty="0"/>
              <a:t>obavijestiti sudiju za maloljetnike. </a:t>
            </a:r>
            <a:endParaRPr lang="en-US" dirty="0"/>
          </a:p>
        </p:txBody>
      </p:sp>
    </p:spTree>
    <p:extLst>
      <p:ext uri="{BB962C8B-B14F-4D97-AF65-F5344CB8AC3E}">
        <p14:creationId xmlns:p14="http://schemas.microsoft.com/office/powerpoint/2010/main" val="3557568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DODATNA ULOGA SUDA </a:t>
            </a:r>
            <a:endParaRPr lang="en-US" dirty="0"/>
          </a:p>
        </p:txBody>
      </p:sp>
      <p:sp>
        <p:nvSpPr>
          <p:cNvPr id="3" name="Content Placeholder 2"/>
          <p:cNvSpPr>
            <a:spLocks noGrp="1"/>
          </p:cNvSpPr>
          <p:nvPr>
            <p:ph idx="1"/>
          </p:nvPr>
        </p:nvSpPr>
        <p:spPr>
          <a:xfrm>
            <a:off x="304800" y="457200"/>
            <a:ext cx="8382000" cy="4953000"/>
          </a:xfrm>
        </p:spPr>
        <p:txBody>
          <a:bodyPr/>
          <a:lstStyle/>
          <a:p>
            <a:pPr algn="just"/>
            <a:r>
              <a:rPr lang="en-US" dirty="0"/>
              <a:t>Ova </a:t>
            </a:r>
            <a:r>
              <a:rPr lang="en-US" dirty="0" err="1"/>
              <a:t>uloga</a:t>
            </a:r>
            <a:r>
              <a:rPr lang="en-US" dirty="0"/>
              <a:t> </a:t>
            </a:r>
            <a:r>
              <a:rPr lang="en-US" dirty="0" err="1"/>
              <a:t>suda</a:t>
            </a:r>
            <a:r>
              <a:rPr lang="en-US" dirty="0"/>
              <a:t> se </a:t>
            </a:r>
            <a:r>
              <a:rPr lang="en-US" dirty="0" err="1"/>
              <a:t>odnosi</a:t>
            </a:r>
            <a:r>
              <a:rPr lang="en-US" dirty="0"/>
              <a:t> </a:t>
            </a:r>
            <a:r>
              <a:rPr lang="en-US" dirty="0" err="1"/>
              <a:t>na</a:t>
            </a:r>
            <a:r>
              <a:rPr lang="en-US" dirty="0"/>
              <a:t> </a:t>
            </a:r>
            <a:r>
              <a:rPr lang="en-US" dirty="0" err="1"/>
              <a:t>odlučivanju</a:t>
            </a:r>
            <a:r>
              <a:rPr lang="en-US" dirty="0"/>
              <a:t> </a:t>
            </a:r>
            <a:r>
              <a:rPr lang="en-US" dirty="0" err="1"/>
              <a:t>po</a:t>
            </a:r>
            <a:r>
              <a:rPr lang="en-US" dirty="0"/>
              <a:t> </a:t>
            </a:r>
            <a:r>
              <a:rPr lang="en-US" dirty="0" err="1"/>
              <a:t>žalbi</a:t>
            </a:r>
            <a:r>
              <a:rPr lang="en-US" dirty="0"/>
              <a:t> </a:t>
            </a:r>
            <a:r>
              <a:rPr lang="en-US" dirty="0" err="1"/>
              <a:t>maloljetnika</a:t>
            </a:r>
            <a:r>
              <a:rPr lang="en-US" dirty="0"/>
              <a:t> </a:t>
            </a:r>
            <a:r>
              <a:rPr lang="en-US" dirty="0" err="1"/>
              <a:t>na</a:t>
            </a:r>
            <a:r>
              <a:rPr lang="en-US" dirty="0"/>
              <a:t> </a:t>
            </a:r>
            <a:r>
              <a:rPr lang="en-US" dirty="0" err="1"/>
              <a:t>odluku</a:t>
            </a:r>
            <a:r>
              <a:rPr lang="en-US" dirty="0"/>
              <a:t> </a:t>
            </a:r>
            <a:r>
              <a:rPr lang="en-US" dirty="0" err="1"/>
              <a:t>rukovodioca</a:t>
            </a:r>
            <a:r>
              <a:rPr lang="en-US" dirty="0"/>
              <a:t> </a:t>
            </a:r>
            <a:r>
              <a:rPr lang="en-US" dirty="0" err="1"/>
              <a:t>ustanove</a:t>
            </a:r>
            <a:r>
              <a:rPr lang="en-US" dirty="0"/>
              <a:t>, </a:t>
            </a:r>
            <a:r>
              <a:rPr lang="en-US" dirty="0" err="1"/>
              <a:t>odnosno</a:t>
            </a:r>
            <a:r>
              <a:rPr lang="en-US" dirty="0"/>
              <a:t> </a:t>
            </a:r>
            <a:r>
              <a:rPr lang="en-US" dirty="0" err="1"/>
              <a:t>na</a:t>
            </a:r>
            <a:r>
              <a:rPr lang="en-US" dirty="0"/>
              <a:t> </a:t>
            </a:r>
            <a:r>
              <a:rPr lang="en-US" dirty="0" err="1"/>
              <a:t>rješenje</a:t>
            </a:r>
            <a:r>
              <a:rPr lang="en-US" dirty="0"/>
              <a:t> o </a:t>
            </a:r>
            <a:r>
              <a:rPr lang="en-US" dirty="0" err="1"/>
              <a:t>prigovoru</a:t>
            </a:r>
            <a:r>
              <a:rPr lang="en-US" dirty="0"/>
              <a:t> </a:t>
            </a:r>
            <a:r>
              <a:rPr lang="en-US" dirty="0" err="1"/>
              <a:t>maloljetnika</a:t>
            </a:r>
            <a:r>
              <a:rPr lang="en-US" dirty="0" smtClean="0"/>
              <a:t>.</a:t>
            </a:r>
            <a:endParaRPr lang="bs-Latn-BA" dirty="0" smtClean="0"/>
          </a:p>
          <a:p>
            <a:pPr algn="just"/>
            <a:r>
              <a:rPr lang="vi-VN" dirty="0"/>
              <a:t>Ukoliko maloljetnik tokom izvršenja kazne maloljetničkog zatvora smatra da je lišen određenih prava ili su mu ona povrijeđena ili su učinjene neke nepravilnosti ili nezakonitosti, on ima pravo prigovora rukovodiocu ustanove ili zavoda u kojem se izvršavaju krivične </a:t>
            </a:r>
            <a:r>
              <a:rPr lang="vi-VN" dirty="0" smtClean="0"/>
              <a:t>sankcije</a:t>
            </a:r>
            <a:endParaRPr lang="bs-Latn-BA" dirty="0" smtClean="0"/>
          </a:p>
          <a:p>
            <a:pPr algn="just"/>
            <a:r>
              <a:rPr lang="en-US" dirty="0"/>
              <a:t>U </a:t>
            </a:r>
            <a:r>
              <a:rPr lang="en-US" dirty="0" err="1"/>
              <a:t>roku</a:t>
            </a:r>
            <a:r>
              <a:rPr lang="en-US" dirty="0"/>
              <a:t> od tri </a:t>
            </a:r>
            <a:r>
              <a:rPr lang="en-US" dirty="0" err="1"/>
              <a:t>dana</a:t>
            </a:r>
            <a:r>
              <a:rPr lang="en-US" dirty="0"/>
              <a:t> </a:t>
            </a:r>
            <a:r>
              <a:rPr lang="en-US" dirty="0" err="1"/>
              <a:t>rukovodilac</a:t>
            </a:r>
            <a:r>
              <a:rPr lang="en-US" dirty="0"/>
              <a:t> </a:t>
            </a:r>
            <a:r>
              <a:rPr lang="en-US" dirty="0" err="1"/>
              <a:t>ustanove</a:t>
            </a:r>
            <a:r>
              <a:rPr lang="en-US" dirty="0"/>
              <a:t> </a:t>
            </a:r>
            <a:r>
              <a:rPr lang="en-US" dirty="0" err="1"/>
              <a:t>ili</a:t>
            </a:r>
            <a:r>
              <a:rPr lang="en-US" dirty="0"/>
              <a:t> </a:t>
            </a:r>
            <a:r>
              <a:rPr lang="en-US" dirty="0" err="1"/>
              <a:t>zavoda</a:t>
            </a:r>
            <a:r>
              <a:rPr lang="en-US" dirty="0"/>
              <a:t> </a:t>
            </a:r>
            <a:r>
              <a:rPr lang="en-US" dirty="0" err="1"/>
              <a:t>mora</a:t>
            </a:r>
            <a:r>
              <a:rPr lang="en-US" dirty="0"/>
              <a:t> </a:t>
            </a:r>
            <a:r>
              <a:rPr lang="en-US" dirty="0" err="1"/>
              <a:t>donijeti</a:t>
            </a:r>
            <a:r>
              <a:rPr lang="en-US" dirty="0"/>
              <a:t> </a:t>
            </a:r>
            <a:r>
              <a:rPr lang="en-US" dirty="0" err="1" smtClean="0"/>
              <a:t>obrazložen</a:t>
            </a:r>
            <a:r>
              <a:rPr lang="hr-BA" dirty="0" smtClean="0"/>
              <a:t>j</a:t>
            </a:r>
            <a:r>
              <a:rPr lang="en-US" dirty="0" smtClean="0"/>
              <a:t>e </a:t>
            </a:r>
            <a:r>
              <a:rPr lang="en-US" dirty="0" err="1" smtClean="0"/>
              <a:t>rješenj</a:t>
            </a:r>
            <a:r>
              <a:rPr lang="hr-BA" dirty="0" smtClean="0"/>
              <a:t>a</a:t>
            </a:r>
            <a:r>
              <a:rPr lang="bs-Latn-BA" dirty="0" smtClean="0"/>
              <a:t>, ako maloljetnik nije zadovoljan ima pravo obratiti se sudiji koji mu je izrekao maloljetnički zatvor u roku od 8 dana po prijemu rješenja ustanove.</a:t>
            </a:r>
            <a:endParaRPr lang="en-US" dirty="0"/>
          </a:p>
        </p:txBody>
      </p:sp>
    </p:spTree>
    <p:extLst>
      <p:ext uri="{BB962C8B-B14F-4D97-AF65-F5344CB8AC3E}">
        <p14:creationId xmlns:p14="http://schemas.microsoft.com/office/powerpoint/2010/main" val="2077280079"/>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48200"/>
            <a:ext cx="8458200" cy="1600200"/>
          </a:xfrm>
        </p:spPr>
        <p:txBody>
          <a:bodyPr>
            <a:normAutofit/>
          </a:bodyPr>
          <a:lstStyle/>
          <a:p>
            <a:r>
              <a:rPr lang="bs-Latn-BA" dirty="0" smtClean="0"/>
              <a:t>MALOLJETNIČKI ZATVOR U BIH</a:t>
            </a:r>
            <a:endParaRPr lang="en-US" dirty="0"/>
          </a:p>
        </p:txBody>
      </p:sp>
      <p:sp>
        <p:nvSpPr>
          <p:cNvPr id="3" name="Content Placeholder 2"/>
          <p:cNvSpPr>
            <a:spLocks noGrp="1"/>
          </p:cNvSpPr>
          <p:nvPr>
            <p:ph idx="1"/>
          </p:nvPr>
        </p:nvSpPr>
        <p:spPr>
          <a:xfrm>
            <a:off x="304800" y="457200"/>
            <a:ext cx="8382000" cy="4876800"/>
          </a:xfrm>
        </p:spPr>
        <p:txBody>
          <a:bodyPr>
            <a:normAutofit/>
          </a:bodyPr>
          <a:lstStyle/>
          <a:p>
            <a:pPr algn="just"/>
            <a:r>
              <a:rPr lang="en-US" dirty="0" err="1"/>
              <a:t>Kazna</a:t>
            </a:r>
            <a:r>
              <a:rPr lang="en-US" dirty="0"/>
              <a:t> </a:t>
            </a:r>
            <a:r>
              <a:rPr lang="en-US" dirty="0" err="1"/>
              <a:t>maloljetničkog</a:t>
            </a:r>
            <a:r>
              <a:rPr lang="en-US" dirty="0"/>
              <a:t> </a:t>
            </a:r>
            <a:r>
              <a:rPr lang="en-US" dirty="0" err="1"/>
              <a:t>zatvora</a:t>
            </a:r>
            <a:r>
              <a:rPr lang="en-US" dirty="0"/>
              <a:t> </a:t>
            </a:r>
            <a:r>
              <a:rPr lang="en-US" dirty="0" err="1"/>
              <a:t>kao</a:t>
            </a:r>
            <a:r>
              <a:rPr lang="en-US" dirty="0"/>
              <a:t> </a:t>
            </a:r>
            <a:r>
              <a:rPr lang="en-US" dirty="0" err="1"/>
              <a:t>najteža</a:t>
            </a:r>
            <a:r>
              <a:rPr lang="en-US" dirty="0"/>
              <a:t> </a:t>
            </a:r>
            <a:r>
              <a:rPr lang="en-US" dirty="0" err="1"/>
              <a:t>krivična</a:t>
            </a:r>
            <a:r>
              <a:rPr lang="en-US" dirty="0"/>
              <a:t> </a:t>
            </a:r>
            <a:r>
              <a:rPr lang="en-US" dirty="0" err="1"/>
              <a:t>sankcija</a:t>
            </a:r>
            <a:r>
              <a:rPr lang="en-US" dirty="0"/>
              <a:t> </a:t>
            </a:r>
            <a:r>
              <a:rPr lang="en-US" dirty="0" err="1"/>
              <a:t>koja</a:t>
            </a:r>
            <a:r>
              <a:rPr lang="en-US" dirty="0"/>
              <a:t> se </a:t>
            </a:r>
            <a:r>
              <a:rPr lang="en-US" dirty="0" err="1"/>
              <a:t>može</a:t>
            </a:r>
            <a:r>
              <a:rPr lang="en-US" dirty="0"/>
              <a:t> </a:t>
            </a:r>
            <a:r>
              <a:rPr lang="en-US" dirty="0" err="1"/>
              <a:t>izreći</a:t>
            </a:r>
            <a:r>
              <a:rPr lang="en-US" dirty="0"/>
              <a:t> </a:t>
            </a:r>
            <a:r>
              <a:rPr lang="en-US" dirty="0" err="1"/>
              <a:t>maloljetnom</a:t>
            </a:r>
            <a:r>
              <a:rPr lang="en-US" dirty="0"/>
              <a:t> </a:t>
            </a:r>
            <a:r>
              <a:rPr lang="en-US" dirty="0" err="1"/>
              <a:t>učiniocu</a:t>
            </a:r>
            <a:r>
              <a:rPr lang="en-US" dirty="0"/>
              <a:t> </a:t>
            </a:r>
            <a:r>
              <a:rPr lang="en-US" dirty="0" err="1"/>
              <a:t>krivičnog</a:t>
            </a:r>
            <a:r>
              <a:rPr lang="en-US" dirty="0"/>
              <a:t> </a:t>
            </a:r>
            <a:r>
              <a:rPr lang="en-US" dirty="0" err="1"/>
              <a:t>djela</a:t>
            </a:r>
            <a:r>
              <a:rPr lang="en-US" dirty="0"/>
              <a:t> </a:t>
            </a:r>
            <a:r>
              <a:rPr lang="en-US" dirty="0" err="1"/>
              <a:t>regulisana</a:t>
            </a:r>
            <a:r>
              <a:rPr lang="en-US" dirty="0"/>
              <a:t> </a:t>
            </a:r>
            <a:r>
              <a:rPr lang="en-US" b="1" dirty="0"/>
              <a:t>je </a:t>
            </a:r>
            <a:r>
              <a:rPr lang="en-US" b="1" dirty="0" err="1" smtClean="0"/>
              <a:t>čl</a:t>
            </a:r>
            <a:r>
              <a:rPr lang="hr-BA" b="1" dirty="0" smtClean="0"/>
              <a:t>. </a:t>
            </a:r>
            <a:r>
              <a:rPr lang="en-US" b="1" dirty="0" smtClean="0"/>
              <a:t>50</a:t>
            </a:r>
            <a:r>
              <a:rPr lang="hr-BA" b="1" dirty="0" smtClean="0"/>
              <a:t> </a:t>
            </a:r>
            <a:r>
              <a:rPr lang="en-US" b="1" dirty="0" smtClean="0"/>
              <a:t>-</a:t>
            </a:r>
            <a:r>
              <a:rPr lang="hr-BA" b="1" dirty="0" smtClean="0"/>
              <a:t> čl. </a:t>
            </a:r>
            <a:r>
              <a:rPr lang="en-US" b="1" dirty="0" smtClean="0"/>
              <a:t>60 </a:t>
            </a:r>
            <a:r>
              <a:rPr lang="en-US" b="1" dirty="0" err="1"/>
              <a:t>Zakona</a:t>
            </a:r>
            <a:r>
              <a:rPr lang="en-US" b="1" dirty="0"/>
              <a:t> o </a:t>
            </a:r>
            <a:r>
              <a:rPr lang="en-US" b="1" dirty="0" err="1"/>
              <a:t>zaštiti</a:t>
            </a:r>
            <a:r>
              <a:rPr lang="en-US" b="1" dirty="0"/>
              <a:t> i </a:t>
            </a:r>
            <a:r>
              <a:rPr lang="en-US" b="1" dirty="0" err="1"/>
              <a:t>postupanju</a:t>
            </a:r>
            <a:r>
              <a:rPr lang="en-US" b="1" dirty="0"/>
              <a:t> </a:t>
            </a:r>
            <a:r>
              <a:rPr lang="en-US" b="1" dirty="0" err="1"/>
              <a:t>sa</a:t>
            </a:r>
            <a:r>
              <a:rPr lang="en-US" b="1" dirty="0"/>
              <a:t> </a:t>
            </a:r>
            <a:r>
              <a:rPr lang="en-US" b="1" dirty="0" err="1"/>
              <a:t>djecom</a:t>
            </a:r>
            <a:r>
              <a:rPr lang="en-US" b="1" dirty="0"/>
              <a:t> i </a:t>
            </a:r>
            <a:r>
              <a:rPr lang="en-US" b="1" dirty="0" err="1"/>
              <a:t>maloljetnicima</a:t>
            </a:r>
            <a:r>
              <a:rPr lang="en-US" b="1" dirty="0"/>
              <a:t> u </a:t>
            </a:r>
            <a:r>
              <a:rPr lang="en-US" b="1" dirty="0" err="1"/>
              <a:t>krivičnom</a:t>
            </a:r>
            <a:r>
              <a:rPr lang="en-US" b="1" dirty="0"/>
              <a:t> </a:t>
            </a:r>
            <a:r>
              <a:rPr lang="en-US" b="1" dirty="0" err="1"/>
              <a:t>postupku</a:t>
            </a:r>
            <a:r>
              <a:rPr lang="en-US" b="1" dirty="0"/>
              <a:t> </a:t>
            </a:r>
            <a:r>
              <a:rPr lang="en-US" b="1" dirty="0" err="1"/>
              <a:t>Federacije</a:t>
            </a:r>
            <a:r>
              <a:rPr lang="en-US" b="1" dirty="0"/>
              <a:t> </a:t>
            </a:r>
            <a:r>
              <a:rPr lang="en-US" b="1" dirty="0" err="1"/>
              <a:t>Bosne</a:t>
            </a:r>
            <a:r>
              <a:rPr lang="en-US" b="1" dirty="0"/>
              <a:t> i </a:t>
            </a:r>
            <a:r>
              <a:rPr lang="en-US" b="1" dirty="0" err="1" smtClean="0"/>
              <a:t>Hercegovine</a:t>
            </a:r>
            <a:r>
              <a:rPr lang="bs-Latn-BA" b="1" dirty="0"/>
              <a:t>.</a:t>
            </a:r>
            <a:endParaRPr lang="bs-Latn-BA" b="1" dirty="0" smtClean="0"/>
          </a:p>
          <a:p>
            <a:pPr algn="just"/>
            <a:r>
              <a:rPr lang="en-US" dirty="0"/>
              <a:t>Ova </a:t>
            </a:r>
            <a:r>
              <a:rPr lang="en-US" dirty="0" err="1"/>
              <a:t>kazna</a:t>
            </a:r>
            <a:r>
              <a:rPr lang="en-US" dirty="0"/>
              <a:t> se </a:t>
            </a:r>
            <a:r>
              <a:rPr lang="en-US" dirty="0" err="1"/>
              <a:t>može</a:t>
            </a:r>
            <a:r>
              <a:rPr lang="en-US" dirty="0"/>
              <a:t> </a:t>
            </a:r>
            <a:r>
              <a:rPr lang="en-US" dirty="0" err="1"/>
              <a:t>izreći</a:t>
            </a:r>
            <a:r>
              <a:rPr lang="en-US" dirty="0"/>
              <a:t> </a:t>
            </a:r>
            <a:r>
              <a:rPr lang="en-US" dirty="0" err="1"/>
              <a:t>starijem</a:t>
            </a:r>
            <a:r>
              <a:rPr lang="en-US" dirty="0"/>
              <a:t> </a:t>
            </a:r>
            <a:r>
              <a:rPr lang="en-US" dirty="0" err="1"/>
              <a:t>maloljetniku</a:t>
            </a:r>
            <a:r>
              <a:rPr lang="en-US" dirty="0"/>
              <a:t> </a:t>
            </a:r>
            <a:r>
              <a:rPr lang="en-US" dirty="0" err="1"/>
              <a:t>za</a:t>
            </a:r>
            <a:r>
              <a:rPr lang="en-US" dirty="0"/>
              <a:t> </a:t>
            </a:r>
            <a:r>
              <a:rPr lang="en-US" dirty="0" err="1"/>
              <a:t>krivično</a:t>
            </a:r>
            <a:r>
              <a:rPr lang="en-US" dirty="0"/>
              <a:t> </a:t>
            </a:r>
            <a:r>
              <a:rPr lang="en-US" dirty="0" err="1"/>
              <a:t>djelo</a:t>
            </a:r>
            <a:r>
              <a:rPr lang="en-US" dirty="0"/>
              <a:t> </a:t>
            </a:r>
            <a:r>
              <a:rPr lang="en-US" dirty="0" err="1"/>
              <a:t>za</a:t>
            </a:r>
            <a:r>
              <a:rPr lang="en-US" dirty="0"/>
              <a:t> </a:t>
            </a:r>
            <a:r>
              <a:rPr lang="en-US" dirty="0" err="1"/>
              <a:t>koje</a:t>
            </a:r>
            <a:r>
              <a:rPr lang="en-US" dirty="0"/>
              <a:t> je </a:t>
            </a:r>
            <a:r>
              <a:rPr lang="en-US" dirty="0" err="1"/>
              <a:t>propisana</a:t>
            </a:r>
            <a:r>
              <a:rPr lang="en-US" dirty="0"/>
              <a:t> </a:t>
            </a:r>
            <a:r>
              <a:rPr lang="en-US" dirty="0" err="1"/>
              <a:t>kazna</a:t>
            </a:r>
            <a:r>
              <a:rPr lang="en-US" dirty="0"/>
              <a:t> </a:t>
            </a:r>
            <a:r>
              <a:rPr lang="en-US" dirty="0" err="1"/>
              <a:t>zatvora</a:t>
            </a:r>
            <a:r>
              <a:rPr lang="en-US" dirty="0"/>
              <a:t> </a:t>
            </a:r>
            <a:r>
              <a:rPr lang="en-US" dirty="0" err="1"/>
              <a:t>teža</a:t>
            </a:r>
            <a:r>
              <a:rPr lang="en-US" dirty="0"/>
              <a:t> od pet </a:t>
            </a:r>
            <a:r>
              <a:rPr lang="en-US" dirty="0" err="1"/>
              <a:t>godina</a:t>
            </a:r>
            <a:r>
              <a:rPr lang="en-US" dirty="0" smtClean="0"/>
              <a:t>.</a:t>
            </a:r>
            <a:endParaRPr lang="bs-Latn-BA" dirty="0" smtClean="0"/>
          </a:p>
          <a:p>
            <a:pPr algn="just"/>
            <a:r>
              <a:rPr lang="en-US" dirty="0" smtClean="0"/>
              <a:t> </a:t>
            </a:r>
            <a:r>
              <a:rPr lang="en-US" dirty="0" err="1"/>
              <a:t>Ukoliko</a:t>
            </a:r>
            <a:r>
              <a:rPr lang="en-US" dirty="0"/>
              <a:t> je </a:t>
            </a:r>
            <a:r>
              <a:rPr lang="en-US" dirty="0" err="1"/>
              <a:t>maloljetnik</a:t>
            </a:r>
            <a:r>
              <a:rPr lang="en-US" dirty="0"/>
              <a:t> </a:t>
            </a:r>
            <a:r>
              <a:rPr lang="en-US" dirty="0" err="1"/>
              <a:t>učinio</a:t>
            </a:r>
            <a:r>
              <a:rPr lang="en-US" dirty="0"/>
              <a:t> </a:t>
            </a:r>
            <a:r>
              <a:rPr lang="en-US" dirty="0" err="1"/>
              <a:t>krivično</a:t>
            </a:r>
            <a:r>
              <a:rPr lang="en-US" dirty="0"/>
              <a:t> </a:t>
            </a:r>
            <a:r>
              <a:rPr lang="en-US" dirty="0" err="1"/>
              <a:t>djelo</a:t>
            </a:r>
            <a:r>
              <a:rPr lang="en-US" dirty="0"/>
              <a:t> </a:t>
            </a:r>
            <a:r>
              <a:rPr lang="en-US" dirty="0" err="1"/>
              <a:t>za</a:t>
            </a:r>
            <a:r>
              <a:rPr lang="en-US" dirty="0"/>
              <a:t> </a:t>
            </a:r>
            <a:r>
              <a:rPr lang="en-US" dirty="0" err="1"/>
              <a:t>koje</a:t>
            </a:r>
            <a:r>
              <a:rPr lang="en-US" dirty="0"/>
              <a:t> je </a:t>
            </a:r>
            <a:r>
              <a:rPr lang="en-US" dirty="0" err="1"/>
              <a:t>propisana</a:t>
            </a:r>
            <a:r>
              <a:rPr lang="en-US" dirty="0"/>
              <a:t> </a:t>
            </a:r>
            <a:r>
              <a:rPr lang="en-US" dirty="0" err="1"/>
              <a:t>kazna</a:t>
            </a:r>
            <a:r>
              <a:rPr lang="en-US" dirty="0"/>
              <a:t> </a:t>
            </a:r>
            <a:r>
              <a:rPr lang="en-US" dirty="0" err="1"/>
              <a:t>dugotrajnog</a:t>
            </a:r>
            <a:r>
              <a:rPr lang="en-US" dirty="0"/>
              <a:t> </a:t>
            </a:r>
            <a:r>
              <a:rPr lang="en-US" dirty="0" err="1"/>
              <a:t>zatvora</a:t>
            </a:r>
            <a:r>
              <a:rPr lang="en-US" dirty="0"/>
              <a:t> </a:t>
            </a:r>
            <a:r>
              <a:rPr lang="en-US" dirty="0" err="1"/>
              <a:t>ili</a:t>
            </a:r>
            <a:r>
              <a:rPr lang="en-US" dirty="0"/>
              <a:t> </a:t>
            </a:r>
            <a:r>
              <a:rPr lang="en-US" dirty="0" err="1"/>
              <a:t>ukoliko</a:t>
            </a:r>
            <a:r>
              <a:rPr lang="en-US" dirty="0"/>
              <a:t> se </a:t>
            </a:r>
            <a:r>
              <a:rPr lang="en-US" dirty="0" err="1"/>
              <a:t>radi</a:t>
            </a:r>
            <a:r>
              <a:rPr lang="en-US" dirty="0"/>
              <a:t> o </a:t>
            </a:r>
            <a:r>
              <a:rPr lang="en-US" dirty="0" err="1"/>
              <a:t>sticaju</a:t>
            </a:r>
            <a:r>
              <a:rPr lang="en-US" dirty="0"/>
              <a:t> </a:t>
            </a:r>
            <a:r>
              <a:rPr lang="en-US" dirty="0" err="1"/>
              <a:t>najmanje</a:t>
            </a:r>
            <a:r>
              <a:rPr lang="en-US" dirty="0"/>
              <a:t> </a:t>
            </a:r>
            <a:r>
              <a:rPr lang="en-US" dirty="0" err="1"/>
              <a:t>dva</a:t>
            </a:r>
            <a:r>
              <a:rPr lang="en-US" dirty="0"/>
              <a:t> </a:t>
            </a:r>
            <a:r>
              <a:rPr lang="en-US" dirty="0" err="1"/>
              <a:t>krivična</a:t>
            </a:r>
            <a:r>
              <a:rPr lang="en-US" dirty="0"/>
              <a:t> </a:t>
            </a:r>
            <a:r>
              <a:rPr lang="en-US" dirty="0" err="1"/>
              <a:t>djela</a:t>
            </a:r>
            <a:r>
              <a:rPr lang="en-US" dirty="0"/>
              <a:t> </a:t>
            </a:r>
            <a:r>
              <a:rPr lang="en-US" dirty="0" err="1"/>
              <a:t>za</a:t>
            </a:r>
            <a:r>
              <a:rPr lang="en-US" dirty="0"/>
              <a:t> </a:t>
            </a:r>
            <a:r>
              <a:rPr lang="en-US" dirty="0" err="1"/>
              <a:t>koja</a:t>
            </a:r>
            <a:r>
              <a:rPr lang="en-US" dirty="0"/>
              <a:t> je </a:t>
            </a:r>
            <a:r>
              <a:rPr lang="en-US" dirty="0" err="1"/>
              <a:t>propisana</a:t>
            </a:r>
            <a:r>
              <a:rPr lang="en-US" dirty="0"/>
              <a:t> </a:t>
            </a:r>
            <a:r>
              <a:rPr lang="en-US" dirty="0" err="1"/>
              <a:t>kazna</a:t>
            </a:r>
            <a:r>
              <a:rPr lang="en-US" dirty="0"/>
              <a:t> </a:t>
            </a:r>
            <a:r>
              <a:rPr lang="en-US" dirty="0" err="1"/>
              <a:t>zatvora</a:t>
            </a:r>
            <a:r>
              <a:rPr lang="en-US" dirty="0"/>
              <a:t> u </a:t>
            </a:r>
            <a:r>
              <a:rPr lang="en-US" dirty="0" err="1"/>
              <a:t>trajanju</a:t>
            </a:r>
            <a:r>
              <a:rPr lang="en-US" dirty="0"/>
              <a:t> </a:t>
            </a:r>
            <a:r>
              <a:rPr lang="en-US" dirty="0" err="1"/>
              <a:t>dužem</a:t>
            </a:r>
            <a:r>
              <a:rPr lang="en-US" dirty="0"/>
              <a:t> od </a:t>
            </a:r>
            <a:r>
              <a:rPr lang="en-US" dirty="0" err="1"/>
              <a:t>deset</a:t>
            </a:r>
            <a:r>
              <a:rPr lang="en-US" dirty="0"/>
              <a:t> </a:t>
            </a:r>
            <a:r>
              <a:rPr lang="en-US" dirty="0" err="1"/>
              <a:t>godina</a:t>
            </a:r>
            <a:r>
              <a:rPr lang="en-US" dirty="0"/>
              <a:t>, </a:t>
            </a:r>
            <a:r>
              <a:rPr lang="en-US" dirty="0" err="1"/>
              <a:t>naglašeno</a:t>
            </a:r>
            <a:r>
              <a:rPr lang="en-US" dirty="0"/>
              <a:t> je da </a:t>
            </a:r>
            <a:r>
              <a:rPr lang="en-US" dirty="0" err="1"/>
              <a:t>maloljetnički</a:t>
            </a:r>
            <a:r>
              <a:rPr lang="en-US" dirty="0"/>
              <a:t> </a:t>
            </a:r>
            <a:r>
              <a:rPr lang="en-US" dirty="0" err="1"/>
              <a:t>zatvor</a:t>
            </a:r>
            <a:r>
              <a:rPr lang="en-US" dirty="0"/>
              <a:t> </a:t>
            </a:r>
            <a:r>
              <a:rPr lang="en-US" dirty="0" err="1"/>
              <a:t>može</a:t>
            </a:r>
            <a:r>
              <a:rPr lang="en-US" dirty="0"/>
              <a:t> </a:t>
            </a:r>
            <a:r>
              <a:rPr lang="en-US" dirty="0" err="1"/>
              <a:t>trajati</a:t>
            </a:r>
            <a:r>
              <a:rPr lang="en-US" dirty="0"/>
              <a:t> do </a:t>
            </a:r>
            <a:r>
              <a:rPr lang="en-US" dirty="0" err="1"/>
              <a:t>deset</a:t>
            </a:r>
            <a:r>
              <a:rPr lang="en-US" dirty="0"/>
              <a:t> </a:t>
            </a:r>
            <a:r>
              <a:rPr lang="en-US" dirty="0" err="1"/>
              <a:t>godina</a:t>
            </a:r>
            <a:r>
              <a:rPr lang="en-US" dirty="0"/>
              <a:t>.</a:t>
            </a:r>
          </a:p>
        </p:txBody>
      </p:sp>
    </p:spTree>
    <p:extLst>
      <p:ext uri="{BB962C8B-B14F-4D97-AF65-F5344CB8AC3E}">
        <p14:creationId xmlns:p14="http://schemas.microsoft.com/office/powerpoint/2010/main" val="1803401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543800" cy="5715000"/>
          </a:xfrm>
        </p:spPr>
        <p:txBody>
          <a:bodyPr>
            <a:normAutofit fontScale="92500" lnSpcReduction="10000"/>
          </a:bodyPr>
          <a:lstStyle/>
          <a:p>
            <a:pPr marL="0" indent="0">
              <a:buNone/>
            </a:pPr>
            <a:r>
              <a:rPr lang="hr-BA" b="1" dirty="0" smtClean="0">
                <a:solidFill>
                  <a:srgbClr val="FF0000"/>
                </a:solidFill>
              </a:rPr>
              <a:t>OSNOVNE KARAKTERISTIKE KAZNE MALOLJETNIČKOG ZATVORA </a:t>
            </a:r>
            <a:r>
              <a:rPr lang="en-US" b="1" dirty="0" smtClean="0">
                <a:solidFill>
                  <a:srgbClr val="FF0000"/>
                </a:solidFill>
              </a:rPr>
              <a:t>:</a:t>
            </a:r>
            <a:endParaRPr lang="hr-BA" b="1" dirty="0" smtClean="0">
              <a:solidFill>
                <a:srgbClr val="FF0000"/>
              </a:solidFill>
            </a:endParaRPr>
          </a:p>
          <a:p>
            <a:pPr marL="0" indent="0">
              <a:buNone/>
            </a:pPr>
            <a:endParaRPr lang="hr-BA" b="1" dirty="0" smtClean="0">
              <a:solidFill>
                <a:srgbClr val="FF0000"/>
              </a:solidFill>
            </a:endParaRPr>
          </a:p>
          <a:p>
            <a:pPr marL="0" indent="0" algn="just">
              <a:buNone/>
            </a:pPr>
            <a:r>
              <a:rPr lang="en-US" dirty="0" smtClean="0">
                <a:solidFill>
                  <a:srgbClr val="FF0000"/>
                </a:solidFill>
              </a:rPr>
              <a:t>1</a:t>
            </a:r>
            <a:r>
              <a:rPr lang="en-US" dirty="0">
                <a:solidFill>
                  <a:srgbClr val="FF0000"/>
                </a:solidFill>
              </a:rPr>
              <a:t>)</a:t>
            </a:r>
            <a:r>
              <a:rPr lang="en-US" dirty="0"/>
              <a:t> </a:t>
            </a:r>
            <a:r>
              <a:rPr lang="en-US" dirty="0" err="1"/>
              <a:t>Kazna</a:t>
            </a:r>
            <a:r>
              <a:rPr lang="en-US" dirty="0"/>
              <a:t> </a:t>
            </a:r>
            <a:r>
              <a:rPr lang="en-US" dirty="0" err="1"/>
              <a:t>maloljetničkog</a:t>
            </a:r>
            <a:r>
              <a:rPr lang="en-US" dirty="0"/>
              <a:t> </a:t>
            </a:r>
            <a:r>
              <a:rPr lang="en-US" dirty="0" err="1"/>
              <a:t>zatvora</a:t>
            </a:r>
            <a:r>
              <a:rPr lang="en-US" dirty="0"/>
              <a:t> </a:t>
            </a:r>
            <a:r>
              <a:rPr lang="en-US" dirty="0">
                <a:solidFill>
                  <a:srgbClr val="FF0000"/>
                </a:solidFill>
              </a:rPr>
              <a:t>je </a:t>
            </a:r>
            <a:r>
              <a:rPr lang="en-US" dirty="0" err="1">
                <a:solidFill>
                  <a:srgbClr val="FF0000"/>
                </a:solidFill>
              </a:rPr>
              <a:t>najteža</a:t>
            </a:r>
            <a:r>
              <a:rPr lang="en-US" dirty="0">
                <a:solidFill>
                  <a:srgbClr val="FF0000"/>
                </a:solidFill>
              </a:rPr>
              <a:t> </a:t>
            </a:r>
            <a:r>
              <a:rPr lang="en-US" dirty="0" err="1">
                <a:solidFill>
                  <a:srgbClr val="FF0000"/>
                </a:solidFill>
              </a:rPr>
              <a:t>vrsta</a:t>
            </a:r>
            <a:r>
              <a:rPr lang="en-US" dirty="0">
                <a:solidFill>
                  <a:srgbClr val="FF0000"/>
                </a:solidFill>
              </a:rPr>
              <a:t> </a:t>
            </a:r>
            <a:r>
              <a:rPr lang="en-US" dirty="0" err="1"/>
              <a:t>maloljetničke</a:t>
            </a:r>
            <a:r>
              <a:rPr lang="en-US" dirty="0"/>
              <a:t> </a:t>
            </a:r>
            <a:r>
              <a:rPr lang="en-US" dirty="0" err="1"/>
              <a:t>krivične</a:t>
            </a:r>
            <a:r>
              <a:rPr lang="en-US" dirty="0"/>
              <a:t> </a:t>
            </a:r>
            <a:r>
              <a:rPr lang="en-US" dirty="0" err="1"/>
              <a:t>sankcije</a:t>
            </a:r>
            <a:r>
              <a:rPr lang="en-US" dirty="0"/>
              <a:t>. </a:t>
            </a:r>
            <a:r>
              <a:rPr lang="en-US" dirty="0" err="1" smtClean="0"/>
              <a:t>Kazna</a:t>
            </a:r>
            <a:r>
              <a:rPr lang="en-US" dirty="0" smtClean="0"/>
              <a:t> </a:t>
            </a:r>
            <a:r>
              <a:rPr lang="en-US" dirty="0" err="1"/>
              <a:t>maloljetničkog</a:t>
            </a:r>
            <a:r>
              <a:rPr lang="en-US" dirty="0"/>
              <a:t> </a:t>
            </a:r>
            <a:r>
              <a:rPr lang="en-US" dirty="0" err="1"/>
              <a:t>zatvora</a:t>
            </a:r>
            <a:r>
              <a:rPr lang="en-US" dirty="0"/>
              <a:t> se </a:t>
            </a:r>
            <a:r>
              <a:rPr lang="en-US" dirty="0" err="1"/>
              <a:t>izriče</a:t>
            </a:r>
            <a:r>
              <a:rPr lang="en-US" dirty="0"/>
              <a:t> </a:t>
            </a:r>
            <a:r>
              <a:rPr lang="en-US" dirty="0" err="1"/>
              <a:t>za</a:t>
            </a:r>
            <a:r>
              <a:rPr lang="en-US" dirty="0"/>
              <a:t> </a:t>
            </a:r>
            <a:r>
              <a:rPr lang="en-US" dirty="0" err="1"/>
              <a:t>teža</a:t>
            </a:r>
            <a:r>
              <a:rPr lang="en-US" dirty="0"/>
              <a:t> </a:t>
            </a:r>
            <a:r>
              <a:rPr lang="en-US" dirty="0" err="1"/>
              <a:t>krivična</a:t>
            </a:r>
            <a:r>
              <a:rPr lang="en-US" dirty="0"/>
              <a:t> </a:t>
            </a:r>
            <a:r>
              <a:rPr lang="en-US" dirty="0" err="1"/>
              <a:t>djela</a:t>
            </a:r>
            <a:r>
              <a:rPr lang="en-US" dirty="0"/>
              <a:t>, </a:t>
            </a:r>
            <a:r>
              <a:rPr lang="en-US" dirty="0" err="1"/>
              <a:t>tj</a:t>
            </a:r>
            <a:r>
              <a:rPr lang="en-US" dirty="0"/>
              <a:t>. </a:t>
            </a:r>
            <a:r>
              <a:rPr lang="en-US" dirty="0" err="1"/>
              <a:t>za</a:t>
            </a:r>
            <a:r>
              <a:rPr lang="en-US" dirty="0"/>
              <a:t> </a:t>
            </a:r>
            <a:r>
              <a:rPr lang="en-US" dirty="0" err="1"/>
              <a:t>krivična</a:t>
            </a:r>
            <a:r>
              <a:rPr lang="en-US" dirty="0"/>
              <a:t> </a:t>
            </a:r>
            <a:r>
              <a:rPr lang="en-US" dirty="0" err="1"/>
              <a:t>djela</a:t>
            </a:r>
            <a:r>
              <a:rPr lang="en-US" dirty="0"/>
              <a:t> </a:t>
            </a:r>
            <a:r>
              <a:rPr lang="en-US" dirty="0" err="1"/>
              <a:t>za</a:t>
            </a:r>
            <a:r>
              <a:rPr lang="en-US" dirty="0"/>
              <a:t> </a:t>
            </a:r>
            <a:r>
              <a:rPr lang="en-US" dirty="0" err="1"/>
              <a:t>koja</a:t>
            </a:r>
            <a:r>
              <a:rPr lang="en-US" dirty="0"/>
              <a:t> je </a:t>
            </a:r>
            <a:r>
              <a:rPr lang="en-US" dirty="0" err="1"/>
              <a:t>zakonom</a:t>
            </a:r>
            <a:r>
              <a:rPr lang="en-US" dirty="0"/>
              <a:t> </a:t>
            </a:r>
            <a:r>
              <a:rPr lang="en-US" dirty="0" err="1"/>
              <a:t>propisana</a:t>
            </a:r>
            <a:r>
              <a:rPr lang="en-US" dirty="0"/>
              <a:t> </a:t>
            </a:r>
            <a:r>
              <a:rPr lang="en-US" dirty="0" err="1"/>
              <a:t>kazna</a:t>
            </a:r>
            <a:r>
              <a:rPr lang="en-US" dirty="0"/>
              <a:t> </a:t>
            </a:r>
            <a:r>
              <a:rPr lang="en-US" dirty="0" err="1"/>
              <a:t>zatvora</a:t>
            </a:r>
            <a:r>
              <a:rPr lang="en-US" dirty="0"/>
              <a:t> </a:t>
            </a:r>
            <a:r>
              <a:rPr lang="en-US" dirty="0" err="1"/>
              <a:t>preko</a:t>
            </a:r>
            <a:r>
              <a:rPr lang="en-US" dirty="0"/>
              <a:t> pet </a:t>
            </a:r>
            <a:r>
              <a:rPr lang="en-US" dirty="0" err="1"/>
              <a:t>godina</a:t>
            </a:r>
            <a:r>
              <a:rPr lang="en-US" dirty="0"/>
              <a:t>.</a:t>
            </a:r>
          </a:p>
          <a:p>
            <a:pPr marL="0" indent="0" algn="just">
              <a:buNone/>
            </a:pPr>
            <a:r>
              <a:rPr lang="en-US" dirty="0">
                <a:solidFill>
                  <a:srgbClr val="FF0000"/>
                </a:solidFill>
              </a:rPr>
              <a:t>2) </a:t>
            </a:r>
            <a:r>
              <a:rPr lang="en-US" dirty="0" err="1"/>
              <a:t>Ovom</a:t>
            </a:r>
            <a:r>
              <a:rPr lang="en-US" dirty="0"/>
              <a:t> </a:t>
            </a:r>
            <a:r>
              <a:rPr lang="en-US" dirty="0" err="1"/>
              <a:t>vrstom</a:t>
            </a:r>
            <a:r>
              <a:rPr lang="en-US" dirty="0"/>
              <a:t> </a:t>
            </a:r>
            <a:r>
              <a:rPr lang="en-US" dirty="0" err="1"/>
              <a:t>sankcije</a:t>
            </a:r>
            <a:r>
              <a:rPr lang="en-US" dirty="0"/>
              <a:t> se </a:t>
            </a:r>
            <a:r>
              <a:rPr lang="en-US" dirty="0" err="1">
                <a:solidFill>
                  <a:srgbClr val="FF0000"/>
                </a:solidFill>
              </a:rPr>
              <a:t>ostvaruju</a:t>
            </a:r>
            <a:r>
              <a:rPr lang="en-US" dirty="0">
                <a:solidFill>
                  <a:srgbClr val="FF0000"/>
                </a:solidFill>
              </a:rPr>
              <a:t> </a:t>
            </a:r>
            <a:r>
              <a:rPr lang="en-US" dirty="0" err="1">
                <a:solidFill>
                  <a:srgbClr val="FF0000"/>
                </a:solidFill>
              </a:rPr>
              <a:t>ciljevi</a:t>
            </a:r>
            <a:r>
              <a:rPr lang="en-US" dirty="0">
                <a:solidFill>
                  <a:srgbClr val="FF0000"/>
                </a:solidFill>
              </a:rPr>
              <a:t> </a:t>
            </a:r>
            <a:r>
              <a:rPr lang="en-US" dirty="0" err="1">
                <a:solidFill>
                  <a:srgbClr val="FF0000"/>
                </a:solidFill>
              </a:rPr>
              <a:t>specijalne</a:t>
            </a:r>
            <a:r>
              <a:rPr lang="en-US" dirty="0">
                <a:solidFill>
                  <a:srgbClr val="FF0000"/>
                </a:solidFill>
              </a:rPr>
              <a:t> i </a:t>
            </a:r>
            <a:r>
              <a:rPr lang="en-US" dirty="0" err="1">
                <a:solidFill>
                  <a:srgbClr val="FF0000"/>
                </a:solidFill>
              </a:rPr>
              <a:t>generalne</a:t>
            </a:r>
            <a:r>
              <a:rPr lang="en-US" dirty="0">
                <a:solidFill>
                  <a:srgbClr val="FF0000"/>
                </a:solidFill>
              </a:rPr>
              <a:t> </a:t>
            </a:r>
            <a:r>
              <a:rPr lang="en-US" dirty="0" err="1">
                <a:solidFill>
                  <a:srgbClr val="FF0000"/>
                </a:solidFill>
              </a:rPr>
              <a:t>prevencije</a:t>
            </a:r>
            <a:r>
              <a:rPr lang="en-US" dirty="0">
                <a:solidFill>
                  <a:srgbClr val="FF0000"/>
                </a:solidFill>
              </a:rPr>
              <a:t>. </a:t>
            </a:r>
            <a:r>
              <a:rPr lang="en-US" dirty="0" err="1"/>
              <a:t>Njenom</a:t>
            </a:r>
            <a:r>
              <a:rPr lang="en-US" dirty="0"/>
              <a:t> </a:t>
            </a:r>
            <a:r>
              <a:rPr lang="en-US" dirty="0" err="1"/>
              <a:t>primjenom</a:t>
            </a:r>
            <a:r>
              <a:rPr lang="en-US" dirty="0"/>
              <a:t> se </a:t>
            </a:r>
            <a:r>
              <a:rPr lang="en-US" dirty="0" err="1"/>
              <a:t>pojačava</a:t>
            </a:r>
            <a:r>
              <a:rPr lang="en-US" dirty="0"/>
              <a:t> </a:t>
            </a:r>
            <a:r>
              <a:rPr lang="en-US" dirty="0" err="1"/>
              <a:t>uticaj</a:t>
            </a:r>
            <a:r>
              <a:rPr lang="en-US" dirty="0"/>
              <a:t> </a:t>
            </a:r>
            <a:r>
              <a:rPr lang="en-US" dirty="0" err="1"/>
              <a:t>na</a:t>
            </a:r>
            <a:r>
              <a:rPr lang="en-US" dirty="0"/>
              <a:t> </a:t>
            </a:r>
            <a:r>
              <a:rPr lang="en-US" dirty="0" err="1"/>
              <a:t>maloljetne</a:t>
            </a:r>
            <a:r>
              <a:rPr lang="en-US" dirty="0"/>
              <a:t> </a:t>
            </a:r>
            <a:r>
              <a:rPr lang="en-US" dirty="0" err="1"/>
              <a:t>učinioce</a:t>
            </a:r>
            <a:r>
              <a:rPr lang="en-US" dirty="0"/>
              <a:t> </a:t>
            </a:r>
            <a:r>
              <a:rPr lang="en-US" dirty="0" err="1"/>
              <a:t>krivičnih</a:t>
            </a:r>
            <a:r>
              <a:rPr lang="en-US" dirty="0"/>
              <a:t> </a:t>
            </a:r>
            <a:r>
              <a:rPr lang="en-US" dirty="0" err="1"/>
              <a:t>djela</a:t>
            </a:r>
            <a:r>
              <a:rPr lang="en-US" dirty="0"/>
              <a:t> da </a:t>
            </a:r>
            <a:r>
              <a:rPr lang="en-US" dirty="0" err="1"/>
              <a:t>ubuduće</a:t>
            </a:r>
            <a:r>
              <a:rPr lang="en-US" dirty="0"/>
              <a:t> ne </a:t>
            </a:r>
            <a:r>
              <a:rPr lang="en-US" dirty="0" err="1"/>
              <a:t>vrše</a:t>
            </a:r>
            <a:r>
              <a:rPr lang="en-US" dirty="0"/>
              <a:t> </a:t>
            </a:r>
            <a:r>
              <a:rPr lang="en-US" dirty="0" err="1"/>
              <a:t>krivična</a:t>
            </a:r>
            <a:r>
              <a:rPr lang="en-US" dirty="0"/>
              <a:t> </a:t>
            </a:r>
            <a:r>
              <a:rPr lang="en-US" dirty="0" err="1"/>
              <a:t>djela</a:t>
            </a:r>
            <a:r>
              <a:rPr lang="en-US" dirty="0"/>
              <a:t>. </a:t>
            </a:r>
            <a:r>
              <a:rPr lang="en-US" dirty="0" err="1"/>
              <a:t>Ujedno</a:t>
            </a:r>
            <a:r>
              <a:rPr lang="en-US" dirty="0"/>
              <a:t> se </a:t>
            </a:r>
            <a:r>
              <a:rPr lang="en-US" dirty="0" err="1"/>
              <a:t>vrši</a:t>
            </a:r>
            <a:r>
              <a:rPr lang="en-US" dirty="0"/>
              <a:t> </a:t>
            </a:r>
            <a:r>
              <a:rPr lang="en-US" dirty="0" err="1"/>
              <a:t>uticaj</a:t>
            </a:r>
            <a:r>
              <a:rPr lang="en-US" dirty="0"/>
              <a:t> </a:t>
            </a:r>
            <a:r>
              <a:rPr lang="en-US" dirty="0" err="1"/>
              <a:t>na</a:t>
            </a:r>
            <a:r>
              <a:rPr lang="en-US" dirty="0"/>
              <a:t> </a:t>
            </a:r>
            <a:r>
              <a:rPr lang="en-US" dirty="0" err="1"/>
              <a:t>druge</a:t>
            </a:r>
            <a:r>
              <a:rPr lang="en-US" dirty="0"/>
              <a:t> </a:t>
            </a:r>
            <a:r>
              <a:rPr lang="en-US" dirty="0" err="1"/>
              <a:t>maloljetnike</a:t>
            </a:r>
            <a:r>
              <a:rPr lang="en-US" dirty="0"/>
              <a:t> da </a:t>
            </a:r>
            <a:r>
              <a:rPr lang="en-US" dirty="0" err="1"/>
              <a:t>ni</a:t>
            </a:r>
            <a:r>
              <a:rPr lang="en-US" dirty="0"/>
              <a:t> </a:t>
            </a:r>
            <a:r>
              <a:rPr lang="en-US" dirty="0" err="1"/>
              <a:t>oni</a:t>
            </a:r>
            <a:r>
              <a:rPr lang="en-US" dirty="0"/>
              <a:t> ne </a:t>
            </a:r>
            <a:r>
              <a:rPr lang="en-US" dirty="0" err="1"/>
              <a:t>vrše</a:t>
            </a:r>
            <a:r>
              <a:rPr lang="en-US" dirty="0"/>
              <a:t> </a:t>
            </a:r>
            <a:r>
              <a:rPr lang="en-US" dirty="0" err="1"/>
              <a:t>krivična</a:t>
            </a:r>
            <a:r>
              <a:rPr lang="en-US" dirty="0"/>
              <a:t> </a:t>
            </a:r>
            <a:r>
              <a:rPr lang="en-US" dirty="0" err="1"/>
              <a:t>djela</a:t>
            </a:r>
            <a:r>
              <a:rPr lang="en-US" dirty="0"/>
              <a:t>.</a:t>
            </a:r>
          </a:p>
          <a:p>
            <a:pPr marL="0" indent="0" algn="just">
              <a:buNone/>
            </a:pPr>
            <a:r>
              <a:rPr lang="en-US" dirty="0">
                <a:solidFill>
                  <a:srgbClr val="FF0000"/>
                </a:solidFill>
              </a:rPr>
              <a:t>3) </a:t>
            </a:r>
            <a:r>
              <a:rPr lang="en-US" dirty="0"/>
              <a:t>Da bi se </a:t>
            </a:r>
            <a:r>
              <a:rPr lang="en-US" dirty="0" err="1"/>
              <a:t>izrekla</a:t>
            </a:r>
            <a:r>
              <a:rPr lang="en-US" dirty="0"/>
              <a:t> </a:t>
            </a:r>
            <a:r>
              <a:rPr lang="en-US" dirty="0" err="1"/>
              <a:t>kazna</a:t>
            </a:r>
            <a:r>
              <a:rPr lang="en-US" dirty="0"/>
              <a:t> </a:t>
            </a:r>
            <a:r>
              <a:rPr lang="en-US" dirty="0" err="1"/>
              <a:t>maloljetničkog</a:t>
            </a:r>
            <a:r>
              <a:rPr lang="en-US" dirty="0"/>
              <a:t> </a:t>
            </a:r>
            <a:r>
              <a:rPr lang="en-US" dirty="0" err="1"/>
              <a:t>zatvora</a:t>
            </a:r>
            <a:r>
              <a:rPr lang="en-US" dirty="0"/>
              <a:t> </a:t>
            </a:r>
            <a:r>
              <a:rPr lang="en-US" dirty="0" err="1"/>
              <a:t>moraju</a:t>
            </a:r>
            <a:r>
              <a:rPr lang="en-US" dirty="0"/>
              <a:t> </a:t>
            </a:r>
            <a:r>
              <a:rPr lang="en-US" dirty="0" err="1"/>
              <a:t>biti</a:t>
            </a:r>
            <a:r>
              <a:rPr lang="en-US" dirty="0"/>
              <a:t> </a:t>
            </a:r>
            <a:r>
              <a:rPr lang="en-US" dirty="0" err="1"/>
              <a:t>ispunjena</a:t>
            </a:r>
            <a:r>
              <a:rPr lang="en-US" dirty="0"/>
              <a:t> </a:t>
            </a:r>
            <a:r>
              <a:rPr lang="en-US" dirty="0" err="1"/>
              <a:t>dva</a:t>
            </a:r>
            <a:r>
              <a:rPr lang="en-US" dirty="0"/>
              <a:t> </a:t>
            </a:r>
            <a:r>
              <a:rPr lang="en-US" dirty="0" err="1"/>
              <a:t>uslova</a:t>
            </a:r>
            <a:r>
              <a:rPr lang="en-US" dirty="0"/>
              <a:t> i to:</a:t>
            </a:r>
          </a:p>
          <a:p>
            <a:pPr marL="0" indent="0" algn="just">
              <a:buNone/>
            </a:pPr>
            <a:r>
              <a:rPr lang="en-US" dirty="0"/>
              <a:t>a) Da je </a:t>
            </a:r>
            <a:r>
              <a:rPr lang="en-US" dirty="0" err="1"/>
              <a:t>izvršeno</a:t>
            </a:r>
            <a:r>
              <a:rPr lang="en-US" dirty="0"/>
              <a:t> </a:t>
            </a:r>
            <a:r>
              <a:rPr lang="en-US" dirty="0" err="1">
                <a:solidFill>
                  <a:srgbClr val="FF0000"/>
                </a:solidFill>
              </a:rPr>
              <a:t>teško</a:t>
            </a:r>
            <a:r>
              <a:rPr lang="en-US" dirty="0">
                <a:solidFill>
                  <a:srgbClr val="FF0000"/>
                </a:solidFill>
              </a:rPr>
              <a:t> </a:t>
            </a:r>
            <a:r>
              <a:rPr lang="en-US" dirty="0" err="1">
                <a:solidFill>
                  <a:srgbClr val="FF0000"/>
                </a:solidFill>
              </a:rPr>
              <a:t>krivično</a:t>
            </a:r>
            <a:r>
              <a:rPr lang="en-US" dirty="0">
                <a:solidFill>
                  <a:srgbClr val="FF0000"/>
                </a:solidFill>
              </a:rPr>
              <a:t> </a:t>
            </a:r>
            <a:r>
              <a:rPr lang="en-US" dirty="0" err="1">
                <a:solidFill>
                  <a:srgbClr val="FF0000"/>
                </a:solidFill>
              </a:rPr>
              <a:t>djelo</a:t>
            </a:r>
            <a:r>
              <a:rPr lang="en-US" dirty="0">
                <a:solidFill>
                  <a:srgbClr val="FF0000"/>
                </a:solidFill>
              </a:rPr>
              <a:t> </a:t>
            </a:r>
            <a:r>
              <a:rPr lang="en-US" dirty="0"/>
              <a:t>i</a:t>
            </a:r>
          </a:p>
          <a:p>
            <a:pPr marL="0" indent="0" algn="just">
              <a:buNone/>
            </a:pPr>
            <a:r>
              <a:rPr lang="en-US" dirty="0"/>
              <a:t>b) Da je </a:t>
            </a:r>
            <a:r>
              <a:rPr lang="en-US" dirty="0" err="1">
                <a:solidFill>
                  <a:srgbClr val="FF0000"/>
                </a:solidFill>
              </a:rPr>
              <a:t>krivica</a:t>
            </a:r>
            <a:r>
              <a:rPr lang="en-US" dirty="0">
                <a:solidFill>
                  <a:srgbClr val="FF0000"/>
                </a:solidFill>
              </a:rPr>
              <a:t> </a:t>
            </a:r>
            <a:r>
              <a:rPr lang="en-US" dirty="0" err="1">
                <a:solidFill>
                  <a:srgbClr val="FF0000"/>
                </a:solidFill>
              </a:rPr>
              <a:t>učinioca</a:t>
            </a:r>
            <a:r>
              <a:rPr lang="en-US" dirty="0">
                <a:solidFill>
                  <a:srgbClr val="FF0000"/>
                </a:solidFill>
              </a:rPr>
              <a:t> </a:t>
            </a:r>
            <a:r>
              <a:rPr lang="en-US" dirty="0" err="1">
                <a:solidFill>
                  <a:srgbClr val="FF0000"/>
                </a:solidFill>
              </a:rPr>
              <a:t>ispoljena</a:t>
            </a:r>
            <a:r>
              <a:rPr lang="en-US" dirty="0">
                <a:solidFill>
                  <a:srgbClr val="FF0000"/>
                </a:solidFill>
              </a:rPr>
              <a:t> u </a:t>
            </a:r>
            <a:r>
              <a:rPr lang="en-US" dirty="0" err="1">
                <a:solidFill>
                  <a:srgbClr val="FF0000"/>
                </a:solidFill>
              </a:rPr>
              <a:t>visokom</a:t>
            </a:r>
            <a:r>
              <a:rPr lang="en-US" dirty="0">
                <a:solidFill>
                  <a:srgbClr val="FF0000"/>
                </a:solidFill>
              </a:rPr>
              <a:t> </a:t>
            </a:r>
            <a:r>
              <a:rPr lang="en-US" dirty="0" err="1">
                <a:solidFill>
                  <a:srgbClr val="FF0000"/>
                </a:solidFill>
              </a:rPr>
              <a:t>stepenu</a:t>
            </a:r>
            <a:r>
              <a:rPr lang="en-US" dirty="0"/>
              <a:t>.</a:t>
            </a:r>
          </a:p>
          <a:p>
            <a:pPr marL="0" indent="0">
              <a:buNone/>
            </a:pPr>
            <a:endParaRPr lang="en-US" dirty="0"/>
          </a:p>
        </p:txBody>
      </p:sp>
    </p:spTree>
    <p:extLst>
      <p:ext uri="{BB962C8B-B14F-4D97-AF65-F5344CB8AC3E}">
        <p14:creationId xmlns:p14="http://schemas.microsoft.com/office/powerpoint/2010/main" val="1007580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543800" cy="5334000"/>
          </a:xfrm>
        </p:spPr>
        <p:txBody>
          <a:bodyPr>
            <a:normAutofit fontScale="92500" lnSpcReduction="10000"/>
          </a:bodyPr>
          <a:lstStyle/>
          <a:p>
            <a:pPr algn="just"/>
            <a:r>
              <a:rPr lang="en-US" dirty="0" err="1"/>
              <a:t>Prilikom</a:t>
            </a:r>
            <a:r>
              <a:rPr lang="en-US" dirty="0"/>
              <a:t> </a:t>
            </a:r>
            <a:r>
              <a:rPr lang="en-US" dirty="0" err="1"/>
              <a:t>izricanja</a:t>
            </a:r>
            <a:r>
              <a:rPr lang="en-US" dirty="0"/>
              <a:t> </a:t>
            </a:r>
            <a:r>
              <a:rPr lang="en-US" dirty="0" err="1"/>
              <a:t>kazne</a:t>
            </a:r>
            <a:r>
              <a:rPr lang="en-US" dirty="0"/>
              <a:t> </a:t>
            </a:r>
            <a:r>
              <a:rPr lang="en-US" dirty="0" err="1"/>
              <a:t>maloljetničkog</a:t>
            </a:r>
            <a:r>
              <a:rPr lang="en-US" dirty="0"/>
              <a:t> </a:t>
            </a:r>
            <a:r>
              <a:rPr lang="en-US" dirty="0" err="1"/>
              <a:t>zatvora</a:t>
            </a:r>
            <a:r>
              <a:rPr lang="en-US" dirty="0"/>
              <a:t> </a:t>
            </a:r>
            <a:r>
              <a:rPr lang="en-US" dirty="0" err="1"/>
              <a:t>sud</a:t>
            </a:r>
            <a:r>
              <a:rPr lang="en-US" dirty="0"/>
              <a:t> </a:t>
            </a:r>
            <a:r>
              <a:rPr lang="en-US" dirty="0" err="1"/>
              <a:t>mora</a:t>
            </a:r>
            <a:r>
              <a:rPr lang="en-US" dirty="0"/>
              <a:t> da </a:t>
            </a:r>
            <a:r>
              <a:rPr lang="en-US" dirty="0" err="1"/>
              <a:t>ispituje</a:t>
            </a:r>
            <a:r>
              <a:rPr lang="en-US" dirty="0"/>
              <a:t> </a:t>
            </a:r>
            <a:r>
              <a:rPr lang="en-US" dirty="0" err="1"/>
              <a:t>postojanje</a:t>
            </a:r>
            <a:r>
              <a:rPr lang="en-US" dirty="0"/>
              <a:t> i </a:t>
            </a:r>
            <a:r>
              <a:rPr lang="en-US" dirty="0" err="1"/>
              <a:t>stepen</a:t>
            </a:r>
            <a:r>
              <a:rPr lang="en-US" dirty="0"/>
              <a:t> </a:t>
            </a:r>
            <a:r>
              <a:rPr lang="en-US" dirty="0" err="1"/>
              <a:t>krivice</a:t>
            </a:r>
            <a:r>
              <a:rPr lang="en-US" dirty="0"/>
              <a:t>, </a:t>
            </a:r>
            <a:r>
              <a:rPr lang="en-US" dirty="0" err="1"/>
              <a:t>odnosno</a:t>
            </a:r>
            <a:r>
              <a:rPr lang="en-US" dirty="0"/>
              <a:t> </a:t>
            </a:r>
            <a:r>
              <a:rPr lang="en-US" dirty="0" err="1"/>
              <a:t>uračunljivost</a:t>
            </a:r>
            <a:r>
              <a:rPr lang="en-US" dirty="0"/>
              <a:t> i </a:t>
            </a:r>
            <a:r>
              <a:rPr lang="en-US" dirty="0" err="1"/>
              <a:t>krivicu</a:t>
            </a:r>
            <a:r>
              <a:rPr lang="en-US" dirty="0"/>
              <a:t> </a:t>
            </a:r>
            <a:r>
              <a:rPr lang="en-US" dirty="0" err="1"/>
              <a:t>maloljetnog</a:t>
            </a:r>
            <a:r>
              <a:rPr lang="en-US" dirty="0"/>
              <a:t> </a:t>
            </a:r>
            <a:r>
              <a:rPr lang="en-US" dirty="0" err="1"/>
              <a:t>učinioca</a:t>
            </a:r>
            <a:r>
              <a:rPr lang="en-US" dirty="0"/>
              <a:t> </a:t>
            </a:r>
            <a:r>
              <a:rPr lang="en-US" dirty="0" err="1"/>
              <a:t>krivičnog</a:t>
            </a:r>
            <a:r>
              <a:rPr lang="en-US" dirty="0"/>
              <a:t> </a:t>
            </a:r>
            <a:r>
              <a:rPr lang="en-US" dirty="0" err="1"/>
              <a:t>djela</a:t>
            </a:r>
            <a:r>
              <a:rPr lang="en-US" dirty="0"/>
              <a:t>, </a:t>
            </a:r>
            <a:r>
              <a:rPr lang="en-US" dirty="0" err="1"/>
              <a:t>uz</a:t>
            </a:r>
            <a:r>
              <a:rPr lang="en-US" dirty="0"/>
              <a:t> </a:t>
            </a:r>
            <a:r>
              <a:rPr lang="en-US" dirty="0" err="1"/>
              <a:t>uslov</a:t>
            </a:r>
            <a:r>
              <a:rPr lang="en-US" dirty="0"/>
              <a:t> da je </a:t>
            </a:r>
            <a:r>
              <a:rPr lang="en-US" dirty="0" err="1"/>
              <a:t>krivično</a:t>
            </a:r>
            <a:r>
              <a:rPr lang="en-US" dirty="0"/>
              <a:t> </a:t>
            </a:r>
            <a:r>
              <a:rPr lang="en-US" dirty="0" err="1"/>
              <a:t>djelo</a:t>
            </a:r>
            <a:r>
              <a:rPr lang="en-US" dirty="0"/>
              <a:t> </a:t>
            </a:r>
            <a:r>
              <a:rPr lang="en-US" dirty="0" err="1"/>
              <a:t>učinjeno</a:t>
            </a:r>
            <a:r>
              <a:rPr lang="en-US" dirty="0"/>
              <a:t> </a:t>
            </a:r>
            <a:r>
              <a:rPr lang="en-US" dirty="0" err="1"/>
              <a:t>sa</a:t>
            </a:r>
            <a:r>
              <a:rPr lang="en-US" dirty="0"/>
              <a:t> </a:t>
            </a:r>
            <a:r>
              <a:rPr lang="en-US" dirty="0" err="1"/>
              <a:t>visokim</a:t>
            </a:r>
            <a:r>
              <a:rPr lang="en-US" dirty="0"/>
              <a:t> </a:t>
            </a:r>
            <a:r>
              <a:rPr lang="en-US" dirty="0" err="1"/>
              <a:t>stepenom</a:t>
            </a:r>
            <a:r>
              <a:rPr lang="en-US" dirty="0"/>
              <a:t> </a:t>
            </a:r>
            <a:r>
              <a:rPr lang="en-US" dirty="0" err="1"/>
              <a:t>krivice</a:t>
            </a:r>
            <a:r>
              <a:rPr lang="en-US" dirty="0"/>
              <a:t>, </a:t>
            </a:r>
            <a:r>
              <a:rPr lang="en-US" dirty="0" err="1"/>
              <a:t>odnosno</a:t>
            </a:r>
            <a:r>
              <a:rPr lang="en-US" dirty="0"/>
              <a:t> da je </a:t>
            </a:r>
            <a:r>
              <a:rPr lang="en-US" dirty="0" err="1"/>
              <a:t>krivično</a:t>
            </a:r>
            <a:r>
              <a:rPr lang="en-US" dirty="0"/>
              <a:t> </a:t>
            </a:r>
            <a:r>
              <a:rPr lang="en-US" dirty="0" err="1"/>
              <a:t>djelo</a:t>
            </a:r>
            <a:r>
              <a:rPr lang="en-US" dirty="0"/>
              <a:t> </a:t>
            </a:r>
            <a:r>
              <a:rPr lang="en-US" dirty="0" err="1"/>
              <a:t>učinjeno</a:t>
            </a:r>
            <a:r>
              <a:rPr lang="en-US" dirty="0"/>
              <a:t> </a:t>
            </a:r>
            <a:r>
              <a:rPr lang="en-US" dirty="0" err="1"/>
              <a:t>na</a:t>
            </a:r>
            <a:r>
              <a:rPr lang="en-US" dirty="0"/>
              <a:t> </a:t>
            </a:r>
            <a:r>
              <a:rPr lang="en-US" dirty="0" err="1"/>
              <a:t>svirep</a:t>
            </a:r>
            <a:r>
              <a:rPr lang="en-US" dirty="0"/>
              <a:t> i </a:t>
            </a:r>
            <a:r>
              <a:rPr lang="en-US" dirty="0" err="1"/>
              <a:t>brutalan</a:t>
            </a:r>
            <a:r>
              <a:rPr lang="en-US" dirty="0"/>
              <a:t> </a:t>
            </a:r>
            <a:r>
              <a:rPr lang="en-US" dirty="0" err="1"/>
              <a:t>način</a:t>
            </a:r>
            <a:r>
              <a:rPr lang="en-US" dirty="0"/>
              <a:t>.  </a:t>
            </a:r>
            <a:r>
              <a:rPr lang="en-US" u="sng" dirty="0" err="1">
                <a:solidFill>
                  <a:srgbClr val="FF0000"/>
                </a:solidFill>
              </a:rPr>
              <a:t>Kazna</a:t>
            </a:r>
            <a:r>
              <a:rPr lang="en-US" u="sng" dirty="0">
                <a:solidFill>
                  <a:srgbClr val="FF0000"/>
                </a:solidFill>
              </a:rPr>
              <a:t> </a:t>
            </a:r>
            <a:r>
              <a:rPr lang="en-US" u="sng" dirty="0" err="1">
                <a:solidFill>
                  <a:srgbClr val="FF0000"/>
                </a:solidFill>
              </a:rPr>
              <a:t>maloljetničkog</a:t>
            </a:r>
            <a:r>
              <a:rPr lang="en-US" u="sng" dirty="0">
                <a:solidFill>
                  <a:srgbClr val="FF0000"/>
                </a:solidFill>
              </a:rPr>
              <a:t> </a:t>
            </a:r>
            <a:r>
              <a:rPr lang="en-US" u="sng" dirty="0" err="1">
                <a:solidFill>
                  <a:srgbClr val="FF0000"/>
                </a:solidFill>
              </a:rPr>
              <a:t>zatvora</a:t>
            </a:r>
            <a:r>
              <a:rPr lang="en-US" u="sng" dirty="0">
                <a:solidFill>
                  <a:srgbClr val="FF0000"/>
                </a:solidFill>
              </a:rPr>
              <a:t> </a:t>
            </a:r>
            <a:r>
              <a:rPr lang="en-US" u="sng" dirty="0" err="1">
                <a:solidFill>
                  <a:srgbClr val="FF0000"/>
                </a:solidFill>
              </a:rPr>
              <a:t>izriče</a:t>
            </a:r>
            <a:r>
              <a:rPr lang="en-US" u="sng" dirty="0">
                <a:solidFill>
                  <a:srgbClr val="FF0000"/>
                </a:solidFill>
              </a:rPr>
              <a:t> se u </a:t>
            </a:r>
            <a:r>
              <a:rPr lang="en-US" u="sng" dirty="0" err="1">
                <a:solidFill>
                  <a:srgbClr val="FF0000"/>
                </a:solidFill>
              </a:rPr>
              <a:t>trajanju</a:t>
            </a:r>
            <a:r>
              <a:rPr lang="en-US" u="sng" dirty="0">
                <a:solidFill>
                  <a:srgbClr val="FF0000"/>
                </a:solidFill>
              </a:rPr>
              <a:t> do pet </a:t>
            </a:r>
            <a:r>
              <a:rPr lang="en-US" u="sng" dirty="0" err="1">
                <a:solidFill>
                  <a:srgbClr val="FF0000"/>
                </a:solidFill>
              </a:rPr>
              <a:t>godina</a:t>
            </a:r>
            <a:r>
              <a:rPr lang="en-US" u="sng" dirty="0">
                <a:solidFill>
                  <a:srgbClr val="FF0000"/>
                </a:solidFill>
              </a:rPr>
              <a:t>.</a:t>
            </a:r>
            <a:r>
              <a:rPr lang="en-US" dirty="0"/>
              <a:t> Ova </a:t>
            </a:r>
            <a:r>
              <a:rPr lang="en-US" dirty="0" err="1"/>
              <a:t>kazna</a:t>
            </a:r>
            <a:r>
              <a:rPr lang="en-US" dirty="0"/>
              <a:t> se </a:t>
            </a:r>
            <a:r>
              <a:rPr lang="en-US" dirty="0" err="1"/>
              <a:t>uvijek</a:t>
            </a:r>
            <a:r>
              <a:rPr lang="en-US" dirty="0"/>
              <a:t> </a:t>
            </a:r>
            <a:r>
              <a:rPr lang="en-US" dirty="0" err="1"/>
              <a:t>izriče</a:t>
            </a:r>
            <a:r>
              <a:rPr lang="en-US" dirty="0"/>
              <a:t> </a:t>
            </a:r>
            <a:r>
              <a:rPr lang="en-US" dirty="0" err="1"/>
              <a:t>na</a:t>
            </a:r>
            <a:r>
              <a:rPr lang="en-US" dirty="0"/>
              <a:t> </a:t>
            </a:r>
            <a:r>
              <a:rPr lang="en-US" dirty="0" err="1"/>
              <a:t>pune</a:t>
            </a:r>
            <a:r>
              <a:rPr lang="en-US" dirty="0"/>
              <a:t> </a:t>
            </a:r>
            <a:r>
              <a:rPr lang="en-US" dirty="0" err="1"/>
              <a:t>godine</a:t>
            </a:r>
            <a:r>
              <a:rPr lang="en-US" dirty="0"/>
              <a:t> </a:t>
            </a:r>
            <a:r>
              <a:rPr lang="en-US" dirty="0" err="1"/>
              <a:t>ili</a:t>
            </a:r>
            <a:r>
              <a:rPr lang="en-US" dirty="0"/>
              <a:t> </a:t>
            </a:r>
            <a:r>
              <a:rPr lang="en-US" dirty="0" err="1"/>
              <a:t>mjesece</a:t>
            </a:r>
            <a:r>
              <a:rPr lang="en-US" dirty="0"/>
              <a:t>. Pored </a:t>
            </a:r>
            <a:r>
              <a:rPr lang="en-US" dirty="0" err="1"/>
              <a:t>ovog</a:t>
            </a:r>
            <a:r>
              <a:rPr lang="en-US" dirty="0"/>
              <a:t> </a:t>
            </a:r>
            <a:r>
              <a:rPr lang="en-US" dirty="0" err="1"/>
              <a:t>opšteg</a:t>
            </a:r>
            <a:r>
              <a:rPr lang="en-US" dirty="0"/>
              <a:t> </a:t>
            </a:r>
            <a:r>
              <a:rPr lang="en-US" dirty="0" err="1"/>
              <a:t>maksimuma</a:t>
            </a:r>
            <a:r>
              <a:rPr lang="en-US" dirty="0"/>
              <a:t>, </a:t>
            </a:r>
            <a:r>
              <a:rPr lang="en-US" dirty="0" err="1"/>
              <a:t>zakon</a:t>
            </a:r>
            <a:r>
              <a:rPr lang="en-US" dirty="0"/>
              <a:t> </a:t>
            </a:r>
            <a:r>
              <a:rPr lang="en-US" dirty="0" err="1"/>
              <a:t>poznaje</a:t>
            </a:r>
            <a:r>
              <a:rPr lang="en-US" dirty="0"/>
              <a:t> i </a:t>
            </a:r>
            <a:r>
              <a:rPr lang="en-US" dirty="0" err="1"/>
              <a:t>još</a:t>
            </a:r>
            <a:r>
              <a:rPr lang="en-US" dirty="0"/>
              <a:t> </a:t>
            </a:r>
            <a:r>
              <a:rPr lang="en-US" dirty="0" err="1"/>
              <a:t>jedan</a:t>
            </a:r>
            <a:r>
              <a:rPr lang="en-US" dirty="0"/>
              <a:t> </a:t>
            </a:r>
            <a:r>
              <a:rPr lang="en-US" dirty="0" err="1"/>
              <a:t>maksimum</a:t>
            </a:r>
            <a:r>
              <a:rPr lang="en-US" dirty="0"/>
              <a:t> – </a:t>
            </a:r>
            <a:r>
              <a:rPr lang="en-US" dirty="0" err="1"/>
              <a:t>izricanje</a:t>
            </a:r>
            <a:r>
              <a:rPr lang="en-US" dirty="0"/>
              <a:t> </a:t>
            </a:r>
            <a:r>
              <a:rPr lang="en-US" dirty="0" err="1"/>
              <a:t>kazne</a:t>
            </a:r>
            <a:r>
              <a:rPr lang="en-US" dirty="0"/>
              <a:t> </a:t>
            </a:r>
            <a:r>
              <a:rPr lang="en-US" dirty="0" err="1"/>
              <a:t>maloljetničkog</a:t>
            </a:r>
            <a:r>
              <a:rPr lang="en-US" dirty="0"/>
              <a:t> </a:t>
            </a:r>
            <a:r>
              <a:rPr lang="en-US" dirty="0" err="1"/>
              <a:t>zatvora</a:t>
            </a:r>
            <a:r>
              <a:rPr lang="en-US" dirty="0"/>
              <a:t> u </a:t>
            </a:r>
            <a:r>
              <a:rPr lang="en-US" dirty="0" err="1"/>
              <a:t>trajanju</a:t>
            </a:r>
            <a:r>
              <a:rPr lang="en-US" dirty="0"/>
              <a:t> do </a:t>
            </a:r>
            <a:r>
              <a:rPr lang="en-US" dirty="0" err="1"/>
              <a:t>deset</a:t>
            </a:r>
            <a:r>
              <a:rPr lang="en-US" dirty="0"/>
              <a:t> </a:t>
            </a:r>
            <a:r>
              <a:rPr lang="en-US" dirty="0" err="1"/>
              <a:t>godina</a:t>
            </a:r>
            <a:r>
              <a:rPr lang="en-US" dirty="0"/>
              <a:t>. </a:t>
            </a:r>
            <a:endParaRPr lang="hr-BA" dirty="0" smtClean="0"/>
          </a:p>
          <a:p>
            <a:pPr algn="just"/>
            <a:r>
              <a:rPr lang="en-US" dirty="0" err="1" smtClean="0">
                <a:solidFill>
                  <a:srgbClr val="FF0000"/>
                </a:solidFill>
              </a:rPr>
              <a:t>Maloljetnički</a:t>
            </a:r>
            <a:r>
              <a:rPr lang="en-US" dirty="0" smtClean="0">
                <a:solidFill>
                  <a:srgbClr val="FF0000"/>
                </a:solidFill>
              </a:rPr>
              <a:t> </a:t>
            </a:r>
            <a:r>
              <a:rPr lang="en-US" dirty="0" err="1">
                <a:solidFill>
                  <a:srgbClr val="FF0000"/>
                </a:solidFill>
              </a:rPr>
              <a:t>zatvor</a:t>
            </a:r>
            <a:r>
              <a:rPr lang="en-US" dirty="0">
                <a:solidFill>
                  <a:srgbClr val="FF0000"/>
                </a:solidFill>
              </a:rPr>
              <a:t> u </a:t>
            </a:r>
            <a:r>
              <a:rPr lang="en-US" dirty="0" err="1">
                <a:solidFill>
                  <a:srgbClr val="FF0000"/>
                </a:solidFill>
              </a:rPr>
              <a:t>trajanju</a:t>
            </a:r>
            <a:r>
              <a:rPr lang="en-US" dirty="0">
                <a:solidFill>
                  <a:srgbClr val="FF0000"/>
                </a:solidFill>
              </a:rPr>
              <a:t> do </a:t>
            </a:r>
            <a:r>
              <a:rPr lang="en-US" dirty="0" err="1">
                <a:solidFill>
                  <a:srgbClr val="FF0000"/>
                </a:solidFill>
              </a:rPr>
              <a:t>deset</a:t>
            </a:r>
            <a:r>
              <a:rPr lang="en-US" dirty="0">
                <a:solidFill>
                  <a:srgbClr val="FF0000"/>
                </a:solidFill>
              </a:rPr>
              <a:t> </a:t>
            </a:r>
            <a:r>
              <a:rPr lang="en-US" dirty="0" err="1">
                <a:solidFill>
                  <a:srgbClr val="FF0000"/>
                </a:solidFill>
              </a:rPr>
              <a:t>godina</a:t>
            </a:r>
            <a:r>
              <a:rPr lang="en-US" dirty="0">
                <a:solidFill>
                  <a:srgbClr val="FF0000"/>
                </a:solidFill>
              </a:rPr>
              <a:t> </a:t>
            </a:r>
            <a:r>
              <a:rPr lang="en-US" dirty="0" err="1">
                <a:solidFill>
                  <a:srgbClr val="FF0000"/>
                </a:solidFill>
              </a:rPr>
              <a:t>može</a:t>
            </a:r>
            <a:r>
              <a:rPr lang="en-US" dirty="0">
                <a:solidFill>
                  <a:srgbClr val="FF0000"/>
                </a:solidFill>
              </a:rPr>
              <a:t> da se </a:t>
            </a:r>
            <a:r>
              <a:rPr lang="en-US" dirty="0" err="1">
                <a:solidFill>
                  <a:srgbClr val="FF0000"/>
                </a:solidFill>
              </a:rPr>
              <a:t>izrekne</a:t>
            </a:r>
            <a:r>
              <a:rPr lang="en-US" dirty="0">
                <a:solidFill>
                  <a:srgbClr val="FF0000"/>
                </a:solidFill>
              </a:rPr>
              <a:t> u </a:t>
            </a:r>
            <a:r>
              <a:rPr lang="en-US" dirty="0" err="1">
                <a:solidFill>
                  <a:srgbClr val="FF0000"/>
                </a:solidFill>
              </a:rPr>
              <a:t>dva</a:t>
            </a:r>
            <a:r>
              <a:rPr lang="en-US" dirty="0">
                <a:solidFill>
                  <a:srgbClr val="FF0000"/>
                </a:solidFill>
              </a:rPr>
              <a:t> </a:t>
            </a:r>
            <a:r>
              <a:rPr lang="en-US" dirty="0" err="1">
                <a:solidFill>
                  <a:srgbClr val="FF0000"/>
                </a:solidFill>
              </a:rPr>
              <a:t>slučaja</a:t>
            </a:r>
            <a:r>
              <a:rPr lang="en-US" dirty="0">
                <a:solidFill>
                  <a:srgbClr val="FF0000"/>
                </a:solidFill>
              </a:rPr>
              <a:t>:</a:t>
            </a:r>
          </a:p>
          <a:p>
            <a:pPr algn="just"/>
            <a:r>
              <a:rPr lang="en-US" dirty="0">
                <a:solidFill>
                  <a:srgbClr val="FF0000"/>
                </a:solidFill>
              </a:rPr>
              <a:t>a)</a:t>
            </a:r>
            <a:r>
              <a:rPr lang="en-US" dirty="0"/>
              <a:t> </a:t>
            </a:r>
            <a:r>
              <a:rPr lang="en-US" dirty="0" err="1"/>
              <a:t>kada</a:t>
            </a:r>
            <a:r>
              <a:rPr lang="en-US" dirty="0"/>
              <a:t> je </a:t>
            </a:r>
            <a:r>
              <a:rPr lang="en-US" dirty="0" err="1"/>
              <a:t>učinjeno</a:t>
            </a:r>
            <a:r>
              <a:rPr lang="en-US" dirty="0"/>
              <a:t> </a:t>
            </a:r>
            <a:r>
              <a:rPr lang="en-US" dirty="0" err="1"/>
              <a:t>krivično</a:t>
            </a:r>
            <a:r>
              <a:rPr lang="en-US" dirty="0"/>
              <a:t> </a:t>
            </a:r>
            <a:r>
              <a:rPr lang="en-US" dirty="0" err="1"/>
              <a:t>djelo</a:t>
            </a:r>
            <a:r>
              <a:rPr lang="en-US" dirty="0"/>
              <a:t> </a:t>
            </a:r>
            <a:r>
              <a:rPr lang="en-US" dirty="0" err="1"/>
              <a:t>za</a:t>
            </a:r>
            <a:r>
              <a:rPr lang="en-US" dirty="0"/>
              <a:t> </a:t>
            </a:r>
            <a:r>
              <a:rPr lang="en-US" dirty="0" err="1"/>
              <a:t>koje</a:t>
            </a:r>
            <a:r>
              <a:rPr lang="en-US" dirty="0"/>
              <a:t> je u </a:t>
            </a:r>
            <a:r>
              <a:rPr lang="en-US" dirty="0" err="1"/>
              <a:t>zakonu</a:t>
            </a:r>
            <a:r>
              <a:rPr lang="en-US" dirty="0"/>
              <a:t> </a:t>
            </a:r>
            <a:r>
              <a:rPr lang="en-US" dirty="0" err="1"/>
              <a:t>propisana</a:t>
            </a:r>
            <a:r>
              <a:rPr lang="en-US" dirty="0"/>
              <a:t> </a:t>
            </a:r>
            <a:r>
              <a:rPr lang="en-US" dirty="0" err="1"/>
              <a:t>kazna</a:t>
            </a:r>
            <a:r>
              <a:rPr lang="en-US" dirty="0"/>
              <a:t> </a:t>
            </a:r>
            <a:r>
              <a:rPr lang="en-US" dirty="0" err="1"/>
              <a:t>dugotrajnog</a:t>
            </a:r>
            <a:r>
              <a:rPr lang="en-US" dirty="0"/>
              <a:t> </a:t>
            </a:r>
            <a:r>
              <a:rPr lang="en-US" dirty="0" err="1"/>
              <a:t>zatvora</a:t>
            </a:r>
            <a:r>
              <a:rPr lang="en-US" dirty="0"/>
              <a:t> i</a:t>
            </a:r>
          </a:p>
          <a:p>
            <a:pPr algn="just"/>
            <a:r>
              <a:rPr lang="en-US" dirty="0">
                <a:solidFill>
                  <a:srgbClr val="FF0000"/>
                </a:solidFill>
              </a:rPr>
              <a:t>b) </a:t>
            </a:r>
            <a:r>
              <a:rPr lang="en-US" dirty="0" err="1"/>
              <a:t>kada</a:t>
            </a:r>
            <a:r>
              <a:rPr lang="en-US" dirty="0"/>
              <a:t> </a:t>
            </a:r>
            <a:r>
              <a:rPr lang="en-US" dirty="0" err="1"/>
              <a:t>su</a:t>
            </a:r>
            <a:r>
              <a:rPr lang="en-US" dirty="0"/>
              <a:t> </a:t>
            </a:r>
            <a:r>
              <a:rPr lang="en-US" dirty="0" err="1"/>
              <a:t>učinjena</a:t>
            </a:r>
            <a:r>
              <a:rPr lang="en-US" dirty="0"/>
              <a:t> u </a:t>
            </a:r>
            <a:r>
              <a:rPr lang="en-US" dirty="0" err="1"/>
              <a:t>sticaju</a:t>
            </a:r>
            <a:r>
              <a:rPr lang="en-US" dirty="0"/>
              <a:t> </a:t>
            </a:r>
            <a:r>
              <a:rPr lang="en-US" dirty="0" err="1"/>
              <a:t>najmanje</a:t>
            </a:r>
            <a:r>
              <a:rPr lang="en-US" dirty="0"/>
              <a:t> </a:t>
            </a:r>
            <a:r>
              <a:rPr lang="en-US" dirty="0" err="1"/>
              <a:t>dva</a:t>
            </a:r>
            <a:r>
              <a:rPr lang="en-US" dirty="0"/>
              <a:t> </a:t>
            </a:r>
            <a:r>
              <a:rPr lang="en-US" dirty="0" err="1"/>
              <a:t>krivična</a:t>
            </a:r>
            <a:r>
              <a:rPr lang="en-US" dirty="0"/>
              <a:t> </a:t>
            </a:r>
            <a:r>
              <a:rPr lang="en-US" dirty="0" err="1"/>
              <a:t>djela</a:t>
            </a:r>
            <a:r>
              <a:rPr lang="en-US" dirty="0"/>
              <a:t> </a:t>
            </a:r>
            <a:r>
              <a:rPr lang="en-US" dirty="0" err="1"/>
              <a:t>za</a:t>
            </a:r>
            <a:r>
              <a:rPr lang="en-US" dirty="0"/>
              <a:t> </a:t>
            </a:r>
            <a:r>
              <a:rPr lang="en-US" dirty="0" err="1"/>
              <a:t>koja</a:t>
            </a:r>
            <a:r>
              <a:rPr lang="en-US" dirty="0"/>
              <a:t> je u </a:t>
            </a:r>
            <a:r>
              <a:rPr lang="en-US" dirty="0" err="1"/>
              <a:t>zakonu</a:t>
            </a:r>
            <a:r>
              <a:rPr lang="en-US" dirty="0"/>
              <a:t> </a:t>
            </a:r>
            <a:r>
              <a:rPr lang="en-US" dirty="0" err="1"/>
              <a:t>propisana</a:t>
            </a:r>
            <a:r>
              <a:rPr lang="en-US" dirty="0"/>
              <a:t> </a:t>
            </a:r>
            <a:r>
              <a:rPr lang="en-US" dirty="0" err="1"/>
              <a:t>kazna</a:t>
            </a:r>
            <a:r>
              <a:rPr lang="en-US" dirty="0"/>
              <a:t> </a:t>
            </a:r>
            <a:r>
              <a:rPr lang="en-US" dirty="0" err="1"/>
              <a:t>zatvora</a:t>
            </a:r>
            <a:r>
              <a:rPr lang="en-US" dirty="0"/>
              <a:t> </a:t>
            </a:r>
            <a:r>
              <a:rPr lang="en-US" dirty="0" err="1"/>
              <a:t>teža</a:t>
            </a:r>
            <a:r>
              <a:rPr lang="en-US" dirty="0"/>
              <a:t> od </a:t>
            </a:r>
            <a:r>
              <a:rPr lang="en-US" dirty="0" err="1"/>
              <a:t>deset</a:t>
            </a:r>
            <a:r>
              <a:rPr lang="en-US" dirty="0"/>
              <a:t> </a:t>
            </a:r>
            <a:r>
              <a:rPr lang="en-US" dirty="0" err="1"/>
              <a:t>godina</a:t>
            </a:r>
            <a:r>
              <a:rPr lang="en-US" dirty="0"/>
              <a:t>.</a:t>
            </a:r>
          </a:p>
          <a:p>
            <a:endParaRPr lang="en-US" dirty="0"/>
          </a:p>
        </p:txBody>
      </p:sp>
    </p:spTree>
    <p:extLst>
      <p:ext uri="{BB962C8B-B14F-4D97-AF65-F5344CB8AC3E}">
        <p14:creationId xmlns:p14="http://schemas.microsoft.com/office/powerpoint/2010/main" val="1934203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685800"/>
            <a:ext cx="2743200" cy="5334000"/>
          </a:xfrm>
        </p:spPr>
        <p:txBody>
          <a:bodyPr>
            <a:normAutofit fontScale="92500" lnSpcReduction="10000"/>
          </a:bodyPr>
          <a:lstStyle/>
          <a:p>
            <a:pPr algn="just"/>
            <a:r>
              <a:rPr lang="bs-Latn-BA" dirty="0" smtClean="0"/>
              <a:t>Ustanove u koje se smještaju maloljetnici u BiH ocijenjene prema kriterijima usluga koje pružaju i uslova koje nude.</a:t>
            </a:r>
          </a:p>
          <a:p>
            <a:pPr algn="just"/>
            <a:r>
              <a:rPr lang="bs-Latn-BA" dirty="0" smtClean="0"/>
              <a:t>Najbolje ocijenjen Disciplinski centar za maloljetnike u Sarajevu sa 4,44 zvjezdice, nakon njega slijedi Vaspitno popravni dom Banja Luka i Odgojni centar u Tuzlanskom kantonu  3,66 zvjezdica, a treći najbolje ocijenjen je Maloljetnički zatvor u Istočnom Sarajevu 3,00 zvjezdica.</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6200" y="533400"/>
            <a:ext cx="4572000" cy="5562600"/>
          </a:xfrm>
        </p:spPr>
      </p:pic>
    </p:spTree>
    <p:extLst>
      <p:ext uri="{BB962C8B-B14F-4D97-AF65-F5344CB8AC3E}">
        <p14:creationId xmlns:p14="http://schemas.microsoft.com/office/powerpoint/2010/main" val="1191850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Zatvor za maloljetnike </a:t>
            </a:r>
            <a:endParaRPr lang="en-US" dirty="0"/>
          </a:p>
        </p:txBody>
      </p:sp>
      <p:sp>
        <p:nvSpPr>
          <p:cNvPr id="3" name="Content Placeholder 2"/>
          <p:cNvSpPr>
            <a:spLocks noGrp="1"/>
          </p:cNvSpPr>
          <p:nvPr>
            <p:ph idx="1"/>
          </p:nvPr>
        </p:nvSpPr>
        <p:spPr/>
        <p:txBody>
          <a:bodyPr>
            <a:normAutofit lnSpcReduction="10000"/>
          </a:bodyPr>
          <a:lstStyle/>
          <a:p>
            <a:pPr algn="just"/>
            <a:r>
              <a:rPr lang="bs-Latn-BA" dirty="0" smtClean="0"/>
              <a:t>Kazna zatvora je najteži oblik sankcionisanja maloljetnih osoba koje su došle u sukob sa zakonom.</a:t>
            </a:r>
          </a:p>
          <a:p>
            <a:pPr algn="just"/>
            <a:r>
              <a:rPr lang="bs-Latn-BA" dirty="0" smtClean="0"/>
              <a:t>Mnogi međunarodni dokumenti koji se bave problemom maloljetnika u sukobu sa zakonom nerado  kao mogućnost ostavljaju kaznu maloljetničkog zatvora. </a:t>
            </a:r>
          </a:p>
          <a:p>
            <a:pPr algn="just"/>
            <a:r>
              <a:rPr lang="bs-Latn-BA" dirty="0" smtClean="0"/>
              <a:t>Još uvijek je kazna maloljetničkog zatvora prisutna u praksi, ali i same sudije za maloljenike ovu sankciju izriču samo nakon što su iscrpili sve druge mogučnosti da zaista pokušaju (re)integrirati maloljetnika u društvo i spriječiti ga u činjenju novih krivičnih djela .</a:t>
            </a:r>
            <a:endParaRPr lang="en-US" dirty="0"/>
          </a:p>
        </p:txBody>
      </p:sp>
    </p:spTree>
    <p:extLst>
      <p:ext uri="{BB962C8B-B14F-4D97-AF65-F5344CB8AC3E}">
        <p14:creationId xmlns:p14="http://schemas.microsoft.com/office/powerpoint/2010/main" val="151617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 y="561975"/>
            <a:ext cx="4114800" cy="3990784"/>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209800"/>
            <a:ext cx="4876800" cy="3962400"/>
          </a:xfrm>
          <a:prstGeom prst="rect">
            <a:avLst/>
          </a:prstGeom>
        </p:spPr>
      </p:pic>
      <p:sp>
        <p:nvSpPr>
          <p:cNvPr id="3" name="Title 2"/>
          <p:cNvSpPr>
            <a:spLocks noGrp="1"/>
          </p:cNvSpPr>
          <p:nvPr>
            <p:ph type="title"/>
          </p:nvPr>
        </p:nvSpPr>
        <p:spPr>
          <a:xfrm>
            <a:off x="0" y="4572000"/>
            <a:ext cx="8991600" cy="1600200"/>
          </a:xfrm>
        </p:spPr>
        <p:txBody>
          <a:bodyPr anchor="t">
            <a:normAutofit/>
          </a:bodyPr>
          <a:lstStyle/>
          <a:p>
            <a:r>
              <a:rPr lang="hr-BA" sz="1800" dirty="0" smtClean="0">
                <a:latin typeface="+mn-lt"/>
              </a:rPr>
              <a:t/>
            </a:r>
            <a:br>
              <a:rPr lang="hr-BA" sz="1800" dirty="0" smtClean="0">
                <a:latin typeface="+mn-lt"/>
              </a:rPr>
            </a:br>
            <a:r>
              <a:rPr lang="hr-BA" sz="1800" dirty="0">
                <a:latin typeface="+mn-lt"/>
              </a:rPr>
              <a:t/>
            </a:r>
            <a:br>
              <a:rPr lang="hr-BA" sz="1800" dirty="0">
                <a:latin typeface="+mn-lt"/>
              </a:rPr>
            </a:br>
            <a:r>
              <a:rPr lang="en-US" sz="1800" i="1" dirty="0" smtClean="0">
                <a:latin typeface="+mn-lt"/>
              </a:rPr>
              <a:t>MALOLJETNIČKI </a:t>
            </a:r>
            <a:r>
              <a:rPr lang="en-US" sz="1800" i="1" dirty="0">
                <a:latin typeface="+mn-lt"/>
              </a:rPr>
              <a:t>ZATVOR </a:t>
            </a:r>
            <a:r>
              <a:rPr lang="hr-BA" sz="1800" i="1" dirty="0" smtClean="0">
                <a:latin typeface="+mn-lt"/>
              </a:rPr>
              <a:t/>
            </a:r>
            <a:br>
              <a:rPr lang="hr-BA" sz="1800" i="1" dirty="0" smtClean="0">
                <a:latin typeface="+mn-lt"/>
              </a:rPr>
            </a:br>
            <a:r>
              <a:rPr lang="en-US" sz="1800" i="1" dirty="0" smtClean="0">
                <a:latin typeface="+mn-lt"/>
              </a:rPr>
              <a:t>U </a:t>
            </a:r>
            <a:r>
              <a:rPr lang="en-US" sz="1800" i="1" dirty="0">
                <a:latin typeface="+mn-lt"/>
              </a:rPr>
              <a:t>ISTOČNOM </a:t>
            </a:r>
            <a:r>
              <a:rPr lang="en-US" sz="1800" i="1" dirty="0" smtClean="0">
                <a:latin typeface="+mn-lt"/>
              </a:rPr>
              <a:t>SARAJEVU</a:t>
            </a:r>
            <a:endParaRPr lang="en-US" sz="1800" i="1" dirty="0">
              <a:latin typeface="+mn-lt"/>
            </a:endParaRPr>
          </a:p>
        </p:txBody>
      </p:sp>
      <p:sp>
        <p:nvSpPr>
          <p:cNvPr id="6" name="TextBox 5"/>
          <p:cNvSpPr txBox="1"/>
          <p:nvPr/>
        </p:nvSpPr>
        <p:spPr>
          <a:xfrm>
            <a:off x="4562475" y="732472"/>
            <a:ext cx="4419600" cy="1477328"/>
          </a:xfrm>
          <a:prstGeom prst="rect">
            <a:avLst/>
          </a:prstGeom>
          <a:noFill/>
        </p:spPr>
        <p:txBody>
          <a:bodyPr wrap="square" rtlCol="0">
            <a:spAutoFit/>
          </a:bodyPr>
          <a:lstStyle/>
          <a:p>
            <a:r>
              <a:rPr lang="hr-BA" i="1" dirty="0"/>
              <a:t>ODJEL MALOLJETNIČKOG ZATVORA U KPZ ZENICA (5. PAVILJONU ZENIČKOG ZATVORA SA 26) </a:t>
            </a:r>
            <a:r>
              <a:rPr lang="hr-BA" dirty="0"/>
              <a:t>– prethodni smještajni kapaciteti za maloljetnike kada u potpunosti nisu bili odvojeni od odraslih počinioca</a:t>
            </a:r>
            <a:endParaRPr lang="en-US" dirty="0"/>
          </a:p>
        </p:txBody>
      </p:sp>
      <p:sp>
        <p:nvSpPr>
          <p:cNvPr id="7" name="Bent-Up Arrow 6"/>
          <p:cNvSpPr/>
          <p:nvPr/>
        </p:nvSpPr>
        <p:spPr>
          <a:xfrm>
            <a:off x="2895600" y="4724400"/>
            <a:ext cx="838200" cy="762000"/>
          </a:xfrm>
          <a:prstGeom prst="bentUp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8737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7543800" cy="609600"/>
          </a:xfrm>
        </p:spPr>
        <p:txBody>
          <a:bodyPr>
            <a:normAutofit fontScale="90000"/>
          </a:bodyPr>
          <a:lstStyle/>
          <a:p>
            <a:r>
              <a:rPr lang="pl-PL" sz="1800" i="1" dirty="0">
                <a:solidFill>
                  <a:schemeClr val="accent2">
                    <a:lumMod val="50000"/>
                  </a:schemeClr>
                </a:solidFill>
                <a:latin typeface="+mn-lt"/>
              </a:rPr>
              <a:t>VASPITNO POPRAVNI DOM BANJA LUKA </a:t>
            </a:r>
            <a:br>
              <a:rPr lang="pl-PL" sz="1800" i="1" dirty="0">
                <a:solidFill>
                  <a:schemeClr val="accent2">
                    <a:lumMod val="50000"/>
                  </a:schemeClr>
                </a:solidFill>
                <a:latin typeface="+mn-lt"/>
              </a:rPr>
            </a:br>
            <a:r>
              <a:rPr lang="pl-PL" sz="1800" i="1" dirty="0">
                <a:solidFill>
                  <a:schemeClr val="accent2">
                    <a:lumMod val="50000"/>
                  </a:schemeClr>
                </a:solidFill>
                <a:latin typeface="+mn-lt"/>
                <a:hlinkClick r:id="rId2"/>
              </a:rPr>
              <a:t>https://</a:t>
            </a:r>
            <a:r>
              <a:rPr lang="pl-PL" sz="1800" i="1" dirty="0" smtClean="0">
                <a:solidFill>
                  <a:schemeClr val="accent2">
                    <a:lumMod val="50000"/>
                  </a:schemeClr>
                </a:solidFill>
                <a:latin typeface="+mn-lt"/>
                <a:hlinkClick r:id="rId2"/>
              </a:rPr>
              <a:t>www.youtube.com/watch?v=yn6nw3grvnk</a:t>
            </a:r>
            <a:r>
              <a:rPr lang="pl-PL" sz="1800" i="1" dirty="0" smtClean="0">
                <a:solidFill>
                  <a:schemeClr val="accent2">
                    <a:lumMod val="50000"/>
                  </a:schemeClr>
                </a:solidFill>
                <a:latin typeface="+mn-lt"/>
              </a:rPr>
              <a:t> </a:t>
            </a:r>
            <a:endParaRPr lang="en-US" sz="1800" i="1" dirty="0">
              <a:solidFill>
                <a:schemeClr val="accent2">
                  <a:lumMod val="50000"/>
                </a:schemeClr>
              </a:solidFill>
              <a:latin typeface="+mn-lt"/>
            </a:endParaRP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09600"/>
            <a:ext cx="3403150" cy="3886200"/>
          </a:xfrm>
        </p:spPr>
      </p:pic>
      <p:pic>
        <p:nvPicPr>
          <p:cNvPr id="6"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609600"/>
            <a:ext cx="5486400" cy="3983277"/>
          </a:xfrm>
          <a:prstGeom prst="rect">
            <a:avLst/>
          </a:prstGeom>
        </p:spPr>
      </p:pic>
      <p:sp>
        <p:nvSpPr>
          <p:cNvPr id="7" name="TextBox 6"/>
          <p:cNvSpPr txBox="1"/>
          <p:nvPr/>
        </p:nvSpPr>
        <p:spPr>
          <a:xfrm>
            <a:off x="4114800" y="4592878"/>
            <a:ext cx="5029200" cy="2585323"/>
          </a:xfrm>
          <a:prstGeom prst="rect">
            <a:avLst/>
          </a:prstGeom>
          <a:noFill/>
        </p:spPr>
        <p:txBody>
          <a:bodyPr wrap="square" rtlCol="0">
            <a:spAutoFit/>
          </a:bodyPr>
          <a:lstStyle/>
          <a:p>
            <a:r>
              <a:rPr lang="hr-BA" i="1" dirty="0" smtClean="0"/>
              <a:t>ODGOJNO POPRAVNI DOM ORAŠJE</a:t>
            </a:r>
          </a:p>
          <a:p>
            <a:r>
              <a:rPr lang="en-US" i="1" dirty="0">
                <a:hlinkClick r:id="rId5"/>
              </a:rPr>
              <a:t>https://www.youtube.com/watch?v=E8RbW_-</a:t>
            </a:r>
            <a:r>
              <a:rPr lang="en-US" i="1" dirty="0" smtClean="0">
                <a:hlinkClick r:id="rId5"/>
              </a:rPr>
              <a:t>5PN4&amp;feature=share&amp;fbclid=IwAR0-SAy5o5BOlk5zwDyWcJk-XCXg65Da9gIl2WM0T195Yp1O2JqK5Tx-Y-8</a:t>
            </a:r>
            <a:endParaRPr lang="bs-Latn-BA" i="1" dirty="0" smtClean="0"/>
          </a:p>
          <a:p>
            <a:endParaRPr lang="bs-Latn-BA" i="1" dirty="0"/>
          </a:p>
          <a:p>
            <a:r>
              <a:rPr lang="bs-Latn-BA" i="1" dirty="0" smtClean="0"/>
              <a:t>Od 10 minute do 12 minute kratak prilog o jedinom zatvoru za maloljetnike na teritoriji FBiH .</a:t>
            </a:r>
          </a:p>
          <a:p>
            <a:endParaRPr lang="en-US" i="1" dirty="0"/>
          </a:p>
        </p:txBody>
      </p:sp>
    </p:spTree>
    <p:extLst>
      <p:ext uri="{BB962C8B-B14F-4D97-AF65-F5344CB8AC3E}">
        <p14:creationId xmlns:p14="http://schemas.microsoft.com/office/powerpoint/2010/main" val="10237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95800"/>
            <a:ext cx="4953000" cy="457200"/>
          </a:xfrm>
        </p:spPr>
        <p:txBody>
          <a:bodyPr>
            <a:normAutofit fontScale="90000"/>
          </a:bodyPr>
          <a:lstStyle/>
          <a:p>
            <a:r>
              <a:rPr lang="en-US" sz="2000" i="1" dirty="0">
                <a:latin typeface="+mn-lt"/>
              </a:rPr>
              <a:t>ZAVOD ZA VASPITANJE MUŠKE DJECE I OMLADINE U SARAJEVU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81000"/>
            <a:ext cx="5105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14600"/>
            <a:ext cx="3962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72200" y="1542365"/>
            <a:ext cx="2819400" cy="646331"/>
          </a:xfrm>
          <a:prstGeom prst="rect">
            <a:avLst/>
          </a:prstGeom>
          <a:noFill/>
        </p:spPr>
        <p:txBody>
          <a:bodyPr wrap="square" rtlCol="0">
            <a:spAutoFit/>
          </a:bodyPr>
          <a:lstStyle/>
          <a:p>
            <a:r>
              <a:rPr lang="hr-BA" i="1" dirty="0" smtClean="0"/>
              <a:t>DISCIPLINSKI CENTAR U SARAJEVU</a:t>
            </a:r>
            <a:endParaRPr lang="en-US" i="1" dirty="0"/>
          </a:p>
        </p:txBody>
      </p:sp>
    </p:spTree>
    <p:extLst>
      <p:ext uri="{BB962C8B-B14F-4D97-AF65-F5344CB8AC3E}">
        <p14:creationId xmlns:p14="http://schemas.microsoft.com/office/powerpoint/2010/main" val="1502449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PROBLEMI KOJI SE JAVLJAJU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www.federalna.ba/bhs/vijest/257427/video-preporuke-potrebno-realizirati-sto-prije</a:t>
            </a:r>
            <a:endParaRPr lang="bs-Latn-BA" dirty="0" smtClean="0"/>
          </a:p>
          <a:p>
            <a:r>
              <a:rPr lang="bs-Latn-BA" dirty="0" smtClean="0"/>
              <a:t>Na probleme koji se javljaju u smještajima maloljetnika u sukobu sa zakonom upozoravaju ombudsmani za ljudska prava.</a:t>
            </a:r>
          </a:p>
          <a:p>
            <a:pPr marL="0" indent="0">
              <a:buNone/>
            </a:pPr>
            <a:endParaRPr lang="en-US" dirty="0"/>
          </a:p>
        </p:txBody>
      </p:sp>
    </p:spTree>
    <p:extLst>
      <p:ext uri="{BB962C8B-B14F-4D97-AF65-F5344CB8AC3E}">
        <p14:creationId xmlns:p14="http://schemas.microsoft.com/office/powerpoint/2010/main" val="1477113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0"/>
            <a:ext cx="8686800" cy="1600200"/>
          </a:xfrm>
        </p:spPr>
        <p:txBody>
          <a:bodyPr>
            <a:normAutofit/>
          </a:bodyPr>
          <a:lstStyle/>
          <a:p>
            <a:r>
              <a:rPr lang="bs-Latn-BA" sz="3600" dirty="0" smtClean="0"/>
              <a:t>USLOVI ZA IZRICANJE MALOLJETNIČKOG ZATVORA </a:t>
            </a:r>
            <a:endParaRPr lang="en-US" sz="3600" dirty="0"/>
          </a:p>
        </p:txBody>
      </p:sp>
      <p:sp>
        <p:nvSpPr>
          <p:cNvPr id="3" name="Content Placeholder 2"/>
          <p:cNvSpPr>
            <a:spLocks noGrp="1"/>
          </p:cNvSpPr>
          <p:nvPr>
            <p:ph idx="1"/>
          </p:nvPr>
        </p:nvSpPr>
        <p:spPr>
          <a:xfrm>
            <a:off x="152400" y="533400"/>
            <a:ext cx="8686800" cy="5029200"/>
          </a:xfrm>
        </p:spPr>
        <p:txBody>
          <a:bodyPr>
            <a:normAutofit/>
          </a:bodyPr>
          <a:lstStyle/>
          <a:p>
            <a:pPr algn="just"/>
            <a:r>
              <a:rPr lang="en-US" dirty="0"/>
              <a:t>1) </a:t>
            </a:r>
            <a:r>
              <a:rPr lang="bs-Latn-BA" dirty="0"/>
              <a:t>d</a:t>
            </a:r>
            <a:r>
              <a:rPr lang="en-US" dirty="0" smtClean="0"/>
              <a:t>a </a:t>
            </a:r>
            <a:r>
              <a:rPr lang="en-US" dirty="0"/>
              <a:t>je </a:t>
            </a:r>
            <a:r>
              <a:rPr lang="en-US" dirty="0" err="1"/>
              <a:t>učinilac</a:t>
            </a:r>
            <a:r>
              <a:rPr lang="en-US" dirty="0"/>
              <a:t> </a:t>
            </a:r>
            <a:r>
              <a:rPr lang="en-US" dirty="0" err="1"/>
              <a:t>krivičnog</a:t>
            </a:r>
            <a:r>
              <a:rPr lang="en-US" dirty="0"/>
              <a:t> </a:t>
            </a:r>
            <a:r>
              <a:rPr lang="en-US" dirty="0" err="1"/>
              <a:t>djela</a:t>
            </a:r>
            <a:r>
              <a:rPr lang="en-US" dirty="0"/>
              <a:t> </a:t>
            </a:r>
            <a:r>
              <a:rPr lang="en-US" dirty="0" err="1"/>
              <a:t>stariji</a:t>
            </a:r>
            <a:r>
              <a:rPr lang="en-US" dirty="0"/>
              <a:t> </a:t>
            </a:r>
            <a:r>
              <a:rPr lang="en-US" dirty="0" err="1"/>
              <a:t>maloljetnik</a:t>
            </a:r>
            <a:r>
              <a:rPr lang="en-US" dirty="0"/>
              <a:t>, </a:t>
            </a:r>
            <a:r>
              <a:rPr lang="en-US" dirty="0" err="1"/>
              <a:t>tj</a:t>
            </a:r>
            <a:r>
              <a:rPr lang="en-US" dirty="0"/>
              <a:t>. lice </a:t>
            </a:r>
            <a:r>
              <a:rPr lang="en-US" dirty="0" err="1"/>
              <a:t>koje</a:t>
            </a:r>
            <a:r>
              <a:rPr lang="en-US" dirty="0"/>
              <a:t> je u </a:t>
            </a:r>
            <a:r>
              <a:rPr lang="en-US" dirty="0" err="1"/>
              <a:t>vrijeme</a:t>
            </a:r>
            <a:r>
              <a:rPr lang="en-US" dirty="0"/>
              <a:t> </a:t>
            </a:r>
            <a:r>
              <a:rPr lang="en-US" dirty="0" err="1"/>
              <a:t>izvršenja</a:t>
            </a:r>
            <a:r>
              <a:rPr lang="en-US" dirty="0"/>
              <a:t> </a:t>
            </a:r>
            <a:r>
              <a:rPr lang="en-US" dirty="0" err="1"/>
              <a:t>krivičnog</a:t>
            </a:r>
            <a:r>
              <a:rPr lang="en-US" dirty="0"/>
              <a:t> </a:t>
            </a:r>
            <a:r>
              <a:rPr lang="en-US" dirty="0" err="1"/>
              <a:t>djela</a:t>
            </a:r>
            <a:r>
              <a:rPr lang="en-US" dirty="0"/>
              <a:t> </a:t>
            </a:r>
            <a:r>
              <a:rPr lang="en-US" dirty="0" err="1"/>
              <a:t>navršilo</a:t>
            </a:r>
            <a:r>
              <a:rPr lang="en-US" dirty="0"/>
              <a:t> 16, a </a:t>
            </a:r>
            <a:r>
              <a:rPr lang="en-US" dirty="0" err="1"/>
              <a:t>nije</a:t>
            </a:r>
            <a:r>
              <a:rPr lang="en-US" dirty="0"/>
              <a:t> </a:t>
            </a:r>
            <a:r>
              <a:rPr lang="en-US" dirty="0" err="1"/>
              <a:t>navršilo</a:t>
            </a:r>
            <a:r>
              <a:rPr lang="en-US" dirty="0"/>
              <a:t> 18 </a:t>
            </a:r>
            <a:r>
              <a:rPr lang="en-US" dirty="0" err="1"/>
              <a:t>godina</a:t>
            </a:r>
            <a:r>
              <a:rPr lang="en-US" dirty="0"/>
              <a:t>,</a:t>
            </a:r>
          </a:p>
          <a:p>
            <a:pPr algn="just"/>
            <a:r>
              <a:rPr lang="en-US" dirty="0"/>
              <a:t>2) </a:t>
            </a:r>
            <a:r>
              <a:rPr lang="bs-Latn-BA" dirty="0"/>
              <a:t>d</a:t>
            </a:r>
            <a:r>
              <a:rPr lang="en-US" dirty="0" smtClean="0"/>
              <a:t>a </a:t>
            </a:r>
            <a:r>
              <a:rPr lang="en-US" dirty="0"/>
              <a:t>je </a:t>
            </a:r>
            <a:r>
              <a:rPr lang="en-US" dirty="0" err="1"/>
              <a:t>maloljetnik</a:t>
            </a:r>
            <a:r>
              <a:rPr lang="en-US" dirty="0"/>
              <a:t> </a:t>
            </a:r>
            <a:r>
              <a:rPr lang="en-US" dirty="0" err="1"/>
              <a:t>učinio</a:t>
            </a:r>
            <a:r>
              <a:rPr lang="en-US" dirty="0"/>
              <a:t> </a:t>
            </a:r>
            <a:r>
              <a:rPr lang="en-US" dirty="0" err="1"/>
              <a:t>krivično</a:t>
            </a:r>
            <a:r>
              <a:rPr lang="en-US" dirty="0"/>
              <a:t> </a:t>
            </a:r>
            <a:r>
              <a:rPr lang="en-US" dirty="0" err="1"/>
              <a:t>djelo</a:t>
            </a:r>
            <a:r>
              <a:rPr lang="en-US" dirty="0"/>
              <a:t> </a:t>
            </a:r>
            <a:r>
              <a:rPr lang="en-US" dirty="0" err="1"/>
              <a:t>za</a:t>
            </a:r>
            <a:r>
              <a:rPr lang="en-US" dirty="0"/>
              <a:t> </a:t>
            </a:r>
            <a:r>
              <a:rPr lang="en-US" dirty="0" err="1"/>
              <a:t>koje</a:t>
            </a:r>
            <a:r>
              <a:rPr lang="en-US" dirty="0"/>
              <a:t> je u </a:t>
            </a:r>
            <a:r>
              <a:rPr lang="en-US" dirty="0" err="1"/>
              <a:t>zakonu</a:t>
            </a:r>
            <a:r>
              <a:rPr lang="en-US" dirty="0"/>
              <a:t> </a:t>
            </a:r>
            <a:r>
              <a:rPr lang="en-US" dirty="0" err="1"/>
              <a:t>propisana</a:t>
            </a:r>
            <a:r>
              <a:rPr lang="en-US" dirty="0"/>
              <a:t> </a:t>
            </a:r>
            <a:r>
              <a:rPr lang="en-US" dirty="0" err="1"/>
              <a:t>kazna</a:t>
            </a:r>
            <a:r>
              <a:rPr lang="en-US" dirty="0"/>
              <a:t> </a:t>
            </a:r>
            <a:r>
              <a:rPr lang="en-US" dirty="0" err="1"/>
              <a:t>zatvora</a:t>
            </a:r>
            <a:r>
              <a:rPr lang="en-US" dirty="0"/>
              <a:t> </a:t>
            </a:r>
            <a:r>
              <a:rPr lang="en-US" dirty="0" err="1"/>
              <a:t>teža</a:t>
            </a:r>
            <a:r>
              <a:rPr lang="en-US" dirty="0"/>
              <a:t> od pet </a:t>
            </a:r>
            <a:r>
              <a:rPr lang="en-US" dirty="0" err="1"/>
              <a:t>godina</a:t>
            </a:r>
            <a:r>
              <a:rPr lang="en-US" dirty="0"/>
              <a:t>,</a:t>
            </a:r>
          </a:p>
          <a:p>
            <a:pPr algn="just"/>
            <a:r>
              <a:rPr lang="en-US" dirty="0"/>
              <a:t>3) </a:t>
            </a:r>
            <a:r>
              <a:rPr lang="bs-Latn-BA" dirty="0" smtClean="0"/>
              <a:t>d</a:t>
            </a:r>
            <a:r>
              <a:rPr lang="en-US" dirty="0" smtClean="0"/>
              <a:t>a </a:t>
            </a:r>
            <a:r>
              <a:rPr lang="en-US" dirty="0"/>
              <a:t>je </a:t>
            </a:r>
            <a:r>
              <a:rPr lang="en-US" dirty="0" err="1"/>
              <a:t>maloljetnik</a:t>
            </a:r>
            <a:r>
              <a:rPr lang="en-US" dirty="0"/>
              <a:t> </a:t>
            </a:r>
            <a:r>
              <a:rPr lang="en-US" dirty="0" err="1"/>
              <a:t>izvršio</a:t>
            </a:r>
            <a:r>
              <a:rPr lang="en-US" dirty="0"/>
              <a:t> </a:t>
            </a:r>
            <a:r>
              <a:rPr lang="en-US" dirty="0" err="1"/>
              <a:t>krivično</a:t>
            </a:r>
            <a:r>
              <a:rPr lang="en-US" dirty="0"/>
              <a:t> </a:t>
            </a:r>
            <a:r>
              <a:rPr lang="en-US" dirty="0" err="1"/>
              <a:t>djelo</a:t>
            </a:r>
            <a:r>
              <a:rPr lang="en-US" dirty="0"/>
              <a:t> s </a:t>
            </a:r>
            <a:r>
              <a:rPr lang="en-US" dirty="0" err="1"/>
              <a:t>visokim</a:t>
            </a:r>
            <a:r>
              <a:rPr lang="en-US" dirty="0"/>
              <a:t> </a:t>
            </a:r>
            <a:r>
              <a:rPr lang="en-US" dirty="0" err="1"/>
              <a:t>stepenom</a:t>
            </a:r>
            <a:r>
              <a:rPr lang="en-US" dirty="0"/>
              <a:t> </a:t>
            </a:r>
            <a:r>
              <a:rPr lang="en-US" dirty="0" err="1"/>
              <a:t>krivice</a:t>
            </a:r>
            <a:r>
              <a:rPr lang="en-US" dirty="0"/>
              <a:t> </a:t>
            </a:r>
            <a:r>
              <a:rPr lang="en-US" dirty="0" smtClean="0"/>
              <a:t>i</a:t>
            </a:r>
            <a:r>
              <a:rPr lang="hr-BA" dirty="0" smtClean="0"/>
              <a:t>,</a:t>
            </a:r>
            <a:endParaRPr lang="en-US" dirty="0"/>
          </a:p>
          <a:p>
            <a:pPr algn="just"/>
            <a:r>
              <a:rPr lang="en-US" dirty="0"/>
              <a:t>4) </a:t>
            </a:r>
            <a:r>
              <a:rPr lang="bs-Latn-BA" dirty="0"/>
              <a:t>d</a:t>
            </a:r>
            <a:r>
              <a:rPr lang="en-US" dirty="0" smtClean="0"/>
              <a:t>a </a:t>
            </a:r>
            <a:r>
              <a:rPr lang="en-US" dirty="0"/>
              <a:t>je </a:t>
            </a:r>
            <a:r>
              <a:rPr lang="en-US" dirty="0" err="1"/>
              <a:t>sud</a:t>
            </a:r>
            <a:r>
              <a:rPr lang="en-US" dirty="0"/>
              <a:t> </a:t>
            </a:r>
            <a:r>
              <a:rPr lang="en-US" dirty="0" err="1"/>
              <a:t>došao</a:t>
            </a:r>
            <a:r>
              <a:rPr lang="en-US" dirty="0"/>
              <a:t> do </a:t>
            </a:r>
            <a:r>
              <a:rPr lang="en-US" dirty="0" err="1"/>
              <a:t>uvjerenja</a:t>
            </a:r>
            <a:r>
              <a:rPr lang="en-US" dirty="0"/>
              <a:t> da </a:t>
            </a:r>
            <a:r>
              <a:rPr lang="en-US" dirty="0" err="1"/>
              <a:t>zbog</a:t>
            </a:r>
            <a:r>
              <a:rPr lang="en-US" dirty="0"/>
              <a:t> </a:t>
            </a:r>
            <a:r>
              <a:rPr lang="en-US" dirty="0" err="1"/>
              <a:t>teških</a:t>
            </a:r>
            <a:r>
              <a:rPr lang="en-US" dirty="0"/>
              <a:t> </a:t>
            </a:r>
            <a:r>
              <a:rPr lang="en-US" dirty="0" err="1"/>
              <a:t>posljedica</a:t>
            </a:r>
            <a:r>
              <a:rPr lang="en-US" dirty="0"/>
              <a:t> </a:t>
            </a:r>
            <a:r>
              <a:rPr lang="en-US" dirty="0" err="1"/>
              <a:t>učinjenog</a:t>
            </a:r>
            <a:r>
              <a:rPr lang="en-US" dirty="0"/>
              <a:t> </a:t>
            </a:r>
            <a:r>
              <a:rPr lang="en-US" dirty="0" err="1"/>
              <a:t>krivičnog</a:t>
            </a:r>
            <a:r>
              <a:rPr lang="en-US" dirty="0"/>
              <a:t> </a:t>
            </a:r>
            <a:r>
              <a:rPr lang="en-US" dirty="0" err="1"/>
              <a:t>djela</a:t>
            </a:r>
            <a:r>
              <a:rPr lang="en-US" dirty="0"/>
              <a:t> (</a:t>
            </a:r>
            <a:r>
              <a:rPr lang="en-US" dirty="0" err="1"/>
              <a:t>obim</a:t>
            </a:r>
            <a:r>
              <a:rPr lang="en-US" dirty="0"/>
              <a:t>, </a:t>
            </a:r>
            <a:r>
              <a:rPr lang="en-US" dirty="0" err="1"/>
              <a:t>stepen</a:t>
            </a:r>
            <a:r>
              <a:rPr lang="en-US" dirty="0"/>
              <a:t> i </a:t>
            </a:r>
            <a:r>
              <a:rPr lang="en-US" dirty="0" err="1"/>
              <a:t>intenzitet</a:t>
            </a:r>
            <a:r>
              <a:rPr lang="en-US" dirty="0"/>
              <a:t> </a:t>
            </a:r>
            <a:r>
              <a:rPr lang="en-US" dirty="0" err="1" smtClean="0"/>
              <a:t>posljedic</a:t>
            </a:r>
            <a:r>
              <a:rPr lang="hr-BA" dirty="0" smtClean="0"/>
              <a:t>a</a:t>
            </a:r>
            <a:r>
              <a:rPr lang="en-US" dirty="0" smtClean="0"/>
              <a:t>) </a:t>
            </a:r>
            <a:r>
              <a:rPr lang="en-US" dirty="0"/>
              <a:t>i </a:t>
            </a:r>
            <a:r>
              <a:rPr lang="en-US" dirty="0" err="1"/>
              <a:t>visokog</a:t>
            </a:r>
            <a:r>
              <a:rPr lang="en-US" dirty="0"/>
              <a:t> </a:t>
            </a:r>
            <a:r>
              <a:rPr lang="en-US" dirty="0" err="1"/>
              <a:t>stepena</a:t>
            </a:r>
            <a:r>
              <a:rPr lang="en-US" dirty="0"/>
              <a:t> </a:t>
            </a:r>
            <a:r>
              <a:rPr lang="en-US" dirty="0" err="1"/>
              <a:t>krivice</a:t>
            </a:r>
            <a:r>
              <a:rPr lang="en-US" dirty="0"/>
              <a:t> </a:t>
            </a:r>
            <a:r>
              <a:rPr lang="en-US" dirty="0" err="1"/>
              <a:t>maloljetnika</a:t>
            </a:r>
            <a:r>
              <a:rPr lang="en-US" dirty="0"/>
              <a:t> </a:t>
            </a:r>
            <a:r>
              <a:rPr lang="en-US" dirty="0" err="1"/>
              <a:t>nije</a:t>
            </a:r>
            <a:r>
              <a:rPr lang="en-US" dirty="0"/>
              <a:t> </a:t>
            </a:r>
            <a:r>
              <a:rPr lang="en-US" dirty="0" err="1"/>
              <a:t>opravdano</a:t>
            </a:r>
            <a:r>
              <a:rPr lang="en-US" dirty="0"/>
              <a:t> da mu se </a:t>
            </a:r>
            <a:r>
              <a:rPr lang="en-US" dirty="0" err="1"/>
              <a:t>izrekne</a:t>
            </a:r>
            <a:r>
              <a:rPr lang="en-US" dirty="0"/>
              <a:t> </a:t>
            </a:r>
            <a:r>
              <a:rPr lang="en-US" dirty="0" err="1"/>
              <a:t>vaspitna</a:t>
            </a:r>
            <a:r>
              <a:rPr lang="en-US" dirty="0"/>
              <a:t> </a:t>
            </a:r>
            <a:r>
              <a:rPr lang="en-US" dirty="0" err="1"/>
              <a:t>mjera</a:t>
            </a:r>
            <a:r>
              <a:rPr lang="en-US" dirty="0"/>
              <a:t>.</a:t>
            </a:r>
          </a:p>
          <a:p>
            <a:endParaRPr lang="en-US" dirty="0"/>
          </a:p>
        </p:txBody>
      </p:sp>
    </p:spTree>
    <p:extLst>
      <p:ext uri="{BB962C8B-B14F-4D97-AF65-F5344CB8AC3E}">
        <p14:creationId xmlns:p14="http://schemas.microsoft.com/office/powerpoint/2010/main" val="9185667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0"/>
            <a:ext cx="8686800" cy="1600200"/>
          </a:xfrm>
        </p:spPr>
        <p:txBody>
          <a:bodyPr>
            <a:normAutofit/>
          </a:bodyPr>
          <a:lstStyle/>
          <a:p>
            <a:r>
              <a:rPr lang="bs-Latn-BA" sz="3600" dirty="0" smtClean="0"/>
              <a:t>     IZRICANJE KAZNE MALOLJETNIČKOG ZATVORA </a:t>
            </a:r>
            <a:endParaRPr lang="en-US" sz="3600" dirty="0"/>
          </a:p>
        </p:txBody>
      </p:sp>
      <p:sp>
        <p:nvSpPr>
          <p:cNvPr id="3" name="Content Placeholder 2"/>
          <p:cNvSpPr>
            <a:spLocks noGrp="1"/>
          </p:cNvSpPr>
          <p:nvPr>
            <p:ph idx="1"/>
          </p:nvPr>
        </p:nvSpPr>
        <p:spPr>
          <a:xfrm>
            <a:off x="762000" y="685800"/>
            <a:ext cx="7543800" cy="4800600"/>
          </a:xfrm>
        </p:spPr>
        <p:txBody>
          <a:bodyPr>
            <a:normAutofit fontScale="92500" lnSpcReduction="20000"/>
          </a:bodyPr>
          <a:lstStyle/>
          <a:p>
            <a:pPr algn="just"/>
            <a:r>
              <a:rPr lang="en-US" dirty="0"/>
              <a:t>Novo </a:t>
            </a:r>
            <a:r>
              <a:rPr lang="en-US" dirty="0" err="1"/>
              <a:t>maloljetničko</a:t>
            </a:r>
            <a:r>
              <a:rPr lang="en-US" dirty="0"/>
              <a:t> </a:t>
            </a:r>
            <a:r>
              <a:rPr lang="en-US" dirty="0" err="1"/>
              <a:t>krivično</a:t>
            </a:r>
            <a:r>
              <a:rPr lang="en-US" dirty="0"/>
              <a:t> </a:t>
            </a:r>
            <a:r>
              <a:rPr lang="en-US" dirty="0" err="1"/>
              <a:t>pravo</a:t>
            </a:r>
            <a:r>
              <a:rPr lang="en-US" dirty="0"/>
              <a:t> </a:t>
            </a:r>
            <a:r>
              <a:rPr lang="en-US" dirty="0" err="1"/>
              <a:t>Federacije</a:t>
            </a:r>
            <a:r>
              <a:rPr lang="en-US" dirty="0"/>
              <a:t> </a:t>
            </a:r>
            <a:r>
              <a:rPr lang="en-US" dirty="0" err="1"/>
              <a:t>Bosne</a:t>
            </a:r>
            <a:r>
              <a:rPr lang="en-US" dirty="0"/>
              <a:t> i </a:t>
            </a:r>
            <a:r>
              <a:rPr lang="en-US" dirty="0" err="1"/>
              <a:t>Hercegovine</a:t>
            </a:r>
            <a:r>
              <a:rPr lang="en-US" dirty="0"/>
              <a:t> </a:t>
            </a:r>
            <a:r>
              <a:rPr lang="en-US" dirty="0" err="1"/>
              <a:t>poznaje</a:t>
            </a:r>
            <a:r>
              <a:rPr lang="en-US" dirty="0"/>
              <a:t> </a:t>
            </a:r>
            <a:r>
              <a:rPr lang="en-US" dirty="0" err="1"/>
              <a:t>kaznu</a:t>
            </a:r>
            <a:r>
              <a:rPr lang="en-US" dirty="0"/>
              <a:t> </a:t>
            </a:r>
            <a:r>
              <a:rPr lang="en-US" dirty="0" err="1"/>
              <a:t>maloljetničkog</a:t>
            </a:r>
            <a:r>
              <a:rPr lang="en-US" dirty="0"/>
              <a:t> </a:t>
            </a:r>
            <a:r>
              <a:rPr lang="en-US" dirty="0" err="1"/>
              <a:t>zatvora</a:t>
            </a:r>
            <a:r>
              <a:rPr lang="en-US" dirty="0"/>
              <a:t> </a:t>
            </a:r>
            <a:r>
              <a:rPr lang="en-US" dirty="0" err="1"/>
              <a:t>koja</a:t>
            </a:r>
            <a:r>
              <a:rPr lang="en-US" dirty="0"/>
              <a:t> se </a:t>
            </a:r>
            <a:r>
              <a:rPr lang="en-US" dirty="0" err="1"/>
              <a:t>može</a:t>
            </a:r>
            <a:r>
              <a:rPr lang="en-US" dirty="0"/>
              <a:t> </a:t>
            </a:r>
            <a:r>
              <a:rPr lang="en-US" dirty="0" err="1"/>
              <a:t>izreći</a:t>
            </a:r>
            <a:r>
              <a:rPr lang="en-US" dirty="0"/>
              <a:t> </a:t>
            </a:r>
            <a:r>
              <a:rPr lang="en-US" dirty="0" err="1"/>
              <a:t>starijem</a:t>
            </a:r>
            <a:r>
              <a:rPr lang="en-US" dirty="0"/>
              <a:t> </a:t>
            </a:r>
            <a:r>
              <a:rPr lang="en-US" dirty="0" err="1"/>
              <a:t>maloljetniku</a:t>
            </a:r>
            <a:r>
              <a:rPr lang="en-US" dirty="0"/>
              <a:t> </a:t>
            </a:r>
            <a:r>
              <a:rPr lang="en-US" dirty="0" err="1"/>
              <a:t>koji</a:t>
            </a:r>
            <a:r>
              <a:rPr lang="en-US" dirty="0"/>
              <a:t> je </a:t>
            </a:r>
            <a:r>
              <a:rPr lang="en-US" dirty="0" err="1"/>
              <a:t>učinio</a:t>
            </a:r>
            <a:r>
              <a:rPr lang="en-US" dirty="0"/>
              <a:t> </a:t>
            </a:r>
            <a:r>
              <a:rPr lang="en-US" dirty="0" err="1"/>
              <a:t>krivično</a:t>
            </a:r>
            <a:r>
              <a:rPr lang="en-US" dirty="0"/>
              <a:t> </a:t>
            </a:r>
            <a:r>
              <a:rPr lang="en-US" dirty="0" err="1"/>
              <a:t>djelo</a:t>
            </a:r>
            <a:r>
              <a:rPr lang="en-US" dirty="0"/>
              <a:t> </a:t>
            </a:r>
            <a:r>
              <a:rPr lang="en-US" dirty="0" err="1"/>
              <a:t>za</a:t>
            </a:r>
            <a:r>
              <a:rPr lang="en-US" dirty="0"/>
              <a:t> </a:t>
            </a:r>
            <a:r>
              <a:rPr lang="en-US" dirty="0" err="1"/>
              <a:t>koje</a:t>
            </a:r>
            <a:r>
              <a:rPr lang="en-US" dirty="0"/>
              <a:t> je </a:t>
            </a:r>
            <a:r>
              <a:rPr lang="en-US" dirty="0" err="1"/>
              <a:t>propisana</a:t>
            </a:r>
            <a:r>
              <a:rPr lang="en-US" dirty="0"/>
              <a:t> </a:t>
            </a:r>
            <a:r>
              <a:rPr lang="en-US" dirty="0" err="1"/>
              <a:t>kazna</a:t>
            </a:r>
            <a:r>
              <a:rPr lang="en-US" dirty="0"/>
              <a:t> </a:t>
            </a:r>
            <a:r>
              <a:rPr lang="en-US" dirty="0" err="1"/>
              <a:t>zatvora</a:t>
            </a:r>
            <a:r>
              <a:rPr lang="en-US" dirty="0"/>
              <a:t> </a:t>
            </a:r>
            <a:r>
              <a:rPr lang="en-US" dirty="0" err="1"/>
              <a:t>teža</a:t>
            </a:r>
            <a:r>
              <a:rPr lang="en-US" dirty="0"/>
              <a:t> od pet </a:t>
            </a:r>
            <a:r>
              <a:rPr lang="en-US" dirty="0" err="1"/>
              <a:t>godina</a:t>
            </a:r>
            <a:r>
              <a:rPr lang="en-US" dirty="0"/>
              <a:t>, </a:t>
            </a:r>
            <a:r>
              <a:rPr lang="en-US" dirty="0" err="1"/>
              <a:t>te</a:t>
            </a:r>
            <a:r>
              <a:rPr lang="en-US" dirty="0"/>
              <a:t> </a:t>
            </a:r>
            <a:r>
              <a:rPr lang="en-US" dirty="0" err="1"/>
              <a:t>ukoliko</a:t>
            </a:r>
            <a:r>
              <a:rPr lang="en-US" dirty="0"/>
              <a:t> ne bi </a:t>
            </a:r>
            <a:r>
              <a:rPr lang="en-US" dirty="0" err="1"/>
              <a:t>bilo</a:t>
            </a:r>
            <a:r>
              <a:rPr lang="en-US" dirty="0"/>
              <a:t> </a:t>
            </a:r>
            <a:r>
              <a:rPr lang="en-US" dirty="0" err="1"/>
              <a:t>opravdano</a:t>
            </a:r>
            <a:r>
              <a:rPr lang="en-US" dirty="0"/>
              <a:t> </a:t>
            </a:r>
            <a:r>
              <a:rPr lang="en-US" dirty="0" err="1"/>
              <a:t>izreći</a:t>
            </a:r>
            <a:r>
              <a:rPr lang="en-US" dirty="0"/>
              <a:t> </a:t>
            </a:r>
            <a:r>
              <a:rPr lang="en-US" dirty="0" err="1"/>
              <a:t>vaspitnu</a:t>
            </a:r>
            <a:r>
              <a:rPr lang="en-US" dirty="0"/>
              <a:t> </a:t>
            </a:r>
            <a:r>
              <a:rPr lang="en-US" dirty="0" err="1"/>
              <a:t>mjeru</a:t>
            </a:r>
            <a:r>
              <a:rPr lang="en-US" dirty="0"/>
              <a:t> </a:t>
            </a:r>
            <a:r>
              <a:rPr lang="en-US" dirty="0" err="1"/>
              <a:t>zbog</a:t>
            </a:r>
            <a:r>
              <a:rPr lang="en-US" dirty="0"/>
              <a:t> </a:t>
            </a:r>
            <a:r>
              <a:rPr lang="en-US" dirty="0" err="1"/>
              <a:t>teških</a:t>
            </a:r>
            <a:r>
              <a:rPr lang="en-US" dirty="0"/>
              <a:t> </a:t>
            </a:r>
            <a:r>
              <a:rPr lang="en-US" dirty="0" err="1"/>
              <a:t>posljedica</a:t>
            </a:r>
            <a:r>
              <a:rPr lang="en-US" dirty="0"/>
              <a:t> </a:t>
            </a:r>
            <a:r>
              <a:rPr lang="en-US" dirty="0" err="1"/>
              <a:t>djela</a:t>
            </a:r>
            <a:r>
              <a:rPr lang="en-US" dirty="0"/>
              <a:t>, </a:t>
            </a:r>
            <a:r>
              <a:rPr lang="en-US" dirty="0" err="1"/>
              <a:t>kao</a:t>
            </a:r>
            <a:r>
              <a:rPr lang="en-US" dirty="0"/>
              <a:t> i </a:t>
            </a:r>
            <a:r>
              <a:rPr lang="en-US" dirty="0" err="1"/>
              <a:t>visokog</a:t>
            </a:r>
            <a:r>
              <a:rPr lang="en-US" dirty="0"/>
              <a:t> </a:t>
            </a:r>
            <a:r>
              <a:rPr lang="en-US" dirty="0" err="1"/>
              <a:t>stepena</a:t>
            </a:r>
            <a:r>
              <a:rPr lang="en-US" dirty="0"/>
              <a:t> </a:t>
            </a:r>
            <a:r>
              <a:rPr lang="en-US" dirty="0" err="1"/>
              <a:t>krivične</a:t>
            </a:r>
            <a:r>
              <a:rPr lang="en-US" dirty="0"/>
              <a:t> </a:t>
            </a:r>
            <a:r>
              <a:rPr lang="en-US" dirty="0" err="1"/>
              <a:t>odgovornosti</a:t>
            </a:r>
            <a:r>
              <a:rPr lang="en-US" dirty="0"/>
              <a:t> </a:t>
            </a:r>
            <a:r>
              <a:rPr lang="en-US" dirty="0" err="1"/>
              <a:t>maloljetnika</a:t>
            </a:r>
            <a:r>
              <a:rPr lang="en-US" dirty="0" smtClean="0"/>
              <a:t>.</a:t>
            </a:r>
            <a:r>
              <a:rPr lang="vi-VN" dirty="0"/>
              <a:t> </a:t>
            </a:r>
            <a:endParaRPr lang="hr-BA" dirty="0" smtClean="0"/>
          </a:p>
          <a:p>
            <a:pPr algn="just"/>
            <a:r>
              <a:rPr lang="vi-VN" dirty="0" smtClean="0"/>
              <a:t>Prilikom </a:t>
            </a:r>
            <a:r>
              <a:rPr lang="vi-VN" dirty="0"/>
              <a:t>odmjeravanja kazne maloljetničkog zatvora potrebna je i ocjena suda na osnovu dokaza i činjenica. Sud uzima u obzir starost maloljetnog učinioca krivičnog djela, stepen krivice, traži se da li je maloljetnik bio uračunljiv, zatim da li su nastupile teške posljedice izvršenog krivičnog djela.</a:t>
            </a:r>
          </a:p>
          <a:p>
            <a:pPr algn="just"/>
            <a:r>
              <a:rPr lang="vi-VN" dirty="0" smtClean="0"/>
              <a:t>Ukoliko </a:t>
            </a:r>
            <a:r>
              <a:rPr lang="vi-VN" dirty="0"/>
              <a:t>su ispunjeni zakonom predviđeni uslovi, sud će starijem maloljetniku izreći kaznu maloljetničkog zatvora, uzimajući u obzir i olakšavajuće i otežavajuće okolnosti, kao i svrhu maloljetničkog zatvora. </a:t>
            </a:r>
            <a:endParaRPr lang="en-US" dirty="0"/>
          </a:p>
        </p:txBody>
      </p:sp>
    </p:spTree>
    <p:extLst>
      <p:ext uri="{BB962C8B-B14F-4D97-AF65-F5344CB8AC3E}">
        <p14:creationId xmlns:p14="http://schemas.microsoft.com/office/powerpoint/2010/main" val="27067565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0"/>
            <a:ext cx="8839200" cy="1600200"/>
          </a:xfrm>
        </p:spPr>
        <p:txBody>
          <a:bodyPr>
            <a:normAutofit/>
          </a:bodyPr>
          <a:lstStyle/>
          <a:p>
            <a:r>
              <a:rPr lang="bs-Latn-BA" sz="3600" dirty="0" smtClean="0"/>
              <a:t>IZVRŠENJE KAZNE MALOLJETNIČKOG ZATVORA </a:t>
            </a:r>
            <a:endParaRPr lang="en-US" sz="3600" dirty="0"/>
          </a:p>
        </p:txBody>
      </p:sp>
      <p:sp>
        <p:nvSpPr>
          <p:cNvPr id="3" name="Content Placeholder 2"/>
          <p:cNvSpPr>
            <a:spLocks noGrp="1"/>
          </p:cNvSpPr>
          <p:nvPr>
            <p:ph idx="1"/>
          </p:nvPr>
        </p:nvSpPr>
        <p:spPr>
          <a:xfrm>
            <a:off x="381000" y="457200"/>
            <a:ext cx="8305800" cy="5105400"/>
          </a:xfrm>
        </p:spPr>
        <p:txBody>
          <a:bodyPr>
            <a:normAutofit/>
          </a:bodyPr>
          <a:lstStyle/>
          <a:p>
            <a:pPr algn="just"/>
            <a:r>
              <a:rPr lang="bs-Latn-BA" dirty="0"/>
              <a:t>Presuda kojom se maloljetniku izriče kazna maloljetničkog zatvora donosi se u obliku koji propisuje ZKP za presudu kojom se optuženi oglašava krivim u roku od 8 ili 15 dana u posebno složenim slučajevima. Protiv presude kojom je maloljetniku izrečena kazna maloljetničkog zatvora mogu podnijeti žalbu sve osobe koje imaju pravo na žalbu protiv presude prema odredbama ZKP i to u roku osam dana od dana prijema presude. O žalbi odlučuje vijeće za maloljetnike drugostepenog suda.</a:t>
            </a:r>
          </a:p>
          <a:p>
            <a:pPr marL="0" indent="0">
              <a:buNone/>
            </a:pPr>
            <a:endParaRPr lang="en-US" dirty="0"/>
          </a:p>
        </p:txBody>
      </p:sp>
    </p:spTree>
    <p:extLst>
      <p:ext uri="{BB962C8B-B14F-4D97-AF65-F5344CB8AC3E}">
        <p14:creationId xmlns:p14="http://schemas.microsoft.com/office/powerpoint/2010/main" val="345748"/>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105400"/>
          </a:xfrm>
        </p:spPr>
        <p:txBody>
          <a:bodyPr>
            <a:normAutofit fontScale="92500" lnSpcReduction="10000"/>
          </a:bodyPr>
          <a:lstStyle/>
          <a:p>
            <a:pPr algn="just"/>
            <a:r>
              <a:rPr lang="vi-VN" dirty="0" smtClean="0"/>
              <a:t>Kazna </a:t>
            </a:r>
            <a:r>
              <a:rPr lang="vi-VN" dirty="0"/>
              <a:t>maloljetničkog zatvora izvršava se u </a:t>
            </a:r>
            <a:r>
              <a:rPr lang="vi-VN" dirty="0">
                <a:solidFill>
                  <a:schemeClr val="accent6">
                    <a:lumMod val="60000"/>
                    <a:lumOff val="40000"/>
                  </a:schemeClr>
                </a:solidFill>
              </a:rPr>
              <a:t>posebnom kazneno-popravnom zavodu </a:t>
            </a:r>
            <a:r>
              <a:rPr lang="vi-VN" dirty="0" smtClean="0">
                <a:solidFill>
                  <a:schemeClr val="accent6">
                    <a:lumMod val="60000"/>
                    <a:lumOff val="40000"/>
                  </a:schemeClr>
                </a:solidFill>
              </a:rPr>
              <a:t>za</a:t>
            </a:r>
            <a:r>
              <a:rPr lang="hr-BA" dirty="0" smtClean="0">
                <a:solidFill>
                  <a:schemeClr val="accent6">
                    <a:lumMod val="60000"/>
                    <a:lumOff val="40000"/>
                  </a:schemeClr>
                </a:solidFill>
              </a:rPr>
              <a:t> </a:t>
            </a:r>
            <a:r>
              <a:rPr lang="vi-VN" dirty="0" smtClean="0">
                <a:solidFill>
                  <a:schemeClr val="accent6">
                    <a:lumMod val="60000"/>
                    <a:lumOff val="40000"/>
                  </a:schemeClr>
                </a:solidFill>
              </a:rPr>
              <a:t>maloljetnike </a:t>
            </a:r>
            <a:r>
              <a:rPr lang="vi-VN" dirty="0"/>
              <a:t>koji ne može imati dodira sa kazneno-popravnim zavodom u kojem odrasle </a:t>
            </a:r>
            <a:r>
              <a:rPr lang="vi-VN" dirty="0" smtClean="0"/>
              <a:t>osobe</a:t>
            </a:r>
            <a:r>
              <a:rPr lang="hr-BA" dirty="0" smtClean="0"/>
              <a:t> </a:t>
            </a:r>
            <a:r>
              <a:rPr lang="vi-VN" dirty="0" smtClean="0"/>
              <a:t>izdržavaju </a:t>
            </a:r>
            <a:r>
              <a:rPr lang="vi-VN" dirty="0"/>
              <a:t>kaznu zatvora.</a:t>
            </a:r>
          </a:p>
          <a:p>
            <a:pPr algn="just"/>
            <a:r>
              <a:rPr lang="vi-VN" dirty="0" smtClean="0"/>
              <a:t>Kazna </a:t>
            </a:r>
            <a:r>
              <a:rPr lang="vi-VN" dirty="0"/>
              <a:t>maloljetničkog zatvora izrečena osobama ženskog spola izvršava se u </a:t>
            </a:r>
            <a:r>
              <a:rPr lang="vi-VN" dirty="0" smtClean="0"/>
              <a:t>posebnom</a:t>
            </a:r>
            <a:r>
              <a:rPr lang="hr-BA" dirty="0" smtClean="0"/>
              <a:t> </a:t>
            </a:r>
            <a:r>
              <a:rPr lang="vi-VN" dirty="0" smtClean="0"/>
              <a:t>kazneno-popravnom </a:t>
            </a:r>
            <a:r>
              <a:rPr lang="vi-VN" dirty="0"/>
              <a:t>zavodu za maloljetnice ili odvojenom odjeljenju kaznenopopravnog </a:t>
            </a:r>
            <a:r>
              <a:rPr lang="vi-VN" dirty="0" smtClean="0"/>
              <a:t>zavoda</a:t>
            </a:r>
            <a:r>
              <a:rPr lang="hr-BA" dirty="0" smtClean="0"/>
              <a:t> </a:t>
            </a:r>
            <a:r>
              <a:rPr lang="vi-VN" dirty="0" smtClean="0"/>
              <a:t>za maloljetnike</a:t>
            </a:r>
            <a:r>
              <a:rPr lang="hr-BA" dirty="0" smtClean="0"/>
              <a:t>.</a:t>
            </a:r>
            <a:r>
              <a:rPr lang="vi-VN" dirty="0"/>
              <a:t> Osuđeni na kaznu maloljetničkog zatvora u kaznenopopravnom zavodu za maloljetnike </a:t>
            </a:r>
            <a:r>
              <a:rPr lang="vi-VN" dirty="0" smtClean="0"/>
              <a:t>može</a:t>
            </a:r>
            <a:r>
              <a:rPr lang="hr-BA" dirty="0" smtClean="0"/>
              <a:t> </a:t>
            </a:r>
            <a:r>
              <a:rPr lang="vi-VN" dirty="0" smtClean="0"/>
              <a:t>ostati </a:t>
            </a:r>
            <a:r>
              <a:rPr lang="vi-VN" dirty="0"/>
              <a:t>najduže do navršene 23. </a:t>
            </a:r>
            <a:r>
              <a:rPr lang="vi-VN" dirty="0" smtClean="0"/>
              <a:t>godine</a:t>
            </a:r>
            <a:r>
              <a:rPr lang="hr-BA" dirty="0" smtClean="0"/>
              <a:t>.</a:t>
            </a:r>
          </a:p>
          <a:p>
            <a:pPr algn="just"/>
            <a:r>
              <a:rPr lang="vi-VN" dirty="0" smtClean="0"/>
              <a:t>Izuzetno</a:t>
            </a:r>
            <a:r>
              <a:rPr lang="vi-VN" dirty="0"/>
              <a:t>, u kazneno-popravnom zavodu za maloljetnike osuđeni može ostati i nakon što </a:t>
            </a:r>
            <a:r>
              <a:rPr lang="vi-VN" dirty="0" smtClean="0"/>
              <a:t>je</a:t>
            </a:r>
            <a:r>
              <a:rPr lang="hr-BA" dirty="0" smtClean="0"/>
              <a:t> </a:t>
            </a:r>
            <a:r>
              <a:rPr lang="vi-VN" dirty="0" smtClean="0"/>
              <a:t>navršio </a:t>
            </a:r>
            <a:r>
              <a:rPr lang="vi-VN" dirty="0"/>
              <a:t>23. godinu, ako je to potrebno radi završavanja školovanja ili stručnog osposobljavanja, </a:t>
            </a:r>
            <a:r>
              <a:rPr lang="vi-VN" dirty="0" smtClean="0"/>
              <a:t>ili</a:t>
            </a:r>
            <a:r>
              <a:rPr lang="hr-BA" dirty="0" smtClean="0"/>
              <a:t> </a:t>
            </a:r>
            <a:r>
              <a:rPr lang="vi-VN" dirty="0" smtClean="0"/>
              <a:t>ako </a:t>
            </a:r>
            <a:r>
              <a:rPr lang="vi-VN" dirty="0"/>
              <a:t>ostatak neizdržane kazne nije veći od šest mjeseci, ali najduže do navršene 25. godine. </a:t>
            </a:r>
            <a:endParaRPr lang="hr-BA" dirty="0" smtClean="0"/>
          </a:p>
        </p:txBody>
      </p:sp>
    </p:spTree>
    <p:extLst>
      <p:ext uri="{BB962C8B-B14F-4D97-AF65-F5344CB8AC3E}">
        <p14:creationId xmlns:p14="http://schemas.microsoft.com/office/powerpoint/2010/main" val="432446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105400"/>
          </a:xfrm>
        </p:spPr>
        <p:txBody>
          <a:bodyPr>
            <a:normAutofit lnSpcReduction="10000"/>
          </a:bodyPr>
          <a:lstStyle/>
          <a:p>
            <a:pPr algn="just"/>
            <a:r>
              <a:rPr lang="en-US" dirty="0" err="1"/>
              <a:t>Osoblje</a:t>
            </a:r>
            <a:r>
              <a:rPr lang="en-US" dirty="0"/>
              <a:t> </a:t>
            </a:r>
            <a:r>
              <a:rPr lang="en-US" dirty="0" err="1"/>
              <a:t>koje</a:t>
            </a:r>
            <a:r>
              <a:rPr lang="en-US" dirty="0"/>
              <a:t> </a:t>
            </a:r>
            <a:r>
              <a:rPr lang="en-US" dirty="0" err="1"/>
              <a:t>radi</a:t>
            </a:r>
            <a:r>
              <a:rPr lang="en-US" dirty="0"/>
              <a:t> </a:t>
            </a:r>
            <a:r>
              <a:rPr lang="en-US" dirty="0" err="1"/>
              <a:t>sa</a:t>
            </a:r>
            <a:r>
              <a:rPr lang="en-US" dirty="0"/>
              <a:t> </a:t>
            </a:r>
            <a:r>
              <a:rPr lang="en-US" dirty="0" err="1"/>
              <a:t>maloljetnim</a:t>
            </a:r>
            <a:r>
              <a:rPr lang="en-US" dirty="0"/>
              <a:t> </a:t>
            </a:r>
            <a:r>
              <a:rPr lang="en-US" dirty="0" err="1"/>
              <a:t>prijestupnicima</a:t>
            </a:r>
            <a:r>
              <a:rPr lang="en-US" dirty="0"/>
              <a:t> </a:t>
            </a:r>
            <a:r>
              <a:rPr lang="en-US" dirty="0" err="1"/>
              <a:t>mora</a:t>
            </a:r>
            <a:r>
              <a:rPr lang="en-US" dirty="0"/>
              <a:t> </a:t>
            </a:r>
            <a:r>
              <a:rPr lang="en-US" dirty="0" err="1"/>
              <a:t>im</a:t>
            </a:r>
            <a:r>
              <a:rPr lang="en-US" dirty="0"/>
              <a:t> </a:t>
            </a:r>
            <a:r>
              <a:rPr lang="en-US" dirty="0" err="1"/>
              <a:t>pružiti</a:t>
            </a:r>
            <a:r>
              <a:rPr lang="en-US" dirty="0"/>
              <a:t> </a:t>
            </a:r>
            <a:r>
              <a:rPr lang="en-US" dirty="0" err="1"/>
              <a:t>odgovarajuću</a:t>
            </a:r>
            <a:r>
              <a:rPr lang="en-US" dirty="0"/>
              <a:t> </a:t>
            </a:r>
            <a:r>
              <a:rPr lang="en-US" dirty="0" err="1"/>
              <a:t>obuku</a:t>
            </a:r>
            <a:r>
              <a:rPr lang="en-US" dirty="0"/>
              <a:t>, </a:t>
            </a:r>
            <a:r>
              <a:rPr lang="en-US" dirty="0" err="1"/>
              <a:t>uključujući</a:t>
            </a:r>
            <a:r>
              <a:rPr lang="en-US" dirty="0"/>
              <a:t> </a:t>
            </a:r>
            <a:r>
              <a:rPr lang="en-US" dirty="0" err="1"/>
              <a:t>edukaciju</a:t>
            </a:r>
            <a:r>
              <a:rPr lang="en-US" dirty="0"/>
              <a:t> o </a:t>
            </a:r>
            <a:r>
              <a:rPr lang="en-US" dirty="0" err="1"/>
              <a:t>dobrobiti</a:t>
            </a:r>
            <a:r>
              <a:rPr lang="en-US" dirty="0"/>
              <a:t> </a:t>
            </a:r>
            <a:r>
              <a:rPr lang="en-US" dirty="0" err="1"/>
              <a:t>djeteta</a:t>
            </a:r>
            <a:r>
              <a:rPr lang="en-US" dirty="0"/>
              <a:t> i </a:t>
            </a:r>
            <a:r>
              <a:rPr lang="en-US" dirty="0" err="1"/>
              <a:t>ljudskim</a:t>
            </a:r>
            <a:r>
              <a:rPr lang="en-US" dirty="0"/>
              <a:t> </a:t>
            </a:r>
            <a:r>
              <a:rPr lang="en-US" dirty="0" err="1"/>
              <a:t>pravima</a:t>
            </a:r>
            <a:r>
              <a:rPr lang="en-US" dirty="0"/>
              <a:t>. </a:t>
            </a:r>
            <a:r>
              <a:rPr lang="en-US" dirty="0" err="1"/>
              <a:t>Maloljetnici</a:t>
            </a:r>
            <a:r>
              <a:rPr lang="en-US" dirty="0"/>
              <a:t> </a:t>
            </a:r>
            <a:r>
              <a:rPr lang="en-US" dirty="0" err="1"/>
              <a:t>treba</a:t>
            </a:r>
            <a:r>
              <a:rPr lang="en-US" dirty="0"/>
              <a:t> da </a:t>
            </a:r>
            <a:r>
              <a:rPr lang="en-US" dirty="0" err="1"/>
              <a:t>imaju</a:t>
            </a:r>
            <a:r>
              <a:rPr lang="en-US" dirty="0"/>
              <a:t> </a:t>
            </a:r>
            <a:r>
              <a:rPr lang="en-US" dirty="0" err="1"/>
              <a:t>korist</a:t>
            </a:r>
            <a:r>
              <a:rPr lang="en-US" dirty="0"/>
              <a:t> od </a:t>
            </a:r>
            <a:r>
              <a:rPr lang="en-US" dirty="0" err="1"/>
              <a:t>aktivnosti</a:t>
            </a:r>
            <a:r>
              <a:rPr lang="en-US" dirty="0"/>
              <a:t> i </a:t>
            </a:r>
            <a:r>
              <a:rPr lang="en-US" dirty="0" err="1"/>
              <a:t>programa</a:t>
            </a:r>
            <a:r>
              <a:rPr lang="en-US" dirty="0"/>
              <a:t> </a:t>
            </a:r>
            <a:r>
              <a:rPr lang="en-US" dirty="0" err="1"/>
              <a:t>planiranih</a:t>
            </a:r>
            <a:r>
              <a:rPr lang="en-US" dirty="0"/>
              <a:t> da </a:t>
            </a:r>
            <a:r>
              <a:rPr lang="en-US" dirty="0" err="1"/>
              <a:t>im</a:t>
            </a:r>
            <a:r>
              <a:rPr lang="en-US" dirty="0"/>
              <a:t> </a:t>
            </a:r>
            <a:r>
              <a:rPr lang="en-US" dirty="0" err="1"/>
              <a:t>pomognu</a:t>
            </a:r>
            <a:r>
              <a:rPr lang="en-US" dirty="0"/>
              <a:t> u </a:t>
            </a:r>
            <a:r>
              <a:rPr lang="en-US" dirty="0" err="1"/>
              <a:t>njihovom</a:t>
            </a:r>
            <a:r>
              <a:rPr lang="en-US" dirty="0"/>
              <a:t> </a:t>
            </a:r>
            <a:r>
              <a:rPr lang="en-US" dirty="0" err="1"/>
              <a:t>povratku</a:t>
            </a:r>
            <a:r>
              <a:rPr lang="en-US" dirty="0"/>
              <a:t> u </a:t>
            </a:r>
            <a:r>
              <a:rPr lang="en-US" dirty="0" err="1"/>
              <a:t>društvo</a:t>
            </a:r>
            <a:r>
              <a:rPr lang="en-US" dirty="0"/>
              <a:t>.</a:t>
            </a:r>
          </a:p>
          <a:p>
            <a:pPr algn="just"/>
            <a:r>
              <a:rPr lang="en-US" dirty="0" err="1"/>
              <a:t>Maloljetnici</a:t>
            </a:r>
            <a:r>
              <a:rPr lang="en-US" dirty="0"/>
              <a:t> u </a:t>
            </a:r>
            <a:r>
              <a:rPr lang="en-US" dirty="0" err="1"/>
              <a:t>ustanovama</a:t>
            </a:r>
            <a:r>
              <a:rPr lang="en-US" dirty="0"/>
              <a:t> </a:t>
            </a:r>
            <a:r>
              <a:rPr lang="en-US" dirty="0" err="1"/>
              <a:t>moraju</a:t>
            </a:r>
            <a:r>
              <a:rPr lang="en-US" dirty="0"/>
              <a:t> </a:t>
            </a:r>
            <a:r>
              <a:rPr lang="en-US" dirty="0" err="1"/>
              <a:t>imati</a:t>
            </a:r>
            <a:r>
              <a:rPr lang="en-US" dirty="0"/>
              <a:t> </a:t>
            </a:r>
            <a:r>
              <a:rPr lang="en-US" dirty="0" err="1"/>
              <a:t>zaštitu</a:t>
            </a:r>
            <a:r>
              <a:rPr lang="en-US" dirty="0"/>
              <a:t> i </a:t>
            </a:r>
            <a:r>
              <a:rPr lang="en-US" dirty="0" err="1"/>
              <a:t>svu</a:t>
            </a:r>
            <a:r>
              <a:rPr lang="en-US" dirty="0"/>
              <a:t> </a:t>
            </a:r>
            <a:r>
              <a:rPr lang="en-US" dirty="0" err="1"/>
              <a:t>potrebnu</a:t>
            </a:r>
            <a:r>
              <a:rPr lang="en-US" dirty="0"/>
              <a:t> </a:t>
            </a:r>
            <a:r>
              <a:rPr lang="en-US" dirty="0" err="1"/>
              <a:t>pomoć</a:t>
            </a:r>
            <a:r>
              <a:rPr lang="en-US" dirty="0"/>
              <a:t> - </a:t>
            </a:r>
            <a:r>
              <a:rPr lang="en-US" dirty="0" err="1"/>
              <a:t>socijalnu</a:t>
            </a:r>
            <a:r>
              <a:rPr lang="en-US" dirty="0"/>
              <a:t>, </a:t>
            </a:r>
            <a:r>
              <a:rPr lang="en-US" dirty="0" err="1"/>
              <a:t>obrazovnu</a:t>
            </a:r>
            <a:r>
              <a:rPr lang="en-US" dirty="0"/>
              <a:t>, </a:t>
            </a:r>
            <a:r>
              <a:rPr lang="en-US" dirty="0" err="1"/>
              <a:t>psihološku</a:t>
            </a:r>
            <a:r>
              <a:rPr lang="en-US" dirty="0"/>
              <a:t>, </a:t>
            </a:r>
            <a:r>
              <a:rPr lang="en-US" dirty="0" err="1"/>
              <a:t>medicinsku</a:t>
            </a:r>
            <a:r>
              <a:rPr lang="en-US" dirty="0"/>
              <a:t> i </a:t>
            </a:r>
            <a:r>
              <a:rPr lang="en-US" dirty="0" err="1"/>
              <a:t>fizičku</a:t>
            </a:r>
            <a:r>
              <a:rPr lang="en-US" dirty="0"/>
              <a:t> – </a:t>
            </a:r>
            <a:r>
              <a:rPr lang="en-US" dirty="0" err="1"/>
              <a:t>koja</a:t>
            </a:r>
            <a:r>
              <a:rPr lang="en-US" dirty="0"/>
              <a:t> </a:t>
            </a:r>
            <a:r>
              <a:rPr lang="en-US" dirty="0" err="1"/>
              <a:t>im</a:t>
            </a:r>
            <a:r>
              <a:rPr lang="en-US" dirty="0"/>
              <a:t> </a:t>
            </a:r>
            <a:r>
              <a:rPr lang="en-US" dirty="0" err="1"/>
              <a:t>može</a:t>
            </a:r>
            <a:r>
              <a:rPr lang="en-US" dirty="0"/>
              <a:t> </a:t>
            </a:r>
            <a:r>
              <a:rPr lang="en-US" dirty="0" err="1"/>
              <a:t>zatrebati</a:t>
            </a:r>
            <a:r>
              <a:rPr lang="en-US" dirty="0"/>
              <a:t> </a:t>
            </a:r>
            <a:r>
              <a:rPr lang="en-US" dirty="0" err="1"/>
              <a:t>obzirom</a:t>
            </a:r>
            <a:r>
              <a:rPr lang="en-US" dirty="0"/>
              <a:t> </a:t>
            </a:r>
            <a:r>
              <a:rPr lang="en-US" dirty="0" err="1"/>
              <a:t>na</a:t>
            </a:r>
            <a:r>
              <a:rPr lang="en-US" dirty="0"/>
              <a:t> </a:t>
            </a:r>
            <a:r>
              <a:rPr lang="en-US" dirty="0" err="1"/>
              <a:t>njihovu</a:t>
            </a:r>
            <a:r>
              <a:rPr lang="en-US" dirty="0"/>
              <a:t> dob, </a:t>
            </a:r>
            <a:r>
              <a:rPr lang="en-US" dirty="0" err="1"/>
              <a:t>spol</a:t>
            </a:r>
            <a:r>
              <a:rPr lang="en-US" dirty="0"/>
              <a:t> i </a:t>
            </a:r>
            <a:r>
              <a:rPr lang="en-US" dirty="0" err="1"/>
              <a:t>osobnost</a:t>
            </a:r>
            <a:r>
              <a:rPr lang="en-US" dirty="0"/>
              <a:t>, a </a:t>
            </a:r>
            <a:r>
              <a:rPr lang="en-US" dirty="0" err="1"/>
              <a:t>koja</a:t>
            </a:r>
            <a:r>
              <a:rPr lang="en-US" dirty="0"/>
              <a:t> je u </a:t>
            </a:r>
            <a:r>
              <a:rPr lang="en-US" dirty="0" err="1"/>
              <a:t>interesu</a:t>
            </a:r>
            <a:r>
              <a:rPr lang="en-US" dirty="0"/>
              <a:t> </a:t>
            </a:r>
            <a:r>
              <a:rPr lang="en-US" dirty="0" err="1"/>
              <a:t>njihovog</a:t>
            </a:r>
            <a:r>
              <a:rPr lang="en-US" dirty="0"/>
              <a:t> </a:t>
            </a:r>
            <a:r>
              <a:rPr lang="en-US" dirty="0" err="1"/>
              <a:t>sveobuhvatnog</a:t>
            </a:r>
            <a:r>
              <a:rPr lang="en-US" dirty="0"/>
              <a:t> </a:t>
            </a:r>
            <a:r>
              <a:rPr lang="en-US" dirty="0" err="1"/>
              <a:t>razvoja</a:t>
            </a:r>
            <a:r>
              <a:rPr lang="en-US" dirty="0"/>
              <a:t>. </a:t>
            </a:r>
            <a:endParaRPr lang="hr-BA" dirty="0" smtClean="0"/>
          </a:p>
          <a:p>
            <a:pPr algn="just"/>
            <a:r>
              <a:rPr lang="en-US" dirty="0" err="1" smtClean="0"/>
              <a:t>Mlade</a:t>
            </a:r>
            <a:r>
              <a:rPr lang="en-US" dirty="0" smtClean="0"/>
              <a:t> </a:t>
            </a:r>
            <a:r>
              <a:rPr lang="en-US" dirty="0" err="1"/>
              <a:t>počiniteljice</a:t>
            </a:r>
            <a:r>
              <a:rPr lang="en-US" dirty="0"/>
              <a:t> </a:t>
            </a:r>
            <a:r>
              <a:rPr lang="en-US" dirty="0" err="1"/>
              <a:t>smještene</a:t>
            </a:r>
            <a:r>
              <a:rPr lang="en-US" dirty="0"/>
              <a:t> u </a:t>
            </a:r>
            <a:r>
              <a:rPr lang="en-US" dirty="0" err="1"/>
              <a:t>ustanovu</a:t>
            </a:r>
            <a:r>
              <a:rPr lang="en-US" dirty="0"/>
              <a:t> </a:t>
            </a:r>
            <a:r>
              <a:rPr lang="en-US" dirty="0" err="1"/>
              <a:t>zahtijevaju</a:t>
            </a:r>
            <a:r>
              <a:rPr lang="en-US" dirty="0"/>
              <a:t> </a:t>
            </a:r>
            <a:r>
              <a:rPr lang="en-US" dirty="0" err="1"/>
              <a:t>posebnu</a:t>
            </a:r>
            <a:r>
              <a:rPr lang="en-US" dirty="0"/>
              <a:t> </a:t>
            </a:r>
            <a:r>
              <a:rPr lang="en-US" dirty="0" err="1"/>
              <a:t>pažnju</a:t>
            </a:r>
            <a:r>
              <a:rPr lang="en-US" dirty="0"/>
              <a:t> </a:t>
            </a:r>
            <a:r>
              <a:rPr lang="en-US" dirty="0" err="1"/>
              <a:t>zbog</a:t>
            </a:r>
            <a:r>
              <a:rPr lang="en-US" dirty="0"/>
              <a:t> </a:t>
            </a:r>
            <a:r>
              <a:rPr lang="en-US" dirty="0" err="1"/>
              <a:t>svojih</a:t>
            </a:r>
            <a:r>
              <a:rPr lang="en-US" dirty="0"/>
              <a:t> </a:t>
            </a:r>
            <a:r>
              <a:rPr lang="en-US" dirty="0" err="1"/>
              <a:t>ličnih</a:t>
            </a:r>
            <a:r>
              <a:rPr lang="en-US" dirty="0"/>
              <a:t> </a:t>
            </a:r>
            <a:r>
              <a:rPr lang="en-US" dirty="0" err="1"/>
              <a:t>potreba</a:t>
            </a:r>
            <a:r>
              <a:rPr lang="en-US" dirty="0"/>
              <a:t> i </a:t>
            </a:r>
            <a:r>
              <a:rPr lang="en-US" dirty="0" err="1"/>
              <a:t>problema</a:t>
            </a:r>
            <a:r>
              <a:rPr lang="en-US" dirty="0"/>
              <a:t> i </a:t>
            </a:r>
            <a:r>
              <a:rPr lang="en-US" dirty="0" err="1"/>
              <a:t>nikako</a:t>
            </a:r>
            <a:r>
              <a:rPr lang="en-US" dirty="0"/>
              <a:t> ne </a:t>
            </a:r>
            <a:r>
              <a:rPr lang="en-US" dirty="0" err="1"/>
              <a:t>smiju</a:t>
            </a:r>
            <a:r>
              <a:rPr lang="en-US" dirty="0"/>
              <a:t> </a:t>
            </a:r>
            <a:r>
              <a:rPr lang="en-US" dirty="0" err="1"/>
              <a:t>dobivati</a:t>
            </a:r>
            <a:r>
              <a:rPr lang="en-US" dirty="0"/>
              <a:t> </a:t>
            </a:r>
            <a:r>
              <a:rPr lang="en-US" dirty="0" err="1"/>
              <a:t>lošiju</a:t>
            </a:r>
            <a:r>
              <a:rPr lang="en-US" dirty="0"/>
              <a:t> </a:t>
            </a:r>
            <a:r>
              <a:rPr lang="en-US" dirty="0" err="1"/>
              <a:t>zaštitu</a:t>
            </a:r>
            <a:r>
              <a:rPr lang="en-US" dirty="0"/>
              <a:t>, </a:t>
            </a:r>
            <a:r>
              <a:rPr lang="en-US" dirty="0" err="1"/>
              <a:t>pomoć</a:t>
            </a:r>
            <a:r>
              <a:rPr lang="en-US" dirty="0"/>
              <a:t>, </a:t>
            </a:r>
            <a:r>
              <a:rPr lang="en-US" dirty="0" err="1"/>
              <a:t>liječenje</a:t>
            </a:r>
            <a:r>
              <a:rPr lang="en-US" dirty="0"/>
              <a:t> i </a:t>
            </a:r>
            <a:r>
              <a:rPr lang="en-US" dirty="0" err="1"/>
              <a:t>osposobljavanje</a:t>
            </a:r>
            <a:r>
              <a:rPr lang="en-US" dirty="0"/>
              <a:t> u </a:t>
            </a:r>
            <a:r>
              <a:rPr lang="en-US" dirty="0" err="1"/>
              <a:t>odnosu</a:t>
            </a:r>
            <a:r>
              <a:rPr lang="en-US" dirty="0"/>
              <a:t> </a:t>
            </a:r>
            <a:r>
              <a:rPr lang="en-US" dirty="0" err="1"/>
              <a:t>na</a:t>
            </a:r>
            <a:r>
              <a:rPr lang="en-US" dirty="0"/>
              <a:t> </a:t>
            </a:r>
            <a:r>
              <a:rPr lang="en-US" dirty="0" err="1"/>
              <a:t>mlade</a:t>
            </a:r>
            <a:r>
              <a:rPr lang="en-US" dirty="0"/>
              <a:t> </a:t>
            </a:r>
            <a:r>
              <a:rPr lang="en-US" dirty="0" err="1"/>
              <a:t>muške</a:t>
            </a:r>
            <a:r>
              <a:rPr lang="en-US" dirty="0"/>
              <a:t> </a:t>
            </a:r>
            <a:r>
              <a:rPr lang="en-US" dirty="0" err="1"/>
              <a:t>počinitelje</a:t>
            </a:r>
            <a:r>
              <a:rPr lang="en-US" dirty="0"/>
              <a:t>.</a:t>
            </a:r>
          </a:p>
        </p:txBody>
      </p:sp>
    </p:spTree>
    <p:extLst>
      <p:ext uri="{BB962C8B-B14F-4D97-AF65-F5344CB8AC3E}">
        <p14:creationId xmlns:p14="http://schemas.microsoft.com/office/powerpoint/2010/main" val="739657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19200"/>
          </a:xfrm>
        </p:spPr>
        <p:txBody>
          <a:bodyPr/>
          <a:lstStyle/>
          <a:p>
            <a:r>
              <a:rPr lang="hr-BA" dirty="0" smtClean="0">
                <a:solidFill>
                  <a:schemeClr val="accent2">
                    <a:lumMod val="50000"/>
                  </a:schemeClr>
                </a:solidFill>
              </a:rPr>
              <a:t>UVJETNI OTPUST</a:t>
            </a:r>
            <a:endParaRPr lang="en-US" dirty="0">
              <a:solidFill>
                <a:schemeClr val="accent2">
                  <a:lumMod val="50000"/>
                </a:schemeClr>
              </a:solidFill>
            </a:endParaRPr>
          </a:p>
        </p:txBody>
      </p:sp>
      <p:sp>
        <p:nvSpPr>
          <p:cNvPr id="3" name="Content Placeholder 2"/>
          <p:cNvSpPr>
            <a:spLocks noGrp="1"/>
          </p:cNvSpPr>
          <p:nvPr>
            <p:ph idx="1"/>
          </p:nvPr>
        </p:nvSpPr>
        <p:spPr>
          <a:xfrm>
            <a:off x="762000" y="685800"/>
            <a:ext cx="7543800" cy="4572000"/>
          </a:xfrm>
        </p:spPr>
        <p:txBody>
          <a:bodyPr>
            <a:normAutofit fontScale="85000" lnSpcReduction="10000"/>
          </a:bodyPr>
          <a:lstStyle/>
          <a:p>
            <a:pPr algn="just"/>
            <a:r>
              <a:rPr lang="vi-VN" dirty="0"/>
              <a:t>Maloljetni učinilac krivičnog djela može biti uvjetno otpušten ukoliko je izdržao najmanje trećinu izrečene kazne, te ukoliko se na osnovu postignutog uspjeha može očekivati da će se dobro ponašati i da neće izvršiti krivično djelo. Kako bi se osuđenom maloljetniku na uvjetnom otpustu pružila pomoć i podrška u rješavanju raznovrsnih problema vezanih uz proces ponovne socijalne integracije, te kako bi ga se odvratilo od iskušenja da te probleme razriješi ponovnim činjenjem krivičnog djela, može se odrediti mjera pojačane brige i nadzora ili pojačane brige i nadzora uz dnevni boravak u vaspitnoj ustanovi. </a:t>
            </a:r>
          </a:p>
          <a:p>
            <a:pPr algn="just"/>
            <a:r>
              <a:rPr lang="vi-VN" dirty="0"/>
              <a:t>Uvjetni otpust traje do isteka vremena za koje je kazna izrečena. </a:t>
            </a:r>
            <a:r>
              <a:rPr lang="vi-VN" dirty="0">
                <a:solidFill>
                  <a:schemeClr val="accent1">
                    <a:lumMod val="75000"/>
                  </a:schemeClr>
                </a:solidFill>
              </a:rPr>
              <a:t>Uvjetni će se otpust obavezno opozvati ako osuđenik na uvjetnom otpustu počini krivična djela za koja mu bude izrečena kazna zatvora od šest mjeseci ili dužem trajanju ili kazna maloljetničkog zatvora (pa i u zakonskom minimumu, tj.šest mjeseci).</a:t>
            </a:r>
          </a:p>
          <a:p>
            <a:endParaRPr lang="en-US" dirty="0"/>
          </a:p>
        </p:txBody>
      </p:sp>
    </p:spTree>
    <p:extLst>
      <p:ext uri="{BB962C8B-B14F-4D97-AF65-F5344CB8AC3E}">
        <p14:creationId xmlns:p14="http://schemas.microsoft.com/office/powerpoint/2010/main" val="65488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sz="4000" dirty="0" smtClean="0"/>
              <a:t>Stučnjaci smatraju da je potrebno više koristiti alternativne mjere</a:t>
            </a:r>
            <a:r>
              <a:rPr lang="bs-Latn-BA" sz="4000" dirty="0" smtClean="0"/>
              <a:t>, odnosno  </a:t>
            </a:r>
            <a:r>
              <a:rPr lang="bs-Latn-BA" sz="4000" dirty="0" smtClean="0"/>
              <a:t>izbjegavanje krivičnih sankcija</a:t>
            </a:r>
            <a:endParaRPr lang="en-US" sz="4000" dirty="0"/>
          </a:p>
        </p:txBody>
      </p:sp>
      <p:sp>
        <p:nvSpPr>
          <p:cNvPr id="3" name="Content Placeholder 2"/>
          <p:cNvSpPr>
            <a:spLocks noGrp="1"/>
          </p:cNvSpPr>
          <p:nvPr>
            <p:ph idx="1"/>
          </p:nvPr>
        </p:nvSpPr>
        <p:spPr/>
        <p:txBody>
          <a:bodyPr/>
          <a:lstStyle/>
          <a:p>
            <a:r>
              <a:rPr lang="en-US" dirty="0">
                <a:hlinkClick r:id="rId2"/>
              </a:rPr>
              <a:t>https://www.youtube.com/watch?v=zW7OrTdfobI&amp;feature=share&amp;fbclid=IwAR26jphGm0B9OEWd8CXiXOVup-LYn2fkW5yNqw1TYoHdztRprtJmCeh_uPQ</a:t>
            </a:r>
            <a:endParaRPr lang="en-US" dirty="0"/>
          </a:p>
        </p:txBody>
      </p:sp>
    </p:spTree>
    <p:extLst>
      <p:ext uri="{BB962C8B-B14F-4D97-AF65-F5344CB8AC3E}">
        <p14:creationId xmlns:p14="http://schemas.microsoft.com/office/powerpoint/2010/main" val="1444856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REHABILITACIJA </a:t>
            </a:r>
            <a:endParaRPr lang="en-US" dirty="0"/>
          </a:p>
        </p:txBody>
      </p:sp>
      <p:sp>
        <p:nvSpPr>
          <p:cNvPr id="3" name="Content Placeholder 2"/>
          <p:cNvSpPr>
            <a:spLocks noGrp="1"/>
          </p:cNvSpPr>
          <p:nvPr>
            <p:ph idx="1"/>
          </p:nvPr>
        </p:nvSpPr>
        <p:spPr>
          <a:xfrm>
            <a:off x="0" y="685800"/>
            <a:ext cx="8991600" cy="4724400"/>
          </a:xfrm>
        </p:spPr>
        <p:txBody>
          <a:bodyPr/>
          <a:lstStyle/>
          <a:p>
            <a:pPr algn="just"/>
            <a:r>
              <a:rPr lang="vi-VN" dirty="0"/>
              <a:t>Rehabilitacijom se briše osuda, prestaju sve njene negativne pravne posljedice za osuđenog, a osuđeno lice se smatra neosuđivanim, pri čemu se ne dira u prava trećih lica koja se zasnivaju na </a:t>
            </a:r>
            <a:r>
              <a:rPr lang="vi-VN" dirty="0" smtClean="0"/>
              <a:t>osudi</a:t>
            </a:r>
            <a:r>
              <a:rPr lang="bs-Latn-BA" dirty="0" smtClean="0"/>
              <a:t>.</a:t>
            </a:r>
          </a:p>
          <a:p>
            <a:pPr algn="just"/>
            <a:r>
              <a:rPr lang="vi-VN" dirty="0"/>
              <a:t>Prema zakonskoj odredbi licu kome je izrečena kazna maloljetničkog zatvora briše se osuda iz kaznene evidencije kada protekne vrijeme od jedne godine od dana izdržane, zastarjele ili oproštene kazne (zakonska rehabilitacija) pod uslovom da osuđeni maloljetnik za to vrijeme ne učini novo krivično </a:t>
            </a:r>
            <a:r>
              <a:rPr lang="vi-VN" dirty="0" smtClean="0"/>
              <a:t>djelo</a:t>
            </a:r>
            <a:r>
              <a:rPr lang="hr-BA" dirty="0" smtClean="0"/>
              <a:t>.</a:t>
            </a:r>
            <a:endParaRPr lang="en-US" dirty="0"/>
          </a:p>
        </p:txBody>
      </p:sp>
    </p:spTree>
    <p:extLst>
      <p:ext uri="{BB962C8B-B14F-4D97-AF65-F5344CB8AC3E}">
        <p14:creationId xmlns:p14="http://schemas.microsoft.com/office/powerpoint/2010/main" val="2974612885"/>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USLOVI ZA REHABILITACIJU </a:t>
            </a:r>
            <a:endParaRPr lang="en-US" dirty="0"/>
          </a:p>
        </p:txBody>
      </p:sp>
      <p:sp>
        <p:nvSpPr>
          <p:cNvPr id="3" name="Content Placeholder 2"/>
          <p:cNvSpPr>
            <a:spLocks noGrp="1"/>
          </p:cNvSpPr>
          <p:nvPr>
            <p:ph idx="1"/>
          </p:nvPr>
        </p:nvSpPr>
        <p:spPr/>
        <p:txBody>
          <a:bodyPr/>
          <a:lstStyle/>
          <a:p>
            <a:pPr algn="just"/>
            <a:r>
              <a:rPr lang="bs-Latn-BA" dirty="0" smtClean="0"/>
              <a:t>Kazna maloljetničkog zatvora se ne može brisati dok nisu istekle sigurnosne mjere.</a:t>
            </a:r>
          </a:p>
          <a:p>
            <a:pPr algn="just"/>
            <a:r>
              <a:rPr lang="en-US" dirty="0" err="1"/>
              <a:t>Ukoliko</a:t>
            </a:r>
            <a:r>
              <a:rPr lang="en-US" dirty="0"/>
              <a:t> je u </a:t>
            </a:r>
            <a:r>
              <a:rPr lang="en-US" dirty="0" err="1"/>
              <a:t>toku</a:t>
            </a:r>
            <a:r>
              <a:rPr lang="en-US" dirty="0"/>
              <a:t> </a:t>
            </a:r>
            <a:r>
              <a:rPr lang="en-US" dirty="0" err="1"/>
              <a:t>roka</a:t>
            </a:r>
            <a:r>
              <a:rPr lang="en-US" dirty="0"/>
              <a:t> </a:t>
            </a:r>
            <a:r>
              <a:rPr lang="en-US" dirty="0" err="1"/>
              <a:t>za</a:t>
            </a:r>
            <a:r>
              <a:rPr lang="en-US" dirty="0"/>
              <a:t> </a:t>
            </a:r>
            <a:r>
              <a:rPr lang="en-US" dirty="0" err="1"/>
              <a:t>brisanje</a:t>
            </a:r>
            <a:r>
              <a:rPr lang="en-US" dirty="0"/>
              <a:t> </a:t>
            </a:r>
            <a:r>
              <a:rPr lang="en-US" dirty="0" err="1"/>
              <a:t>osude</a:t>
            </a:r>
            <a:r>
              <a:rPr lang="en-US" dirty="0"/>
              <a:t> </a:t>
            </a:r>
            <a:r>
              <a:rPr lang="en-US" dirty="0" err="1"/>
              <a:t>maloljetniku</a:t>
            </a:r>
            <a:r>
              <a:rPr lang="en-US" dirty="0"/>
              <a:t> </a:t>
            </a:r>
            <a:r>
              <a:rPr lang="en-US" dirty="0" err="1"/>
              <a:t>izrečena</a:t>
            </a:r>
            <a:r>
              <a:rPr lang="en-US" dirty="0"/>
              <a:t> </a:t>
            </a:r>
            <a:r>
              <a:rPr lang="en-US" dirty="0" err="1"/>
              <a:t>kazna</a:t>
            </a:r>
            <a:r>
              <a:rPr lang="en-US" dirty="0"/>
              <a:t> </a:t>
            </a:r>
            <a:r>
              <a:rPr lang="en-US" dirty="0" err="1"/>
              <a:t>maloljetničkog</a:t>
            </a:r>
            <a:r>
              <a:rPr lang="en-US" dirty="0"/>
              <a:t> </a:t>
            </a:r>
            <a:r>
              <a:rPr lang="en-US" dirty="0" err="1"/>
              <a:t>zatvora</a:t>
            </a:r>
            <a:r>
              <a:rPr lang="en-US" dirty="0"/>
              <a:t> </a:t>
            </a:r>
            <a:r>
              <a:rPr lang="en-US" dirty="0" err="1"/>
              <a:t>ili</a:t>
            </a:r>
            <a:r>
              <a:rPr lang="en-US" dirty="0"/>
              <a:t> </a:t>
            </a:r>
            <a:r>
              <a:rPr lang="en-US" dirty="0" err="1"/>
              <a:t>zatvora</a:t>
            </a:r>
            <a:r>
              <a:rPr lang="en-US" dirty="0"/>
              <a:t> </a:t>
            </a:r>
            <a:r>
              <a:rPr lang="en-US" dirty="0" err="1"/>
              <a:t>preko</a:t>
            </a:r>
            <a:r>
              <a:rPr lang="en-US" dirty="0"/>
              <a:t> pet </a:t>
            </a:r>
            <a:r>
              <a:rPr lang="en-US" dirty="0" err="1"/>
              <a:t>godina</a:t>
            </a:r>
            <a:r>
              <a:rPr lang="en-US" dirty="0"/>
              <a:t>, ne </a:t>
            </a:r>
            <a:r>
              <a:rPr lang="en-US" dirty="0" err="1"/>
              <a:t>briše</a:t>
            </a:r>
            <a:r>
              <a:rPr lang="en-US" dirty="0"/>
              <a:t> se </a:t>
            </a:r>
            <a:r>
              <a:rPr lang="en-US" dirty="0" err="1"/>
              <a:t>ni</a:t>
            </a:r>
            <a:r>
              <a:rPr lang="en-US" dirty="0"/>
              <a:t> </a:t>
            </a:r>
            <a:r>
              <a:rPr lang="en-US" dirty="0" err="1"/>
              <a:t>ranija</a:t>
            </a:r>
            <a:r>
              <a:rPr lang="en-US" dirty="0"/>
              <a:t> </a:t>
            </a:r>
            <a:r>
              <a:rPr lang="en-US" dirty="0" err="1" smtClean="0"/>
              <a:t>ni</a:t>
            </a:r>
            <a:r>
              <a:rPr lang="hr-BA" dirty="0" smtClean="0"/>
              <a:t>ti</a:t>
            </a:r>
            <a:r>
              <a:rPr lang="en-US" dirty="0" smtClean="0"/>
              <a:t> </a:t>
            </a:r>
            <a:r>
              <a:rPr lang="en-US" dirty="0" err="1"/>
              <a:t>kasnija</a:t>
            </a:r>
            <a:r>
              <a:rPr lang="en-US" dirty="0"/>
              <a:t> </a:t>
            </a:r>
            <a:r>
              <a:rPr lang="en-US" dirty="0" err="1"/>
              <a:t>osuda</a:t>
            </a:r>
            <a:r>
              <a:rPr lang="en-US" dirty="0" smtClean="0"/>
              <a:t>.</a:t>
            </a:r>
            <a:endParaRPr lang="bs-Latn-BA" dirty="0" smtClean="0"/>
          </a:p>
          <a:p>
            <a:pPr algn="just"/>
            <a:r>
              <a:rPr lang="bs-Latn-BA" dirty="0" smtClean="0"/>
              <a:t>Ako je maloljetnik imao više osuda, onda se one mogu brisati pojedinačno ili istovremeno. </a:t>
            </a:r>
            <a:endParaRPr lang="en-US" dirty="0"/>
          </a:p>
        </p:txBody>
      </p:sp>
    </p:spTree>
    <p:extLst>
      <p:ext uri="{BB962C8B-B14F-4D97-AF65-F5344CB8AC3E}">
        <p14:creationId xmlns:p14="http://schemas.microsoft.com/office/powerpoint/2010/main" val="479023868"/>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4876800"/>
          </a:xfrm>
        </p:spPr>
        <p:txBody>
          <a:bodyPr>
            <a:normAutofit/>
          </a:bodyPr>
          <a:lstStyle/>
          <a:p>
            <a:pPr algn="just"/>
            <a:r>
              <a:rPr lang="vi-VN" dirty="0">
                <a:solidFill>
                  <a:schemeClr val="accent6">
                    <a:lumMod val="60000"/>
                    <a:lumOff val="40000"/>
                  </a:schemeClr>
                </a:solidFill>
              </a:rPr>
              <a:t>Resocijalizacija</a:t>
            </a:r>
            <a:r>
              <a:rPr lang="vi-VN" dirty="0"/>
              <a:t> označava proces koji podrazumijeva poduzimanje sistematske, planske i organizirane aktivnosti društva radi osposobljavanja maloljetnika da ubuduće poštuje društvene norme i pravila kako ne bi dolazio u sukob sa zakonom i kako bi postao koristan clan društvene </a:t>
            </a:r>
            <a:r>
              <a:rPr lang="vi-VN" dirty="0" smtClean="0"/>
              <a:t>zajednice</a:t>
            </a:r>
            <a:r>
              <a:rPr lang="hr-BA" dirty="0" smtClean="0"/>
              <a:t>.</a:t>
            </a:r>
            <a:endParaRPr lang="vi-VN" dirty="0"/>
          </a:p>
          <a:p>
            <a:pPr algn="just"/>
            <a:r>
              <a:rPr lang="vi-VN" dirty="0">
                <a:solidFill>
                  <a:schemeClr val="accent6">
                    <a:lumMod val="60000"/>
                    <a:lumOff val="40000"/>
                  </a:schemeClr>
                </a:solidFill>
              </a:rPr>
              <a:t>Reintegracija</a:t>
            </a:r>
            <a:r>
              <a:rPr lang="vi-VN" dirty="0"/>
              <a:t> označava potpuno uključivanje maloljetnika u život kao punopravnog, ravnopravnog člana društvene zajednice tako da uživa status neosuđivanosti, a time i sva prava kao drugi punopravni građani. Krivično djelo maloljetnika se zaboravlja, a u službenoj evidenciji se ne spominje njegov sudski tretman i osuđivanost.</a:t>
            </a:r>
          </a:p>
          <a:p>
            <a:endParaRPr lang="en-US" dirty="0"/>
          </a:p>
        </p:txBody>
      </p:sp>
    </p:spTree>
    <p:extLst>
      <p:ext uri="{BB962C8B-B14F-4D97-AF65-F5344CB8AC3E}">
        <p14:creationId xmlns:p14="http://schemas.microsoft.com/office/powerpoint/2010/main" val="1329560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ZAKLJUČAK </a:t>
            </a:r>
            <a:endParaRPr lang="en-US" dirty="0"/>
          </a:p>
        </p:txBody>
      </p:sp>
      <p:sp>
        <p:nvSpPr>
          <p:cNvPr id="3" name="Content Placeholder 2"/>
          <p:cNvSpPr>
            <a:spLocks noGrp="1"/>
          </p:cNvSpPr>
          <p:nvPr>
            <p:ph idx="1"/>
          </p:nvPr>
        </p:nvSpPr>
        <p:spPr>
          <a:xfrm>
            <a:off x="457200" y="685800"/>
            <a:ext cx="8382000" cy="4572000"/>
          </a:xfrm>
        </p:spPr>
        <p:txBody>
          <a:bodyPr>
            <a:normAutofit fontScale="92500"/>
          </a:bodyPr>
          <a:lstStyle/>
          <a:p>
            <a:r>
              <a:rPr lang="vi-VN" dirty="0"/>
              <a:t>Svrha kažnjavanja maloljetnih počinitelja krivičnih djela trebala bi biti njihova rehabilitacija i resocijalizacija, a što se razlikuje po svrsi od kažnjavanja odraslih počinitelja krivičnih djela. Zakon propisuje da se mlađim maloljetnicima mogu izreći vaspitne mjere uz posebne obaveze, dok se starijim maloljetnicima može izreći i kazna maloljetničkog zatvora. Kazna maloljetničkog zatvora je jedina kazna koja se može izreći </a:t>
            </a:r>
            <a:r>
              <a:rPr lang="vi-VN" dirty="0" smtClean="0"/>
              <a:t>maloljetnom </a:t>
            </a:r>
            <a:r>
              <a:rPr lang="vi-VN" dirty="0"/>
              <a:t>učiniocu krivičnog djela. Međutim, danas ova kazna ne ostvaruje svoju svrhu u vidu vaspitanja, kao i rehabilitacije i integracije maloljetnika u društvo. Svrha svih krivičnih sankcija je vaspitanje maloljetnika, njegova reintegracija u društvo, te </a:t>
            </a:r>
            <a:r>
              <a:rPr lang="hr-BA" dirty="0" smtClean="0"/>
              <a:t>uvid u štetnost </a:t>
            </a:r>
            <a:r>
              <a:rPr lang="vi-VN" dirty="0" smtClean="0"/>
              <a:t>činjenj</a:t>
            </a:r>
            <a:r>
              <a:rPr lang="hr-BA" dirty="0" smtClean="0"/>
              <a:t>a</a:t>
            </a:r>
            <a:r>
              <a:rPr lang="vi-VN" dirty="0" smtClean="0"/>
              <a:t> </a:t>
            </a:r>
            <a:r>
              <a:rPr lang="vi-VN" dirty="0"/>
              <a:t>krivičnih </a:t>
            </a:r>
            <a:r>
              <a:rPr lang="vi-VN" dirty="0" smtClean="0"/>
              <a:t>djela</a:t>
            </a:r>
            <a:r>
              <a:rPr lang="hr-BA" dirty="0" smtClean="0"/>
              <a:t>,</a:t>
            </a:r>
            <a:r>
              <a:rPr lang="vi-VN" dirty="0" smtClean="0"/>
              <a:t> </a:t>
            </a:r>
            <a:r>
              <a:rPr lang="hr-BA" dirty="0" smtClean="0"/>
              <a:t>te </a:t>
            </a:r>
            <a:r>
              <a:rPr lang="vi-VN" dirty="0" smtClean="0"/>
              <a:t>da </a:t>
            </a:r>
            <a:r>
              <a:rPr lang="vi-VN" dirty="0"/>
              <a:t>mu se ukaže da ukoliko bude ubuduće vršio krivična djela, može da mu se izrekne teža kazna od one koja mu je prvi put izrečena. </a:t>
            </a:r>
            <a:endParaRPr lang="en-US" dirty="0"/>
          </a:p>
        </p:txBody>
      </p:sp>
    </p:spTree>
    <p:extLst>
      <p:ext uri="{BB962C8B-B14F-4D97-AF65-F5344CB8AC3E}">
        <p14:creationId xmlns:p14="http://schemas.microsoft.com/office/powerpoint/2010/main" val="263462927"/>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534400" cy="2438400"/>
          </a:xfrm>
        </p:spPr>
        <p:txBody>
          <a:bodyPr>
            <a:noAutofit/>
          </a:bodyPr>
          <a:lstStyle/>
          <a:p>
            <a:pPr algn="ctr"/>
            <a:r>
              <a:rPr lang="bs-Latn-BA" sz="8800" dirty="0" smtClean="0"/>
              <a:t>HVALA NA PAŽNJI !</a:t>
            </a:r>
            <a:endParaRPr lang="en-US" sz="8800" dirty="0"/>
          </a:p>
        </p:txBody>
      </p:sp>
    </p:spTree>
    <p:extLst>
      <p:ext uri="{BB962C8B-B14F-4D97-AF65-F5344CB8AC3E}">
        <p14:creationId xmlns:p14="http://schemas.microsoft.com/office/powerpoint/2010/main" val="9828815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066800"/>
            <a:ext cx="7105196" cy="4953000"/>
          </a:xfrm>
        </p:spPr>
      </p:pic>
    </p:spTree>
    <p:extLst>
      <p:ext uri="{BB962C8B-B14F-4D97-AF65-F5344CB8AC3E}">
        <p14:creationId xmlns:p14="http://schemas.microsoft.com/office/powerpoint/2010/main" val="175810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28800"/>
            <a:ext cx="7543800" cy="4114800"/>
          </a:xfrm>
        </p:spPr>
        <p:txBody>
          <a:bodyPr>
            <a:normAutofit fontScale="92500" lnSpcReduction="10000"/>
          </a:bodyPr>
          <a:lstStyle/>
          <a:p>
            <a:pPr marL="0" lvl="0" indent="0">
              <a:buClr>
                <a:srgbClr val="AD0101"/>
              </a:buClr>
              <a:buNone/>
            </a:pPr>
            <a:r>
              <a:rPr lang="hr-BA" sz="2000" b="1" dirty="0">
                <a:solidFill>
                  <a:srgbClr val="FF0000"/>
                </a:solidFill>
              </a:rPr>
              <a:t>GRAFIKON  1. </a:t>
            </a:r>
          </a:p>
          <a:p>
            <a:pPr marL="0" lvl="0" indent="0">
              <a:buClr>
                <a:srgbClr val="AD0101"/>
              </a:buClr>
              <a:buNone/>
            </a:pPr>
            <a:r>
              <a:rPr lang="hr-BA" sz="2000" b="1" i="1" dirty="0">
                <a:solidFill>
                  <a:srgbClr val="FF0000"/>
                </a:solidFill>
              </a:rPr>
              <a:t>MALOLJETNI POČINITELJI KRIVIČNIH DJELA U BiH </a:t>
            </a:r>
          </a:p>
          <a:p>
            <a:pPr marL="0" lvl="0" indent="0">
              <a:buClr>
                <a:srgbClr val="AD0101"/>
              </a:buClr>
              <a:buNone/>
            </a:pPr>
            <a:r>
              <a:rPr lang="hr-BA" sz="2000" b="1" dirty="0">
                <a:solidFill>
                  <a:srgbClr val="FF0000"/>
                </a:solidFill>
              </a:rPr>
              <a:t>(</a:t>
            </a:r>
            <a:r>
              <a:rPr lang="hr-BA" sz="2000" b="1" dirty="0" smtClean="0">
                <a:solidFill>
                  <a:srgbClr val="FF0000"/>
                </a:solidFill>
              </a:rPr>
              <a:t>2015. </a:t>
            </a:r>
            <a:r>
              <a:rPr lang="hr-BA" sz="2000" b="1" dirty="0">
                <a:solidFill>
                  <a:srgbClr val="FF0000"/>
                </a:solidFill>
              </a:rPr>
              <a:t>godina</a:t>
            </a:r>
            <a:r>
              <a:rPr lang="hr-BA" sz="2000" b="1" dirty="0" smtClean="0">
                <a:solidFill>
                  <a:srgbClr val="FF0000"/>
                </a:solidFill>
              </a:rPr>
              <a:t>)</a:t>
            </a:r>
          </a:p>
          <a:p>
            <a:pPr marL="0" lvl="0" indent="0">
              <a:buClr>
                <a:srgbClr val="AD0101"/>
              </a:buClr>
              <a:buNone/>
            </a:pPr>
            <a:endParaRPr lang="hr-BA" sz="2000" b="1" dirty="0">
              <a:solidFill>
                <a:srgbClr val="FF0000"/>
              </a:solidFill>
            </a:endParaRPr>
          </a:p>
          <a:p>
            <a:pPr marL="0" lvl="0" indent="0" algn="just">
              <a:buClr>
                <a:srgbClr val="AD0101"/>
              </a:buClr>
              <a:buNone/>
            </a:pPr>
            <a:r>
              <a:rPr lang="vi-VN" sz="2000" dirty="0"/>
              <a:t>U 2015. godini tužilaštva u Bosni i Hercegovini riješila su 713 izvještaja (prijavu) o počinjenom krivičnom djelu za maloljetna </a:t>
            </a:r>
            <a:r>
              <a:rPr lang="vi-VN" sz="2000" dirty="0" smtClean="0"/>
              <a:t>lica</a:t>
            </a:r>
            <a:r>
              <a:rPr lang="bs-Latn-BA" sz="2000" dirty="0" smtClean="0"/>
              <a:t>.</a:t>
            </a:r>
          </a:p>
          <a:p>
            <a:pPr marL="0" lvl="0" indent="0" algn="just">
              <a:buClr>
                <a:srgbClr val="AD0101"/>
              </a:buClr>
              <a:buNone/>
            </a:pPr>
            <a:r>
              <a:rPr lang="vi-VN" sz="2000" dirty="0" smtClean="0"/>
              <a:t>Od </a:t>
            </a:r>
            <a:r>
              <a:rPr lang="vi-VN" sz="2000" dirty="0"/>
              <a:t>ukupnog broja izvještaja (prijava) o počinjenom krivičnom djelu za maloljetna lica u 2015. godini, po vrstama odluke za njih </a:t>
            </a:r>
            <a:r>
              <a:rPr lang="vi-VN" sz="2000" dirty="0" smtClean="0"/>
              <a:t>51,33</a:t>
            </a:r>
            <a:r>
              <a:rPr lang="bs-Latn-BA" sz="2000" dirty="0" smtClean="0"/>
              <a:t>%</a:t>
            </a:r>
            <a:r>
              <a:rPr lang="vi-VN" sz="2000" dirty="0" smtClean="0"/>
              <a:t> je </a:t>
            </a:r>
            <a:r>
              <a:rPr lang="vi-VN" sz="2000" dirty="0"/>
              <a:t>odbačena </a:t>
            </a:r>
            <a:r>
              <a:rPr lang="vi-VN" sz="2000" dirty="0" smtClean="0"/>
              <a:t>prijava</a:t>
            </a:r>
            <a:r>
              <a:rPr lang="bs-Latn-BA" sz="2000" dirty="0" smtClean="0"/>
              <a:t> što je broj od 366 odbačenih </a:t>
            </a:r>
            <a:r>
              <a:rPr lang="bs-Latn-BA" sz="2000" dirty="0" smtClean="0"/>
              <a:t>prijava</a:t>
            </a:r>
            <a:r>
              <a:rPr lang="vi-VN" sz="2000" dirty="0" smtClean="0"/>
              <a:t>, </a:t>
            </a:r>
            <a:r>
              <a:rPr lang="vi-VN" sz="2000" dirty="0" smtClean="0"/>
              <a:t>14,03</a:t>
            </a:r>
            <a:r>
              <a:rPr lang="bs-Latn-BA" sz="2000" dirty="0" smtClean="0"/>
              <a:t>% </a:t>
            </a:r>
            <a:r>
              <a:rPr lang="vi-VN" sz="2000" dirty="0" smtClean="0"/>
              <a:t>pripremni </a:t>
            </a:r>
            <a:r>
              <a:rPr lang="vi-VN" sz="2000" dirty="0"/>
              <a:t>postupak je obustavljen </a:t>
            </a:r>
            <a:r>
              <a:rPr lang="bs-Latn-BA" sz="2000" dirty="0" smtClean="0"/>
              <a:t>to je 144 postupka </a:t>
            </a:r>
            <a:r>
              <a:rPr lang="vi-VN" sz="2000" dirty="0" smtClean="0"/>
              <a:t>i </a:t>
            </a:r>
            <a:r>
              <a:rPr lang="vi-VN" sz="2000" dirty="0"/>
              <a:t>za 34,64 </a:t>
            </a:r>
            <a:r>
              <a:rPr lang="bs-Latn-BA" sz="2000" dirty="0" smtClean="0"/>
              <a:t>% </a:t>
            </a:r>
            <a:r>
              <a:rPr lang="vi-VN" sz="2000" dirty="0" smtClean="0"/>
              <a:t>slučaja </a:t>
            </a:r>
            <a:r>
              <a:rPr lang="vi-VN" sz="2000" dirty="0" smtClean="0"/>
              <a:t>podn</a:t>
            </a:r>
            <a:r>
              <a:rPr lang="hr-BA" sz="2000" dirty="0" smtClean="0"/>
              <a:t>esen</a:t>
            </a:r>
            <a:r>
              <a:rPr lang="vi-VN" sz="2000" dirty="0" smtClean="0"/>
              <a:t> </a:t>
            </a:r>
            <a:r>
              <a:rPr lang="vi-VN" sz="2000" dirty="0"/>
              <a:t>je prijedlog za izricanje </a:t>
            </a:r>
            <a:r>
              <a:rPr lang="vi-VN" sz="2000" dirty="0" smtClean="0"/>
              <a:t>sankcije</a:t>
            </a:r>
            <a:r>
              <a:rPr lang="bs-Latn-BA" sz="2000" dirty="0" smtClean="0"/>
              <a:t> to je 181 presuda.</a:t>
            </a:r>
            <a:endParaRPr lang="bs-Latn-BA" sz="2000" dirty="0"/>
          </a:p>
          <a:p>
            <a:pPr marL="0" lvl="0" indent="0" algn="just">
              <a:buClr>
                <a:srgbClr val="AD0101"/>
              </a:buClr>
              <a:buNone/>
            </a:pPr>
            <a:r>
              <a:rPr lang="vi-VN" sz="2000" dirty="0" smtClean="0"/>
              <a:t>Od </a:t>
            </a:r>
            <a:r>
              <a:rPr lang="vi-VN" sz="2000" dirty="0"/>
              <a:t>ukupnog broja prijavljenih </a:t>
            </a:r>
            <a:r>
              <a:rPr lang="vi-VN" sz="2000" dirty="0" smtClean="0"/>
              <a:t>45,58</a:t>
            </a:r>
            <a:r>
              <a:rPr lang="bs-Latn-BA" sz="2000" dirty="0" smtClean="0"/>
              <a:t>% (325 optužbi) </a:t>
            </a:r>
            <a:r>
              <a:rPr lang="vi-VN" sz="2000" dirty="0" smtClean="0"/>
              <a:t>se </a:t>
            </a:r>
            <a:r>
              <a:rPr lang="vi-VN" sz="2000" dirty="0"/>
              <a:t>odnosi na optužene maloljetnike, dok ukupan broj osuđenih maloljetnih lica je </a:t>
            </a:r>
            <a:r>
              <a:rPr lang="vi-VN" sz="2000" dirty="0" smtClean="0"/>
              <a:t>181</a:t>
            </a:r>
            <a:r>
              <a:rPr lang="bs-Latn-BA" sz="2000" dirty="0" smtClean="0"/>
              <a:t>.</a:t>
            </a: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endParaRPr lang="en-US" dirty="0"/>
          </a:p>
        </p:txBody>
      </p:sp>
    </p:spTree>
    <p:extLst>
      <p:ext uri="{BB962C8B-B14F-4D97-AF65-F5344CB8AC3E}">
        <p14:creationId xmlns:p14="http://schemas.microsoft.com/office/powerpoint/2010/main" val="18299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533400"/>
            <a:ext cx="4537759" cy="5496878"/>
          </a:xfrm>
        </p:spPr>
      </p:pic>
    </p:spTree>
    <p:extLst>
      <p:ext uri="{BB962C8B-B14F-4D97-AF65-F5344CB8AC3E}">
        <p14:creationId xmlns:p14="http://schemas.microsoft.com/office/powerpoint/2010/main" val="88310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839200" cy="6553200"/>
          </a:xfrm>
        </p:spPr>
        <p:txBody>
          <a:bodyPr>
            <a:normAutofit lnSpcReduction="10000"/>
          </a:bodyPr>
          <a:lstStyle/>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r>
              <a:rPr lang="hr-BA" sz="2000" b="1" dirty="0" smtClean="0">
                <a:solidFill>
                  <a:srgbClr val="FF0000"/>
                </a:solidFill>
              </a:rPr>
              <a:t>GRAFIKON  </a:t>
            </a:r>
            <a:r>
              <a:rPr lang="hr-BA" sz="2000" b="1" dirty="0">
                <a:solidFill>
                  <a:srgbClr val="FF0000"/>
                </a:solidFill>
              </a:rPr>
              <a:t>2.  </a:t>
            </a:r>
          </a:p>
          <a:p>
            <a:pPr marL="0" lvl="0" indent="0">
              <a:buClr>
                <a:srgbClr val="AD0101"/>
              </a:buClr>
              <a:buNone/>
            </a:pPr>
            <a:r>
              <a:rPr lang="hr-BA" sz="2000" b="1" i="1" dirty="0">
                <a:solidFill>
                  <a:srgbClr val="FF0000"/>
                </a:solidFill>
              </a:rPr>
              <a:t>ODLUKE TUŽILAŠTVA PREMA SKUPINAMA KRIVIČNIH DJELA </a:t>
            </a:r>
            <a:r>
              <a:rPr lang="hr-BA" sz="2000" b="1" dirty="0">
                <a:solidFill>
                  <a:srgbClr val="FF0000"/>
                </a:solidFill>
              </a:rPr>
              <a:t>(</a:t>
            </a:r>
            <a:r>
              <a:rPr lang="hr-BA" sz="2000" b="1" dirty="0" smtClean="0">
                <a:solidFill>
                  <a:srgbClr val="FF0000"/>
                </a:solidFill>
              </a:rPr>
              <a:t>2015. </a:t>
            </a:r>
            <a:r>
              <a:rPr lang="hr-BA" sz="2000" b="1" dirty="0">
                <a:solidFill>
                  <a:srgbClr val="FF0000"/>
                </a:solidFill>
              </a:rPr>
              <a:t>godina</a:t>
            </a:r>
            <a:r>
              <a:rPr lang="hr-BA" sz="2000" b="1" dirty="0" smtClean="0">
                <a:solidFill>
                  <a:srgbClr val="FF0000"/>
                </a:solidFill>
              </a:rPr>
              <a:t>)</a:t>
            </a:r>
          </a:p>
          <a:p>
            <a:pPr marL="0" lvl="0" indent="0">
              <a:buClr>
                <a:srgbClr val="AD0101"/>
              </a:buClr>
              <a:buNone/>
            </a:pPr>
            <a:endParaRPr lang="hr-BA" sz="2000" b="1" dirty="0" smtClean="0">
              <a:solidFill>
                <a:srgbClr val="FF0000"/>
              </a:solidFill>
            </a:endParaRPr>
          </a:p>
          <a:p>
            <a:pPr marL="0" lvl="0" indent="0" algn="just">
              <a:buClr>
                <a:srgbClr val="AD0101"/>
              </a:buClr>
              <a:buNone/>
            </a:pPr>
            <a:r>
              <a:rPr lang="hr-BA" sz="1800" dirty="0" smtClean="0">
                <a:solidFill>
                  <a:schemeClr val="tx1"/>
                </a:solidFill>
              </a:rPr>
              <a:t>Kao što se može vidjeti iz </a:t>
            </a:r>
            <a:r>
              <a:rPr lang="hr-BA" sz="1800" dirty="0" smtClean="0">
                <a:solidFill>
                  <a:schemeClr val="tx1"/>
                </a:solidFill>
              </a:rPr>
              <a:t>prethodne tabele, najviše </a:t>
            </a:r>
            <a:r>
              <a:rPr lang="hr-BA" sz="1800" dirty="0" smtClean="0">
                <a:solidFill>
                  <a:schemeClr val="tx1"/>
                </a:solidFill>
              </a:rPr>
              <a:t>djela koje su počinili maloljetnici u 2015. godini bila su djela </a:t>
            </a:r>
            <a:r>
              <a:rPr lang="hr-BA" sz="1800" dirty="0" smtClean="0">
                <a:solidFill>
                  <a:schemeClr val="tx1"/>
                </a:solidFill>
              </a:rPr>
              <a:t>djela protiv imovine, </a:t>
            </a:r>
            <a:r>
              <a:rPr lang="hr-BA" sz="1800" dirty="0" smtClean="0">
                <a:solidFill>
                  <a:schemeClr val="tx1"/>
                </a:solidFill>
              </a:rPr>
              <a:t>njih čak 518, </a:t>
            </a:r>
            <a:r>
              <a:rPr lang="hr-BA" sz="1800" dirty="0" smtClean="0">
                <a:solidFill>
                  <a:schemeClr val="tx1"/>
                </a:solidFill>
              </a:rPr>
              <a:t>a 284 </a:t>
            </a:r>
            <a:r>
              <a:rPr lang="hr-BA" sz="1800" dirty="0" smtClean="0">
                <a:solidFill>
                  <a:schemeClr val="tx1"/>
                </a:solidFill>
              </a:rPr>
              <a:t>prijave su </a:t>
            </a:r>
            <a:r>
              <a:rPr lang="hr-BA" sz="1800" dirty="0" smtClean="0">
                <a:solidFill>
                  <a:schemeClr val="tx1"/>
                </a:solidFill>
              </a:rPr>
              <a:t>odbačene, </a:t>
            </a:r>
            <a:r>
              <a:rPr lang="hr-BA" sz="1800" dirty="0" smtClean="0">
                <a:solidFill>
                  <a:schemeClr val="tx1"/>
                </a:solidFill>
              </a:rPr>
              <a:t>74 pripremna postupka su </a:t>
            </a:r>
            <a:r>
              <a:rPr lang="hr-BA" sz="1800" dirty="0" smtClean="0">
                <a:solidFill>
                  <a:schemeClr val="tx1"/>
                </a:solidFill>
              </a:rPr>
              <a:t>obustavljena, </a:t>
            </a:r>
            <a:r>
              <a:rPr lang="hr-BA" sz="1800" dirty="0" smtClean="0">
                <a:solidFill>
                  <a:schemeClr val="tx1"/>
                </a:solidFill>
              </a:rPr>
              <a:t>a samo 160 presuda je doneseno.</a:t>
            </a:r>
          </a:p>
          <a:p>
            <a:pPr marL="0" lvl="0" indent="0" algn="just">
              <a:buClr>
                <a:srgbClr val="AD0101"/>
              </a:buClr>
              <a:buNone/>
            </a:pPr>
            <a:r>
              <a:rPr lang="hr-BA" sz="1800" dirty="0" smtClean="0">
                <a:solidFill>
                  <a:schemeClr val="tx1"/>
                </a:solidFill>
              </a:rPr>
              <a:t>Nakon krivičnih djela protiv imovine najviše </a:t>
            </a:r>
            <a:r>
              <a:rPr lang="hr-BA" sz="1800" dirty="0" smtClean="0">
                <a:solidFill>
                  <a:schemeClr val="tx1"/>
                </a:solidFill>
              </a:rPr>
              <a:t>prijavljenih </a:t>
            </a:r>
            <a:r>
              <a:rPr lang="hr-BA" sz="1800" dirty="0" smtClean="0">
                <a:solidFill>
                  <a:schemeClr val="tx1"/>
                </a:solidFill>
              </a:rPr>
              <a:t>slučajeva bila su djela protiv života i tijela, čak 78 prijava je podneseno, 35 prijava je </a:t>
            </a:r>
            <a:r>
              <a:rPr lang="hr-BA" sz="1800" dirty="0" smtClean="0">
                <a:solidFill>
                  <a:schemeClr val="tx1"/>
                </a:solidFill>
              </a:rPr>
              <a:t>odbačeno</a:t>
            </a:r>
            <a:r>
              <a:rPr lang="hr-BA" sz="1800" dirty="0" smtClean="0">
                <a:solidFill>
                  <a:schemeClr val="tx1"/>
                </a:solidFill>
              </a:rPr>
              <a:t>, 13 pripremnih postupaka je obustavljeno, a za samo 30 slučajeva je proveden cijeli postupak i donesena presuda.</a:t>
            </a:r>
          </a:p>
          <a:p>
            <a:pPr marL="0" lvl="0" indent="0" algn="just">
              <a:buClr>
                <a:srgbClr val="AD0101"/>
              </a:buClr>
              <a:buNone/>
            </a:pPr>
            <a:r>
              <a:rPr lang="hr-BA" sz="1800" dirty="0" smtClean="0">
                <a:solidFill>
                  <a:schemeClr val="tx1"/>
                </a:solidFill>
              </a:rPr>
              <a:t>Treća kategorija djela koje su maloljetnici najviše činili bila su djela </a:t>
            </a:r>
            <a:r>
              <a:rPr lang="hr-BA" sz="1800" dirty="0" smtClean="0">
                <a:solidFill>
                  <a:schemeClr val="tx1"/>
                </a:solidFill>
              </a:rPr>
              <a:t>protiv bezbjednosti </a:t>
            </a:r>
            <a:r>
              <a:rPr lang="hr-BA" sz="1800" dirty="0" smtClean="0">
                <a:solidFill>
                  <a:schemeClr val="tx1"/>
                </a:solidFill>
              </a:rPr>
              <a:t>javnog </a:t>
            </a:r>
            <a:r>
              <a:rPr lang="hr-BA" sz="1800" dirty="0" smtClean="0">
                <a:solidFill>
                  <a:schemeClr val="tx1"/>
                </a:solidFill>
              </a:rPr>
              <a:t>saobraćaja </a:t>
            </a:r>
            <a:r>
              <a:rPr lang="hr-BA" sz="1800" dirty="0" smtClean="0">
                <a:solidFill>
                  <a:schemeClr val="tx1"/>
                </a:solidFill>
              </a:rPr>
              <a:t>prijavljeno je 24 </a:t>
            </a:r>
            <a:r>
              <a:rPr lang="hr-BA" sz="1800" dirty="0" smtClean="0">
                <a:solidFill>
                  <a:schemeClr val="tx1"/>
                </a:solidFill>
              </a:rPr>
              <a:t>slučaja, </a:t>
            </a:r>
            <a:r>
              <a:rPr lang="hr-BA" sz="1800" dirty="0" smtClean="0">
                <a:solidFill>
                  <a:schemeClr val="tx1"/>
                </a:solidFill>
              </a:rPr>
              <a:t>8 prijava je odbačeno, 6 pripremnih postupaka je obustavljeno, a za samo 10 je donesena presuda.</a:t>
            </a:r>
            <a:endParaRPr lang="hr-BA" sz="2000" b="1" dirty="0">
              <a:solidFill>
                <a:srgbClr val="FF0000"/>
              </a:solidFill>
            </a:endParaRPr>
          </a:p>
          <a:p>
            <a:pPr marL="0" lvl="0" indent="0" algn="just">
              <a:buClr>
                <a:srgbClr val="AD0101"/>
              </a:buClr>
              <a:buNone/>
            </a:pPr>
            <a:r>
              <a:rPr lang="hr-BA" sz="2000" b="1" dirty="0" smtClean="0">
                <a:solidFill>
                  <a:srgbClr val="FF0000"/>
                </a:solidFill>
              </a:rPr>
              <a:t>Na osnovu ovoga možemo zaključiti da je sam postupak od podnošenja prijave pa do donošenja presude veoma iscrpan i da svi učesnici u postupku mnogo paze na sve aspekte krivičnog djela koje je počinio maloljetnik, ali najviše se pažnje </a:t>
            </a:r>
            <a:r>
              <a:rPr lang="hr-BA" sz="2000" b="1" dirty="0" smtClean="0">
                <a:solidFill>
                  <a:srgbClr val="FF0000"/>
                </a:solidFill>
              </a:rPr>
              <a:t>povećuje </a:t>
            </a:r>
            <a:r>
              <a:rPr lang="hr-BA" sz="2000" b="1" dirty="0" smtClean="0">
                <a:solidFill>
                  <a:srgbClr val="FF0000"/>
                </a:solidFill>
              </a:rPr>
              <a:t>samoj ličnosti i životnim okolnostima maloljetnika.</a:t>
            </a:r>
            <a:endParaRPr lang="hr-BA" sz="2000" b="1" dirty="0">
              <a:solidFill>
                <a:srgbClr val="FF0000"/>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endParaRPr lang="hr-BA" sz="2000" b="1" dirty="0" smtClean="0">
              <a:solidFill>
                <a:srgbClr val="FF0000"/>
              </a:solidFill>
            </a:endParaRPr>
          </a:p>
          <a:p>
            <a:pPr marL="0" lvl="0" indent="0">
              <a:buClr>
                <a:srgbClr val="AD0101"/>
              </a:buClr>
              <a:buNone/>
            </a:pPr>
            <a:endParaRPr lang="hr-BA" sz="2000" b="1" dirty="0">
              <a:solidFill>
                <a:srgbClr val="FF0000"/>
              </a:solidFill>
            </a:endParaRPr>
          </a:p>
          <a:p>
            <a:pPr marL="0" lvl="0" indent="0">
              <a:buClr>
                <a:srgbClr val="AD0101"/>
              </a:buClr>
              <a:buNone/>
            </a:pPr>
            <a:endParaRPr lang="hr-BA" sz="2000" b="1" dirty="0">
              <a:solidFill>
                <a:srgbClr val="FF0000"/>
              </a:solidFill>
            </a:endParaRPr>
          </a:p>
          <a:p>
            <a:endParaRPr lang="en-US" dirty="0"/>
          </a:p>
        </p:txBody>
      </p:sp>
    </p:spTree>
    <p:extLst>
      <p:ext uri="{BB962C8B-B14F-4D97-AF65-F5344CB8AC3E}">
        <p14:creationId xmlns:p14="http://schemas.microsoft.com/office/powerpoint/2010/main" val="708309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1005</TotalTime>
  <Words>4523</Words>
  <Application>Microsoft Office PowerPoint</Application>
  <PresentationFormat>On-screen Show (4:3)</PresentationFormat>
  <Paragraphs>239</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NewsPrint</vt:lpstr>
      <vt:lpstr>       Penologija </vt:lpstr>
      <vt:lpstr>PowerPoint Presentation</vt:lpstr>
      <vt:lpstr>UVOD </vt:lpstr>
      <vt:lpstr>Zatvor za maloljetnike </vt:lpstr>
      <vt:lpstr>Stučnjaci smatraju da je potrebno više koristiti alternativne mjere, odnosno  izbjegavanje krivičnih sankcija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KRIVIČNA DJELA KOJA POČINE MALOLJETNICI </vt:lpstr>
      <vt:lpstr>PowerPoint Presentation</vt:lpstr>
      <vt:lpstr>PowerPoint Presentation</vt:lpstr>
      <vt:lpstr>PowerPoint Presentation</vt:lpstr>
      <vt:lpstr>        Usporedba 2015. i  2017.godine                  (prema izrečenim sankcijama)</vt:lpstr>
      <vt:lpstr>Analiza </vt:lpstr>
      <vt:lpstr>TUŽITELJ </vt:lpstr>
      <vt:lpstr>SUDIJA ZA MALOLJETNIKE </vt:lpstr>
      <vt:lpstr>PRAVA I DUŽNOSTI SUDIJE ZA MALOLJETNIKE</vt:lpstr>
      <vt:lpstr>VIJEĆE ZA MALOLJETNIKE </vt:lpstr>
      <vt:lpstr>PRAVA I DUŽNOSTI VIJEĆA ZA MALOLJETNIKE </vt:lpstr>
      <vt:lpstr>ULOGA SUDA U IZVRŠENJU KAZNE MALOLJETNIČKOG ZATVORA </vt:lpstr>
      <vt:lpstr>Uloge suda </vt:lpstr>
      <vt:lpstr>ADMINISTRATIVNA ULOGA SUDA U POSTUPKU SA MALOLJETNICIMA</vt:lpstr>
      <vt:lpstr>PowerPoint Presentation</vt:lpstr>
      <vt:lpstr>  MERITORNA ULOGA SUDA</vt:lpstr>
      <vt:lpstr>PowerPoint Presentation</vt:lpstr>
      <vt:lpstr>NADZORNA ULOGA SUDA </vt:lpstr>
      <vt:lpstr>PowerPoint Presentation</vt:lpstr>
      <vt:lpstr>DODATNA ULOGA SUDA </vt:lpstr>
      <vt:lpstr>MALOLJETNIČKI ZATVOR U BIH</vt:lpstr>
      <vt:lpstr>PowerPoint Presentation</vt:lpstr>
      <vt:lpstr>PowerPoint Presentation</vt:lpstr>
      <vt:lpstr>PowerPoint Presentation</vt:lpstr>
      <vt:lpstr>  MALOLJETNIČKI ZATVOR  U ISTOČNOM SARAJEVU</vt:lpstr>
      <vt:lpstr>VASPITNO POPRAVNI DOM BANJA LUKA  https://www.youtube.com/watch?v=yn6nw3grvnk </vt:lpstr>
      <vt:lpstr>ZAVOD ZA VASPITANJE MUŠKE DJECE I OMLADINE U SARAJEVU </vt:lpstr>
      <vt:lpstr>PROBLEMI KOJI SE JAVLJAJU </vt:lpstr>
      <vt:lpstr>USLOVI ZA IZRICANJE MALOLJETNIČKOG ZATVORA </vt:lpstr>
      <vt:lpstr>     IZRICANJE KAZNE MALOLJETNIČKOG ZATVORA </vt:lpstr>
      <vt:lpstr>IZVRŠENJE KAZNE MALOLJETNIČKOG ZATVORA </vt:lpstr>
      <vt:lpstr>PowerPoint Presentation</vt:lpstr>
      <vt:lpstr>PowerPoint Presentation</vt:lpstr>
      <vt:lpstr>UVJETNI OTPUST</vt:lpstr>
      <vt:lpstr>REHABILITACIJA </vt:lpstr>
      <vt:lpstr>USLOVI ZA REHABILITACIJU </vt:lpstr>
      <vt:lpstr>PowerPoint Presentation</vt:lpstr>
      <vt:lpstr>ZAKLJUČAK </vt:lpstr>
      <vt:lpstr>HVALA NA PAŽNJI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Penologija </dc:title>
  <dc:creator>berin</dc:creator>
  <cp:lastModifiedBy>Windows User</cp:lastModifiedBy>
  <cp:revision>83</cp:revision>
  <dcterms:created xsi:type="dcterms:W3CDTF">2006-08-16T00:00:00Z</dcterms:created>
  <dcterms:modified xsi:type="dcterms:W3CDTF">2020-05-06T17:10:44Z</dcterms:modified>
</cp:coreProperties>
</file>