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77" r:id="rId3"/>
    <p:sldId id="278" r:id="rId4"/>
    <p:sldId id="279" r:id="rId5"/>
    <p:sldId id="280" r:id="rId6"/>
    <p:sldId id="281" r:id="rId7"/>
    <p:sldId id="259" r:id="rId8"/>
    <p:sldId id="260" r:id="rId9"/>
    <p:sldId id="261" r:id="rId10"/>
    <p:sldId id="275" r:id="rId11"/>
    <p:sldId id="263" r:id="rId12"/>
    <p:sldId id="266" r:id="rId13"/>
    <p:sldId id="269" r:id="rId14"/>
    <p:sldId id="270" r:id="rId15"/>
    <p:sldId id="272" r:id="rId16"/>
    <p:sldId id="273" r:id="rId17"/>
    <p:sldId id="274" r:id="rId18"/>
    <p:sldId id="265" r:id="rId19"/>
    <p:sldId id="282" r:id="rId20"/>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1.png"/></Relationships>
</file>

<file path=ppt/diagrams/_rels/data2.xml.rels><?xml version="1.0" encoding="UTF-8" standalone="yes"?>
<Relationships xmlns="http://schemas.openxmlformats.org/package/2006/relationships"><Relationship Id="rId1" Type="http://schemas.openxmlformats.org/officeDocument/2006/relationships/image" Target="../media/image3.png"/></Relationships>
</file>

<file path=ppt/diagrams/_rels/data3.xml.rels><?xml version="1.0" encoding="UTF-8" standalone="yes"?>
<Relationships xmlns="http://schemas.openxmlformats.org/package/2006/relationships"><Relationship Id="rId1" Type="http://schemas.openxmlformats.org/officeDocument/2006/relationships/image" Target="../media/image5.png"/></Relationships>
</file>

<file path=ppt/diagrams/_rels/data4.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1.png"/></Relationships>
</file>

<file path=ppt/diagrams/_rels/drawing2.xml.rels><?xml version="1.0" encoding="UTF-8" standalone="yes"?>
<Relationships xmlns="http://schemas.openxmlformats.org/package/2006/relationships"><Relationship Id="rId1" Type="http://schemas.openxmlformats.org/officeDocument/2006/relationships/image" Target="../media/image3.png"/></Relationships>
</file>

<file path=ppt/diagrams/_rels/drawing3.xml.rels><?xml version="1.0" encoding="UTF-8" standalone="yes"?>
<Relationships xmlns="http://schemas.openxmlformats.org/package/2006/relationships"><Relationship Id="rId1" Type="http://schemas.openxmlformats.org/officeDocument/2006/relationships/image" Target="../media/image5.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DBEBA5-CCD1-4F21-BCE8-5FCFED8DE609}"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pt>
    <dgm:pt modelId="{79C6590D-B94A-44C3-B360-5F72CAAD7D92}">
      <dgm:prSet phldrT="[Text]" custT="1"/>
      <dgm:spPr/>
      <dgm:t>
        <a:bodyPr/>
        <a:lstStyle/>
        <a:p>
          <a:pPr algn="ctr"/>
          <a:r>
            <a:rPr lang="bs-Latn-BA" sz="3600" b="1" i="0" dirty="0">
              <a:solidFill>
                <a:srgbClr val="00B0F0"/>
              </a:solidFill>
              <a:effectLst/>
              <a:latin typeface="Times New Roman" pitchFamily="18" charset="0"/>
              <a:cs typeface="Times New Roman" pitchFamily="18" charset="0"/>
            </a:rPr>
            <a:t>„ULOGA I ZNAČAJ CENTRA ZA SOCIJALNI RAD U POSTUPKU PREMA MALOLJETNICIMA“</a:t>
          </a:r>
        </a:p>
      </dgm:t>
    </dgm:pt>
    <dgm:pt modelId="{2BED236E-6ABA-43D5-8FB3-2D9961700040}" type="parTrans" cxnId="{E721A352-959B-4C02-AAE6-B7D24052102F}">
      <dgm:prSet/>
      <dgm:spPr/>
      <dgm:t>
        <a:bodyPr/>
        <a:lstStyle/>
        <a:p>
          <a:endParaRPr lang="bs-Latn-BA"/>
        </a:p>
      </dgm:t>
    </dgm:pt>
    <dgm:pt modelId="{3EF20DF3-DB09-45A3-8D01-CCFBEA5E34C5}" type="sibTrans" cxnId="{E721A352-959B-4C02-AAE6-B7D24052102F}">
      <dgm:prSet/>
      <dgm:spPr/>
      <dgm:t>
        <a:bodyPr/>
        <a:lstStyle/>
        <a:p>
          <a:endParaRPr lang="bs-Latn-BA"/>
        </a:p>
      </dgm:t>
    </dgm:pt>
    <dgm:pt modelId="{5FFBC743-0548-444B-8F29-C3006BCAAC42}" type="pres">
      <dgm:prSet presAssocID="{4EDBEBA5-CCD1-4F21-BCE8-5FCFED8DE609}" presName="Name0" presStyleCnt="0">
        <dgm:presLayoutVars>
          <dgm:dir/>
          <dgm:resizeHandles val="exact"/>
        </dgm:presLayoutVars>
      </dgm:prSet>
      <dgm:spPr/>
    </dgm:pt>
    <dgm:pt modelId="{DC32729F-C990-40B8-ADEB-E151D1BEF64E}" type="pres">
      <dgm:prSet presAssocID="{79C6590D-B94A-44C3-B360-5F72CAAD7D92}" presName="composite" presStyleCnt="0"/>
      <dgm:spPr/>
    </dgm:pt>
    <dgm:pt modelId="{D2CCE1D4-6F5A-4695-A7D2-8111025EF71B}" type="pres">
      <dgm:prSet presAssocID="{79C6590D-B94A-44C3-B360-5F72CAAD7D92}" presName="rect1" presStyleLbl="bgShp" presStyleIdx="0" presStyleCnt="1" custScaleX="71850" custScaleY="75664" custLinFactNeighborX="-2547" custLinFactNeighborY="-4764"/>
      <dgm:spPr>
        <a:blipFill>
          <a:blip xmlns:r="http://schemas.openxmlformats.org/officeDocument/2006/relationships" r:embed="rId1">
            <a:lum bright="70000" contrast="-70000"/>
            <a:extLst>
              <a:ext uri="{BEBA8EAE-BF5A-486C-A8C5-ECC9F3942E4B}">
                <a14:imgProps xmlns:a14="http://schemas.microsoft.com/office/drawing/2010/main">
                  <a14:imgLayer r:embed="rId2">
                    <a14:imgEffect>
                      <a14:brightnessContrast bright="20000" contrast="40000"/>
                    </a14:imgEffect>
                  </a14:imgLayer>
                </a14:imgProps>
              </a:ext>
              <a:ext uri="{28A0092B-C50C-407E-A947-70E740481C1C}">
                <a14:useLocalDpi xmlns:a14="http://schemas.microsoft.com/office/drawing/2010/main" val="0"/>
              </a:ext>
            </a:extLst>
          </a:blip>
          <a:srcRect/>
          <a:stretch>
            <a:fillRect l="-25000" r="-25000"/>
          </a:stretch>
        </a:blipFill>
      </dgm:spPr>
    </dgm:pt>
    <dgm:pt modelId="{537288AF-FFFF-464C-9D8A-482B3767B995}" type="pres">
      <dgm:prSet presAssocID="{79C6590D-B94A-44C3-B360-5F72CAAD7D92}" presName="rect2" presStyleLbl="trBgShp" presStyleIdx="0" presStyleCnt="1" custScaleX="100301" custScaleY="145587" custLinFactNeighborX="-9" custLinFactNeighborY="18069">
        <dgm:presLayoutVars>
          <dgm:bulletEnabled val="1"/>
        </dgm:presLayoutVars>
      </dgm:prSet>
      <dgm:spPr/>
    </dgm:pt>
  </dgm:ptLst>
  <dgm:cxnLst>
    <dgm:cxn modelId="{8EDFF260-BE41-4E48-BD3C-4810A3473FBE}" type="presOf" srcId="{79C6590D-B94A-44C3-B360-5F72CAAD7D92}" destId="{537288AF-FFFF-464C-9D8A-482B3767B995}" srcOrd="0" destOrd="0" presId="urn:microsoft.com/office/officeart/2008/layout/BendingPictureSemiTransparentText"/>
    <dgm:cxn modelId="{E721A352-959B-4C02-AAE6-B7D24052102F}" srcId="{4EDBEBA5-CCD1-4F21-BCE8-5FCFED8DE609}" destId="{79C6590D-B94A-44C3-B360-5F72CAAD7D92}" srcOrd="0" destOrd="0" parTransId="{2BED236E-6ABA-43D5-8FB3-2D9961700040}" sibTransId="{3EF20DF3-DB09-45A3-8D01-CCFBEA5E34C5}"/>
    <dgm:cxn modelId="{93B30880-BBC7-483C-AC1A-568A37EFE535}" type="presOf" srcId="{4EDBEBA5-CCD1-4F21-BCE8-5FCFED8DE609}" destId="{5FFBC743-0548-444B-8F29-C3006BCAAC42}" srcOrd="0" destOrd="0" presId="urn:microsoft.com/office/officeart/2008/layout/BendingPictureSemiTransparentText"/>
    <dgm:cxn modelId="{F18D5FB5-4D0E-4F49-ACE6-15B1DBBF147D}" type="presParOf" srcId="{5FFBC743-0548-444B-8F29-C3006BCAAC42}" destId="{DC32729F-C990-40B8-ADEB-E151D1BEF64E}" srcOrd="0" destOrd="0" presId="urn:microsoft.com/office/officeart/2008/layout/BendingPictureSemiTransparentText"/>
    <dgm:cxn modelId="{C6A700F7-59A2-4116-8E7D-FFB6DE8E884C}" type="presParOf" srcId="{DC32729F-C990-40B8-ADEB-E151D1BEF64E}" destId="{D2CCE1D4-6F5A-4695-A7D2-8111025EF71B}" srcOrd="0" destOrd="0" presId="urn:microsoft.com/office/officeart/2008/layout/BendingPictureSemiTransparentText"/>
    <dgm:cxn modelId="{76A25998-4E40-4B55-B4E0-452D5FCDD479}" type="presParOf" srcId="{DC32729F-C990-40B8-ADEB-E151D1BEF64E}" destId="{537288AF-FFFF-464C-9D8A-482B3767B995}"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F52B5D-27AB-49BE-8029-32DAC2570FC4}" type="doc">
      <dgm:prSet loTypeId="urn:microsoft.com/office/officeart/2008/layout/AscendingPictureAccentProcess" loCatId="process" qsTypeId="urn:microsoft.com/office/officeart/2005/8/quickstyle/simple1" qsCatId="simple" csTypeId="urn:microsoft.com/office/officeart/2005/8/colors/accent1_2" csCatId="accent1" phldr="1"/>
      <dgm:spPr/>
    </dgm:pt>
    <dgm:pt modelId="{214E93CC-63E1-4E06-A6BA-E436237FB2AF}">
      <dgm:prSet phldrT="[Text]" custT="1"/>
      <dgm:spPr/>
      <dgm:t>
        <a:bodyPr/>
        <a:lstStyle/>
        <a:p>
          <a:pPr algn="just"/>
          <a:r>
            <a:rPr lang="bs-Latn-BA" sz="2400" dirty="0">
              <a:latin typeface="Times New Roman" pitchFamily="18" charset="0"/>
              <a:cs typeface="Times New Roman" pitchFamily="18" charset="0"/>
            </a:rPr>
            <a:t>Organizacija Centra za Socijalni rad</a:t>
          </a:r>
        </a:p>
      </dgm:t>
    </dgm:pt>
    <dgm:pt modelId="{85ECBB06-B43B-481D-96B2-7273B5F37B62}" type="parTrans" cxnId="{7B73F021-45D4-4A9E-B305-3B6285BEE4CE}">
      <dgm:prSet/>
      <dgm:spPr/>
      <dgm:t>
        <a:bodyPr/>
        <a:lstStyle/>
        <a:p>
          <a:endParaRPr lang="bs-Latn-BA"/>
        </a:p>
      </dgm:t>
    </dgm:pt>
    <dgm:pt modelId="{E9461AE0-847E-4C01-9B7E-A685AFAD0B11}" type="sibTrans" cxnId="{7B73F021-45D4-4A9E-B305-3B6285BEE4CE}">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3000" r="-33000"/>
          </a:stretch>
        </a:blipFill>
      </dgm:spPr>
      <dgm:t>
        <a:bodyPr/>
        <a:lstStyle/>
        <a:p>
          <a:endParaRPr lang="bs-Latn-BA"/>
        </a:p>
      </dgm:t>
    </dgm:pt>
    <dgm:pt modelId="{18200826-75AE-494A-AD5A-0D9483A2528E}" type="pres">
      <dgm:prSet presAssocID="{80F52B5D-27AB-49BE-8029-32DAC2570FC4}" presName="Name0" presStyleCnt="0">
        <dgm:presLayoutVars>
          <dgm:chMax val="7"/>
          <dgm:chPref val="7"/>
          <dgm:dir/>
        </dgm:presLayoutVars>
      </dgm:prSet>
      <dgm:spPr/>
    </dgm:pt>
    <dgm:pt modelId="{C94DD44F-591D-488D-A8E6-D816BC4CE44E}" type="pres">
      <dgm:prSet presAssocID="{214E93CC-63E1-4E06-A6BA-E436237FB2AF}" presName="parTx1" presStyleLbl="node1" presStyleIdx="0" presStyleCnt="1" custScaleX="122151" custScaleY="37111" custLinFactNeighborX="12545" custLinFactNeighborY="-69685"/>
      <dgm:spPr/>
    </dgm:pt>
    <dgm:pt modelId="{BDFD6363-71A8-4132-81F7-4CE3928EBE8F}" type="pres">
      <dgm:prSet presAssocID="{E9461AE0-847E-4C01-9B7E-A685AFAD0B11}" presName="picture1" presStyleCnt="0"/>
      <dgm:spPr/>
    </dgm:pt>
    <dgm:pt modelId="{77B8D5A5-0CF7-439D-A358-4F39B716F011}" type="pres">
      <dgm:prSet presAssocID="{E9461AE0-847E-4C01-9B7E-A685AFAD0B11}" presName="imageRepeatNode" presStyleLbl="fgImgPlace1" presStyleIdx="0" presStyleCnt="1" custAng="21352538" custScaleX="92715" custScaleY="85944" custLinFactNeighborX="19" custLinFactNeighborY="906"/>
      <dgm:spPr/>
    </dgm:pt>
  </dgm:ptLst>
  <dgm:cxnLst>
    <dgm:cxn modelId="{7B73F021-45D4-4A9E-B305-3B6285BEE4CE}" srcId="{80F52B5D-27AB-49BE-8029-32DAC2570FC4}" destId="{214E93CC-63E1-4E06-A6BA-E436237FB2AF}" srcOrd="0" destOrd="0" parTransId="{85ECBB06-B43B-481D-96B2-7273B5F37B62}" sibTransId="{E9461AE0-847E-4C01-9B7E-A685AFAD0B11}"/>
    <dgm:cxn modelId="{C1490C86-6C84-46C0-9238-8FDE0BA5B3B3}" type="presOf" srcId="{E9461AE0-847E-4C01-9B7E-A685AFAD0B11}" destId="{77B8D5A5-0CF7-439D-A358-4F39B716F011}" srcOrd="0" destOrd="0" presId="urn:microsoft.com/office/officeart/2008/layout/AscendingPictureAccentProcess"/>
    <dgm:cxn modelId="{1CE423C1-2BD2-48F5-BDF7-925C2CF795CF}" type="presOf" srcId="{80F52B5D-27AB-49BE-8029-32DAC2570FC4}" destId="{18200826-75AE-494A-AD5A-0D9483A2528E}" srcOrd="0" destOrd="0" presId="urn:microsoft.com/office/officeart/2008/layout/AscendingPictureAccentProcess"/>
    <dgm:cxn modelId="{DF4F9AE9-EACA-470A-A0CA-AD97D5215DCD}" type="presOf" srcId="{214E93CC-63E1-4E06-A6BA-E436237FB2AF}" destId="{C94DD44F-591D-488D-A8E6-D816BC4CE44E}" srcOrd="0" destOrd="0" presId="urn:microsoft.com/office/officeart/2008/layout/AscendingPictureAccentProcess"/>
    <dgm:cxn modelId="{F988A701-1319-4289-BA7E-60EE746C6D30}" type="presParOf" srcId="{18200826-75AE-494A-AD5A-0D9483A2528E}" destId="{C94DD44F-591D-488D-A8E6-D816BC4CE44E}" srcOrd="0" destOrd="0" presId="urn:microsoft.com/office/officeart/2008/layout/AscendingPictureAccentProcess"/>
    <dgm:cxn modelId="{CDEAB415-9466-4F74-871E-E1103FFAFEFE}" type="presParOf" srcId="{18200826-75AE-494A-AD5A-0D9483A2528E}" destId="{BDFD6363-71A8-4132-81F7-4CE3928EBE8F}" srcOrd="1" destOrd="0" presId="urn:microsoft.com/office/officeart/2008/layout/AscendingPictureAccentProcess"/>
    <dgm:cxn modelId="{0B2FE06E-9F73-4DF4-8AF2-B363A4B3CF34}" type="presParOf" srcId="{BDFD6363-71A8-4132-81F7-4CE3928EBE8F}" destId="{77B8D5A5-0CF7-439D-A358-4F39B716F011}"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C7DA9D-E709-49C8-AE41-A945A4270DF5}"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bs-Latn-BA"/>
        </a:p>
      </dgm:t>
    </dgm:pt>
    <dgm:pt modelId="{76EDD6EF-91EE-49AD-9338-C11682326513}">
      <dgm:prSet phldrT="[Text]" custT="1"/>
      <dgm:spPr/>
      <dgm:t>
        <a:bodyPr/>
        <a:lstStyle/>
        <a:p>
          <a:pPr algn="l"/>
          <a:r>
            <a:rPr lang="bs-Latn-BA" sz="3200" dirty="0">
              <a:solidFill>
                <a:schemeClr val="bg1"/>
              </a:solidFill>
              <a:latin typeface="Times New Roman" pitchFamily="18" charset="0"/>
              <a:cs typeface="Times New Roman" pitchFamily="18" charset="0"/>
            </a:rPr>
            <a:t>Zaštita djece bez adekvatnog roditeljskog staranja</a:t>
          </a:r>
        </a:p>
      </dgm:t>
    </dgm:pt>
    <dgm:pt modelId="{A8A7D798-C474-42E7-B3FF-CE520CAA5C99}" type="parTrans" cxnId="{AFFC510D-2F50-425E-9A02-4FEFCE319971}">
      <dgm:prSet/>
      <dgm:spPr/>
      <dgm:t>
        <a:bodyPr/>
        <a:lstStyle/>
        <a:p>
          <a:endParaRPr lang="bs-Latn-BA"/>
        </a:p>
      </dgm:t>
    </dgm:pt>
    <dgm:pt modelId="{5DF13C0B-8B60-4EEF-9B4D-506A7D074341}" type="sibTrans" cxnId="{AFFC510D-2F50-425E-9A02-4FEFCE31997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9000" r="-29000"/>
          </a:stretch>
        </a:blipFill>
      </dgm:spPr>
      <dgm:t>
        <a:bodyPr/>
        <a:lstStyle/>
        <a:p>
          <a:endParaRPr lang="bs-Latn-BA"/>
        </a:p>
      </dgm:t>
    </dgm:pt>
    <dgm:pt modelId="{2EEE6A31-D8C7-4713-8A96-925DA8F52385}" type="pres">
      <dgm:prSet presAssocID="{29C7DA9D-E709-49C8-AE41-A945A4270DF5}" presName="Name0" presStyleCnt="0">
        <dgm:presLayoutVars>
          <dgm:dir/>
        </dgm:presLayoutVars>
      </dgm:prSet>
      <dgm:spPr/>
    </dgm:pt>
    <dgm:pt modelId="{A296958F-8AB5-4B0D-A4BA-F3858BCA2A96}" type="pres">
      <dgm:prSet presAssocID="{5DF13C0B-8B60-4EEF-9B4D-506A7D074341}" presName="picture_1" presStyleLbl="bgImgPlace1" presStyleIdx="0" presStyleCnt="1" custScaleX="91998" custScaleY="92307" custLinFactNeighborX="-3414" custLinFactNeighborY="2030"/>
      <dgm:spPr/>
    </dgm:pt>
    <dgm:pt modelId="{61565D6F-57ED-4A6F-AC56-DCA4E1F116C9}" type="pres">
      <dgm:prSet presAssocID="{76EDD6EF-91EE-49AD-9338-C11682326513}" presName="text_1" presStyleLbl="node1" presStyleIdx="0" presStyleCnt="0" custScaleX="88802" custScaleY="57903" custLinFactNeighborX="943" custLinFactNeighborY="-70755">
        <dgm:presLayoutVars>
          <dgm:bulletEnabled val="1"/>
        </dgm:presLayoutVars>
      </dgm:prSet>
      <dgm:spPr/>
    </dgm:pt>
    <dgm:pt modelId="{63C5A6EA-FEAC-4A71-AB99-B48E99110D01}" type="pres">
      <dgm:prSet presAssocID="{29C7DA9D-E709-49C8-AE41-A945A4270DF5}" presName="maxNode" presStyleCnt="0"/>
      <dgm:spPr/>
    </dgm:pt>
    <dgm:pt modelId="{D3C9AAB8-3DCF-4293-8A2F-4AFF7D23B0AB}" type="pres">
      <dgm:prSet presAssocID="{29C7DA9D-E709-49C8-AE41-A945A4270DF5}" presName="Name33" presStyleCnt="0"/>
      <dgm:spPr/>
    </dgm:pt>
  </dgm:ptLst>
  <dgm:cxnLst>
    <dgm:cxn modelId="{AFFC510D-2F50-425E-9A02-4FEFCE319971}" srcId="{29C7DA9D-E709-49C8-AE41-A945A4270DF5}" destId="{76EDD6EF-91EE-49AD-9338-C11682326513}" srcOrd="0" destOrd="0" parTransId="{A8A7D798-C474-42E7-B3FF-CE520CAA5C99}" sibTransId="{5DF13C0B-8B60-4EEF-9B4D-506A7D074341}"/>
    <dgm:cxn modelId="{E5E9C72A-56BA-4777-BEB9-3F72CF7D6290}" type="presOf" srcId="{29C7DA9D-E709-49C8-AE41-A945A4270DF5}" destId="{2EEE6A31-D8C7-4713-8A96-925DA8F52385}" srcOrd="0" destOrd="0" presId="urn:microsoft.com/office/officeart/2008/layout/AccentedPicture"/>
    <dgm:cxn modelId="{1CEBDD38-3D35-4007-825F-E2008DBBBE53}" type="presOf" srcId="{5DF13C0B-8B60-4EEF-9B4D-506A7D074341}" destId="{A296958F-8AB5-4B0D-A4BA-F3858BCA2A96}" srcOrd="0" destOrd="0" presId="urn:microsoft.com/office/officeart/2008/layout/AccentedPicture"/>
    <dgm:cxn modelId="{5BBB61A0-D710-4224-BDB2-BC6D8A6FAA37}" type="presOf" srcId="{76EDD6EF-91EE-49AD-9338-C11682326513}" destId="{61565D6F-57ED-4A6F-AC56-DCA4E1F116C9}" srcOrd="0" destOrd="0" presId="urn:microsoft.com/office/officeart/2008/layout/AccentedPicture"/>
    <dgm:cxn modelId="{36DE1F77-27D9-4ACA-B98F-54E99504227E}" type="presParOf" srcId="{2EEE6A31-D8C7-4713-8A96-925DA8F52385}" destId="{A296958F-8AB5-4B0D-A4BA-F3858BCA2A96}" srcOrd="0" destOrd="0" presId="urn:microsoft.com/office/officeart/2008/layout/AccentedPicture"/>
    <dgm:cxn modelId="{95BDBA8A-E7BA-4203-9CB3-994FC9BB40E1}" type="presParOf" srcId="{2EEE6A31-D8C7-4713-8A96-925DA8F52385}" destId="{61565D6F-57ED-4A6F-AC56-DCA4E1F116C9}" srcOrd="1" destOrd="0" presId="urn:microsoft.com/office/officeart/2008/layout/AccentedPicture"/>
    <dgm:cxn modelId="{1206013E-EAD9-466F-A7C6-824362B84941}" type="presParOf" srcId="{2EEE6A31-D8C7-4713-8A96-925DA8F52385}" destId="{63C5A6EA-FEAC-4A71-AB99-B48E99110D01}" srcOrd="2" destOrd="0" presId="urn:microsoft.com/office/officeart/2008/layout/AccentedPicture"/>
    <dgm:cxn modelId="{0B1FCE41-929B-4C5F-9A5B-B75488B55EFF}" type="presParOf" srcId="{63C5A6EA-FEAC-4A71-AB99-B48E99110D01}" destId="{D3C9AAB8-3DCF-4293-8A2F-4AFF7D23B0AB}"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722BD2-566A-4EF1-97F9-35A93E035660}" type="doc">
      <dgm:prSet loTypeId="urn:microsoft.com/office/officeart/2008/layout/AlternatingPictureBlocks" loCatId="picture" qsTypeId="urn:microsoft.com/office/officeart/2005/8/quickstyle/simple1" qsCatId="simple" csTypeId="urn:microsoft.com/office/officeart/2005/8/colors/accent1_2" csCatId="accent1" phldr="1"/>
      <dgm:spPr/>
    </dgm:pt>
    <dgm:pt modelId="{BBAB3B8E-59A7-4E81-A5ED-CF11F8F5A260}">
      <dgm:prSet phldrT="[Text]"/>
      <dgm:spPr/>
      <dgm:t>
        <a:bodyPr/>
        <a:lstStyle/>
        <a:p>
          <a:r>
            <a:rPr lang="bs-Latn-BA" dirty="0">
              <a:latin typeface="Times New Roman" pitchFamily="18" charset="0"/>
              <a:cs typeface="Times New Roman" pitchFamily="18" charset="0"/>
            </a:rPr>
            <a:t>Uloga i značaj Centra za socijalni rad u primjeni odgojnih mjera</a:t>
          </a:r>
        </a:p>
      </dgm:t>
    </dgm:pt>
    <dgm:pt modelId="{5B2C4F3B-4506-47CA-9E12-007158B7312F}" type="parTrans" cxnId="{E38B65D2-8BF7-412D-BA14-8F873A739D10}">
      <dgm:prSet/>
      <dgm:spPr/>
      <dgm:t>
        <a:bodyPr/>
        <a:lstStyle/>
        <a:p>
          <a:endParaRPr lang="bs-Latn-BA"/>
        </a:p>
      </dgm:t>
    </dgm:pt>
    <dgm:pt modelId="{7F6C31EF-FF37-42A9-9D57-432D278A2514}" type="sibTrans" cxnId="{E38B65D2-8BF7-412D-BA14-8F873A739D10}">
      <dgm:prSet/>
      <dgm:spPr/>
      <dgm:t>
        <a:bodyPr/>
        <a:lstStyle/>
        <a:p>
          <a:endParaRPr lang="bs-Latn-BA"/>
        </a:p>
      </dgm:t>
    </dgm:pt>
    <dgm:pt modelId="{E060F9D2-8463-4191-8A71-CF6137FD7F2E}" type="pres">
      <dgm:prSet presAssocID="{F8722BD2-566A-4EF1-97F9-35A93E035660}" presName="linearFlow" presStyleCnt="0">
        <dgm:presLayoutVars>
          <dgm:dir/>
          <dgm:resizeHandles val="exact"/>
        </dgm:presLayoutVars>
      </dgm:prSet>
      <dgm:spPr/>
    </dgm:pt>
    <dgm:pt modelId="{1FC7779E-81E4-48C0-9EB3-9504AFC10190}" type="pres">
      <dgm:prSet presAssocID="{BBAB3B8E-59A7-4E81-A5ED-CF11F8F5A260}" presName="comp" presStyleCnt="0"/>
      <dgm:spPr/>
    </dgm:pt>
    <dgm:pt modelId="{5B13345F-16AD-41A9-B349-4FD8E2D00ED9}" type="pres">
      <dgm:prSet presAssocID="{BBAB3B8E-59A7-4E81-A5ED-CF11F8F5A260}" presName="rect2" presStyleLbl="node1" presStyleIdx="0" presStyleCnt="1" custScaleX="119650" custScaleY="30921" custLinFactNeighborX="-10170" custLinFactNeighborY="-9816">
        <dgm:presLayoutVars>
          <dgm:bulletEnabled val="1"/>
        </dgm:presLayoutVars>
      </dgm:prSet>
      <dgm:spPr/>
    </dgm:pt>
    <dgm:pt modelId="{6FA2A561-BA1E-4358-AB03-C17412D4CE2B}" type="pres">
      <dgm:prSet presAssocID="{BBAB3B8E-59A7-4E81-A5ED-CF11F8F5A260}" presName="rect1" presStyleLbl="lnNode1" presStyleIdx="0" presStyleCnt="1" custScaleX="56637" custScaleY="53646" custLinFactNeighborX="3991" custLinFactNeighborY="-748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Lst>
  <dgm:cxnLst>
    <dgm:cxn modelId="{E38B65D2-8BF7-412D-BA14-8F873A739D10}" srcId="{F8722BD2-566A-4EF1-97F9-35A93E035660}" destId="{BBAB3B8E-59A7-4E81-A5ED-CF11F8F5A260}" srcOrd="0" destOrd="0" parTransId="{5B2C4F3B-4506-47CA-9E12-007158B7312F}" sibTransId="{7F6C31EF-FF37-42A9-9D57-432D278A2514}"/>
    <dgm:cxn modelId="{0D2359EB-9CC8-49A5-BCDC-53376EB5B447}" type="presOf" srcId="{BBAB3B8E-59A7-4E81-A5ED-CF11F8F5A260}" destId="{5B13345F-16AD-41A9-B349-4FD8E2D00ED9}" srcOrd="0" destOrd="0" presId="urn:microsoft.com/office/officeart/2008/layout/AlternatingPictureBlocks"/>
    <dgm:cxn modelId="{28A59DFC-23D8-4075-BF20-31D819BCD160}" type="presOf" srcId="{F8722BD2-566A-4EF1-97F9-35A93E035660}" destId="{E060F9D2-8463-4191-8A71-CF6137FD7F2E}" srcOrd="0" destOrd="0" presId="urn:microsoft.com/office/officeart/2008/layout/AlternatingPictureBlocks"/>
    <dgm:cxn modelId="{FBD8DCF8-52BC-473C-B000-F32F92026BDF}" type="presParOf" srcId="{E060F9D2-8463-4191-8A71-CF6137FD7F2E}" destId="{1FC7779E-81E4-48C0-9EB3-9504AFC10190}" srcOrd="0" destOrd="0" presId="urn:microsoft.com/office/officeart/2008/layout/AlternatingPictureBlocks"/>
    <dgm:cxn modelId="{75BB71A2-FEAC-4BF4-B1C7-F21C9D9929B2}" type="presParOf" srcId="{1FC7779E-81E4-48C0-9EB3-9504AFC10190}" destId="{5B13345F-16AD-41A9-B349-4FD8E2D00ED9}" srcOrd="0" destOrd="0" presId="urn:microsoft.com/office/officeart/2008/layout/AlternatingPictureBlocks"/>
    <dgm:cxn modelId="{A46C9564-C89C-4A61-B07D-C2725403D346}" type="presParOf" srcId="{1FC7779E-81E4-48C0-9EB3-9504AFC10190}" destId="{6FA2A561-BA1E-4358-AB03-C17412D4CE2B}"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CCE1D4-6F5A-4695-A7D2-8111025EF71B}">
      <dsp:nvSpPr>
        <dsp:cNvPr id="0" name=""/>
        <dsp:cNvSpPr/>
      </dsp:nvSpPr>
      <dsp:spPr>
        <a:xfrm>
          <a:off x="1440147" y="103522"/>
          <a:ext cx="5312045" cy="4794740"/>
        </a:xfrm>
        <a:prstGeom prst="rect">
          <a:avLst/>
        </a:prstGeom>
        <a:blipFill>
          <a:blip xmlns:r="http://schemas.openxmlformats.org/officeDocument/2006/relationships" r:embed="rId1">
            <a:lum bright="70000" contrast="-70000"/>
            <a:extLst>
              <a:ext uri="{BEBA8EAE-BF5A-486C-A8C5-ECC9F3942E4B}">
                <a14:imgProps xmlns:a14="http://schemas.microsoft.com/office/drawing/2010/main">
                  <a14:imgLayer r:embed="rId2">
                    <a14:imgEffect>
                      <a14:brightnessContrast bright="20000" contrast="40000"/>
                    </a14:imgEffect>
                  </a14:imgLayer>
                </a14:imgProps>
              </a:ext>
              <a:ext uri="{28A0092B-C50C-407E-A947-70E740481C1C}">
                <a14:useLocalDpi xmlns:a14="http://schemas.microsoft.com/office/drawing/2010/main" val="0"/>
              </a:ext>
            </a:extLst>
          </a:blip>
          <a:srcRect/>
          <a:stretch>
            <a:fillRect l="-25000" r="-25000"/>
          </a:stretch>
        </a:blipFill>
        <a:ln>
          <a:noFill/>
        </a:ln>
        <a:effectLst/>
      </dsp:spPr>
      <dsp:style>
        <a:lnRef idx="0">
          <a:scrgbClr r="0" g="0" b="0"/>
        </a:lnRef>
        <a:fillRef idx="1">
          <a:scrgbClr r="0" g="0" b="0"/>
        </a:fillRef>
        <a:effectRef idx="0">
          <a:scrgbClr r="0" g="0" b="0"/>
        </a:effectRef>
        <a:fontRef idx="minor"/>
      </dsp:style>
    </dsp:sp>
    <dsp:sp modelId="{537288AF-FFFF-464C-9D8A-482B3767B995}">
      <dsp:nvSpPr>
        <dsp:cNvPr id="0" name=""/>
        <dsp:cNvSpPr/>
      </dsp:nvSpPr>
      <dsp:spPr>
        <a:xfrm>
          <a:off x="576062" y="3998306"/>
          <a:ext cx="7415496" cy="2214163"/>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bs-Latn-BA" sz="3600" b="1" i="0" kern="1200" dirty="0">
              <a:solidFill>
                <a:srgbClr val="00B0F0"/>
              </a:solidFill>
              <a:effectLst/>
              <a:latin typeface="Times New Roman" pitchFamily="18" charset="0"/>
              <a:cs typeface="Times New Roman" pitchFamily="18" charset="0"/>
            </a:rPr>
            <a:t>„ULOGA I ZNAČAJ CENTRA ZA SOCIJALNI RAD U POSTUPKU PREMA MALOLJETNICIMA“</a:t>
          </a:r>
        </a:p>
      </dsp:txBody>
      <dsp:txXfrm>
        <a:off x="576062" y="3998306"/>
        <a:ext cx="7415496" cy="22141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DD44F-591D-488D-A8E6-D816BC4CE44E}">
      <dsp:nvSpPr>
        <dsp:cNvPr id="0" name=""/>
        <dsp:cNvSpPr/>
      </dsp:nvSpPr>
      <dsp:spPr>
        <a:xfrm>
          <a:off x="2192150" y="1368156"/>
          <a:ext cx="6226406" cy="5073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8929" tIns="91440" rIns="91440" bIns="91440" numCol="1" spcCol="1270" anchor="ctr" anchorCtr="0">
          <a:noAutofit/>
        </a:bodyPr>
        <a:lstStyle/>
        <a:p>
          <a:pPr marL="0" lvl="0" indent="0" algn="just" defTabSz="1066800">
            <a:lnSpc>
              <a:spcPct val="90000"/>
            </a:lnSpc>
            <a:spcBef>
              <a:spcPct val="0"/>
            </a:spcBef>
            <a:spcAft>
              <a:spcPct val="35000"/>
            </a:spcAft>
            <a:buNone/>
          </a:pPr>
          <a:r>
            <a:rPr lang="bs-Latn-BA" sz="2400" kern="1200" dirty="0">
              <a:latin typeface="Times New Roman" pitchFamily="18" charset="0"/>
              <a:cs typeface="Times New Roman" pitchFamily="18" charset="0"/>
            </a:rPr>
            <a:t>Organizacija Centra za Socijalni rad</a:t>
          </a:r>
        </a:p>
      </dsp:txBody>
      <dsp:txXfrm>
        <a:off x="2216915" y="1392921"/>
        <a:ext cx="6176876" cy="457789"/>
      </dsp:txXfrm>
    </dsp:sp>
    <dsp:sp modelId="{77B8D5A5-0CF7-439D-A358-4F39B716F011}">
      <dsp:nvSpPr>
        <dsp:cNvPr id="0" name=""/>
        <dsp:cNvSpPr/>
      </dsp:nvSpPr>
      <dsp:spPr>
        <a:xfrm rot="21352538">
          <a:off x="790300" y="738531"/>
          <a:ext cx="2191075" cy="203136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6958F-8AB5-4B0D-A4BA-F3858BCA2A96}">
      <dsp:nvSpPr>
        <dsp:cNvPr id="0" name=""/>
        <dsp:cNvSpPr/>
      </dsp:nvSpPr>
      <dsp:spPr>
        <a:xfrm>
          <a:off x="633067" y="332668"/>
          <a:ext cx="4083077" cy="5225499"/>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9000" r="-2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565D6F-57ED-4A6F-AC56-DCA4E1F116C9}">
      <dsp:nvSpPr>
        <dsp:cNvPr id="0" name=""/>
        <dsp:cNvSpPr/>
      </dsp:nvSpPr>
      <dsp:spPr>
        <a:xfrm>
          <a:off x="1008112" y="576069"/>
          <a:ext cx="3034748" cy="196673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b" anchorCtr="0">
          <a:noAutofit/>
        </a:bodyPr>
        <a:lstStyle/>
        <a:p>
          <a:pPr marL="0" lvl="0" indent="0" algn="l" defTabSz="1422400">
            <a:lnSpc>
              <a:spcPct val="90000"/>
            </a:lnSpc>
            <a:spcBef>
              <a:spcPct val="0"/>
            </a:spcBef>
            <a:spcAft>
              <a:spcPct val="35000"/>
            </a:spcAft>
            <a:buNone/>
          </a:pPr>
          <a:r>
            <a:rPr lang="bs-Latn-BA" sz="3200" kern="1200" dirty="0">
              <a:solidFill>
                <a:schemeClr val="bg1"/>
              </a:solidFill>
              <a:latin typeface="Times New Roman" pitchFamily="18" charset="0"/>
              <a:cs typeface="Times New Roman" pitchFamily="18" charset="0"/>
            </a:rPr>
            <a:t>Zaštita djece bez adekvatnog roditeljskog staranja</a:t>
          </a:r>
        </a:p>
      </dsp:txBody>
      <dsp:txXfrm>
        <a:off x="1008112" y="576069"/>
        <a:ext cx="3034748" cy="19667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3345F-16AD-41A9-B349-4FD8E2D00ED9}">
      <dsp:nvSpPr>
        <dsp:cNvPr id="0" name=""/>
        <dsp:cNvSpPr/>
      </dsp:nvSpPr>
      <dsp:spPr>
        <a:xfrm>
          <a:off x="1800214" y="543950"/>
          <a:ext cx="5820377" cy="68030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bs-Latn-BA" sz="2000" kern="1200" dirty="0">
              <a:latin typeface="Times New Roman" pitchFamily="18" charset="0"/>
              <a:cs typeface="Times New Roman" pitchFamily="18" charset="0"/>
            </a:rPr>
            <a:t>Uloga i značaj Centra za socijalni rad u primjeni odgojnih mjera</a:t>
          </a:r>
        </a:p>
      </dsp:txBody>
      <dsp:txXfrm>
        <a:off x="1800214" y="543950"/>
        <a:ext cx="5820377" cy="680304"/>
      </dsp:txXfrm>
    </dsp:sp>
    <dsp:sp modelId="{6FA2A561-BA1E-4358-AB03-C17412D4CE2B}">
      <dsp:nvSpPr>
        <dsp:cNvPr id="0" name=""/>
        <dsp:cNvSpPr/>
      </dsp:nvSpPr>
      <dsp:spPr>
        <a:xfrm>
          <a:off x="936104" y="345157"/>
          <a:ext cx="1233630" cy="118028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A16339-E41A-45B5-9CA8-4D03785F689D}" type="datetimeFigureOut">
              <a:rPr lang="bs-Latn-BA" smtClean="0"/>
              <a:pPr/>
              <a:t>04.05.2020.</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14687B-049E-43EA-8851-1392FE50AE3D}" type="slidenum">
              <a:rPr lang="bs-Latn-BA" smtClean="0"/>
              <a:pPr/>
              <a:t>‹#›</a:t>
            </a:fld>
            <a:endParaRPr lang="bs-Latn-BA"/>
          </a:p>
        </p:txBody>
      </p:sp>
    </p:spTree>
    <p:extLst>
      <p:ext uri="{BB962C8B-B14F-4D97-AF65-F5344CB8AC3E}">
        <p14:creationId xmlns:p14="http://schemas.microsoft.com/office/powerpoint/2010/main" val="273459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Slide Number Placeholder 3"/>
          <p:cNvSpPr>
            <a:spLocks noGrp="1"/>
          </p:cNvSpPr>
          <p:nvPr>
            <p:ph type="sldNum" sz="quarter" idx="10"/>
          </p:nvPr>
        </p:nvSpPr>
        <p:spPr/>
        <p:txBody>
          <a:bodyPr/>
          <a:lstStyle/>
          <a:p>
            <a:fld id="{8E14687B-049E-43EA-8851-1392FE50AE3D}" type="slidenum">
              <a:rPr lang="bs-Latn-BA" smtClean="0"/>
              <a:pPr/>
              <a:t>2</a:t>
            </a:fld>
            <a:endParaRPr lang="bs-Latn-BA"/>
          </a:p>
        </p:txBody>
      </p:sp>
    </p:spTree>
    <p:extLst>
      <p:ext uri="{BB962C8B-B14F-4D97-AF65-F5344CB8AC3E}">
        <p14:creationId xmlns:p14="http://schemas.microsoft.com/office/powerpoint/2010/main" val="1340618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Slide Number Placeholder 3"/>
          <p:cNvSpPr>
            <a:spLocks noGrp="1"/>
          </p:cNvSpPr>
          <p:nvPr>
            <p:ph type="sldNum" sz="quarter" idx="10"/>
          </p:nvPr>
        </p:nvSpPr>
        <p:spPr/>
        <p:txBody>
          <a:bodyPr/>
          <a:lstStyle/>
          <a:p>
            <a:fld id="{8E14687B-049E-43EA-8851-1392FE50AE3D}" type="slidenum">
              <a:rPr lang="bs-Latn-BA" smtClean="0"/>
              <a:pPr/>
              <a:t>8</a:t>
            </a:fld>
            <a:endParaRPr lang="bs-Latn-BA"/>
          </a:p>
        </p:txBody>
      </p:sp>
    </p:spTree>
    <p:extLst>
      <p:ext uri="{BB962C8B-B14F-4D97-AF65-F5344CB8AC3E}">
        <p14:creationId xmlns:p14="http://schemas.microsoft.com/office/powerpoint/2010/main" val="4251359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Slide Number Placeholder 3"/>
          <p:cNvSpPr>
            <a:spLocks noGrp="1"/>
          </p:cNvSpPr>
          <p:nvPr>
            <p:ph type="sldNum" sz="quarter" idx="10"/>
          </p:nvPr>
        </p:nvSpPr>
        <p:spPr/>
        <p:txBody>
          <a:bodyPr/>
          <a:lstStyle/>
          <a:p>
            <a:fld id="{8E14687B-049E-43EA-8851-1392FE50AE3D}" type="slidenum">
              <a:rPr lang="bs-Latn-BA" smtClean="0"/>
              <a:pPr/>
              <a:t>16</a:t>
            </a:fld>
            <a:endParaRPr lang="bs-Latn-BA"/>
          </a:p>
        </p:txBody>
      </p:sp>
    </p:spTree>
    <p:extLst>
      <p:ext uri="{BB962C8B-B14F-4D97-AF65-F5344CB8AC3E}">
        <p14:creationId xmlns:p14="http://schemas.microsoft.com/office/powerpoint/2010/main" val="759213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bs-Latn-BA"/>
          </a:p>
        </p:txBody>
      </p:sp>
      <p:sp>
        <p:nvSpPr>
          <p:cNvPr id="4" name="Date Placeholder 3"/>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147679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3383017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433051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330527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2094230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4"/>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3616914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6"/>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178073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Date Placeholder 2"/>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2456168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1841215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3786959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77AA55-6F61-4F79-A939-514863076269}" type="datetimeFigureOut">
              <a:rPr lang="bs-Latn-BA" smtClean="0"/>
              <a:pPr/>
              <a:t>04.05.2020.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1174364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77AA55-6F61-4F79-A939-514863076269}" type="datetimeFigureOut">
              <a:rPr lang="bs-Latn-BA" smtClean="0"/>
              <a:pPr/>
              <a:t>04.05.2020.</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8F725F-9931-4DCF-B451-D6EEACB6276A}" type="slidenum">
              <a:rPr lang="bs-Latn-BA" smtClean="0"/>
              <a:pPr/>
              <a:t>‹#›</a:t>
            </a:fld>
            <a:endParaRPr lang="bs-Latn-BA"/>
          </a:p>
        </p:txBody>
      </p:sp>
    </p:spTree>
    <p:extLst>
      <p:ext uri="{BB962C8B-B14F-4D97-AF65-F5344CB8AC3E}">
        <p14:creationId xmlns:p14="http://schemas.microsoft.com/office/powerpoint/2010/main" val="1199477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4.xml"/><Relationship Id="rId7" Type="http://schemas.openxmlformats.org/officeDocument/2006/relationships/image" Target="../media/image12.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4289004727"/>
              </p:ext>
            </p:extLst>
          </p:nvPr>
        </p:nvGraphicFramePr>
        <p:xfrm>
          <a:off x="251520" y="294792"/>
          <a:ext cx="8568952" cy="6343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2333569" y="229012"/>
            <a:ext cx="6624736" cy="338554"/>
          </a:xfrm>
          <a:prstGeom prst="rect">
            <a:avLst/>
          </a:prstGeom>
          <a:noFill/>
        </p:spPr>
        <p:txBody>
          <a:bodyPr wrap="square" rtlCol="0">
            <a:spAutoFit/>
          </a:bodyPr>
          <a:lstStyle/>
          <a:p>
            <a:pPr algn="just"/>
            <a:r>
              <a:rPr lang="bs-Latn-BA" sz="1600" dirty="0">
                <a:latin typeface="Times New Roman" pitchFamily="18" charset="0"/>
                <a:cs typeface="Times New Roman" pitchFamily="18" charset="0"/>
              </a:rPr>
              <a:t>Meliha Mešan, Zerina Mušinović, Berina Suljagić</a:t>
            </a:r>
          </a:p>
        </p:txBody>
      </p:sp>
    </p:spTree>
    <p:extLst>
      <p:ext uri="{BB962C8B-B14F-4D97-AF65-F5344CB8AC3E}">
        <p14:creationId xmlns:p14="http://schemas.microsoft.com/office/powerpoint/2010/main" val="3265009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 2"/>
          <p:cNvSpPr/>
          <p:nvPr/>
        </p:nvSpPr>
        <p:spPr>
          <a:xfrm>
            <a:off x="1619672" y="90316"/>
            <a:ext cx="3024336" cy="2808312"/>
          </a:xfrm>
          <a:prstGeom prst="frame">
            <a:avLst>
              <a:gd name="adj1" fmla="val 2140"/>
            </a:avLst>
          </a:prstGeom>
          <a:effectLst>
            <a:outerShdw blurRad="40000" dist="20000" dir="5400000" rotWithShape="0">
              <a:srgbClr val="000000">
                <a:alpha val="38000"/>
              </a:srgbClr>
            </a:outerShdw>
            <a:softEdge rad="63500"/>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bs-Latn-BA">
              <a:solidFill>
                <a:schemeClr val="tx1"/>
              </a:solidFill>
            </a:endParaRPr>
          </a:p>
        </p:txBody>
      </p:sp>
      <p:graphicFrame>
        <p:nvGraphicFramePr>
          <p:cNvPr id="5" name="Diagram 4"/>
          <p:cNvGraphicFramePr/>
          <p:nvPr>
            <p:extLst>
              <p:ext uri="{D42A27DB-BD31-4B8C-83A1-F6EECF244321}">
                <p14:modId xmlns:p14="http://schemas.microsoft.com/office/powerpoint/2010/main" val="3184659842"/>
              </p:ext>
            </p:extLst>
          </p:nvPr>
        </p:nvGraphicFramePr>
        <p:xfrm>
          <a:off x="179512" y="4727"/>
          <a:ext cx="8964488" cy="2200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592" y="1700808"/>
            <a:ext cx="480377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U-Turn Arrow 6"/>
          <p:cNvSpPr/>
          <p:nvPr/>
        </p:nvSpPr>
        <p:spPr>
          <a:xfrm rot="5400000">
            <a:off x="6680545" y="1320458"/>
            <a:ext cx="1442042" cy="2634797"/>
          </a:xfrm>
          <a:prstGeom prst="uturnArrow">
            <a:avLst>
              <a:gd name="adj1" fmla="val 18605"/>
              <a:gd name="adj2" fmla="val 25000"/>
              <a:gd name="adj3" fmla="val 25001"/>
              <a:gd name="adj4" fmla="val 25843"/>
              <a:gd name="adj5" fmla="val 686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s-Latn-BA">
              <a:solidFill>
                <a:schemeClr val="tx1"/>
              </a:solidFill>
            </a:endParaRPr>
          </a:p>
        </p:txBody>
      </p:sp>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61793" y="1584920"/>
            <a:ext cx="890587"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Table 8"/>
          <p:cNvGraphicFramePr>
            <a:graphicFrameLocks noGrp="1"/>
          </p:cNvGraphicFramePr>
          <p:nvPr>
            <p:extLst>
              <p:ext uri="{D42A27DB-BD31-4B8C-83A1-F6EECF244321}">
                <p14:modId xmlns:p14="http://schemas.microsoft.com/office/powerpoint/2010/main" val="813633199"/>
              </p:ext>
            </p:extLst>
          </p:nvPr>
        </p:nvGraphicFramePr>
        <p:xfrm>
          <a:off x="179512" y="2708919"/>
          <a:ext cx="6624736" cy="3888431"/>
        </p:xfrm>
        <a:graphic>
          <a:graphicData uri="http://schemas.openxmlformats.org/drawingml/2006/table">
            <a:tbl>
              <a:tblPr firstRow="1" firstCol="1" bandRow="1">
                <a:tableStyleId>{5C22544A-7EE6-4342-B048-85BDC9FD1C3A}</a:tableStyleId>
              </a:tblPr>
              <a:tblGrid>
                <a:gridCol w="2208246">
                  <a:extLst>
                    <a:ext uri="{9D8B030D-6E8A-4147-A177-3AD203B41FA5}">
                      <a16:colId xmlns:a16="http://schemas.microsoft.com/office/drawing/2014/main" val="20000"/>
                    </a:ext>
                  </a:extLst>
                </a:gridCol>
                <a:gridCol w="2236475">
                  <a:extLst>
                    <a:ext uri="{9D8B030D-6E8A-4147-A177-3AD203B41FA5}">
                      <a16:colId xmlns:a16="http://schemas.microsoft.com/office/drawing/2014/main" val="20001"/>
                    </a:ext>
                  </a:extLst>
                </a:gridCol>
                <a:gridCol w="2180015">
                  <a:extLst>
                    <a:ext uri="{9D8B030D-6E8A-4147-A177-3AD203B41FA5}">
                      <a16:colId xmlns:a16="http://schemas.microsoft.com/office/drawing/2014/main" val="20002"/>
                    </a:ext>
                  </a:extLst>
                </a:gridCol>
              </a:tblGrid>
              <a:tr h="432279">
                <a:tc>
                  <a:txBody>
                    <a:bodyPr/>
                    <a:lstStyle/>
                    <a:p>
                      <a:pPr>
                        <a:spcAft>
                          <a:spcPts val="0"/>
                        </a:spcAft>
                      </a:pPr>
                      <a:r>
                        <a:rPr lang="bs-Latn-BA" sz="1200" dirty="0">
                          <a:effectLst/>
                        </a:rPr>
                        <a:t>Mjere upozorenja i usmjeravanja:	</a:t>
                      </a:r>
                      <a:endParaRPr lang="bs-Latn-BA" sz="1100" dirty="0">
                        <a:effectLst/>
                        <a:latin typeface="Calibri"/>
                        <a:ea typeface="Calibri"/>
                        <a:cs typeface="Times New Roman"/>
                      </a:endParaRPr>
                    </a:p>
                  </a:txBody>
                  <a:tcPr marL="68580" marR="68580" marT="0" marB="0"/>
                </a:tc>
                <a:tc>
                  <a:txBody>
                    <a:bodyPr/>
                    <a:lstStyle/>
                    <a:p>
                      <a:pPr>
                        <a:spcAft>
                          <a:spcPts val="0"/>
                        </a:spcAft>
                      </a:pPr>
                      <a:r>
                        <a:rPr lang="bs-Latn-BA" sz="1200" dirty="0">
                          <a:effectLst/>
                        </a:rPr>
                        <a:t>Mjere pojačanog nadzora</a:t>
                      </a:r>
                      <a:endParaRPr lang="bs-Latn-BA" sz="1100" dirty="0">
                        <a:effectLst/>
                        <a:latin typeface="Calibri"/>
                        <a:ea typeface="Calibri"/>
                        <a:cs typeface="Times New Roman"/>
                      </a:endParaRPr>
                    </a:p>
                  </a:txBody>
                  <a:tcPr marL="68580" marR="68580" marT="0" marB="0"/>
                </a:tc>
                <a:tc>
                  <a:txBody>
                    <a:bodyPr/>
                    <a:lstStyle/>
                    <a:p>
                      <a:pPr>
                        <a:spcAft>
                          <a:spcPts val="0"/>
                        </a:spcAft>
                      </a:pPr>
                      <a:r>
                        <a:rPr lang="bs-Latn-BA" sz="1200" dirty="0">
                          <a:effectLst/>
                        </a:rPr>
                        <a:t> Zavodske mjere</a:t>
                      </a:r>
                      <a:endParaRPr lang="bs-Latn-BA"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063431">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1. Sudski ukor</a:t>
                      </a:r>
                      <a:endParaRPr lang="bs-Latn-BA" sz="1100">
                        <a:effectLst/>
                      </a:endParaRPr>
                    </a:p>
                    <a:p>
                      <a:pPr algn="ctr">
                        <a:spcAft>
                          <a:spcPts val="0"/>
                        </a:spcAft>
                      </a:pPr>
                      <a:r>
                        <a:rPr lang="bs-Latn-BA" sz="1200">
                          <a:effectLst/>
                        </a:rPr>
                        <a:t> </a:t>
                      </a:r>
                      <a:endParaRPr lang="bs-Latn-BA" sz="1100">
                        <a:effectLst/>
                        <a:latin typeface="Calibri"/>
                        <a:ea typeface="Calibri"/>
                        <a:cs typeface="Times New Roman"/>
                      </a:endParaRPr>
                    </a:p>
                  </a:txBody>
                  <a:tcPr marL="68580" marR="68580" marT="0" marB="0"/>
                </a:tc>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1. Pojačani nadzor roditelja, usvojitelja ili staratelja</a:t>
                      </a:r>
                      <a:endParaRPr lang="bs-Latn-BA" sz="1100">
                        <a:effectLst/>
                      </a:endParaRPr>
                    </a:p>
                    <a:p>
                      <a:pPr algn="ctr">
                        <a:spcAft>
                          <a:spcPts val="0"/>
                        </a:spcAft>
                      </a:pPr>
                      <a:r>
                        <a:rPr lang="bs-Latn-BA" sz="1200">
                          <a:effectLst/>
                        </a:rPr>
                        <a:t> </a:t>
                      </a:r>
                      <a:endParaRPr lang="bs-Latn-BA" sz="1100">
                        <a:effectLst/>
                        <a:latin typeface="Calibri"/>
                        <a:ea typeface="Calibri"/>
                        <a:cs typeface="Times New Roman"/>
                      </a:endParaRPr>
                    </a:p>
                  </a:txBody>
                  <a:tcPr marL="68580" marR="68580" marT="0" marB="0"/>
                </a:tc>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1. Upućivanje u odgojnu ustanovu</a:t>
                      </a:r>
                      <a:endParaRPr lang="bs-Latn-BA"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063431">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2. Posebne obaveze</a:t>
                      </a:r>
                      <a:endParaRPr lang="bs-Latn-BA" sz="1100">
                        <a:effectLst/>
                      </a:endParaRPr>
                    </a:p>
                    <a:p>
                      <a:pPr algn="ctr">
                        <a:spcAft>
                          <a:spcPts val="0"/>
                        </a:spcAft>
                      </a:pPr>
                      <a:r>
                        <a:rPr lang="bs-Latn-BA" sz="1200">
                          <a:effectLst/>
                        </a:rPr>
                        <a:t> </a:t>
                      </a:r>
                      <a:endParaRPr lang="bs-Latn-BA" sz="1100">
                        <a:effectLst/>
                        <a:latin typeface="Calibri"/>
                        <a:ea typeface="Calibri"/>
                        <a:cs typeface="Times New Roman"/>
                      </a:endParaRPr>
                    </a:p>
                  </a:txBody>
                  <a:tcPr marL="68580" marR="68580" marT="0" marB="0"/>
                </a:tc>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2. Pojačani nadzor u drugoj porodici</a:t>
                      </a:r>
                      <a:endParaRPr lang="bs-Latn-BA" sz="1100">
                        <a:effectLst/>
                      </a:endParaRPr>
                    </a:p>
                    <a:p>
                      <a:pPr algn="ctr">
                        <a:spcAft>
                          <a:spcPts val="0"/>
                        </a:spcAft>
                      </a:pPr>
                      <a:r>
                        <a:rPr lang="bs-Latn-BA" sz="1200">
                          <a:effectLst/>
                        </a:rPr>
                        <a:t> </a:t>
                      </a:r>
                      <a:endParaRPr lang="bs-Latn-BA" sz="1100">
                        <a:effectLst/>
                        <a:latin typeface="Calibri"/>
                        <a:ea typeface="Calibri"/>
                        <a:cs typeface="Times New Roman"/>
                      </a:endParaRPr>
                    </a:p>
                  </a:txBody>
                  <a:tcPr marL="68580" marR="68580" marT="0" marB="0"/>
                </a:tc>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2. Upućivanje u odgojno-popravni dom</a:t>
                      </a:r>
                      <a:endParaRPr lang="bs-Latn-BA"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1329290">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3. Upućivanje u odgojni centar</a:t>
                      </a:r>
                      <a:endParaRPr lang="bs-Latn-BA" sz="1100">
                        <a:effectLst/>
                      </a:endParaRPr>
                    </a:p>
                    <a:p>
                      <a:pPr algn="ctr">
                        <a:spcAft>
                          <a:spcPts val="0"/>
                        </a:spcAft>
                      </a:pPr>
                      <a:r>
                        <a:rPr lang="bs-Latn-BA" sz="1200">
                          <a:effectLst/>
                        </a:rPr>
                        <a:t> </a:t>
                      </a:r>
                      <a:endParaRPr lang="bs-Latn-BA" sz="1100">
                        <a:effectLst/>
                        <a:latin typeface="Calibri"/>
                        <a:ea typeface="Calibri"/>
                        <a:cs typeface="Times New Roman"/>
                      </a:endParaRPr>
                    </a:p>
                  </a:txBody>
                  <a:tcPr marL="68580" marR="68580" marT="0" marB="0"/>
                </a:tc>
                <a:tc>
                  <a:txBody>
                    <a:bodyPr/>
                    <a:lstStyle/>
                    <a:p>
                      <a:pPr algn="ctr">
                        <a:spcAft>
                          <a:spcPts val="0"/>
                        </a:spcAft>
                      </a:pPr>
                      <a:r>
                        <a:rPr lang="bs-Latn-BA" sz="1200">
                          <a:effectLst/>
                        </a:rPr>
                        <a:t> </a:t>
                      </a:r>
                      <a:endParaRPr lang="bs-Latn-BA" sz="1100">
                        <a:effectLst/>
                      </a:endParaRPr>
                    </a:p>
                    <a:p>
                      <a:pPr algn="ctr">
                        <a:spcAft>
                          <a:spcPts val="0"/>
                        </a:spcAft>
                      </a:pPr>
                      <a:r>
                        <a:rPr lang="bs-Latn-BA" sz="1200">
                          <a:effectLst/>
                        </a:rPr>
                        <a:t>3. Pojačani nadzor nadležnog organa socijalnog staranja</a:t>
                      </a:r>
                      <a:endParaRPr lang="bs-Latn-BA" sz="1100">
                        <a:effectLst/>
                        <a:latin typeface="Calibri"/>
                        <a:ea typeface="Calibri"/>
                        <a:cs typeface="Times New Roman"/>
                      </a:endParaRPr>
                    </a:p>
                  </a:txBody>
                  <a:tcPr marL="68580" marR="68580" marT="0" marB="0"/>
                </a:tc>
                <a:tc>
                  <a:txBody>
                    <a:bodyPr/>
                    <a:lstStyle/>
                    <a:p>
                      <a:pPr algn="ctr">
                        <a:spcAft>
                          <a:spcPts val="0"/>
                        </a:spcAft>
                      </a:pPr>
                      <a:r>
                        <a:rPr lang="bs-Latn-BA" sz="1200" dirty="0">
                          <a:effectLst/>
                        </a:rPr>
                        <a:t> </a:t>
                      </a:r>
                      <a:endParaRPr lang="bs-Latn-BA" sz="1100" dirty="0">
                        <a:effectLst/>
                      </a:endParaRPr>
                    </a:p>
                    <a:p>
                      <a:pPr algn="ctr">
                        <a:spcAft>
                          <a:spcPts val="0"/>
                        </a:spcAft>
                      </a:pPr>
                      <a:r>
                        <a:rPr lang="bs-Latn-BA" sz="1200" dirty="0">
                          <a:effectLst/>
                        </a:rPr>
                        <a:t>3. Upućivanje u posebnu ustanovu za liječenje i osposobljavanje</a:t>
                      </a:r>
                      <a:endParaRPr lang="bs-Latn-BA" sz="1100" dirty="0">
                        <a:effectLst/>
                      </a:endParaRPr>
                    </a:p>
                    <a:p>
                      <a:pPr algn="ctr">
                        <a:spcAft>
                          <a:spcPts val="0"/>
                        </a:spcAft>
                      </a:pPr>
                      <a:r>
                        <a:rPr lang="bs-Latn-BA" sz="1200" dirty="0">
                          <a:effectLst/>
                        </a:rPr>
                        <a:t> </a:t>
                      </a:r>
                      <a:endParaRPr lang="bs-Latn-BA"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0446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9628" y="512728"/>
            <a:ext cx="8712968" cy="369332"/>
          </a:xfrm>
          <a:prstGeom prst="rect">
            <a:avLst/>
          </a:prstGeom>
        </p:spPr>
        <p:txBody>
          <a:bodyPr wrap="square">
            <a:spAutoFit/>
          </a:bodyPr>
          <a:lstStyle/>
          <a:p>
            <a:pPr algn="just"/>
            <a:r>
              <a:rPr lang="bs-Latn-BA" b="1" dirty="0">
                <a:solidFill>
                  <a:srgbClr val="00B0F0"/>
                </a:solidFill>
                <a:latin typeface="Times New Roman" pitchFamily="18" charset="0"/>
                <a:cs typeface="Times New Roman" pitchFamily="18" charset="0"/>
              </a:rPr>
              <a:t>Uloga Centra za socijalni rad u izvršavanju mjere sigurnosti/bezbjednosti</a:t>
            </a:r>
          </a:p>
        </p:txBody>
      </p:sp>
      <p:sp>
        <p:nvSpPr>
          <p:cNvPr id="4" name="Pentagon 3"/>
          <p:cNvSpPr/>
          <p:nvPr/>
        </p:nvSpPr>
        <p:spPr>
          <a:xfrm>
            <a:off x="599131" y="1394143"/>
            <a:ext cx="3312368" cy="504056"/>
          </a:xfrm>
          <a:prstGeom prst="homePlate">
            <a:avLst/>
          </a:prstGeom>
        </p:spPr>
        <p:style>
          <a:lnRef idx="2">
            <a:schemeClr val="accent2"/>
          </a:lnRef>
          <a:fillRef idx="1">
            <a:schemeClr val="lt1"/>
          </a:fillRef>
          <a:effectRef idx="0">
            <a:schemeClr val="accent2"/>
          </a:effectRef>
          <a:fontRef idx="minor">
            <a:schemeClr val="dk1"/>
          </a:fontRef>
        </p:style>
        <p:txBody>
          <a:bodyPr rtlCol="0" anchor="ctr"/>
          <a:lstStyle/>
          <a:p>
            <a:r>
              <a:rPr lang="bs-Latn-BA" dirty="0"/>
              <a:t>  Mjere sigurnosti/bezbjednosti:</a:t>
            </a:r>
          </a:p>
        </p:txBody>
      </p:sp>
      <p:sp>
        <p:nvSpPr>
          <p:cNvPr id="5" name="Hexagon 4"/>
          <p:cNvSpPr/>
          <p:nvPr/>
        </p:nvSpPr>
        <p:spPr>
          <a:xfrm>
            <a:off x="1684187" y="2801678"/>
            <a:ext cx="2232248" cy="180533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s-Latn-BA" dirty="0">
                <a:latin typeface="Times New Roman" pitchFamily="18" charset="0"/>
                <a:cs typeface="Times New Roman" pitchFamily="18" charset="0"/>
              </a:rPr>
              <a:t>Obavezno psihijatrijsko liječenje</a:t>
            </a:r>
          </a:p>
        </p:txBody>
      </p:sp>
      <p:sp>
        <p:nvSpPr>
          <p:cNvPr id="6" name="Hexagon 5"/>
          <p:cNvSpPr/>
          <p:nvPr/>
        </p:nvSpPr>
        <p:spPr>
          <a:xfrm>
            <a:off x="3471619" y="3671553"/>
            <a:ext cx="2228292" cy="1805334"/>
          </a:xfrm>
          <a:prstGeom prst="hexagon">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bs-Latn-BA" dirty="0">
                <a:latin typeface="Times New Roman" pitchFamily="18" charset="0"/>
                <a:cs typeface="Times New Roman" pitchFamily="18" charset="0"/>
              </a:rPr>
              <a:t>Obavezno ambulantno liječenje na slobodi</a:t>
            </a:r>
          </a:p>
        </p:txBody>
      </p:sp>
      <p:sp>
        <p:nvSpPr>
          <p:cNvPr id="7" name="Hexagon 6"/>
          <p:cNvSpPr/>
          <p:nvPr/>
        </p:nvSpPr>
        <p:spPr>
          <a:xfrm>
            <a:off x="3493858" y="1899011"/>
            <a:ext cx="2228292" cy="180533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s-Latn-BA" dirty="0">
                <a:latin typeface="Times New Roman" pitchFamily="18" charset="0"/>
                <a:cs typeface="Times New Roman" pitchFamily="18" charset="0"/>
              </a:rPr>
              <a:t>Obavezno liječenje od ovisnosti</a:t>
            </a:r>
          </a:p>
        </p:txBody>
      </p:sp>
      <p:sp>
        <p:nvSpPr>
          <p:cNvPr id="8" name="Hexagon 7"/>
          <p:cNvSpPr/>
          <p:nvPr/>
        </p:nvSpPr>
        <p:spPr>
          <a:xfrm>
            <a:off x="5235726" y="2768886"/>
            <a:ext cx="2228292" cy="1805334"/>
          </a:xfrm>
          <a:prstGeom prst="hexagon">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bs-Latn-BA" dirty="0">
                <a:latin typeface="Times New Roman" pitchFamily="18" charset="0"/>
                <a:cs typeface="Times New Roman" pitchFamily="18" charset="0"/>
              </a:rPr>
              <a:t>Zabrana upravljanja motornim vozilom</a:t>
            </a:r>
          </a:p>
        </p:txBody>
      </p:sp>
      <p:sp>
        <p:nvSpPr>
          <p:cNvPr id="9" name="Hexagon 8"/>
          <p:cNvSpPr/>
          <p:nvPr/>
        </p:nvSpPr>
        <p:spPr>
          <a:xfrm>
            <a:off x="5261831" y="4574220"/>
            <a:ext cx="2228292" cy="180533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s-Latn-BA" dirty="0">
                <a:latin typeface="Times New Roman" pitchFamily="18" charset="0"/>
                <a:cs typeface="Times New Roman" pitchFamily="18" charset="0"/>
              </a:rPr>
              <a:t>Oduzimanje predmeta</a:t>
            </a:r>
          </a:p>
        </p:txBody>
      </p:sp>
    </p:spTree>
    <p:extLst>
      <p:ext uri="{BB962C8B-B14F-4D97-AF65-F5344CB8AC3E}">
        <p14:creationId xmlns:p14="http://schemas.microsoft.com/office/powerpoint/2010/main" val="252572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0174" y="418518"/>
            <a:ext cx="7890258" cy="923330"/>
          </a:xfrm>
          <a:prstGeom prst="rect">
            <a:avLst/>
          </a:prstGeom>
        </p:spPr>
        <p:txBody>
          <a:bodyPr wrap="square">
            <a:spAutoFit/>
          </a:bodyPr>
          <a:lstStyle/>
          <a:p>
            <a:pPr algn="just"/>
            <a:r>
              <a:rPr lang="bs-Latn-BA" b="1" dirty="0">
                <a:solidFill>
                  <a:srgbClr val="00B0F0"/>
                </a:solidFill>
                <a:latin typeface="Times New Roman" pitchFamily="18" charset="0"/>
                <a:cs typeface="Times New Roman" pitchFamily="18" charset="0"/>
              </a:rPr>
              <a:t>Osnovni predmet maloljetničkog krivičnog prava </a:t>
            </a:r>
            <a:r>
              <a:rPr lang="vi-VN" b="1" dirty="0">
                <a:solidFill>
                  <a:schemeClr val="tx1">
                    <a:lumMod val="85000"/>
                    <a:lumOff val="15000"/>
                  </a:schemeClr>
                </a:solidFill>
                <a:latin typeface="Times New Roman" pitchFamily="18" charset="0"/>
                <a:cs typeface="Times New Roman" pitchFamily="18" charset="0"/>
              </a:rPr>
              <a:t>jeste utvrđivanje krivičnopravnog položaja maloljetnih osoba kao učinitelja krivičnih djela</a:t>
            </a:r>
            <a:r>
              <a:rPr lang="bs-Latn-BA" b="1" dirty="0">
                <a:solidFill>
                  <a:schemeClr val="tx1">
                    <a:lumMod val="85000"/>
                    <a:lumOff val="15000"/>
                  </a:schemeClr>
                </a:solidFill>
                <a:latin typeface="Times New Roman" pitchFamily="18" charset="0"/>
                <a:cs typeface="Times New Roman" pitchFamily="18" charset="0"/>
              </a:rPr>
              <a:t>.</a:t>
            </a:r>
            <a:endParaRPr lang="vi-VN" b="1" dirty="0">
              <a:solidFill>
                <a:schemeClr val="tx1">
                  <a:lumMod val="85000"/>
                  <a:lumOff val="15000"/>
                </a:schemeClr>
              </a:solidFill>
              <a:latin typeface="Times New Roman" pitchFamily="18" charset="0"/>
              <a:cs typeface="Times New Roman" pitchFamily="18" charset="0"/>
            </a:endParaRPr>
          </a:p>
          <a:p>
            <a:pPr algn="just"/>
            <a:endParaRPr lang="bs-Latn-BA" b="1" dirty="0">
              <a:solidFill>
                <a:srgbClr val="00B0F0"/>
              </a:solidFill>
              <a:latin typeface="Times New Roman" pitchFamily="18" charset="0"/>
              <a:cs typeface="Times New Roman" pitchFamily="18" charset="0"/>
            </a:endParaRPr>
          </a:p>
        </p:txBody>
      </p:sp>
      <p:sp>
        <p:nvSpPr>
          <p:cNvPr id="3" name="Rectangle 2"/>
          <p:cNvSpPr/>
          <p:nvPr/>
        </p:nvSpPr>
        <p:spPr>
          <a:xfrm>
            <a:off x="589740" y="1311648"/>
            <a:ext cx="7920880" cy="1200329"/>
          </a:xfrm>
          <a:prstGeom prst="rect">
            <a:avLst/>
          </a:prstGeom>
        </p:spPr>
        <p:txBody>
          <a:bodyPr wrap="square">
            <a:spAutoFit/>
          </a:bodyPr>
          <a:lstStyle/>
          <a:p>
            <a:pPr algn="just"/>
            <a:r>
              <a:rPr lang="bs-Latn-BA" dirty="0">
                <a:latin typeface="Times New Roman" pitchFamily="18" charset="0"/>
                <a:cs typeface="Times New Roman" pitchFamily="18" charset="0"/>
              </a:rPr>
              <a:t>U</a:t>
            </a:r>
            <a:r>
              <a:rPr lang="vi-VN" dirty="0">
                <a:latin typeface="Times New Roman" pitchFamily="18" charset="0"/>
                <a:cs typeface="Times New Roman" pitchFamily="18" charset="0"/>
              </a:rPr>
              <a:t> tom smislu smislu maloljetnikom se smatra osoba koja </a:t>
            </a:r>
            <a:r>
              <a:rPr lang="vi-VN" b="1" u="sng" dirty="0">
                <a:solidFill>
                  <a:srgbClr val="C00000"/>
                </a:solidFill>
                <a:latin typeface="Times New Roman" pitchFamily="18" charset="0"/>
                <a:cs typeface="Times New Roman" pitchFamily="18" charset="0"/>
              </a:rPr>
              <a:t>je</a:t>
            </a:r>
            <a:r>
              <a:rPr lang="vi-VN" dirty="0">
                <a:latin typeface="Times New Roman" pitchFamily="18" charset="0"/>
                <a:cs typeface="Times New Roman" pitchFamily="18" charset="0"/>
              </a:rPr>
              <a:t> u vrijeme učinjenja krivičnog djela </a:t>
            </a:r>
            <a:r>
              <a:rPr lang="vi-VN" b="1" u="sng" dirty="0">
                <a:solidFill>
                  <a:srgbClr val="C00000"/>
                </a:solidFill>
                <a:latin typeface="Times New Roman" pitchFamily="18" charset="0"/>
                <a:cs typeface="Times New Roman" pitchFamily="18" charset="0"/>
              </a:rPr>
              <a:t>navršila 14</a:t>
            </a:r>
            <a:r>
              <a:rPr lang="vi-VN" dirty="0">
                <a:latin typeface="Times New Roman" pitchFamily="18" charset="0"/>
                <a:cs typeface="Times New Roman" pitchFamily="18" charset="0"/>
              </a:rPr>
              <a:t>, a </a:t>
            </a:r>
            <a:r>
              <a:rPr lang="vi-VN" b="1" u="sng" dirty="0">
                <a:solidFill>
                  <a:srgbClr val="C00000"/>
                </a:solidFill>
                <a:latin typeface="Times New Roman" pitchFamily="18" charset="0"/>
                <a:cs typeface="Times New Roman" pitchFamily="18" charset="0"/>
              </a:rPr>
              <a:t>nije</a:t>
            </a:r>
            <a:r>
              <a:rPr lang="vi-VN" dirty="0">
                <a:solidFill>
                  <a:srgbClr val="C00000"/>
                </a:solidFill>
                <a:latin typeface="Times New Roman" pitchFamily="18" charset="0"/>
                <a:cs typeface="Times New Roman" pitchFamily="18" charset="0"/>
              </a:rPr>
              <a:t> </a:t>
            </a:r>
            <a:r>
              <a:rPr lang="vi-VN" dirty="0">
                <a:latin typeface="Times New Roman" pitchFamily="18" charset="0"/>
                <a:cs typeface="Times New Roman" pitchFamily="18" charset="0"/>
              </a:rPr>
              <a:t>navršila </a:t>
            </a:r>
            <a:r>
              <a:rPr lang="vi-VN" b="1" u="sng" dirty="0">
                <a:solidFill>
                  <a:srgbClr val="C00000"/>
                </a:solidFill>
                <a:latin typeface="Times New Roman" pitchFamily="18" charset="0"/>
                <a:cs typeface="Times New Roman" pitchFamily="18" charset="0"/>
              </a:rPr>
              <a:t>18 godina</a:t>
            </a:r>
            <a:r>
              <a:rPr lang="bs-Latn-BA" dirty="0">
                <a:latin typeface="Times New Roman" pitchFamily="18" charset="0"/>
                <a:cs typeface="Times New Roman" pitchFamily="18" charset="0"/>
              </a:rPr>
              <a:t>.</a:t>
            </a:r>
            <a:endParaRPr lang="vi-VN" b="1" u="sng" dirty="0">
              <a:solidFill>
                <a:srgbClr val="C00000"/>
              </a:solidFill>
              <a:latin typeface="Times New Roman" pitchFamily="18" charset="0"/>
              <a:cs typeface="Times New Roman" pitchFamily="18" charset="0"/>
            </a:endParaRPr>
          </a:p>
          <a:p>
            <a:pPr algn="just"/>
            <a:endParaRPr lang="vi-VN" dirty="0">
              <a:latin typeface="Times New Roman" pitchFamily="18" charset="0"/>
              <a:cs typeface="Times New Roman" pitchFamily="18" charset="0"/>
            </a:endParaRPr>
          </a:p>
          <a:p>
            <a:endParaRPr lang="vi-VN" dirty="0"/>
          </a:p>
        </p:txBody>
      </p:sp>
      <p:sp>
        <p:nvSpPr>
          <p:cNvPr id="5" name="Rectangle 4"/>
          <p:cNvSpPr/>
          <p:nvPr/>
        </p:nvSpPr>
        <p:spPr>
          <a:xfrm>
            <a:off x="537529" y="2276872"/>
            <a:ext cx="7890258" cy="3970318"/>
          </a:xfrm>
          <a:prstGeom prst="rect">
            <a:avLst/>
          </a:prstGeom>
        </p:spPr>
        <p:txBody>
          <a:bodyPr wrap="square">
            <a:spAutoFit/>
          </a:bodyPr>
          <a:lstStyle/>
          <a:p>
            <a:pPr algn="just"/>
            <a:r>
              <a:rPr lang="vi-VN" dirty="0">
                <a:latin typeface="+mj-lt"/>
              </a:rPr>
              <a:t>Najznačajnija novina maloljetničkog krivičnog prava FBiH:</a:t>
            </a:r>
          </a:p>
          <a:p>
            <a:endParaRPr lang="vi-VN" dirty="0"/>
          </a:p>
          <a:p>
            <a:pPr marL="285750" indent="-285750" algn="just">
              <a:buFont typeface="Wingdings" pitchFamily="2" charset="2"/>
              <a:buChar char="§"/>
            </a:pPr>
            <a:r>
              <a:rPr lang="vi-VN" dirty="0">
                <a:latin typeface="+mj-lt"/>
              </a:rPr>
              <a:t>uvođenje alternativnih mjera koje treba da vode skretanju krivičnog postupka</a:t>
            </a:r>
            <a:endParaRPr lang="bs-Latn-BA" dirty="0">
              <a:latin typeface="+mj-lt"/>
            </a:endParaRPr>
          </a:p>
          <a:p>
            <a:pPr marL="285750" indent="-285750">
              <a:buFont typeface="Wingdings" pitchFamily="2" charset="2"/>
              <a:buChar char="§"/>
            </a:pPr>
            <a:endParaRPr lang="bs-Latn-BA" dirty="0"/>
          </a:p>
          <a:p>
            <a:pPr marL="285750" indent="-285750">
              <a:buFont typeface="Wingdings" pitchFamily="2" charset="2"/>
              <a:buChar char="§"/>
            </a:pPr>
            <a:endParaRPr lang="bs-Latn-BA" dirty="0"/>
          </a:p>
          <a:p>
            <a:pPr marL="285750" indent="-285750">
              <a:buFont typeface="Wingdings" pitchFamily="2" charset="2"/>
              <a:buChar char="§"/>
            </a:pPr>
            <a:endParaRPr lang="bs-Latn-BA" dirty="0"/>
          </a:p>
          <a:p>
            <a:pPr marL="285750" indent="-285750">
              <a:buFont typeface="Wingdings" pitchFamily="2" charset="2"/>
              <a:buChar char="§"/>
            </a:pPr>
            <a:endParaRPr lang="bs-Latn-BA" dirty="0"/>
          </a:p>
          <a:p>
            <a:endParaRPr lang="bs-Latn-BA" dirty="0"/>
          </a:p>
          <a:p>
            <a:endParaRPr lang="bs-Latn-BA" dirty="0"/>
          </a:p>
          <a:p>
            <a:endParaRPr lang="vi-VN" dirty="0"/>
          </a:p>
          <a:p>
            <a:endParaRPr lang="vi-VN" dirty="0"/>
          </a:p>
          <a:p>
            <a:pPr marL="285750" indent="-285750" algn="just">
              <a:buFont typeface="Wingdings" pitchFamily="2" charset="2"/>
              <a:buChar char="§"/>
            </a:pPr>
            <a:r>
              <a:rPr lang="vi-VN" dirty="0">
                <a:latin typeface="+mj-lt"/>
              </a:rPr>
              <a:t>uvođenje  mjera postupanja sa djecom koja su prekršila zakon ali bez pribjegavanja sudskom postupku</a:t>
            </a:r>
          </a:p>
          <a:p>
            <a:r>
              <a:rPr lang="vi-VN" dirty="0"/>
              <a:t> </a:t>
            </a:r>
            <a:endParaRPr lang="bs-Latn-BA" dirty="0"/>
          </a:p>
        </p:txBody>
      </p:sp>
      <p:sp>
        <p:nvSpPr>
          <p:cNvPr id="6" name="Right Arrow 5"/>
          <p:cNvSpPr/>
          <p:nvPr/>
        </p:nvSpPr>
        <p:spPr>
          <a:xfrm>
            <a:off x="971599" y="3643000"/>
            <a:ext cx="2880321" cy="1238062"/>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just"/>
            <a:r>
              <a:rPr lang="bs-Latn-BA" dirty="0">
                <a:solidFill>
                  <a:schemeClr val="tx1"/>
                </a:solidFill>
                <a:latin typeface="Times New Roman" pitchFamily="18" charset="0"/>
                <a:cs typeface="Times New Roman" pitchFamily="18" charset="0"/>
              </a:rPr>
              <a:t>POLICIJSKO UPOZORENJE</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716015" y="3516987"/>
            <a:ext cx="2850332" cy="1391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919470" y="3889341"/>
            <a:ext cx="3233867" cy="646331"/>
          </a:xfrm>
          <a:prstGeom prst="rect">
            <a:avLst/>
          </a:prstGeom>
          <a:noFill/>
        </p:spPr>
        <p:txBody>
          <a:bodyPr wrap="square" rtlCol="0">
            <a:spAutoFit/>
          </a:bodyPr>
          <a:lstStyle/>
          <a:p>
            <a:pPr algn="just"/>
            <a:r>
              <a:rPr lang="bs-Latn-BA" dirty="0">
                <a:latin typeface="Times New Roman" pitchFamily="18" charset="0"/>
                <a:cs typeface="Times New Roman" pitchFamily="18" charset="0"/>
              </a:rPr>
              <a:t>ODGOJNE </a:t>
            </a:r>
          </a:p>
          <a:p>
            <a:pPr algn="just"/>
            <a:r>
              <a:rPr lang="bs-Latn-BA" dirty="0">
                <a:latin typeface="Times New Roman" pitchFamily="18" charset="0"/>
                <a:cs typeface="Times New Roman" pitchFamily="18" charset="0"/>
              </a:rPr>
              <a:t>PREPORUKE</a:t>
            </a:r>
          </a:p>
        </p:txBody>
      </p:sp>
    </p:spTree>
    <p:extLst>
      <p:ext uri="{BB962C8B-B14F-4D97-AF65-F5344CB8AC3E}">
        <p14:creationId xmlns:p14="http://schemas.microsoft.com/office/powerpoint/2010/main" val="2580791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4928" y="3717032"/>
            <a:ext cx="3582144" cy="1569660"/>
          </a:xfrm>
          <a:prstGeom prst="rect">
            <a:avLst/>
          </a:prstGeom>
        </p:spPr>
        <p:txBody>
          <a:bodyPr wrap="square">
            <a:spAutoFit/>
          </a:bodyPr>
          <a:lstStyle/>
          <a:p>
            <a:pPr algn="ctr"/>
            <a:r>
              <a:rPr lang="bs-Latn-BA" sz="2400" b="1" dirty="0">
                <a:solidFill>
                  <a:schemeClr val="bg1"/>
                </a:solidFill>
                <a:latin typeface="Times New Roman" pitchFamily="18" charset="0"/>
                <a:cs typeface="Times New Roman" pitchFamily="18" charset="0"/>
              </a:rPr>
              <a:t>Uloga Organa starateljstva u provedbi mjera Policijskog upozorenja</a:t>
            </a:r>
          </a:p>
        </p:txBody>
      </p:sp>
      <p:sp>
        <p:nvSpPr>
          <p:cNvPr id="12" name="Rectangle 11"/>
          <p:cNvSpPr/>
          <p:nvPr/>
        </p:nvSpPr>
        <p:spPr>
          <a:xfrm>
            <a:off x="3297287" y="764704"/>
            <a:ext cx="1080120"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s-Latn-BA"/>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6791" y="2060848"/>
            <a:ext cx="1103313"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3610" y="3309813"/>
            <a:ext cx="1103313"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3759" y="4605457"/>
            <a:ext cx="1103313"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54" y="399330"/>
            <a:ext cx="4572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4408448" y="620688"/>
            <a:ext cx="4536441" cy="923330"/>
          </a:xfrm>
          <a:prstGeom prst="rect">
            <a:avLst/>
          </a:prstGeom>
        </p:spPr>
        <p:txBody>
          <a:bodyPr wrap="square">
            <a:spAutoFit/>
          </a:bodyPr>
          <a:lstStyle/>
          <a:p>
            <a:pPr marL="285750" indent="-285750" algn="just">
              <a:buFont typeface="Wingdings" pitchFamily="2" charset="2"/>
              <a:buChar char="§"/>
            </a:pPr>
            <a:r>
              <a:rPr lang="bs-Latn-BA" dirty="0">
                <a:latin typeface="+mj-lt"/>
              </a:rPr>
              <a:t>O</a:t>
            </a:r>
            <a:r>
              <a:rPr lang="vi-VN" dirty="0">
                <a:latin typeface="+mj-lt"/>
              </a:rPr>
              <a:t>rgan starateljstva </a:t>
            </a:r>
            <a:r>
              <a:rPr lang="vi-VN" b="1" u="sng" dirty="0">
                <a:solidFill>
                  <a:srgbClr val="C00000"/>
                </a:solidFill>
                <a:latin typeface="+mj-lt"/>
              </a:rPr>
              <a:t>nije</a:t>
            </a:r>
            <a:r>
              <a:rPr lang="vi-VN" dirty="0">
                <a:latin typeface="+mj-lt"/>
              </a:rPr>
              <a:t> stranka u krivičnom postupku, ali zato jeste pomoćni organ koji ima brojna prava i obaveze</a:t>
            </a:r>
            <a:r>
              <a:rPr lang="bs-Latn-BA" dirty="0">
                <a:latin typeface="+mj-lt"/>
              </a:rPr>
              <a:t>.</a:t>
            </a:r>
          </a:p>
        </p:txBody>
      </p:sp>
      <p:sp>
        <p:nvSpPr>
          <p:cNvPr id="14" name="Rectangle 13"/>
          <p:cNvSpPr/>
          <p:nvPr/>
        </p:nvSpPr>
        <p:spPr>
          <a:xfrm>
            <a:off x="4960104" y="1916832"/>
            <a:ext cx="3821233" cy="923330"/>
          </a:xfrm>
          <a:prstGeom prst="rect">
            <a:avLst/>
          </a:prstGeom>
        </p:spPr>
        <p:txBody>
          <a:bodyPr wrap="square">
            <a:spAutoFit/>
          </a:bodyPr>
          <a:lstStyle/>
          <a:p>
            <a:pPr marL="285750" indent="-285750" algn="just">
              <a:buFont typeface="Wingdings" pitchFamily="2" charset="2"/>
              <a:buChar char="§"/>
            </a:pPr>
            <a:r>
              <a:rPr lang="bs-Latn-BA" dirty="0">
                <a:solidFill>
                  <a:schemeClr val="tx1">
                    <a:lumMod val="95000"/>
                    <a:lumOff val="5000"/>
                  </a:schemeClr>
                </a:solidFill>
                <a:latin typeface="Times New Roman" pitchFamily="18" charset="0"/>
                <a:cs typeface="Times New Roman" pitchFamily="18" charset="0"/>
              </a:rPr>
              <a:t>Izbor mjere policijskog upozorenja vrši se u saradnji sa nadležnim organom starateljstva.</a:t>
            </a:r>
          </a:p>
        </p:txBody>
      </p:sp>
      <p:sp>
        <p:nvSpPr>
          <p:cNvPr id="15" name="Rectangle 14"/>
          <p:cNvSpPr/>
          <p:nvPr/>
        </p:nvSpPr>
        <p:spPr>
          <a:xfrm>
            <a:off x="5043919" y="3185734"/>
            <a:ext cx="3415858" cy="1200329"/>
          </a:xfrm>
          <a:prstGeom prst="rect">
            <a:avLst/>
          </a:prstGeom>
        </p:spPr>
        <p:txBody>
          <a:bodyPr wrap="square">
            <a:spAutoFit/>
          </a:bodyPr>
          <a:lstStyle/>
          <a:p>
            <a:pPr marL="285750" indent="-285750" algn="just">
              <a:buFont typeface="Wingdings" pitchFamily="2" charset="2"/>
              <a:buChar char="§"/>
            </a:pPr>
            <a:r>
              <a:rPr lang="bs-Latn-BA" dirty="0">
                <a:latin typeface="Times New Roman" pitchFamily="18" charset="0"/>
                <a:cs typeface="Times New Roman" pitchFamily="18" charset="0"/>
              </a:rPr>
              <a:t>Primjena mjere policijskog upozorenja zahtijeva od policije dobru povezanost sa organom starateljstva.</a:t>
            </a:r>
          </a:p>
        </p:txBody>
      </p:sp>
      <p:sp>
        <p:nvSpPr>
          <p:cNvPr id="16" name="Rectangle 15"/>
          <p:cNvSpPr/>
          <p:nvPr/>
        </p:nvSpPr>
        <p:spPr>
          <a:xfrm>
            <a:off x="4211958" y="4454470"/>
            <a:ext cx="4569379" cy="1754326"/>
          </a:xfrm>
          <a:prstGeom prst="rect">
            <a:avLst/>
          </a:prstGeom>
        </p:spPr>
        <p:txBody>
          <a:bodyPr wrap="square">
            <a:spAutoFit/>
          </a:bodyPr>
          <a:lstStyle/>
          <a:p>
            <a:pPr marL="285750" indent="-285750" algn="just">
              <a:buFont typeface="Wingdings" pitchFamily="2" charset="2"/>
              <a:buChar char="§"/>
            </a:pPr>
            <a:r>
              <a:rPr lang="bs-Latn-BA" dirty="0">
                <a:latin typeface="+mj-lt"/>
              </a:rPr>
              <a:t>O</a:t>
            </a:r>
            <a:r>
              <a:rPr lang="vi-VN" dirty="0">
                <a:latin typeface="+mj-lt"/>
              </a:rPr>
              <a:t>rganu starateljstva se  nameće obaveza koja se ogleda u tome da policiji blagovremeno dostavi socijalnu anamnezu (kompletan izvještaj o počinjenom krivičnom djelu mora dostaviti tužiocu u roku od 24 sata od ispitivanja maloljetnika</a:t>
            </a:r>
            <a:r>
              <a:rPr lang="vi-VN" dirty="0"/>
              <a:t>)</a:t>
            </a:r>
            <a:r>
              <a:rPr lang="bs-Latn-BA" dirty="0"/>
              <a:t>.</a:t>
            </a:r>
          </a:p>
        </p:txBody>
      </p:sp>
    </p:spTree>
    <p:extLst>
      <p:ext uri="{BB962C8B-B14F-4D97-AF65-F5344CB8AC3E}">
        <p14:creationId xmlns:p14="http://schemas.microsoft.com/office/powerpoint/2010/main" val="2108565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2692" y="1454874"/>
            <a:ext cx="4309308" cy="4524315"/>
          </a:xfrm>
          <a:prstGeom prst="rect">
            <a:avLst/>
          </a:prstGeom>
        </p:spPr>
        <p:txBody>
          <a:bodyPr wrap="square">
            <a:spAutoFit/>
          </a:bodyPr>
          <a:lstStyle/>
          <a:p>
            <a:pPr marL="285750" indent="-285750" algn="just">
              <a:buFont typeface="Wingdings" pitchFamily="2" charset="2"/>
              <a:buChar char="§"/>
            </a:pPr>
            <a:r>
              <a:rPr lang="bs-Latn-BA" dirty="0">
                <a:latin typeface="+mj-lt"/>
              </a:rPr>
              <a:t>P</a:t>
            </a:r>
            <a:r>
              <a:rPr lang="vi-VN" dirty="0">
                <a:latin typeface="+mj-lt"/>
              </a:rPr>
              <a:t>ribavljanje mišljenja organa starateljstva o cjelishodnosti pokretanja postupka prema maloljetniku je radnja koja je obaveznog karaktera</a:t>
            </a:r>
            <a:r>
              <a:rPr lang="bs-Latn-BA" dirty="0">
                <a:latin typeface="+mj-lt"/>
              </a:rPr>
              <a:t>.</a:t>
            </a:r>
          </a:p>
          <a:p>
            <a:pPr marL="285750" indent="-285750" algn="just">
              <a:buFont typeface="Wingdings" pitchFamily="2" charset="2"/>
              <a:buChar char="§"/>
            </a:pPr>
            <a:endParaRPr lang="bs-Latn-BA" dirty="0">
              <a:latin typeface="+mj-lt"/>
            </a:endParaRPr>
          </a:p>
          <a:p>
            <a:pPr marL="285750" indent="-285750" algn="just">
              <a:buFont typeface="Wingdings" pitchFamily="2" charset="2"/>
              <a:buChar char="§"/>
            </a:pPr>
            <a:r>
              <a:rPr lang="bs-Latn-BA" dirty="0">
                <a:latin typeface="+mj-lt"/>
              </a:rPr>
              <a:t>P</a:t>
            </a:r>
            <a:r>
              <a:rPr lang="vi-VN" dirty="0">
                <a:latin typeface="+mj-lt"/>
              </a:rPr>
              <a:t>ribavljanje podataka u vidu socijalne anamneze putem organa starateljstva je najčešća situacija u praksi</a:t>
            </a:r>
            <a:r>
              <a:rPr lang="bs-Latn-BA" dirty="0">
                <a:latin typeface="+mj-lt"/>
              </a:rPr>
              <a:t>.</a:t>
            </a:r>
          </a:p>
          <a:p>
            <a:pPr marL="285750" indent="-285750" algn="just">
              <a:buFont typeface="Wingdings" pitchFamily="2" charset="2"/>
              <a:buChar char="§"/>
            </a:pPr>
            <a:endParaRPr lang="bs-Latn-BA" dirty="0">
              <a:latin typeface="+mj-lt"/>
            </a:endParaRPr>
          </a:p>
          <a:p>
            <a:pPr marL="285750" indent="-285750" algn="just">
              <a:buFont typeface="Wingdings" pitchFamily="2" charset="2"/>
              <a:buChar char="§"/>
            </a:pPr>
            <a:r>
              <a:rPr lang="vi-VN" dirty="0">
                <a:latin typeface="+mj-lt"/>
              </a:rPr>
              <a:t>predstavnici organa starateljstva, odnosno stručni savjetnici tužilaštva, mogu najbolje procijeniti ima li potrebe da se ne pokreće postupak (kakvo će biti mišljenje organa starateljstva zavisi od okolnosti slučaja)</a:t>
            </a:r>
            <a:endParaRPr lang="bs-Latn-BA" dirty="0">
              <a:latin typeface="+mj-lt"/>
            </a:endParaRPr>
          </a:p>
          <a:p>
            <a:pPr marL="285750" indent="-285750" algn="just">
              <a:buFont typeface="Wingdings" pitchFamily="2" charset="2"/>
              <a:buChar char="§"/>
            </a:pPr>
            <a:endParaRPr lang="bs-Latn-BA" dirty="0">
              <a:latin typeface="+mj-lt"/>
            </a:endParaRPr>
          </a:p>
        </p:txBody>
      </p:sp>
      <p:sp>
        <p:nvSpPr>
          <p:cNvPr id="5" name="Rectangle 4"/>
          <p:cNvSpPr/>
          <p:nvPr/>
        </p:nvSpPr>
        <p:spPr>
          <a:xfrm>
            <a:off x="5600604" y="2136839"/>
            <a:ext cx="3081645" cy="145933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bs-Latn-BA" dirty="0">
                <a:latin typeface="+mj-lt"/>
              </a:rPr>
              <a:t>(</a:t>
            </a:r>
            <a:r>
              <a:rPr lang="vi-VN" dirty="0">
                <a:latin typeface="+mj-lt"/>
              </a:rPr>
              <a:t>socijalna anamneza trebala pružiti one podatke koji će opredijeliti tužioca da li je svrsishodno pokretati postupak prema maloljetniku)</a:t>
            </a:r>
          </a:p>
        </p:txBody>
      </p:sp>
      <p:sp>
        <p:nvSpPr>
          <p:cNvPr id="6" name="Flowchart: Merge 5"/>
          <p:cNvSpPr/>
          <p:nvPr/>
        </p:nvSpPr>
        <p:spPr>
          <a:xfrm>
            <a:off x="4809035" y="2136839"/>
            <a:ext cx="605462" cy="920348"/>
          </a:xfrm>
          <a:prstGeom prst="flowChartMerg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s-Latn-BA"/>
          </a:p>
        </p:txBody>
      </p:sp>
      <p:sp>
        <p:nvSpPr>
          <p:cNvPr id="7" name="Oval 6"/>
          <p:cNvSpPr/>
          <p:nvPr/>
        </p:nvSpPr>
        <p:spPr>
          <a:xfrm flipH="1">
            <a:off x="5029942" y="3184250"/>
            <a:ext cx="163648" cy="124543"/>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s-Latn-BA"/>
          </a:p>
        </p:txBody>
      </p:sp>
      <p:sp>
        <p:nvSpPr>
          <p:cNvPr id="8" name="Rectangle 7"/>
          <p:cNvSpPr/>
          <p:nvPr/>
        </p:nvSpPr>
        <p:spPr>
          <a:xfrm>
            <a:off x="4809035" y="3861049"/>
            <a:ext cx="4115483" cy="2308324"/>
          </a:xfrm>
          <a:prstGeom prst="rect">
            <a:avLst/>
          </a:prstGeom>
        </p:spPr>
        <p:txBody>
          <a:bodyPr wrap="square">
            <a:spAutoFit/>
          </a:bodyPr>
          <a:lstStyle/>
          <a:p>
            <a:pPr marL="285750" indent="-285750" algn="just">
              <a:buFont typeface="Wingdings" pitchFamily="2" charset="2"/>
              <a:buChar char="§"/>
            </a:pPr>
            <a:r>
              <a:rPr lang="vi-VN" dirty="0">
                <a:latin typeface="+mj-lt"/>
              </a:rPr>
              <a:t>mišljenje organa starateljstva može biti takvo da će tužilac nakon toga donijeti odluku da nije cjelishodno pokretati pripremni postupak, da će primijeniti neku od diverzionih mjera (odgojne preporuke), odnosno da je potrebno pokrenuti formalnu proceduru (naredba za pokretanje pripremnog postupka)</a:t>
            </a:r>
          </a:p>
        </p:txBody>
      </p:sp>
      <p:sp>
        <p:nvSpPr>
          <p:cNvPr id="9" name="Pentagon 8"/>
          <p:cNvSpPr/>
          <p:nvPr/>
        </p:nvSpPr>
        <p:spPr>
          <a:xfrm>
            <a:off x="213675" y="332656"/>
            <a:ext cx="7560840" cy="628606"/>
          </a:xfrm>
          <a:prstGeom prst="homePlat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bs-Latn-BA"/>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145" y="400102"/>
            <a:ext cx="73279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662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rot="10800000">
            <a:off x="3131840" y="1196752"/>
            <a:ext cx="4824536" cy="1944216"/>
          </a:xfrm>
          <a:prstGeom prst="homePlat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bs-Latn-BA"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808" y="620688"/>
            <a:ext cx="309634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16016" y="1907250"/>
            <a:ext cx="2520280" cy="523220"/>
          </a:xfrm>
          <a:prstGeom prst="rect">
            <a:avLst/>
          </a:prstGeom>
          <a:noFill/>
        </p:spPr>
        <p:txBody>
          <a:bodyPr wrap="square" rtlCol="0">
            <a:spAutoFit/>
          </a:bodyPr>
          <a:lstStyle/>
          <a:p>
            <a:r>
              <a:rPr lang="bs-Latn-BA" sz="2800" b="1" dirty="0">
                <a:solidFill>
                  <a:schemeClr val="bg1"/>
                </a:solidFill>
                <a:latin typeface="Times New Roman" pitchFamily="18" charset="0"/>
                <a:cs typeface="Times New Roman" pitchFamily="18" charset="0"/>
              </a:rPr>
              <a:t>Medijacija</a:t>
            </a:r>
          </a:p>
        </p:txBody>
      </p:sp>
      <p:sp>
        <p:nvSpPr>
          <p:cNvPr id="5" name="Rectangle 4"/>
          <p:cNvSpPr/>
          <p:nvPr/>
        </p:nvSpPr>
        <p:spPr>
          <a:xfrm>
            <a:off x="947338" y="4005064"/>
            <a:ext cx="3768678" cy="923330"/>
          </a:xfrm>
          <a:prstGeom prst="rect">
            <a:avLst/>
          </a:prstGeom>
        </p:spPr>
        <p:txBody>
          <a:bodyPr wrap="square">
            <a:spAutoFit/>
          </a:bodyPr>
          <a:lstStyle/>
          <a:p>
            <a:pPr marL="285750" indent="-285750" algn="just">
              <a:buFont typeface="Wingdings" pitchFamily="2" charset="2"/>
              <a:buChar char="§"/>
            </a:pPr>
            <a:r>
              <a:rPr lang="bs-Latn-BA" dirty="0">
                <a:latin typeface="+mj-lt"/>
              </a:rPr>
              <a:t>P</a:t>
            </a:r>
            <a:r>
              <a:rPr lang="vi-VN" dirty="0">
                <a:latin typeface="+mj-lt"/>
              </a:rPr>
              <a:t>rva obaveza je odrediti stručno lice koje je osposobljeno i koje će voditi postupak posredovanja. </a:t>
            </a:r>
            <a:endParaRPr lang="bs-Latn-BA" dirty="0">
              <a:latin typeface="+mj-lt"/>
            </a:endParaRPr>
          </a:p>
        </p:txBody>
      </p:sp>
      <p:sp>
        <p:nvSpPr>
          <p:cNvPr id="7" name="Rectangle 6"/>
          <p:cNvSpPr/>
          <p:nvPr/>
        </p:nvSpPr>
        <p:spPr>
          <a:xfrm>
            <a:off x="4950296" y="4003701"/>
            <a:ext cx="3654152" cy="1200329"/>
          </a:xfrm>
          <a:prstGeom prst="rect">
            <a:avLst/>
          </a:prstGeom>
        </p:spPr>
        <p:txBody>
          <a:bodyPr wrap="square">
            <a:spAutoFit/>
          </a:bodyPr>
          <a:lstStyle/>
          <a:p>
            <a:pPr marL="285750" indent="-285750" algn="just">
              <a:buFont typeface="Wingdings" pitchFamily="2" charset="2"/>
              <a:buChar char="§"/>
            </a:pPr>
            <a:r>
              <a:rPr lang="bs-Latn-BA" dirty="0">
                <a:latin typeface="+mj-lt"/>
              </a:rPr>
              <a:t>O</a:t>
            </a:r>
            <a:r>
              <a:rPr lang="vi-VN" dirty="0">
                <a:latin typeface="+mj-lt"/>
              </a:rPr>
              <a:t>n se, po mogućnosti, vodi izvan prostorija Centra za socijalni rad, kako bi se osigurao i ispoštovao princip neutralnosti</a:t>
            </a:r>
            <a:endParaRPr lang="bs-Latn-BA" dirty="0">
              <a:latin typeface="+mj-lt"/>
            </a:endParaRPr>
          </a:p>
        </p:txBody>
      </p:sp>
    </p:spTree>
    <p:extLst>
      <p:ext uri="{BB962C8B-B14F-4D97-AF65-F5344CB8AC3E}">
        <p14:creationId xmlns:p14="http://schemas.microsoft.com/office/powerpoint/2010/main" val="2970313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3813" y="38295"/>
            <a:ext cx="3456384" cy="38222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b="1" dirty="0">
                <a:latin typeface="Times New Roman" pitchFamily="18" charset="0"/>
                <a:cs typeface="Times New Roman" pitchFamily="18" charset="0"/>
              </a:rPr>
              <a:t>PROCEDURA</a:t>
            </a:r>
          </a:p>
        </p:txBody>
      </p:sp>
      <p:sp>
        <p:nvSpPr>
          <p:cNvPr id="4" name="Rectangle 3"/>
          <p:cNvSpPr/>
          <p:nvPr/>
        </p:nvSpPr>
        <p:spPr>
          <a:xfrm>
            <a:off x="367586" y="996219"/>
            <a:ext cx="2448272"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dirty="0">
                <a:latin typeface="Times New Roman" pitchFamily="18" charset="0"/>
                <a:cs typeface="Times New Roman" pitchFamily="18" charset="0"/>
              </a:rPr>
              <a:t>Poziv maloljetniku sa roditeljima, te ga se upoznaje sa procesom i traži pristanak za nastavak postupka.</a:t>
            </a:r>
          </a:p>
        </p:txBody>
      </p:sp>
      <p:sp>
        <p:nvSpPr>
          <p:cNvPr id="5" name="Rectangle 4"/>
          <p:cNvSpPr/>
          <p:nvPr/>
        </p:nvSpPr>
        <p:spPr>
          <a:xfrm>
            <a:off x="3480028" y="981860"/>
            <a:ext cx="2448272"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bs-Latn-BA"/>
          </a:p>
        </p:txBody>
      </p:sp>
      <p:sp>
        <p:nvSpPr>
          <p:cNvPr id="6" name="Rectangle 5"/>
          <p:cNvSpPr/>
          <p:nvPr/>
        </p:nvSpPr>
        <p:spPr>
          <a:xfrm>
            <a:off x="3705875" y="1152138"/>
            <a:ext cx="2176786" cy="1200329"/>
          </a:xfrm>
          <a:prstGeom prst="rect">
            <a:avLst/>
          </a:prstGeom>
        </p:spPr>
        <p:txBody>
          <a:bodyPr wrap="square">
            <a:spAutoFit/>
          </a:bodyPr>
          <a:lstStyle/>
          <a:p>
            <a:pPr algn="ctr"/>
            <a:r>
              <a:rPr lang="pl-PL" dirty="0">
                <a:solidFill>
                  <a:schemeClr val="bg1"/>
                </a:solidFill>
                <a:latin typeface="Times New Roman" pitchFamily="18" charset="0"/>
                <a:cs typeface="Times New Roman" pitchFamily="18" charset="0"/>
              </a:rPr>
              <a:t>Ako maloljetnik pristane na postupak, posrednik poziva oštećenog.</a:t>
            </a:r>
            <a:endParaRPr lang="bs-Latn-BA" dirty="0">
              <a:solidFill>
                <a:schemeClr val="bg1"/>
              </a:solidFill>
              <a:latin typeface="Times New Roman" pitchFamily="18" charset="0"/>
              <a:cs typeface="Times New Roman" pitchFamily="18" charset="0"/>
            </a:endParaRPr>
          </a:p>
        </p:txBody>
      </p:sp>
      <p:sp>
        <p:nvSpPr>
          <p:cNvPr id="7" name="Rectangle 6"/>
          <p:cNvSpPr/>
          <p:nvPr/>
        </p:nvSpPr>
        <p:spPr>
          <a:xfrm>
            <a:off x="6329389" y="970216"/>
            <a:ext cx="2448272"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dirty="0">
                <a:latin typeface="Times New Roman" pitchFamily="18" charset="0"/>
                <a:cs typeface="Times New Roman" pitchFamily="18" charset="0"/>
              </a:rPr>
              <a:t>U</a:t>
            </a:r>
            <a:r>
              <a:rPr lang="vi-VN" dirty="0">
                <a:latin typeface="Times New Roman" pitchFamily="18" charset="0"/>
                <a:cs typeface="Times New Roman" pitchFamily="18" charset="0"/>
              </a:rPr>
              <a:t> razgovoru sa oštećenim, posrednik objašnjava proces i dogovara pristanak</a:t>
            </a:r>
            <a:r>
              <a:rPr lang="bs-Latn-BA" dirty="0">
                <a:latin typeface="Times New Roman" pitchFamily="18" charset="0"/>
                <a:cs typeface="Times New Roman" pitchFamily="18" charset="0"/>
              </a:rPr>
              <a:t>.</a:t>
            </a:r>
          </a:p>
        </p:txBody>
      </p:sp>
      <p:sp>
        <p:nvSpPr>
          <p:cNvPr id="8" name="Rectangle 7"/>
          <p:cNvSpPr/>
          <p:nvPr/>
        </p:nvSpPr>
        <p:spPr>
          <a:xfrm>
            <a:off x="380906" y="2984020"/>
            <a:ext cx="2448272"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dirty="0">
                <a:latin typeface="Times New Roman" pitchFamily="18" charset="0"/>
                <a:cs typeface="Times New Roman" pitchFamily="18" charset="0"/>
              </a:rPr>
              <a:t>A</a:t>
            </a:r>
            <a:r>
              <a:rPr lang="vi-VN" dirty="0">
                <a:latin typeface="Times New Roman" pitchFamily="18" charset="0"/>
                <a:cs typeface="Times New Roman" pitchFamily="18" charset="0"/>
              </a:rPr>
              <a:t>ko oštećeni ne pristaje na proces posredovanja, potrebno je provjeriti njegove razloge</a:t>
            </a:r>
            <a:r>
              <a:rPr lang="bs-Latn-BA" dirty="0">
                <a:latin typeface="Times New Roman" pitchFamily="18" charset="0"/>
                <a:cs typeface="Times New Roman" pitchFamily="18" charset="0"/>
              </a:rPr>
              <a:t>.</a:t>
            </a:r>
          </a:p>
        </p:txBody>
      </p:sp>
      <p:sp>
        <p:nvSpPr>
          <p:cNvPr id="9" name="Rectangle 8"/>
          <p:cNvSpPr/>
          <p:nvPr/>
        </p:nvSpPr>
        <p:spPr>
          <a:xfrm>
            <a:off x="3470098" y="2995668"/>
            <a:ext cx="2383814"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pl-PL" dirty="0">
                <a:latin typeface="Times New Roman" pitchFamily="18" charset="0"/>
                <a:cs typeface="Times New Roman" pitchFamily="18" charset="0"/>
              </a:rPr>
              <a:t>Ako obje strane pristanu na postupak, posrednik zakazuje zajednički susret.</a:t>
            </a:r>
            <a:endParaRPr lang="bs-Latn-BA" dirty="0">
              <a:latin typeface="Times New Roman" pitchFamily="18" charset="0"/>
              <a:cs typeface="Times New Roman" pitchFamily="18" charset="0"/>
            </a:endParaRPr>
          </a:p>
        </p:txBody>
      </p:sp>
      <p:sp>
        <p:nvSpPr>
          <p:cNvPr id="10" name="Rectangle 9"/>
          <p:cNvSpPr/>
          <p:nvPr/>
        </p:nvSpPr>
        <p:spPr>
          <a:xfrm>
            <a:off x="6345684" y="2995668"/>
            <a:ext cx="2448272"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pl-PL" dirty="0">
                <a:latin typeface="Times New Roman" pitchFamily="18" charset="0"/>
                <a:cs typeface="Times New Roman" pitchFamily="18" charset="0"/>
              </a:rPr>
              <a:t>Ako je na prvom zajedničkom susretu postignut dogovor posrednik s obje strane potpisuje sporazum.</a:t>
            </a:r>
            <a:endParaRPr lang="bs-Latn-BA" dirty="0">
              <a:latin typeface="Times New Roman" pitchFamily="18" charset="0"/>
              <a:cs typeface="Times New Roman" pitchFamily="18" charset="0"/>
            </a:endParaRPr>
          </a:p>
        </p:txBody>
      </p:sp>
      <p:sp>
        <p:nvSpPr>
          <p:cNvPr id="11" name="Rectangle 10"/>
          <p:cNvSpPr/>
          <p:nvPr/>
        </p:nvSpPr>
        <p:spPr>
          <a:xfrm>
            <a:off x="380906" y="5085184"/>
            <a:ext cx="2407484"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dirty="0">
                <a:latin typeface="Times New Roman" pitchFamily="18" charset="0"/>
                <a:cs typeface="Times New Roman" pitchFamily="18" charset="0"/>
              </a:rPr>
              <a:t>Potpisuje se “izvršenje sporazuma o naknadi štete”.</a:t>
            </a:r>
          </a:p>
        </p:txBody>
      </p:sp>
      <p:sp>
        <p:nvSpPr>
          <p:cNvPr id="12" name="Rectangle 11"/>
          <p:cNvSpPr/>
          <p:nvPr/>
        </p:nvSpPr>
        <p:spPr>
          <a:xfrm>
            <a:off x="3458263" y="5085184"/>
            <a:ext cx="2407484" cy="151216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sz="1600" dirty="0">
                <a:latin typeface="Times New Roman" pitchFamily="18" charset="0"/>
                <a:cs typeface="Times New Roman" pitchFamily="18" charset="0"/>
              </a:rPr>
              <a:t>P</a:t>
            </a:r>
            <a:r>
              <a:rPr lang="vi-VN" sz="1600" dirty="0">
                <a:latin typeface="Times New Roman" pitchFamily="18" charset="0"/>
                <a:cs typeface="Times New Roman" pitchFamily="18" charset="0"/>
              </a:rPr>
              <a:t>otpisuje se sporazum o ličnom izvinjenju oštećenom” ili “izvršenje sporazuma o naknadi štete oštećenom” te dostavlja tužiocu</a:t>
            </a:r>
            <a:r>
              <a:rPr lang="bs-Latn-BA" sz="1600" dirty="0">
                <a:latin typeface="Times New Roman" pitchFamily="18" charset="0"/>
                <a:cs typeface="Times New Roman" pitchFamily="18" charset="0"/>
              </a:rPr>
              <a:t>.</a:t>
            </a:r>
          </a:p>
        </p:txBody>
      </p:sp>
      <p:sp>
        <p:nvSpPr>
          <p:cNvPr id="13" name="Rectangle 12"/>
          <p:cNvSpPr/>
          <p:nvPr/>
        </p:nvSpPr>
        <p:spPr>
          <a:xfrm>
            <a:off x="6323321" y="5085184"/>
            <a:ext cx="2448272" cy="151216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s-Latn-BA" dirty="0">
                <a:latin typeface="Times New Roman" pitchFamily="18" charset="0"/>
                <a:cs typeface="Times New Roman" pitchFamily="18" charset="0"/>
              </a:rPr>
              <a:t>Tužilac donosi naredbu/odluku o izrečenoj vaspitnoj preporuci i obustavlja postupak.</a:t>
            </a:r>
          </a:p>
        </p:txBody>
      </p:sp>
      <p:sp>
        <p:nvSpPr>
          <p:cNvPr id="18" name="Rectangle 17"/>
          <p:cNvSpPr/>
          <p:nvPr/>
        </p:nvSpPr>
        <p:spPr>
          <a:xfrm>
            <a:off x="1177091" y="336529"/>
            <a:ext cx="432048" cy="707886"/>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0" name="Rectangle 19"/>
          <p:cNvSpPr/>
          <p:nvPr/>
        </p:nvSpPr>
        <p:spPr>
          <a:xfrm>
            <a:off x="4163626" y="369205"/>
            <a:ext cx="996757" cy="707886"/>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II</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1" name="Rectangle 20"/>
          <p:cNvSpPr/>
          <p:nvPr/>
        </p:nvSpPr>
        <p:spPr>
          <a:xfrm>
            <a:off x="7257875" y="369205"/>
            <a:ext cx="593431"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III</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2" name="Rectangle 21"/>
          <p:cNvSpPr/>
          <p:nvPr/>
        </p:nvSpPr>
        <p:spPr>
          <a:xfrm>
            <a:off x="1063753" y="2393326"/>
            <a:ext cx="623889"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IV</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3" name="Rectangle 22"/>
          <p:cNvSpPr/>
          <p:nvPr/>
        </p:nvSpPr>
        <p:spPr>
          <a:xfrm>
            <a:off x="4418187" y="2393326"/>
            <a:ext cx="487634"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V</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4" name="Rectangle 23"/>
          <p:cNvSpPr/>
          <p:nvPr/>
        </p:nvSpPr>
        <p:spPr>
          <a:xfrm>
            <a:off x="7257875" y="2393326"/>
            <a:ext cx="623889"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VI</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5" name="Rectangle 24"/>
          <p:cNvSpPr/>
          <p:nvPr/>
        </p:nvSpPr>
        <p:spPr>
          <a:xfrm>
            <a:off x="1177091" y="4457527"/>
            <a:ext cx="760144"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VII</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6" name="Rectangle 25"/>
          <p:cNvSpPr/>
          <p:nvPr/>
        </p:nvSpPr>
        <p:spPr>
          <a:xfrm>
            <a:off x="4213804" y="4496188"/>
            <a:ext cx="896399"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VIII</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7" name="Rectangle 26"/>
          <p:cNvSpPr/>
          <p:nvPr/>
        </p:nvSpPr>
        <p:spPr>
          <a:xfrm>
            <a:off x="7278715" y="4457527"/>
            <a:ext cx="603049"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bs-Latn-BA"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IX</a:t>
            </a:r>
            <a:endParaRPr lang="en-US" sz="40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972936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522051">
            <a:off x="3644400" y="-402954"/>
            <a:ext cx="6858001" cy="4858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39479" y="476672"/>
            <a:ext cx="5472608" cy="646331"/>
          </a:xfrm>
          <a:prstGeom prst="rect">
            <a:avLst/>
          </a:prstGeom>
          <a:noFill/>
        </p:spPr>
        <p:txBody>
          <a:bodyPr wrap="square" rtlCol="0">
            <a:spAutoFit/>
          </a:bodyPr>
          <a:lstStyle/>
          <a:p>
            <a:pPr algn="just"/>
            <a:r>
              <a:rPr lang="bs-Latn-BA" b="1" dirty="0">
                <a:solidFill>
                  <a:srgbClr val="00B0F0"/>
                </a:solidFill>
                <a:latin typeface="Times New Roman" pitchFamily="18" charset="0"/>
                <a:cs typeface="Times New Roman" pitchFamily="18" charset="0"/>
              </a:rPr>
              <a:t>Uloga Organa starateljstva u okviru Postpenalnog tretmana</a:t>
            </a:r>
          </a:p>
        </p:txBody>
      </p:sp>
      <p:sp>
        <p:nvSpPr>
          <p:cNvPr id="3" name="Rectangle 2"/>
          <p:cNvSpPr/>
          <p:nvPr/>
        </p:nvSpPr>
        <p:spPr>
          <a:xfrm>
            <a:off x="16767" y="2731159"/>
            <a:ext cx="4239492" cy="3970318"/>
          </a:xfrm>
          <a:prstGeom prst="rect">
            <a:avLst/>
          </a:prstGeom>
        </p:spPr>
        <p:txBody>
          <a:bodyPr wrap="square">
            <a:spAutoFit/>
          </a:bodyPr>
          <a:lstStyle/>
          <a:p>
            <a:pPr algn="just"/>
            <a:r>
              <a:rPr lang="bs-Latn-BA" dirty="0">
                <a:latin typeface="Times New Roman" pitchFamily="18" charset="0"/>
                <a:cs typeface="Times New Roman" pitchFamily="18" charset="0"/>
              </a:rPr>
              <a:t>  </a:t>
            </a:r>
          </a:p>
          <a:p>
            <a:pPr algn="just"/>
            <a:r>
              <a:rPr lang="bs-Latn-BA" dirty="0">
                <a:latin typeface="Times New Roman" pitchFamily="18" charset="0"/>
                <a:cs typeface="Times New Roman" pitchFamily="18" charset="0"/>
              </a:rPr>
              <a:t>Uloga organa starateljstva:</a:t>
            </a:r>
          </a:p>
          <a:p>
            <a:pPr algn="just"/>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pruža pomoć maloljetniku u vezi iznalaženja prostora za smještaj i sredinu u kojoj će živjeti</a:t>
            </a:r>
          </a:p>
          <a:p>
            <a:pPr marL="285750" indent="-285750" algn="just">
              <a:buFont typeface="Wingdings" pitchFamily="2" charset="2"/>
              <a:buChar char="§"/>
            </a:pPr>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 pruža pomoć maloljetniku da isti dovrši svoje obrazovanje ili stručno osposobljavanje, ili ukoliko je to neophodno maloljetnika uputi na lječenje radi zaštite njegovog fizičkog i duševnog zdravlja</a:t>
            </a:r>
          </a:p>
          <a:p>
            <a:pPr marL="285750" indent="-285750" algn="just">
              <a:buFont typeface="Wingdings" pitchFamily="2" charset="2"/>
              <a:buChar char="§"/>
            </a:pPr>
            <a:endParaRPr lang="bs-Latn-BA" dirty="0">
              <a:latin typeface="Times New Roman" pitchFamily="18" charset="0"/>
              <a:cs typeface="Times New Roman" pitchFamily="18" charset="0"/>
            </a:endParaRPr>
          </a:p>
        </p:txBody>
      </p:sp>
      <p:sp>
        <p:nvSpPr>
          <p:cNvPr id="4" name="Rectangle 3"/>
          <p:cNvSpPr/>
          <p:nvPr/>
        </p:nvSpPr>
        <p:spPr>
          <a:xfrm>
            <a:off x="4499992" y="3789040"/>
            <a:ext cx="3412085" cy="2585323"/>
          </a:xfrm>
          <a:prstGeom prst="rect">
            <a:avLst/>
          </a:prstGeom>
        </p:spPr>
        <p:txBody>
          <a:bodyPr wrap="square">
            <a:spAutoFit/>
          </a:bodyPr>
          <a:lstStyle/>
          <a:p>
            <a:pPr marL="285750" indent="-285750">
              <a:buFont typeface="Wingdings" pitchFamily="2" charset="2"/>
              <a:buChar char="§"/>
            </a:pPr>
            <a:r>
              <a:rPr lang="bs-Latn-BA" dirty="0">
                <a:latin typeface="Times New Roman" pitchFamily="18" charset="0"/>
                <a:cs typeface="Times New Roman" pitchFamily="18" charset="0"/>
              </a:rPr>
              <a:t>pomoć maloljetniku pri pronalaženju zaposlenja, osigurati ishranu, odjevne predmete, finansijska  sredstava za druge nužne potrebe.</a:t>
            </a:r>
          </a:p>
          <a:p>
            <a:pPr marL="285750" indent="-285750">
              <a:buFont typeface="Wingdings" pitchFamily="2" charset="2"/>
              <a:buChar char="§"/>
            </a:pPr>
            <a:endParaRPr lang="bs-Latn-BA" dirty="0">
              <a:latin typeface="Times New Roman" pitchFamily="18" charset="0"/>
              <a:cs typeface="Times New Roman" pitchFamily="18" charset="0"/>
            </a:endParaRPr>
          </a:p>
          <a:p>
            <a:pPr marL="285750" indent="-285750">
              <a:buFont typeface="Wingdings" pitchFamily="2" charset="2"/>
              <a:buChar char="§"/>
            </a:pPr>
            <a:r>
              <a:rPr lang="bs-Latn-BA" dirty="0">
                <a:latin typeface="Times New Roman" pitchFamily="18" charset="0"/>
                <a:cs typeface="Times New Roman" pitchFamily="18" charset="0"/>
              </a:rPr>
              <a:t>posebna briga maloljetnicima bez ikakvog staranja i porodičnog okruženja</a:t>
            </a:r>
          </a:p>
        </p:txBody>
      </p:sp>
      <p:sp>
        <p:nvSpPr>
          <p:cNvPr id="5" name="Rectangle 4"/>
          <p:cNvSpPr/>
          <p:nvPr/>
        </p:nvSpPr>
        <p:spPr>
          <a:xfrm>
            <a:off x="280476" y="1306828"/>
            <a:ext cx="2088232" cy="89061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bs-Latn-BA" dirty="0">
                <a:latin typeface="Times New Roman" pitchFamily="18" charset="0"/>
                <a:cs typeface="Times New Roman" pitchFamily="18" charset="0"/>
              </a:rPr>
              <a:t>Završna faza resocijalizacije</a:t>
            </a:r>
            <a:r>
              <a:rPr lang="bs-Latn-BA" dirty="0"/>
              <a:t>.</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080" y="1306828"/>
            <a:ext cx="2307771" cy="1872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958791" y="1320277"/>
            <a:ext cx="2077804" cy="1754326"/>
          </a:xfrm>
          <a:prstGeom prst="rect">
            <a:avLst/>
          </a:prstGeom>
        </p:spPr>
        <p:txBody>
          <a:bodyPr wrap="square">
            <a:spAutoFit/>
          </a:bodyPr>
          <a:lstStyle/>
          <a:p>
            <a:pPr algn="just"/>
            <a:r>
              <a:rPr lang="bs-Latn-BA" dirty="0">
                <a:latin typeface="Times New Roman" pitchFamily="18" charset="0"/>
                <a:cs typeface="Times New Roman" pitchFamily="18" charset="0"/>
              </a:rPr>
              <a:t>Skup mjera i postupaka koji se primjenjuju prema maloljetniku nakon što je svoju sankciju izvršio.</a:t>
            </a:r>
          </a:p>
        </p:txBody>
      </p:sp>
    </p:spTree>
    <p:extLst>
      <p:ext uri="{BB962C8B-B14F-4D97-AF65-F5344CB8AC3E}">
        <p14:creationId xmlns:p14="http://schemas.microsoft.com/office/powerpoint/2010/main" val="3979284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6035" y="2708920"/>
            <a:ext cx="3888432" cy="3139321"/>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endParaRPr lang="bs-Latn-BA" dirty="0">
              <a:latin typeface="+mj-lt"/>
            </a:endParaRPr>
          </a:p>
          <a:p>
            <a:pPr marL="285750" indent="-285750" algn="just">
              <a:buFont typeface="Wingdings" pitchFamily="2" charset="2"/>
              <a:buChar char="§"/>
            </a:pPr>
            <a:r>
              <a:rPr lang="bs-Latn-BA" dirty="0">
                <a:latin typeface="+mj-lt"/>
              </a:rPr>
              <a:t>o</a:t>
            </a:r>
            <a:r>
              <a:rPr lang="vi-VN" dirty="0">
                <a:latin typeface="+mj-lt"/>
              </a:rPr>
              <a:t>snovne podatke o maloljetniku, </a:t>
            </a:r>
            <a:endParaRPr lang="bs-Latn-BA" dirty="0">
              <a:latin typeface="+mj-lt"/>
            </a:endParaRPr>
          </a:p>
          <a:p>
            <a:pPr marL="285750" indent="-285750" algn="just">
              <a:buFont typeface="Wingdings" pitchFamily="2" charset="2"/>
              <a:buChar char="§"/>
            </a:pPr>
            <a:r>
              <a:rPr lang="vi-VN" dirty="0">
                <a:latin typeface="+mj-lt"/>
              </a:rPr>
              <a:t>njegovoj ličnosti, </a:t>
            </a:r>
            <a:endParaRPr lang="bs-Latn-BA" dirty="0">
              <a:latin typeface="+mj-lt"/>
            </a:endParaRPr>
          </a:p>
          <a:p>
            <a:pPr marL="285750" indent="-285750" algn="just">
              <a:buFont typeface="Wingdings" pitchFamily="2" charset="2"/>
              <a:buChar char="§"/>
            </a:pPr>
            <a:r>
              <a:rPr lang="vi-VN" dirty="0">
                <a:latin typeface="+mj-lt"/>
              </a:rPr>
              <a:t>duševnoj razvijenosti, </a:t>
            </a:r>
            <a:endParaRPr lang="bs-Latn-BA" dirty="0">
              <a:latin typeface="+mj-lt"/>
            </a:endParaRPr>
          </a:p>
          <a:p>
            <a:pPr marL="285750" indent="-285750" algn="just">
              <a:buFont typeface="Wingdings" pitchFamily="2" charset="2"/>
              <a:buChar char="§"/>
            </a:pPr>
            <a:r>
              <a:rPr lang="vi-VN" dirty="0">
                <a:latin typeface="+mj-lt"/>
              </a:rPr>
              <a:t>ličnim svojstvima i sklonostima, zdravstvenom stanju, </a:t>
            </a:r>
            <a:endParaRPr lang="bs-Latn-BA" dirty="0">
              <a:latin typeface="+mj-lt"/>
            </a:endParaRPr>
          </a:p>
          <a:p>
            <a:pPr marL="285750" indent="-285750" algn="just">
              <a:buFont typeface="Wingdings" pitchFamily="2" charset="2"/>
              <a:buChar char="§"/>
            </a:pPr>
            <a:r>
              <a:rPr lang="vi-VN" dirty="0">
                <a:latin typeface="+mj-lt"/>
              </a:rPr>
              <a:t>opisu njegovog dosadašnjeg života s naglaskom na događaje koji su važni za razumijevanje njegovog sadašnjeg ponašanja</a:t>
            </a:r>
            <a:r>
              <a:rPr lang="bs-Latn-BA" dirty="0">
                <a:latin typeface="+mj-lt"/>
              </a:rPr>
              <a:t>. </a:t>
            </a:r>
          </a:p>
          <a:p>
            <a:pPr marL="285750" indent="-285750" algn="just">
              <a:buFont typeface="Wingdings" pitchFamily="2" charset="2"/>
              <a:buChar char="§"/>
            </a:pPr>
            <a:r>
              <a:rPr lang="bs-Latn-BA" dirty="0">
                <a:latin typeface="+mj-lt"/>
              </a:rPr>
              <a:t>eventualne promjene sredine, </a:t>
            </a:r>
          </a:p>
        </p:txBody>
      </p:sp>
      <p:sp>
        <p:nvSpPr>
          <p:cNvPr id="6" name="Rectangle 5"/>
          <p:cNvSpPr/>
          <p:nvPr/>
        </p:nvSpPr>
        <p:spPr>
          <a:xfrm>
            <a:off x="4521785" y="2996952"/>
            <a:ext cx="4405389" cy="3139321"/>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buFont typeface="Wingdings" pitchFamily="2" charset="2"/>
              <a:buChar char="§"/>
            </a:pPr>
            <a:r>
              <a:rPr lang="bs-Latn-BA" dirty="0">
                <a:latin typeface="Times New Roman" pitchFamily="18" charset="0"/>
                <a:cs typeface="Times New Roman" pitchFamily="18" charset="0"/>
              </a:rPr>
              <a:t>tok školovanja, školski uspjeh, </a:t>
            </a:r>
          </a:p>
          <a:p>
            <a:pPr marL="342900" indent="-342900" algn="just">
              <a:buFont typeface="Wingdings" pitchFamily="2" charset="2"/>
              <a:buChar char="§"/>
            </a:pPr>
            <a:r>
              <a:rPr lang="bs-Latn-BA" dirty="0">
                <a:latin typeface="Times New Roman" pitchFamily="18" charset="0"/>
                <a:cs typeface="Times New Roman" pitchFamily="18" charset="0"/>
              </a:rPr>
              <a:t>odnos prema drugovima, vršnjacima</a:t>
            </a:r>
          </a:p>
          <a:p>
            <a:pPr marL="342900" indent="-342900" algn="just">
              <a:buFont typeface="Wingdings" pitchFamily="2" charset="2"/>
              <a:buChar char="§"/>
            </a:pPr>
            <a:r>
              <a:rPr lang="bs-Latn-BA" dirty="0">
                <a:latin typeface="Times New Roman" pitchFamily="18" charset="0"/>
                <a:cs typeface="Times New Roman" pitchFamily="18" charset="0"/>
              </a:rPr>
              <a:t>porodičnu situaciju, </a:t>
            </a:r>
          </a:p>
          <a:p>
            <a:pPr marL="342900" indent="-342900" algn="just">
              <a:buFont typeface="Wingdings" pitchFamily="2" charset="2"/>
              <a:buChar char="§"/>
            </a:pPr>
            <a:r>
              <a:rPr lang="bs-Latn-BA" dirty="0">
                <a:latin typeface="Times New Roman" pitchFamily="18" charset="0"/>
                <a:cs typeface="Times New Roman" pitchFamily="18" charset="0"/>
              </a:rPr>
              <a:t>podatke o roditeljima, bračnim, porodičnim i roditeljskim odnosima, procesu vaspitanja, ekonomskom statusu porodice, </a:t>
            </a:r>
          </a:p>
          <a:p>
            <a:pPr marL="342900" indent="-342900" algn="just">
              <a:buFont typeface="Wingdings" pitchFamily="2" charset="2"/>
              <a:buChar char="§"/>
            </a:pPr>
            <a:r>
              <a:rPr lang="bs-Latn-BA" dirty="0">
                <a:latin typeface="Times New Roman" pitchFamily="18" charset="0"/>
                <a:cs typeface="Times New Roman" pitchFamily="18" charset="0"/>
              </a:rPr>
              <a:t>eventualnim sociopatološkim pojavama u porodici, </a:t>
            </a:r>
          </a:p>
          <a:p>
            <a:pPr marL="342900" indent="-342900" algn="just">
              <a:buFont typeface="Wingdings" pitchFamily="2" charset="2"/>
              <a:buChar char="§"/>
            </a:pPr>
            <a:r>
              <a:rPr lang="bs-Latn-BA" dirty="0">
                <a:latin typeface="Times New Roman" pitchFamily="18" charset="0"/>
                <a:cs typeface="Times New Roman" pitchFamily="18" charset="0"/>
              </a:rPr>
              <a:t>recidivizmu, uz prethodno upoznavanje s okolnostima izvršenja krivičnog djela. </a:t>
            </a:r>
          </a:p>
        </p:txBody>
      </p:sp>
      <p:sp>
        <p:nvSpPr>
          <p:cNvPr id="7" name="Rectangle 6"/>
          <p:cNvSpPr/>
          <p:nvPr/>
        </p:nvSpPr>
        <p:spPr>
          <a:xfrm>
            <a:off x="1043608" y="1313395"/>
            <a:ext cx="7205005" cy="923330"/>
          </a:xfrm>
          <a:prstGeom prst="rect">
            <a:avLst/>
          </a:prstGeom>
        </p:spPr>
        <p:txBody>
          <a:bodyPr wrap="square">
            <a:spAutoFit/>
          </a:bodyPr>
          <a:lstStyle/>
          <a:p>
            <a:pPr algn="just"/>
            <a:r>
              <a:rPr lang="bs-Latn-BA" b="1" dirty="0">
                <a:solidFill>
                  <a:srgbClr val="C00000"/>
                </a:solidFill>
                <a:latin typeface="Times New Roman" pitchFamily="18" charset="0"/>
                <a:cs typeface="Times New Roman" pitchFamily="18" charset="0"/>
              </a:rPr>
              <a:t>Izvještaj sadrži kompletne psihofizičke karakteristike maloljetnika u odnosu na socio-ekonomske uslove u kojima maloljetnik živi, a usmjeren je na resocijalizaciju: </a:t>
            </a:r>
          </a:p>
        </p:txBody>
      </p:sp>
      <p:sp>
        <p:nvSpPr>
          <p:cNvPr id="8" name="TextBox 7"/>
          <p:cNvSpPr txBox="1"/>
          <p:nvPr/>
        </p:nvSpPr>
        <p:spPr>
          <a:xfrm>
            <a:off x="660483" y="404914"/>
            <a:ext cx="7722604" cy="369332"/>
          </a:xfrm>
          <a:prstGeom prst="rect">
            <a:avLst/>
          </a:prstGeom>
          <a:noFill/>
        </p:spPr>
        <p:txBody>
          <a:bodyPr wrap="square" rtlCol="0">
            <a:spAutoFit/>
          </a:bodyPr>
          <a:lstStyle/>
          <a:p>
            <a:pPr algn="just"/>
            <a:r>
              <a:rPr lang="bs-Latn-BA" b="1" dirty="0">
                <a:solidFill>
                  <a:srgbClr val="00B0F0"/>
                </a:solidFill>
                <a:latin typeface="Times New Roman" pitchFamily="18" charset="0"/>
                <a:cs typeface="Times New Roman" pitchFamily="18" charset="0"/>
              </a:rPr>
              <a:t>Izvještaj Organa starateljstva</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35052">
            <a:off x="4123286" y="135618"/>
            <a:ext cx="842412" cy="851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567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endParaRPr lang="hr-HR" dirty="0"/>
          </a:p>
          <a:p>
            <a:endParaRPr lang="hr-HR" dirty="0"/>
          </a:p>
          <a:p>
            <a:endParaRPr lang="hr-HR" dirty="0"/>
          </a:p>
          <a:p>
            <a:r>
              <a:rPr lang="hr-HR"/>
              <a:t> Hvala na pažnji!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01972"/>
            <a:ext cx="4032448" cy="263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131840" y="1020490"/>
            <a:ext cx="5256584" cy="4524315"/>
          </a:xfrm>
          <a:prstGeom prst="rect">
            <a:avLst/>
          </a:prstGeom>
        </p:spPr>
        <p:txBody>
          <a:bodyPr wrap="square">
            <a:spAutoFit/>
          </a:bodyPr>
          <a:lstStyle/>
          <a:p>
            <a:pPr marL="285750" indent="-285750" algn="just">
              <a:buFont typeface="Wingdings" pitchFamily="2" charset="2"/>
              <a:buChar char="§"/>
            </a:pPr>
            <a:r>
              <a:rPr lang="bs-Latn-BA" dirty="0">
                <a:latin typeface="Times New Roman" pitchFamily="18" charset="0"/>
                <a:ea typeface="Tahoma" pitchFamily="34" charset="0"/>
                <a:cs typeface="Times New Roman" pitchFamily="18" charset="0"/>
              </a:rPr>
              <a:t>Zaštita i postupanje prema maloljetnicima (maloljetnici s poremećajima u ponašanju i ličnosti sa asocijalnim ponašanjem,te maloljetni prestupnici ispod 14 godina – djeca i omladina koja su izvršila prekršaj ili krivično djelo, a krivično su neodgovorna zbog uzrasta i maloljetni narkomani).</a:t>
            </a:r>
          </a:p>
          <a:p>
            <a:pPr marL="285750" indent="-285750" algn="just">
              <a:buFont typeface="Wingdings" pitchFamily="2" charset="2"/>
              <a:buChar char="§"/>
            </a:pPr>
            <a:endParaRPr lang="bs-Latn-BA" dirty="0">
              <a:latin typeface="Times New Roman" pitchFamily="18" charset="0"/>
              <a:ea typeface="Tahoma" pitchFamily="34" charset="0"/>
              <a:cs typeface="Times New Roman" pitchFamily="18" charset="0"/>
            </a:endParaRPr>
          </a:p>
          <a:p>
            <a:pPr marL="285750" indent="-285750" algn="just">
              <a:buFont typeface="Wingdings" pitchFamily="2" charset="2"/>
              <a:buChar char="§"/>
            </a:pPr>
            <a:endParaRPr lang="bs-Latn-BA" dirty="0">
              <a:latin typeface="Times New Roman" pitchFamily="18" charset="0"/>
              <a:ea typeface="Tahoma" pitchFamily="34" charset="0"/>
              <a:cs typeface="Times New Roman" pitchFamily="18" charset="0"/>
            </a:endParaRPr>
          </a:p>
          <a:p>
            <a:pPr algn="just"/>
            <a:endParaRPr lang="bs-Latn-BA" dirty="0">
              <a:latin typeface="Times New Roman" pitchFamily="18" charset="0"/>
              <a:ea typeface="Tahoma" pitchFamily="34" charset="0"/>
              <a:cs typeface="Times New Roman" pitchFamily="18" charset="0"/>
            </a:endParaRPr>
          </a:p>
          <a:p>
            <a:pPr marL="285750" indent="-285750" algn="just">
              <a:buFont typeface="Wingdings" pitchFamily="2" charset="2"/>
              <a:buChar char="§"/>
            </a:pPr>
            <a:r>
              <a:rPr lang="bs-Latn-BA" dirty="0">
                <a:latin typeface="Times New Roman" pitchFamily="18" charset="0"/>
                <a:ea typeface="Tahoma" pitchFamily="34" charset="0"/>
                <a:cs typeface="Times New Roman" pitchFamily="18" charset="0"/>
              </a:rPr>
              <a:t>Sve veći problem ubrzanog fizičkog i zakašnjelog psihološkog sazrijevanja</a:t>
            </a:r>
          </a:p>
          <a:p>
            <a:pPr marL="285750" indent="-285750" algn="just">
              <a:buFont typeface="Wingdings" pitchFamily="2" charset="2"/>
              <a:buChar char="§"/>
            </a:pPr>
            <a:endParaRPr lang="bs-Latn-BA" dirty="0">
              <a:latin typeface="Times New Roman" pitchFamily="18" charset="0"/>
              <a:ea typeface="Tahoma" pitchFamily="34" charset="0"/>
              <a:cs typeface="Times New Roman" pitchFamily="18" charset="0"/>
            </a:endParaRPr>
          </a:p>
          <a:p>
            <a:pPr marL="285750" indent="-285750" algn="just">
              <a:buFont typeface="Wingdings" pitchFamily="2" charset="2"/>
              <a:buChar char="§"/>
            </a:pPr>
            <a:r>
              <a:rPr lang="bs-Latn-BA" dirty="0">
                <a:latin typeface="Times New Roman" pitchFamily="18" charset="0"/>
                <a:ea typeface="Tahoma" pitchFamily="34" charset="0"/>
                <a:cs typeface="Times New Roman" pitchFamily="18" charset="0"/>
              </a:rPr>
              <a:t>Djeca iz rizičnih grupa koja bi mogla doći u sukob sa zakonom  često žrtve zlostavljanja i zanemarivanja, nemarnog ili neadekvatnog roditeljstva i ekonomskih teškoća.</a:t>
            </a:r>
          </a:p>
        </p:txBody>
      </p:sp>
      <p:sp>
        <p:nvSpPr>
          <p:cNvPr id="5" name="TextBox 4"/>
          <p:cNvSpPr txBox="1"/>
          <p:nvPr/>
        </p:nvSpPr>
        <p:spPr>
          <a:xfrm>
            <a:off x="467544" y="2886584"/>
            <a:ext cx="8568952" cy="400110"/>
          </a:xfrm>
          <a:prstGeom prst="rect">
            <a:avLst/>
          </a:prstGeom>
          <a:noFill/>
        </p:spPr>
        <p:txBody>
          <a:bodyPr wrap="square" rtlCol="0">
            <a:spAutoFit/>
          </a:bodyPr>
          <a:lstStyle/>
          <a:p>
            <a:pPr algn="just"/>
            <a:r>
              <a:rPr lang="bs-Latn-BA" sz="2000" b="1" i="1" dirty="0">
                <a:solidFill>
                  <a:srgbClr val="FF0000"/>
                </a:solidFill>
                <a:latin typeface="Times New Roman" pitchFamily="18" charset="0"/>
                <a:cs typeface="Times New Roman" pitchFamily="18" charset="0"/>
              </a:rPr>
              <a:t>Djeca u zajednicama = zalog budućnosti,postojanja i osiguranja egzistencije.</a:t>
            </a:r>
          </a:p>
        </p:txBody>
      </p:sp>
      <p:sp>
        <p:nvSpPr>
          <p:cNvPr id="6" name="Pentagon 5"/>
          <p:cNvSpPr/>
          <p:nvPr/>
        </p:nvSpPr>
        <p:spPr>
          <a:xfrm>
            <a:off x="447150" y="230172"/>
            <a:ext cx="3260754" cy="504056"/>
          </a:xfrm>
          <a:prstGeom prst="homePlate">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bs-Latn-BA" b="1" dirty="0">
                <a:latin typeface="Times New Roman" pitchFamily="18" charset="0"/>
                <a:cs typeface="Times New Roman" pitchFamily="18" charset="0"/>
              </a:rPr>
              <a:t>UVODNE NAPOMENE</a:t>
            </a:r>
          </a:p>
        </p:txBody>
      </p:sp>
    </p:spTree>
    <p:extLst>
      <p:ext uri="{BB962C8B-B14F-4D97-AF65-F5344CB8AC3E}">
        <p14:creationId xmlns:p14="http://schemas.microsoft.com/office/powerpoint/2010/main" val="478909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89997957"/>
              </p:ext>
            </p:extLst>
          </p:nvPr>
        </p:nvGraphicFramePr>
        <p:xfrm>
          <a:off x="-108520" y="-603448"/>
          <a:ext cx="8568952" cy="3545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2987824" y="1340768"/>
            <a:ext cx="5616624" cy="1200329"/>
          </a:xfrm>
          <a:prstGeom prst="rect">
            <a:avLst/>
          </a:prstGeom>
        </p:spPr>
        <p:txBody>
          <a:bodyPr wrap="square">
            <a:spAutoFit/>
          </a:bodyPr>
          <a:lstStyle/>
          <a:p>
            <a:pPr algn="just"/>
            <a:r>
              <a:rPr lang="bs-Latn-BA" dirty="0">
                <a:latin typeface="Times New Roman" pitchFamily="18" charset="0"/>
                <a:cs typeface="Times New Roman" pitchFamily="18" charset="0"/>
              </a:rPr>
              <a:t>Bosna i Hercegovina je, u odnosu na druge republike bivše Jugoslavije, posljednja počela obrazovanje za socijalni rad, tek 1958. godine.</a:t>
            </a:r>
          </a:p>
          <a:p>
            <a:pPr algn="just"/>
            <a:endParaRPr lang="bs-Latn-BA" dirty="0">
              <a:latin typeface="Times New Roman" pitchFamily="18" charset="0"/>
              <a:cs typeface="Times New Roman" pitchFamily="18" charset="0"/>
            </a:endParaRPr>
          </a:p>
        </p:txBody>
      </p:sp>
      <p:sp>
        <p:nvSpPr>
          <p:cNvPr id="12" name="Flowchart: Stored Data 11"/>
          <p:cNvSpPr/>
          <p:nvPr/>
        </p:nvSpPr>
        <p:spPr>
          <a:xfrm>
            <a:off x="333337" y="2348880"/>
            <a:ext cx="1944216" cy="936104"/>
          </a:xfrm>
          <a:prstGeom prst="flowChartOnlineStora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bs-Latn-BA" dirty="0">
                <a:latin typeface="Times New Roman" pitchFamily="18" charset="0"/>
                <a:cs typeface="Times New Roman" pitchFamily="18" charset="0"/>
              </a:rPr>
              <a:t>Socijalna</a:t>
            </a:r>
          </a:p>
          <a:p>
            <a:pPr algn="just"/>
            <a:r>
              <a:rPr lang="bs-Latn-BA" dirty="0">
                <a:latin typeface="Times New Roman" pitchFamily="18" charset="0"/>
                <a:cs typeface="Times New Roman" pitchFamily="18" charset="0"/>
              </a:rPr>
              <a:t>zaštita</a:t>
            </a:r>
          </a:p>
        </p:txBody>
      </p:sp>
      <p:sp>
        <p:nvSpPr>
          <p:cNvPr id="13" name="Flowchart: Stored Data 12"/>
          <p:cNvSpPr/>
          <p:nvPr/>
        </p:nvSpPr>
        <p:spPr>
          <a:xfrm>
            <a:off x="1907704" y="2325073"/>
            <a:ext cx="2520280" cy="959911"/>
          </a:xfrm>
          <a:prstGeom prst="flowChartOnlineStorage">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bs-Latn-BA" dirty="0">
                <a:latin typeface="Times New Roman" pitchFamily="18" charset="0"/>
                <a:cs typeface="Times New Roman" pitchFamily="18" charset="0"/>
              </a:rPr>
              <a:t>Prvenstveno Ustav Federacije BiH</a:t>
            </a:r>
          </a:p>
        </p:txBody>
      </p:sp>
      <p:sp>
        <p:nvSpPr>
          <p:cNvPr id="14" name="Rectangle 13"/>
          <p:cNvSpPr/>
          <p:nvPr/>
        </p:nvSpPr>
        <p:spPr>
          <a:xfrm>
            <a:off x="423298" y="3483201"/>
            <a:ext cx="19442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s-Latn-BA" dirty="0">
                <a:latin typeface="Times New Roman" pitchFamily="18" charset="0"/>
                <a:cs typeface="Times New Roman" pitchFamily="18" charset="0"/>
              </a:rPr>
              <a:t>Federacija BiH</a:t>
            </a:r>
          </a:p>
        </p:txBody>
      </p:sp>
      <p:sp>
        <p:nvSpPr>
          <p:cNvPr id="15" name="Rectangle 14"/>
          <p:cNvSpPr/>
          <p:nvPr/>
        </p:nvSpPr>
        <p:spPr>
          <a:xfrm>
            <a:off x="3978838" y="3483201"/>
            <a:ext cx="1944216" cy="50405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bs-Latn-BA" dirty="0">
                <a:latin typeface="Times New Roman" pitchFamily="18" charset="0"/>
                <a:cs typeface="Times New Roman" pitchFamily="18" charset="0"/>
              </a:rPr>
              <a:t>Kanton</a:t>
            </a:r>
          </a:p>
        </p:txBody>
      </p:sp>
      <p:sp>
        <p:nvSpPr>
          <p:cNvPr id="16" name="Rectangle 15"/>
          <p:cNvSpPr/>
          <p:nvPr/>
        </p:nvSpPr>
        <p:spPr>
          <a:xfrm>
            <a:off x="6794617" y="3498482"/>
            <a:ext cx="19442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s-Latn-BA" dirty="0">
                <a:latin typeface="Times New Roman" pitchFamily="18" charset="0"/>
                <a:cs typeface="Times New Roman" pitchFamily="18" charset="0"/>
              </a:rPr>
              <a:t>Brčko distrikt</a:t>
            </a:r>
          </a:p>
        </p:txBody>
      </p:sp>
      <p:sp>
        <p:nvSpPr>
          <p:cNvPr id="17" name="Rectangle 16"/>
          <p:cNvSpPr/>
          <p:nvPr/>
        </p:nvSpPr>
        <p:spPr>
          <a:xfrm>
            <a:off x="0" y="4002538"/>
            <a:ext cx="3344264" cy="2585323"/>
          </a:xfrm>
          <a:prstGeom prst="rect">
            <a:avLst/>
          </a:prstGeom>
        </p:spPr>
        <p:txBody>
          <a:bodyPr wrap="square">
            <a:spAutoFit/>
          </a:bodyPr>
          <a:lstStyle/>
          <a:p>
            <a:pPr marL="285750" indent="-285750" algn="just">
              <a:buFont typeface="Wingdings" pitchFamily="2" charset="2"/>
              <a:buChar char="§"/>
            </a:pPr>
            <a:r>
              <a:rPr lang="bs-Latn-BA" dirty="0">
                <a:latin typeface="Times New Roman" pitchFamily="18" charset="0"/>
                <a:cs typeface="Times New Roman" pitchFamily="18" charset="0"/>
              </a:rPr>
              <a:t>Zakon o osnovama socijalne zaštite u FBiH donesen je s ciljem uspostavljanja okvira na osnovu kojeg će kantoni donijeti svoje zakone.</a:t>
            </a:r>
          </a:p>
          <a:p>
            <a:pPr marL="285750" indent="-285750" algn="just">
              <a:buFont typeface="Wingdings" pitchFamily="2" charset="2"/>
              <a:buChar char="§"/>
            </a:pPr>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Korisnici socijalne zaštite su osobe koje se nalaze u stanju socijalne potrebe.</a:t>
            </a:r>
          </a:p>
        </p:txBody>
      </p:sp>
      <p:sp>
        <p:nvSpPr>
          <p:cNvPr id="18" name="Rectangle 17"/>
          <p:cNvSpPr/>
          <p:nvPr/>
        </p:nvSpPr>
        <p:spPr>
          <a:xfrm>
            <a:off x="3344264" y="4060602"/>
            <a:ext cx="3213364" cy="2031325"/>
          </a:xfrm>
          <a:prstGeom prst="rect">
            <a:avLst/>
          </a:prstGeom>
        </p:spPr>
        <p:txBody>
          <a:bodyPr wrap="square">
            <a:spAutoFit/>
          </a:bodyPr>
          <a:lstStyle/>
          <a:p>
            <a:pPr marL="285750" indent="-285750" algn="just">
              <a:buFont typeface="Wingdings" pitchFamily="2" charset="2"/>
              <a:buChar char="§"/>
            </a:pPr>
            <a:r>
              <a:rPr lang="bs-Latn-BA" dirty="0">
                <a:latin typeface="+mj-lt"/>
              </a:rPr>
              <a:t>K</a:t>
            </a:r>
            <a:r>
              <a:rPr lang="vi-VN" dirty="0">
                <a:latin typeface="+mj-lt"/>
              </a:rPr>
              <a:t>antoni imaju sve nadležnosti koje nisu izričito povjerene federalnoj vlasti, što, između ostalog, uključuje i provođenje socijalne politike i uspostavu službi socijalne zaštite.</a:t>
            </a:r>
            <a:endParaRPr lang="bs-Latn-BA" dirty="0">
              <a:latin typeface="+mj-lt"/>
            </a:endParaRPr>
          </a:p>
        </p:txBody>
      </p:sp>
      <p:sp>
        <p:nvSpPr>
          <p:cNvPr id="20" name="TextBox 19"/>
          <p:cNvSpPr txBox="1"/>
          <p:nvPr/>
        </p:nvSpPr>
        <p:spPr>
          <a:xfrm>
            <a:off x="6557628" y="4089751"/>
            <a:ext cx="2448272" cy="1754326"/>
          </a:xfrm>
          <a:prstGeom prst="rect">
            <a:avLst/>
          </a:prstGeom>
          <a:noFill/>
        </p:spPr>
        <p:txBody>
          <a:bodyPr wrap="square" rtlCol="0">
            <a:spAutoFit/>
          </a:bodyPr>
          <a:lstStyle/>
          <a:p>
            <a:pPr marL="285750" indent="-285750" algn="just">
              <a:buFont typeface="Wingdings" pitchFamily="2" charset="2"/>
              <a:buChar char="§"/>
            </a:pPr>
            <a:r>
              <a:rPr lang="bs-Latn-BA" dirty="0">
                <a:latin typeface="Times New Roman" pitchFamily="18" charset="0"/>
                <a:cs typeface="Times New Roman" pitchFamily="18" charset="0"/>
              </a:rPr>
              <a:t>Nosilac: Vlada BD</a:t>
            </a:r>
          </a:p>
          <a:p>
            <a:pPr marL="285750" indent="-285750" algn="just">
              <a:buFont typeface="Wingdings" pitchFamily="2" charset="2"/>
              <a:buChar char="§"/>
            </a:pPr>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Korisnici socijalne zaštite su lica koja se nalaze u stanju socijalne potrebe.</a:t>
            </a:r>
          </a:p>
        </p:txBody>
      </p:sp>
    </p:spTree>
    <p:extLst>
      <p:ext uri="{BB962C8B-B14F-4D97-AF65-F5344CB8AC3E}">
        <p14:creationId xmlns:p14="http://schemas.microsoft.com/office/powerpoint/2010/main" val="337080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244205"/>
            <a:ext cx="8419402" cy="646331"/>
          </a:xfrm>
          <a:prstGeom prst="rect">
            <a:avLst/>
          </a:prstGeom>
        </p:spPr>
        <p:txBody>
          <a:bodyPr wrap="square">
            <a:spAutoFit/>
          </a:bodyPr>
          <a:lstStyle/>
          <a:p>
            <a:pPr algn="just"/>
            <a:r>
              <a:rPr lang="vi-VN" b="1" dirty="0">
                <a:solidFill>
                  <a:srgbClr val="00B0F0"/>
                </a:solidFill>
                <a:latin typeface="+mj-lt"/>
              </a:rPr>
              <a:t>Stručni poslovi u sprovođenju socijalne zaštite i socijalnog rada, porodične i dječje zaštite koje obavlja Centar za socijalni rad</a:t>
            </a:r>
            <a:endParaRPr lang="bs-Latn-BA" b="1" dirty="0">
              <a:solidFill>
                <a:srgbClr val="00B0F0"/>
              </a:solidFill>
              <a:latin typeface="+mj-lt"/>
            </a:endParaRPr>
          </a:p>
        </p:txBody>
      </p:sp>
      <p:pic>
        <p:nvPicPr>
          <p:cNvPr id="3074" name="Picture 2"/>
          <p:cNvPicPr>
            <a:picLocks noChangeAspect="1" noChangeArrowheads="1"/>
          </p:cNvPicPr>
          <p:nvPr/>
        </p:nvPicPr>
        <p:blipFill>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917492" y="963751"/>
            <a:ext cx="7429547" cy="6129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820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41832592"/>
              </p:ext>
            </p:extLst>
          </p:nvPr>
        </p:nvGraphicFramePr>
        <p:xfrm>
          <a:off x="-252536" y="332656"/>
          <a:ext cx="5652255" cy="56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4700533" y="836712"/>
            <a:ext cx="3967900" cy="144016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bs-Latn-BA" dirty="0">
                <a:solidFill>
                  <a:srgbClr val="C00000"/>
                </a:solidFill>
                <a:latin typeface="Times New Roman" pitchFamily="18" charset="0"/>
                <a:cs typeface="Times New Roman" pitchFamily="18" charset="0"/>
              </a:rPr>
              <a:t>Svako dijete i mlada osoba treba živjeti u poticajnom, zaštitničkom i brižnom okruženju koje promoviše njegov odnosno njen puni potencijal.</a:t>
            </a:r>
          </a:p>
        </p:txBody>
      </p:sp>
      <p:sp>
        <p:nvSpPr>
          <p:cNvPr id="8" name="Rectangle 7"/>
          <p:cNvSpPr/>
          <p:nvPr/>
        </p:nvSpPr>
        <p:spPr>
          <a:xfrm>
            <a:off x="4708556" y="2636912"/>
            <a:ext cx="3967900" cy="136815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bs-Latn-BA" dirty="0">
                <a:solidFill>
                  <a:srgbClr val="C00000"/>
                </a:solidFill>
                <a:latin typeface="Times New Roman" pitchFamily="18" charset="0"/>
                <a:cs typeface="Times New Roman" pitchFamily="18" charset="0"/>
              </a:rPr>
              <a:t>Država je odgovorna da štiti prava djeteta i osigura odgovarajuće alternativno zbrinjavanje</a:t>
            </a:r>
          </a:p>
        </p:txBody>
      </p:sp>
      <p:sp>
        <p:nvSpPr>
          <p:cNvPr id="9" name="Rectangle 8"/>
          <p:cNvSpPr/>
          <p:nvPr/>
        </p:nvSpPr>
        <p:spPr>
          <a:xfrm>
            <a:off x="4708556" y="4365104"/>
            <a:ext cx="3967900" cy="1440160"/>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bs-Latn-BA" dirty="0">
                <a:solidFill>
                  <a:srgbClr val="C00000"/>
                </a:solidFill>
                <a:latin typeface="Times New Roman" pitchFamily="18" charset="0"/>
                <a:cs typeface="Times New Roman" pitchFamily="18" charset="0"/>
              </a:rPr>
              <a:t>U BiH je </a:t>
            </a:r>
            <a:r>
              <a:rPr lang="bs-Latn-BA" b="1" dirty="0">
                <a:solidFill>
                  <a:srgbClr val="C00000"/>
                </a:solidFill>
                <a:latin typeface="Times New Roman" pitchFamily="18" charset="0"/>
                <a:cs typeface="Times New Roman" pitchFamily="18" charset="0"/>
              </a:rPr>
              <a:t>597</a:t>
            </a:r>
            <a:r>
              <a:rPr lang="bs-Latn-BA" dirty="0">
                <a:solidFill>
                  <a:srgbClr val="C00000"/>
                </a:solidFill>
                <a:latin typeface="Times New Roman" pitchFamily="18" charset="0"/>
                <a:cs typeface="Times New Roman" pitchFamily="18" charset="0"/>
              </a:rPr>
              <a:t> djece bez oba roditelja, a </a:t>
            </a:r>
            <a:r>
              <a:rPr lang="bs-Latn-BA" b="1" dirty="0">
                <a:solidFill>
                  <a:srgbClr val="C00000"/>
                </a:solidFill>
                <a:latin typeface="Times New Roman" pitchFamily="18" charset="0"/>
                <a:cs typeface="Times New Roman" pitchFamily="18" charset="0"/>
              </a:rPr>
              <a:t>34</a:t>
            </a:r>
            <a:r>
              <a:rPr lang="bs-Latn-BA" dirty="0">
                <a:solidFill>
                  <a:srgbClr val="C00000"/>
                </a:solidFill>
                <a:latin typeface="Times New Roman" pitchFamily="18" charset="0"/>
                <a:cs typeface="Times New Roman" pitchFamily="18" charset="0"/>
              </a:rPr>
              <a:t> djece nepoznatih roditelja,</a:t>
            </a:r>
            <a:r>
              <a:rPr lang="bs-Latn-BA" b="1" dirty="0">
                <a:solidFill>
                  <a:srgbClr val="C00000"/>
                </a:solidFill>
                <a:latin typeface="Times New Roman" pitchFamily="18" charset="0"/>
                <a:cs typeface="Times New Roman" pitchFamily="18" charset="0"/>
              </a:rPr>
              <a:t> 2.520 </a:t>
            </a:r>
            <a:r>
              <a:rPr lang="bs-Latn-BA" dirty="0">
                <a:solidFill>
                  <a:srgbClr val="C00000"/>
                </a:solidFill>
                <a:latin typeface="Times New Roman" pitchFamily="18" charset="0"/>
                <a:cs typeface="Times New Roman" pitchFamily="18" charset="0"/>
              </a:rPr>
              <a:t>djece roditelja koji ih zanemaruju ili zlostavljaju te </a:t>
            </a:r>
            <a:r>
              <a:rPr lang="bs-Latn-BA" b="1" dirty="0">
                <a:solidFill>
                  <a:srgbClr val="C00000"/>
                </a:solidFill>
                <a:latin typeface="Times New Roman" pitchFamily="18" charset="0"/>
                <a:cs typeface="Times New Roman" pitchFamily="18" charset="0"/>
              </a:rPr>
              <a:t>7.635</a:t>
            </a:r>
            <a:r>
              <a:rPr lang="bs-Latn-BA" dirty="0">
                <a:solidFill>
                  <a:srgbClr val="C00000"/>
                </a:solidFill>
                <a:latin typeface="Times New Roman" pitchFamily="18" charset="0"/>
                <a:cs typeface="Times New Roman" pitchFamily="18" charset="0"/>
              </a:rPr>
              <a:t> djece čiji je razvoj ometen obiteljskim prilikama</a:t>
            </a:r>
          </a:p>
        </p:txBody>
      </p:sp>
    </p:spTree>
    <p:extLst>
      <p:ext uri="{BB962C8B-B14F-4D97-AF65-F5344CB8AC3E}">
        <p14:creationId xmlns:p14="http://schemas.microsoft.com/office/powerpoint/2010/main" val="1034082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645" y="260648"/>
            <a:ext cx="7776864" cy="1200329"/>
          </a:xfrm>
          <a:prstGeom prst="rect">
            <a:avLst/>
          </a:prstGeom>
        </p:spPr>
        <p:txBody>
          <a:bodyPr wrap="square">
            <a:spAutoFit/>
          </a:bodyPr>
          <a:lstStyle/>
          <a:p>
            <a:pPr algn="just"/>
            <a:endParaRPr lang="vi-VN" dirty="0">
              <a:latin typeface="+mj-lt"/>
            </a:endParaRPr>
          </a:p>
          <a:p>
            <a:pPr algn="just"/>
            <a:r>
              <a:rPr lang="vi-VN" dirty="0">
                <a:latin typeface="+mj-lt"/>
              </a:rPr>
              <a:t>Centar vrši opšti nadzor nad vršenjem roditeljskog prava i po službenoj dužnosti štiti interes djece, na sljedeći način:</a:t>
            </a:r>
            <a:endParaRPr lang="bs-Latn-BA" dirty="0">
              <a:latin typeface="+mj-lt"/>
            </a:endParaRPr>
          </a:p>
          <a:p>
            <a:pPr algn="just"/>
            <a:endParaRPr lang="vi-VN" dirty="0">
              <a:latin typeface="+mj-lt"/>
            </a:endParaRPr>
          </a:p>
        </p:txBody>
      </p:sp>
      <p:sp>
        <p:nvSpPr>
          <p:cNvPr id="4" name="Rectangle 3"/>
          <p:cNvSpPr/>
          <p:nvPr/>
        </p:nvSpPr>
        <p:spPr>
          <a:xfrm>
            <a:off x="215133" y="1460977"/>
            <a:ext cx="4067944" cy="403244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285750" indent="-285750" algn="just">
              <a:buFont typeface="Wingdings" pitchFamily="2" charset="2"/>
              <a:buChar char="§"/>
            </a:pPr>
            <a:r>
              <a:rPr lang="vi-VN" dirty="0">
                <a:latin typeface="+mj-lt"/>
              </a:rPr>
              <a:t>upozorava roditelje na nedostatke u vaspitanju djece,</a:t>
            </a:r>
            <a:endParaRPr lang="bs-Latn-BA" dirty="0">
              <a:latin typeface="+mj-lt"/>
            </a:endParaRPr>
          </a:p>
          <a:p>
            <a:pPr marL="285750" indent="-285750" algn="just">
              <a:buFont typeface="Wingdings" pitchFamily="2" charset="2"/>
              <a:buChar char="§"/>
            </a:pPr>
            <a:r>
              <a:rPr lang="vi-VN" dirty="0">
                <a:latin typeface="+mj-lt"/>
              </a:rPr>
              <a:t>određuje stalni nadzor nad vršenjem roditeljskog prava, </a:t>
            </a:r>
            <a:endParaRPr lang="bs-Latn-BA" dirty="0">
              <a:latin typeface="+mj-lt"/>
            </a:endParaRPr>
          </a:p>
          <a:p>
            <a:pPr marL="285750" indent="-285750" algn="just">
              <a:buFont typeface="Wingdings" pitchFamily="2" charset="2"/>
              <a:buChar char="§"/>
            </a:pPr>
            <a:r>
              <a:rPr lang="vi-VN" dirty="0">
                <a:latin typeface="+mj-lt"/>
              </a:rPr>
              <a:t>oduzima dijete roditeljima i upućuje ga u drugu porodicu, ili ustanovu kao krajnju mjeru,</a:t>
            </a:r>
            <a:endParaRPr lang="bs-Latn-BA" dirty="0">
              <a:latin typeface="+mj-lt"/>
            </a:endParaRPr>
          </a:p>
          <a:p>
            <a:pPr marL="285750" indent="-285750" algn="just">
              <a:buFont typeface="Wingdings" pitchFamily="2" charset="2"/>
              <a:buChar char="§"/>
            </a:pPr>
            <a:r>
              <a:rPr lang="vi-VN" dirty="0">
                <a:latin typeface="+mj-lt"/>
              </a:rPr>
              <a:t>traži polaganje računa o upravljanju imovinom djeteta,</a:t>
            </a:r>
            <a:endParaRPr lang="bs-Latn-BA" dirty="0">
              <a:latin typeface="+mj-lt"/>
            </a:endParaRPr>
          </a:p>
          <a:p>
            <a:pPr marL="285750" indent="-285750" algn="just">
              <a:buFont typeface="Wingdings" pitchFamily="2" charset="2"/>
              <a:buChar char="§"/>
            </a:pPr>
            <a:r>
              <a:rPr lang="vi-VN" dirty="0">
                <a:latin typeface="+mj-lt"/>
              </a:rPr>
              <a:t>zahtijeva od suda mjere zaštite na imovini roditelja, </a:t>
            </a:r>
            <a:endParaRPr lang="bs-Latn-BA" dirty="0">
              <a:latin typeface="+mj-lt"/>
            </a:endParaRPr>
          </a:p>
          <a:p>
            <a:pPr algn="just"/>
            <a:endParaRPr lang="vi-VN" dirty="0">
              <a:latin typeface="+mj-lt"/>
            </a:endParaRPr>
          </a:p>
        </p:txBody>
      </p:sp>
      <p:sp>
        <p:nvSpPr>
          <p:cNvPr id="5" name="Rectangle 4"/>
          <p:cNvSpPr/>
          <p:nvPr/>
        </p:nvSpPr>
        <p:spPr>
          <a:xfrm>
            <a:off x="4499992" y="1268760"/>
            <a:ext cx="4465387" cy="523939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285750" indent="-285750" algn="just">
              <a:buFont typeface="Wingdings" pitchFamily="2" charset="2"/>
              <a:buChar char="§"/>
            </a:pPr>
            <a:r>
              <a:rPr lang="vi-VN" dirty="0">
                <a:latin typeface="+mj-lt"/>
              </a:rPr>
              <a:t>zahtijeva od suda mjeru da roditelji imaju položaj staratelja u pogledu raspolaganja imovinom djeteta,</a:t>
            </a:r>
            <a:endParaRPr lang="bs-Latn-BA" dirty="0">
              <a:latin typeface="+mj-lt"/>
            </a:endParaRPr>
          </a:p>
          <a:p>
            <a:pPr marL="285750" indent="-285750" algn="just">
              <a:buFont typeface="Wingdings" pitchFamily="2" charset="2"/>
              <a:buChar char="§"/>
            </a:pPr>
            <a:r>
              <a:rPr lang="vi-VN" dirty="0">
                <a:latin typeface="+mj-lt"/>
              </a:rPr>
              <a:t>pokreće postupak za oduzimanje i vraćanje roditeljskog prava, </a:t>
            </a:r>
            <a:endParaRPr lang="bs-Latn-BA" dirty="0">
              <a:latin typeface="+mj-lt"/>
            </a:endParaRPr>
          </a:p>
          <a:p>
            <a:pPr marL="285750" indent="-285750" algn="just">
              <a:buFont typeface="Wingdings" pitchFamily="2" charset="2"/>
              <a:buChar char="§"/>
            </a:pPr>
            <a:r>
              <a:rPr lang="vi-VN" dirty="0">
                <a:latin typeface="+mj-lt"/>
              </a:rPr>
              <a:t>ako se radi o djeci bez roditeljskog staranja, preduzima sve mjere da dijete ostane u prirodnoj porodici, određuje staratelja, smještaj u hraniteljsku porodicu, ustanovu socijalne zaštite, usvojenje</a:t>
            </a:r>
            <a:endParaRPr lang="bs-Latn-BA" dirty="0">
              <a:latin typeface="+mj-lt"/>
            </a:endParaRPr>
          </a:p>
          <a:p>
            <a:pPr marL="285750" indent="-285750" algn="just">
              <a:buFont typeface="Wingdings" pitchFamily="2" charset="2"/>
              <a:buChar char="§"/>
            </a:pPr>
            <a:r>
              <a:rPr lang="vi-VN" dirty="0">
                <a:latin typeface="+mj-lt"/>
              </a:rPr>
              <a:t>za potrebe brakorazvodnog postupka daje mišljenje sudu o povjeravanju djeteta, vrši povjeravanje djeteta iz vanbračne zajednice, određuje način viđanja djeteta s roditeljem s kojim ne živi</a:t>
            </a:r>
            <a:endParaRPr lang="bs-Latn-BA" dirty="0">
              <a:latin typeface="+mj-lt"/>
            </a:endParaRPr>
          </a:p>
          <a:p>
            <a:pPr marL="285750" indent="-285750" algn="just">
              <a:buFont typeface="Wingdings" pitchFamily="2" charset="2"/>
              <a:buChar char="§"/>
            </a:pPr>
            <a:r>
              <a:rPr lang="vi-VN" dirty="0">
                <a:latin typeface="+mj-lt"/>
              </a:rPr>
              <a:t>pruža zaštitu djeci koja žive u materijalno i socijalno ugroženim porodicama.</a:t>
            </a:r>
          </a:p>
        </p:txBody>
      </p:sp>
    </p:spTree>
    <p:extLst>
      <p:ext uri="{BB962C8B-B14F-4D97-AF65-F5344CB8AC3E}">
        <p14:creationId xmlns:p14="http://schemas.microsoft.com/office/powerpoint/2010/main" val="2679650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2210" y="772912"/>
            <a:ext cx="9503631" cy="646331"/>
          </a:xfrm>
          <a:prstGeom prst="rect">
            <a:avLst/>
          </a:prstGeom>
        </p:spPr>
        <p:txBody>
          <a:bodyPr wrap="square">
            <a:spAutoFit/>
          </a:bodyPr>
          <a:lstStyle/>
          <a:p>
            <a:pPr algn="just"/>
            <a:r>
              <a:rPr lang="pl-PL" b="1" dirty="0">
                <a:solidFill>
                  <a:srgbClr val="00B0F0"/>
                </a:solidFill>
                <a:latin typeface="Times New Roman" pitchFamily="18" charset="0"/>
                <a:cs typeface="Times New Roman" pitchFamily="18" charset="0"/>
              </a:rPr>
              <a:t>Zadaci Centra za socijalni rad u zaštiti djece </a:t>
            </a:r>
          </a:p>
          <a:p>
            <a:pPr algn="just"/>
            <a:r>
              <a:rPr lang="pl-PL" b="1" dirty="0">
                <a:solidFill>
                  <a:srgbClr val="00B0F0"/>
                </a:solidFill>
                <a:latin typeface="Times New Roman" pitchFamily="18" charset="0"/>
                <a:cs typeface="Times New Roman" pitchFamily="18" charset="0"/>
              </a:rPr>
              <a:t>koja ispoljavaju poremećaje u ponašanju</a:t>
            </a:r>
            <a:endParaRPr lang="bs-Latn-BA" b="1" dirty="0">
              <a:solidFill>
                <a:srgbClr val="00B0F0"/>
              </a:solidFill>
              <a:latin typeface="Times New Roman" pitchFamily="18" charset="0"/>
              <a:cs typeface="Times New Roman" pitchFamily="18" charset="0"/>
            </a:endParaRPr>
          </a:p>
        </p:txBody>
      </p:sp>
      <p:sp>
        <p:nvSpPr>
          <p:cNvPr id="3" name="TextBox 2"/>
          <p:cNvSpPr txBox="1"/>
          <p:nvPr/>
        </p:nvSpPr>
        <p:spPr>
          <a:xfrm>
            <a:off x="0" y="2023769"/>
            <a:ext cx="4464496" cy="3416320"/>
          </a:xfrm>
          <a:prstGeom prst="rect">
            <a:avLst/>
          </a:prstGeom>
          <a:noFill/>
        </p:spPr>
        <p:txBody>
          <a:bodyPr wrap="square" rtlCol="0">
            <a:spAutoFit/>
          </a:bodyPr>
          <a:lstStyle/>
          <a:p>
            <a:pPr marL="285750" indent="-285750" algn="just">
              <a:buFont typeface="Wingdings" pitchFamily="2" charset="2"/>
              <a:buChar char="§"/>
            </a:pPr>
            <a:r>
              <a:rPr lang="bs-Latn-BA" dirty="0">
                <a:latin typeface="Times New Roman" pitchFamily="18" charset="0"/>
                <a:cs typeface="Times New Roman" pitchFamily="18" charset="0"/>
              </a:rPr>
              <a:t> Od saznanja da je učinjeno krivično djelo,</a:t>
            </a:r>
          </a:p>
          <a:p>
            <a:pPr algn="just"/>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 Součavanje maloljetnika sa posljedicima krivičnog djela,</a:t>
            </a:r>
          </a:p>
          <a:p>
            <a:pPr algn="just"/>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Sudjelovanje u odlučivanju sa tužiocem o pokretanju postupka ili odbacivanju prijave,</a:t>
            </a:r>
          </a:p>
          <a:p>
            <a:pPr algn="just"/>
            <a:endParaRPr lang="bs-Latn-BA" dirty="0">
              <a:latin typeface="Times New Roman" pitchFamily="18" charset="0"/>
              <a:cs typeface="Times New Roman" pitchFamily="18" charset="0"/>
            </a:endParaRPr>
          </a:p>
          <a:p>
            <a:pPr marL="285750" indent="-285750" algn="just">
              <a:buFont typeface="Wingdings" pitchFamily="2" charset="2"/>
              <a:buChar char="§"/>
            </a:pPr>
            <a:r>
              <a:rPr lang="bs-Latn-BA" dirty="0">
                <a:latin typeface="Times New Roman" pitchFamily="18" charset="0"/>
                <a:cs typeface="Times New Roman" pitchFamily="18" charset="0"/>
              </a:rPr>
              <a:t> Sarađivanje sa Sudijom za maloljetnike u toku pripremnog postupka, na glavnom pretresu,</a:t>
            </a:r>
          </a:p>
        </p:txBody>
      </p:sp>
      <p:sp>
        <p:nvSpPr>
          <p:cNvPr id="4" name="Rectangle 3"/>
          <p:cNvSpPr/>
          <p:nvPr/>
        </p:nvSpPr>
        <p:spPr>
          <a:xfrm>
            <a:off x="4464496" y="1744537"/>
            <a:ext cx="4499992" cy="2585323"/>
          </a:xfrm>
          <a:prstGeom prst="rect">
            <a:avLst/>
          </a:prstGeom>
        </p:spPr>
        <p:txBody>
          <a:bodyPr wrap="square">
            <a:spAutoFit/>
          </a:bodyPr>
          <a:lstStyle/>
          <a:p>
            <a:pPr algn="just"/>
            <a:endParaRPr lang="vi-VN" dirty="0">
              <a:latin typeface="+mj-lt"/>
            </a:endParaRPr>
          </a:p>
          <a:p>
            <a:pPr marL="285750" indent="-285750" algn="just">
              <a:buFont typeface="Wingdings" pitchFamily="2" charset="2"/>
              <a:buChar char="§"/>
            </a:pPr>
            <a:r>
              <a:rPr lang="vi-VN" dirty="0">
                <a:latin typeface="+mj-lt"/>
              </a:rPr>
              <a:t> Organizira, nadgleda, neposredno provodi mjere pojačanog nadzora,</a:t>
            </a:r>
            <a:endParaRPr lang="bs-Latn-BA" dirty="0">
              <a:latin typeface="+mj-lt"/>
            </a:endParaRPr>
          </a:p>
          <a:p>
            <a:pPr algn="just"/>
            <a:endParaRPr lang="bs-Latn-BA" dirty="0">
              <a:latin typeface="+mj-lt"/>
            </a:endParaRPr>
          </a:p>
          <a:p>
            <a:pPr marL="285750" indent="-285750" algn="just">
              <a:buFont typeface="Wingdings" pitchFamily="2" charset="2"/>
              <a:buChar char="§"/>
            </a:pPr>
            <a:r>
              <a:rPr lang="vi-VN" dirty="0">
                <a:latin typeface="+mj-lt"/>
              </a:rPr>
              <a:t> Sarađuje za vrijeme izvršenja zavodskih odgojnih mjera, </a:t>
            </a:r>
            <a:endParaRPr lang="bs-Latn-BA" dirty="0">
              <a:latin typeface="+mj-lt"/>
            </a:endParaRPr>
          </a:p>
          <a:p>
            <a:pPr marL="285750" indent="-285750" algn="just">
              <a:buFont typeface="Wingdings" pitchFamily="2" charset="2"/>
              <a:buChar char="§"/>
            </a:pPr>
            <a:endParaRPr lang="bs-Latn-BA" dirty="0">
              <a:latin typeface="+mj-lt"/>
            </a:endParaRPr>
          </a:p>
          <a:p>
            <a:pPr marL="285750" indent="-285750" algn="just">
              <a:buFont typeface="Wingdings" pitchFamily="2" charset="2"/>
              <a:buChar char="§"/>
            </a:pPr>
            <a:r>
              <a:rPr lang="vi-VN" dirty="0">
                <a:latin typeface="+mj-lt"/>
              </a:rPr>
              <a:t>Sarađuje za maloljetnikom i njegovom porodicom, sve dok postoji potreba za tim.</a:t>
            </a:r>
          </a:p>
        </p:txBody>
      </p:sp>
    </p:spTree>
    <p:extLst>
      <p:ext uri="{BB962C8B-B14F-4D97-AF65-F5344CB8AC3E}">
        <p14:creationId xmlns:p14="http://schemas.microsoft.com/office/powerpoint/2010/main" val="2005813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cstate="print">
            <a:lum bright="70000" contrast="-70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90" t="390" r="-190" b="-392"/>
          <a:stretch/>
        </p:blipFill>
        <p:spPr bwMode="auto">
          <a:xfrm>
            <a:off x="3191448" y="2167513"/>
            <a:ext cx="8305893" cy="469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95536" y="260648"/>
            <a:ext cx="7848872" cy="369332"/>
          </a:xfrm>
          <a:prstGeom prst="rect">
            <a:avLst/>
          </a:prstGeom>
        </p:spPr>
        <p:txBody>
          <a:bodyPr wrap="square">
            <a:spAutoFit/>
          </a:bodyPr>
          <a:lstStyle/>
          <a:p>
            <a:pPr algn="just"/>
            <a:r>
              <a:rPr lang="pl-PL" b="1" dirty="0">
                <a:solidFill>
                  <a:srgbClr val="00B0F0"/>
                </a:solidFill>
                <a:latin typeface="Times New Roman" pitchFamily="18" charset="0"/>
                <a:cs typeface="Times New Roman" pitchFamily="18" charset="0"/>
              </a:rPr>
              <a:t>Uloga i značaj Centra za socijalni  rad u primjeni odgojnih preporuka</a:t>
            </a:r>
            <a:endParaRPr lang="bs-Latn-BA" b="1" dirty="0">
              <a:solidFill>
                <a:srgbClr val="00B0F0"/>
              </a:solidFill>
              <a:latin typeface="Times New Roman" pitchFamily="18" charset="0"/>
              <a:cs typeface="Times New Roman" pitchFamily="18" charset="0"/>
            </a:endParaRPr>
          </a:p>
        </p:txBody>
      </p:sp>
      <p:sp>
        <p:nvSpPr>
          <p:cNvPr id="5" name="Pentagon 4"/>
          <p:cNvSpPr/>
          <p:nvPr/>
        </p:nvSpPr>
        <p:spPr>
          <a:xfrm>
            <a:off x="3363443" y="1175358"/>
            <a:ext cx="4745036" cy="640254"/>
          </a:xfrm>
          <a:prstGeom prst="homePlate">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bs-Latn-BA" dirty="0">
                <a:latin typeface="Times New Roman" pitchFamily="18" charset="0"/>
                <a:cs typeface="Times New Roman" pitchFamily="18" charset="0"/>
              </a:rPr>
              <a:t>Zakon o zaštiti i postupanju sa djecom i </a:t>
            </a:r>
          </a:p>
          <a:p>
            <a:pPr algn="just"/>
            <a:r>
              <a:rPr lang="bs-Latn-BA" dirty="0">
                <a:latin typeface="Times New Roman" pitchFamily="18" charset="0"/>
                <a:cs typeface="Times New Roman" pitchFamily="18" charset="0"/>
              </a:rPr>
              <a:t>maloljetnicima u krivičnom postupku</a:t>
            </a:r>
          </a:p>
        </p:txBody>
      </p:sp>
      <p:sp>
        <p:nvSpPr>
          <p:cNvPr id="12" name="Flowchart: Process 11"/>
          <p:cNvSpPr/>
          <p:nvPr/>
        </p:nvSpPr>
        <p:spPr>
          <a:xfrm>
            <a:off x="3357260" y="2593167"/>
            <a:ext cx="3252760" cy="2981491"/>
          </a:xfrm>
          <a:prstGeom prst="flowChart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bs-Latn-BA"/>
          </a:p>
        </p:txBody>
      </p:sp>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4553" y="2739300"/>
            <a:ext cx="3035300"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34823" y="1175358"/>
            <a:ext cx="3024336" cy="3179598"/>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bs-Latn-BA"/>
          </a:p>
        </p:txBody>
      </p:sp>
      <p:pic>
        <p:nvPicPr>
          <p:cNvPr id="410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997" y="1394688"/>
            <a:ext cx="2584450"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134823" y="4782569"/>
            <a:ext cx="3024336" cy="158417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bs-Latn-BA"/>
          </a:p>
        </p:txBody>
      </p:sp>
      <p:pic>
        <p:nvPicPr>
          <p:cNvPr id="410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824" y="4915845"/>
            <a:ext cx="3024335"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5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201510"/>
            <a:ext cx="4896544" cy="5418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entagon 1"/>
          <p:cNvSpPr/>
          <p:nvPr/>
        </p:nvSpPr>
        <p:spPr>
          <a:xfrm>
            <a:off x="323528" y="311667"/>
            <a:ext cx="4283968" cy="474026"/>
          </a:xfrm>
          <a:prstGeom prst="homePlate">
            <a:avLst/>
          </a:prstGeom>
        </p:spPr>
        <p:style>
          <a:lnRef idx="2">
            <a:schemeClr val="accent2"/>
          </a:lnRef>
          <a:fillRef idx="1">
            <a:schemeClr val="lt1"/>
          </a:fillRef>
          <a:effectRef idx="0">
            <a:schemeClr val="accent2"/>
          </a:effectRef>
          <a:fontRef idx="minor">
            <a:schemeClr val="dk1"/>
          </a:fontRef>
        </p:style>
        <p:txBody>
          <a:bodyPr rtlCol="0" anchor="ctr"/>
          <a:lstStyle/>
          <a:p>
            <a:r>
              <a:rPr lang="bs-Latn-BA" dirty="0">
                <a:latin typeface="Times New Roman" pitchFamily="18" charset="0"/>
                <a:cs typeface="Times New Roman" pitchFamily="18" charset="0"/>
              </a:rPr>
              <a:t>    Primjer Ličnog izvinjenja oštećenom</a:t>
            </a:r>
          </a:p>
        </p:txBody>
      </p:sp>
    </p:spTree>
    <p:extLst>
      <p:ext uri="{BB962C8B-B14F-4D97-AF65-F5344CB8AC3E}">
        <p14:creationId xmlns:p14="http://schemas.microsoft.com/office/powerpoint/2010/main" val="2780638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1524</Words>
  <Application>Microsoft Office PowerPoint</Application>
  <PresentationFormat>On-screen Show (4:3)</PresentationFormat>
  <Paragraphs>183</Paragraphs>
  <Slides>19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Samir</dc:creator>
  <cp:lastModifiedBy>Ena Gotovuša</cp:lastModifiedBy>
  <cp:revision>70</cp:revision>
  <dcterms:created xsi:type="dcterms:W3CDTF">2020-03-18T20:43:16Z</dcterms:created>
  <dcterms:modified xsi:type="dcterms:W3CDTF">2020-05-04T16:02:19Z</dcterms:modified>
</cp:coreProperties>
</file>