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61" r:id="rId3"/>
    <p:sldId id="262" r:id="rId4"/>
    <p:sldId id="263" r:id="rId5"/>
    <p:sldId id="282" r:id="rId6"/>
    <p:sldId id="264" r:id="rId7"/>
    <p:sldId id="265" r:id="rId8"/>
    <p:sldId id="266" r:id="rId9"/>
    <p:sldId id="267" r:id="rId10"/>
    <p:sldId id="271" r:id="rId11"/>
    <p:sldId id="268" r:id="rId12"/>
    <p:sldId id="269" r:id="rId13"/>
    <p:sldId id="270" r:id="rId14"/>
    <p:sldId id="272" r:id="rId15"/>
    <p:sldId id="257" r:id="rId16"/>
    <p:sldId id="258" r:id="rId17"/>
    <p:sldId id="259" r:id="rId18"/>
    <p:sldId id="260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413FADFF-5112-448F-AD35-617C9EF7B1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xmlns="" id="{B2D6927C-3A27-4016-98FD-B15622D162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xmlns="" id="{3116F1B0-12D0-44CD-9E43-BC3938E053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xmlns="" id="{6DD8B58C-D014-41A8-A56C-6C701E29AC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35A02A-3DCB-4DAC-BF2E-AA1BB6643C8B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60256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s-Latn-BA"/>
              <a:t>Kliknite da biste dodali stil podnaslova prototipa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B64367E-D3E8-47B1-950E-E7C3648B5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3D35BEA-6DFB-402B-BCCA-DA3036DA6A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E12010F-2549-4CFD-B7A2-B19D0DC98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D15E9-7469-4D72-83C6-2ABB91087AEA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179805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FA296B7-555D-4C09-807F-ED46F7C69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B6B557F-5227-4C3A-B588-2C07B7150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A7B37DB-A20C-48C7-9712-D522FFEFB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88D9B-62AF-41AD-9B73-8733222BA075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55008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EEBDF35-4CF8-4BDC-B253-61024DCBF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CFEB18A-1CC7-4C47-9EEA-A3971F444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65C0D78-275F-4C7C-9767-49ED9BF6F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C6A51-299F-4CC6-8346-E51E73B8B553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828817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A3E4674-C63F-47D6-A4B4-951B2D7DF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4437E3-45A3-43D1-B18F-62BE182BE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06B7E21-3FDE-43EC-A2E8-595F67186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C3E76-1E58-4FE1-8535-BCDFDB5FDE8E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1683922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tekst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A9A8A8B9-BC18-4F39-B0C2-73F63E6BCF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3D417067-B6C9-4AD2-B45E-877B0B7E4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F6B94AB7-8185-4617-B86F-912E89108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12F91-424C-4955-968F-04A87D2E4768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9855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5285DF2-2D70-435B-9146-E8FF203A0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FC5EEA9-51DF-47D9-BDF8-78CAA652B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7381FBE-563D-4F29-88A4-651041C66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36076-6951-44B4-905D-C227EB4726CA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40878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1D09924-06A5-4164-8F89-9B153C132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CFDF6CB-C1DF-4201-8111-DF84D90D7D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6EC1090-8313-43B2-966A-DCE997C73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42128-3EF2-4D18-B78F-699C4BD862D7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14775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346805E-5426-4E81-ACD7-0B412C165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BE3B650-7328-4C0F-BAF1-B2749DD54C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869DCDD-905C-4C70-A037-65F62FF7BF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F17FE-A43B-45AA-855D-188CC6F0A1BC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12358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2DBD65A-2B9E-415B-AB3D-46F71E05C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26ACFFF-EBA1-44AF-8814-A61E73395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3EE9251E-438C-482E-AED1-736D486F0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1A2A0-98F4-4BDD-B0C5-38C894D2A6D9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79774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6D51F708-EDC1-4601-875D-3DA29C8070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C1EDF86-BC3F-45B5-9BEC-621FB81D5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9D5631F-776C-49D1-B031-5C8CF01FB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2DEF6-F7E6-4513-BEF1-B43B13764FB6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49548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54E7548-9C6F-446D-A218-4845B596C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72538FF-02C4-4B12-B17A-D1DBA3976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C026973-E8E5-4F27-98CA-A6CB49216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C530C-FFEB-458D-8E65-86089BA05A7B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75211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30E4C2-19EE-4899-8A66-27E8D4B9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6C167F-E98C-49B5-A5E3-C23A47BC4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B7AE96E-9B1C-4DE7-BE48-4D7A667EC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856CA-F4FD-4AAD-8454-D716F323D289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411968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FEF6B63-6514-4C82-A8C1-166772CEA1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FE01D6-8BC6-465A-94C2-A20B123B8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FFC1142-0454-4D78-A513-1CC0C0828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5FC44-7DB0-4D89-AE92-8C4D77D22797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120163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B0D1248-B063-4304-9D7B-84B0DA28F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s-Latn-BA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A5FD3BF-5CBA-44FF-B991-DF67725A6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s-Latn-BA" altLang="sr-Latn-RS"/>
              <a:t>Click to edit Master text styles</a:t>
            </a:r>
          </a:p>
          <a:p>
            <a:pPr lvl="1"/>
            <a:r>
              <a:rPr lang="bs-Latn-BA" altLang="sr-Latn-RS"/>
              <a:t>Second level</a:t>
            </a:r>
          </a:p>
          <a:p>
            <a:pPr lvl="2"/>
            <a:r>
              <a:rPr lang="bs-Latn-BA" altLang="sr-Latn-RS"/>
              <a:t>Third level</a:t>
            </a:r>
          </a:p>
          <a:p>
            <a:pPr lvl="3"/>
            <a:r>
              <a:rPr lang="bs-Latn-BA" altLang="sr-Latn-RS"/>
              <a:t>Fourth level</a:t>
            </a:r>
          </a:p>
          <a:p>
            <a:pPr lvl="4"/>
            <a:r>
              <a:rPr lang="bs-Latn-BA" altLang="sr-Latn-RS"/>
              <a:t>Fifth level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xmlns="" id="{3CCE1422-CE67-425B-8121-A70504457B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xmlns="" id="{1B066F63-496D-4D31-A6FD-6BE5173D7B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xmlns="" id="{F57DD886-E551-43FA-BD1D-DFA8884BA6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612BEA-069E-409D-BFC7-51931DFDC3AA}" type="slidenum">
              <a:rPr lang="bs-Latn-BA" altLang="sr-Latn-RS"/>
              <a:pPr/>
              <a:t>‹#›</a:t>
            </a:fld>
            <a:endParaRPr lang="bs-Latn-BA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524DE117-1A77-44E7-B140-12D65A6DB7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sr-Latn-RS" sz="5400">
                <a:latin typeface="Tahoma" panose="020B0604030504040204" pitchFamily="34" charset="0"/>
              </a:rPr>
              <a:t>UGOVOR O DJELU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0217DCB-A17C-45A8-B502-3C465D6A84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3860800"/>
            <a:ext cx="6400800" cy="1752600"/>
          </a:xfrm>
        </p:spPr>
        <p:txBody>
          <a:bodyPr/>
          <a:lstStyle/>
          <a:p>
            <a:pPr eaLnBrk="1" hangingPunct="1"/>
            <a:r>
              <a:rPr lang="hr-HR" altLang="sr-Latn-RS" sz="4400"/>
              <a:t>Čl. 600 – 629 ZOO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66C21924-6DCD-440E-A7CE-14AECD3A4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720725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Izvršenje posla u skladu sa: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xmlns="" id="{A6B79C37-FA40-434B-A354-B9116843C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196975"/>
            <a:ext cx="6099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hr-HR" altLang="sr-Latn-RS" sz="3200">
                <a:latin typeface="Tahoma" panose="020B0604030504040204" pitchFamily="34" charset="0"/>
              </a:rPr>
              <a:t> pravilima struke</a:t>
            </a:r>
          </a:p>
          <a:p>
            <a:pPr eaLnBrk="1" hangingPunct="1"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hr-HR" altLang="sr-Latn-RS" sz="3200">
                <a:latin typeface="Tahoma" panose="020B0604030504040204" pitchFamily="34" charset="0"/>
              </a:rPr>
              <a:t> načelom savjesnosti i poštenja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xmlns="" id="{DD7D712D-E995-4C50-9B0D-22542E348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3141663"/>
            <a:ext cx="88122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hr-HR" altLang="sr-Latn-RS" sz="3200">
                <a:latin typeface="Tahoma" panose="020B0604030504040204" pitchFamily="34" charset="0"/>
              </a:rPr>
              <a:t> ako elementi izvršenja nisu precizirani – </a:t>
            </a:r>
          </a:p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  obavezan držati se ustaljenih pravila stručnosti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xmlns="" id="{D2A8B803-5F70-42E9-BDF5-CCEFA28CB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4924425"/>
            <a:ext cx="8667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hr-HR" altLang="sr-Latn-RS" sz="3200">
                <a:latin typeface="Tahoma" panose="020B0604030504040204" pitchFamily="34" charset="0"/>
              </a:rPr>
              <a:t> ugovor se može zaključiti sa fiksnim rokom – </a:t>
            </a:r>
          </a:p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   rok bitan elemenat ugovora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E1B2E04B-3087-4D8F-BB98-C23E0C319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Odgovornost za nedostatke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FA25E5A4-E919-426E-B2C0-704935455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5488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Izraditi djelo koje će </a:t>
            </a:r>
            <a:r>
              <a:rPr lang="hr-HR" altLang="sr-Latn-RS">
                <a:solidFill>
                  <a:srgbClr val="00FF00"/>
                </a:solidFill>
                <a:latin typeface="Tahoma" panose="020B0604030504040204" pitchFamily="34" charset="0"/>
              </a:rPr>
              <a:t>služiti svrsi utvrđenoj ugovorom</a:t>
            </a:r>
            <a:r>
              <a:rPr lang="hr-HR" altLang="sr-Latn-RS">
                <a:latin typeface="Tahoma" panose="020B0604030504040204" pitchFamily="34" charset="0"/>
              </a:rPr>
              <a:t>  i </a:t>
            </a:r>
            <a:r>
              <a:rPr lang="hr-HR" altLang="sr-Latn-RS">
                <a:solidFill>
                  <a:srgbClr val="FF0000"/>
                </a:solidFill>
                <a:latin typeface="Tahoma" panose="020B0604030504040204" pitchFamily="34" charset="0"/>
              </a:rPr>
              <a:t>imati sva svojstva predviđena ugovorom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Djelo ne smije imati nedostatke – ni </a:t>
            </a:r>
            <a:r>
              <a:rPr lang="hr-HR" altLang="sr-Latn-RS">
                <a:solidFill>
                  <a:srgbClr val="FF3300"/>
                </a:solidFill>
                <a:latin typeface="Tahoma" panose="020B0604030504040204" pitchFamily="34" charset="0"/>
              </a:rPr>
              <a:t>materijalne</a:t>
            </a:r>
            <a:r>
              <a:rPr lang="hr-HR" altLang="sr-Latn-RS">
                <a:latin typeface="Tahoma" panose="020B0604030504040204" pitchFamily="34" charset="0"/>
              </a:rPr>
              <a:t> ni </a:t>
            </a:r>
            <a:r>
              <a:rPr lang="hr-HR" altLang="sr-Latn-RS">
                <a:solidFill>
                  <a:srgbClr val="FF3300"/>
                </a:solidFill>
                <a:latin typeface="Tahoma" panose="020B0604030504040204" pitchFamily="34" charset="0"/>
              </a:rPr>
              <a:t>pravne</a:t>
            </a:r>
            <a:r>
              <a:rPr lang="hr-HR" altLang="sr-Latn-RS">
                <a:latin typeface="Tahoma" panose="020B0604030504040204" pitchFamily="34" charset="0"/>
              </a:rPr>
              <a:t>, koji bi umanjivali njegovu vrijednost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xmlns="" id="{5DA58BB4-E117-4FBE-8D4A-CF90F53AC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084763"/>
            <a:ext cx="82391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sz="3200">
                <a:latin typeface="Tahoma" panose="020B0604030504040204" pitchFamily="34" charset="0"/>
              </a:rPr>
              <a:t> </a:t>
            </a:r>
            <a:r>
              <a:rPr lang="hr-HR" altLang="sr-Latn-RS" sz="3200">
                <a:solidFill>
                  <a:srgbClr val="FF9900"/>
                </a:solidFill>
                <a:latin typeface="Tahoma" panose="020B0604030504040204" pitchFamily="34" charset="0"/>
              </a:rPr>
              <a:t>materijalni nedostatak</a:t>
            </a:r>
            <a:r>
              <a:rPr lang="hr-HR" altLang="sr-Latn-RS" sz="3200">
                <a:latin typeface="Tahoma" panose="020B0604030504040204" pitchFamily="34" charset="0"/>
              </a:rPr>
              <a:t> – nema ugovorena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  svojstva ili ona potrebna za uobičajenu ili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  naročitu upotrebu stvari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 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  <p:bldP spid="286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3E85D11C-1F03-4863-B85E-EA00FD6E7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47700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Prava ovise od nedostatka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xmlns="" id="{DF75B75F-138A-4C5D-8D52-CBF5467DF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1250950"/>
            <a:ext cx="8905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hr-HR" altLang="sr-Latn-RS" sz="3200">
                <a:latin typeface="Tahoma" panose="020B0604030504040204" pitchFamily="34" charset="0"/>
              </a:rPr>
              <a:t>Nedostatak čini stvar neupotrebljivom ili posao</a:t>
            </a:r>
          </a:p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   obavljen suprotno izričitim uslovima ugovora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xmlns="" id="{0E49DEC2-5D46-4EB9-8692-869F448F9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492375"/>
            <a:ext cx="3386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3300"/>
              </a:buClr>
              <a:buFontTx/>
              <a:buChar char="•"/>
            </a:pPr>
            <a:r>
              <a:rPr lang="hr-HR" altLang="sr-Latn-RS" sz="3200">
                <a:latin typeface="Tahoma" panose="020B0604030504040204" pitchFamily="34" charset="0"/>
              </a:rPr>
              <a:t> raskinuti ugovor</a:t>
            </a:r>
          </a:p>
          <a:p>
            <a:pPr eaLnBrk="1" hangingPunct="1">
              <a:buClr>
                <a:srgbClr val="FF3300"/>
              </a:buClr>
              <a:buFontTx/>
              <a:buChar char="•"/>
            </a:pPr>
            <a:r>
              <a:rPr lang="hr-HR" altLang="sr-Latn-RS" sz="3200">
                <a:latin typeface="Tahoma" panose="020B0604030504040204" pitchFamily="34" charset="0"/>
              </a:rPr>
              <a:t> naknada štete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xmlns="" id="{9E0249C1-3ED9-4344-A068-613DCFC1D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3987800"/>
            <a:ext cx="7537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2. Sadrži manje nedostatke – ne čine ga </a:t>
            </a:r>
          </a:p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    neupotrebljivim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xmlns="" id="{77AA4565-7189-4E00-8EDB-99EE6817B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084763"/>
            <a:ext cx="74422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3300"/>
              </a:buClr>
              <a:buFontTx/>
              <a:buChar char="•"/>
            </a:pPr>
            <a:r>
              <a:rPr lang="hr-HR" altLang="sr-Latn-RS" sz="3200">
                <a:latin typeface="Tahoma" panose="020B0604030504040204" pitchFamily="34" charset="0"/>
              </a:rPr>
              <a:t> ostaviti primjeren rok za otklanjanje</a:t>
            </a:r>
          </a:p>
          <a:p>
            <a:pPr eaLnBrk="1" hangingPunct="1">
              <a:buClr>
                <a:srgbClr val="FF3300"/>
              </a:buClr>
              <a:buFontTx/>
              <a:buChar char="•"/>
            </a:pPr>
            <a:r>
              <a:rPr lang="hr-HR" altLang="sr-Latn-RS" sz="3200">
                <a:latin typeface="Tahoma" panose="020B0604030504040204" pitchFamily="34" charset="0"/>
              </a:rPr>
              <a:t> Ako ne otkloni u primjerenom roku – 3</a:t>
            </a:r>
          </a:p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  mogućnosti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>
            <a:extLst>
              <a:ext uri="{FF2B5EF4-FFF2-40B4-BE49-F238E27FC236}">
                <a16:creationId xmlns:a16="http://schemas.microsoft.com/office/drawing/2014/main" xmlns="" id="{B8B12468-181F-4900-8525-7DC963332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sr-Latn-R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C1A32714-EE0D-4394-97BA-0EC78D8773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hr-HR" altLang="sr-Latn-RS" sz="2800">
                <a:latin typeface="Tahoma" panose="020B0604030504040204" pitchFamily="34" charset="0"/>
              </a:rPr>
              <a:t>Naručilac može: </a:t>
            </a:r>
          </a:p>
          <a:p>
            <a:pPr marL="609600" indent="-609600" eaLnBrk="1" hangingPunct="1"/>
            <a:r>
              <a:rPr lang="hr-HR" altLang="sr-Latn-RS" sz="2800">
                <a:latin typeface="Tahoma" panose="020B0604030504040204" pitchFamily="34" charset="0"/>
              </a:rPr>
              <a:t>sam otkloniti nedostatak na trošak izvođača</a:t>
            </a:r>
          </a:p>
          <a:p>
            <a:pPr marL="609600" indent="-609600" eaLnBrk="1" hangingPunct="1"/>
            <a:r>
              <a:rPr lang="hr-HR" altLang="sr-Latn-RS" sz="2800">
                <a:latin typeface="Tahoma" panose="020B0604030504040204" pitchFamily="34" charset="0"/>
              </a:rPr>
              <a:t>Sniziti izvođačevu naknadu</a:t>
            </a:r>
          </a:p>
          <a:p>
            <a:pPr marL="609600" indent="-609600" eaLnBrk="1" hangingPunct="1"/>
            <a:r>
              <a:rPr lang="hr-HR" altLang="sr-Latn-RS" sz="2800">
                <a:latin typeface="Tahoma" panose="020B0604030504040204" pitchFamily="34" charset="0"/>
              </a:rPr>
              <a:t>Raskinuti ugovor </a:t>
            </a:r>
            <a:endParaRPr lang="hr-HR" altLang="sr-Latn-RS" sz="2800"/>
          </a:p>
        </p:txBody>
      </p:sp>
      <p:pic>
        <p:nvPicPr>
          <p:cNvPr id="14340" name="Picture 6" descr="j0252349">
            <a:extLst>
              <a:ext uri="{FF2B5EF4-FFF2-40B4-BE49-F238E27FC236}">
                <a16:creationId xmlns:a16="http://schemas.microsoft.com/office/drawing/2014/main" xmlns="" id="{8857C386-0146-43B6-A92C-3E5E69907A7A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3067050"/>
            <a:ext cx="1123950" cy="684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Line 4">
            <a:extLst>
              <a:ext uri="{FF2B5EF4-FFF2-40B4-BE49-F238E27FC236}">
                <a16:creationId xmlns:a16="http://schemas.microsoft.com/office/drawing/2014/main" xmlns="" id="{3727572F-3467-4F99-BC73-D2CFE3A05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35004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s-Latn-BA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xmlns="" id="{CD8795F7-60D5-4026-8863-0DB9082CF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4995863"/>
            <a:ext cx="8685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 svim situacijama ima pravo na naknadu štete</a:t>
            </a:r>
          </a:p>
        </p:txBody>
      </p:sp>
      <p:pic>
        <p:nvPicPr>
          <p:cNvPr id="14343" name="Picture 13" descr="j0286068">
            <a:extLst>
              <a:ext uri="{FF2B5EF4-FFF2-40B4-BE49-F238E27FC236}">
                <a16:creationId xmlns:a16="http://schemas.microsoft.com/office/drawing/2014/main" xmlns="" id="{A41F48F0-9AAD-47E7-A5DF-D2EB1D148B7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1725" y="3211513"/>
            <a:ext cx="1009650" cy="151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0B430A4F-8320-48B3-B317-99B5ABEDF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Predaja predmeta posla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948C91DC-0E38-4DC8-A5EF-4CB879DF4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Ako je predmet posla tjelesna stvar – po završetku primarne obaveze izvršenja posla</a:t>
            </a:r>
          </a:p>
          <a:p>
            <a:pPr eaLnBrk="1" hangingPunct="1">
              <a:buFontTx/>
              <a:buNone/>
            </a:pPr>
            <a:endParaRPr lang="hr-HR" altLang="sr-Latn-RS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hr-HR" altLang="sr-Latn-RS"/>
          </a:p>
          <a:p>
            <a:pPr eaLnBrk="1" hangingPunct="1">
              <a:buFontTx/>
              <a:buNone/>
            </a:pPr>
            <a:r>
              <a:rPr lang="hr-HR" altLang="sr-Latn-RS">
                <a:latin typeface="Tahoma" panose="020B0604030504040204" pitchFamily="34" charset="0"/>
              </a:rPr>
              <a:t>Obavezan predati stvar </a:t>
            </a:r>
            <a:r>
              <a:rPr lang="hr-HR" altLang="sr-Latn-RS">
                <a:solidFill>
                  <a:srgbClr val="FF9900"/>
                </a:solidFill>
                <a:latin typeface="Tahoma" panose="020B0604030504040204" pitchFamily="34" charset="0"/>
              </a:rPr>
              <a:t>na način</a:t>
            </a:r>
            <a:r>
              <a:rPr lang="hr-HR" altLang="sr-Latn-RS">
                <a:latin typeface="Tahoma" panose="020B0604030504040204" pitchFamily="34" charset="0"/>
              </a:rPr>
              <a:t>, </a:t>
            </a:r>
            <a:r>
              <a:rPr lang="hr-HR" altLang="sr-Latn-RS">
                <a:solidFill>
                  <a:srgbClr val="00FF00"/>
                </a:solidFill>
                <a:latin typeface="Tahoma" panose="020B0604030504040204" pitchFamily="34" charset="0"/>
              </a:rPr>
              <a:t>vrijeme</a:t>
            </a:r>
            <a:r>
              <a:rPr lang="hr-HR" altLang="sr-Latn-RS">
                <a:latin typeface="Tahoma" panose="020B0604030504040204" pitchFamily="34" charset="0"/>
              </a:rPr>
              <a:t> i </a:t>
            </a:r>
            <a:r>
              <a:rPr lang="hr-HR" altLang="sr-Latn-RS">
                <a:solidFill>
                  <a:srgbClr val="FFFF00"/>
                </a:solidFill>
                <a:latin typeface="Tahoma" panose="020B0604030504040204" pitchFamily="34" charset="0"/>
              </a:rPr>
              <a:t>na mjestu</a:t>
            </a:r>
            <a:r>
              <a:rPr lang="hr-HR" altLang="sr-Latn-RS">
                <a:latin typeface="Tahoma" panose="020B0604030504040204" pitchFamily="34" charset="0"/>
              </a:rPr>
              <a:t> predviđenim ugovorom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xmlns="" id="{22E9D97D-CC7C-47DC-BAEE-027A473C59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32845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s-Latn-BA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03DBF3C1-381A-435B-89DD-01DAD57C0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OBAVEZE NARUČIOCA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B5039F3C-2B99-4649-9088-C867BB00C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14475"/>
          </a:xfrm>
        </p:spPr>
        <p:txBody>
          <a:bodyPr/>
          <a:lstStyle/>
          <a:p>
            <a:pPr marL="609600" indent="-609600" eaLnBrk="1" hangingPunct="1"/>
            <a:r>
              <a:rPr lang="hr-HR" altLang="sr-Latn-RS">
                <a:latin typeface="Tahoma" panose="020B0604030504040204" pitchFamily="34" charset="0"/>
              </a:rPr>
              <a:t>Odjeljak 6, čl. 622 – 624</a:t>
            </a:r>
          </a:p>
          <a:p>
            <a:pPr marL="609600" indent="-609600" eaLnBrk="1" hangingPunct="1"/>
            <a:r>
              <a:rPr lang="hr-HR" altLang="sr-Latn-RS">
                <a:latin typeface="Tahoma" panose="020B0604030504040204" pitchFamily="34" charset="0"/>
              </a:rPr>
              <a:t>Tri su temeljne obaveze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xmlns="" id="{666C739B-4508-41EB-B4E6-B889D7ED4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141663"/>
            <a:ext cx="7704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hr-HR" altLang="sr-Latn-RS" sz="3200">
                <a:latin typeface="Tahoma" panose="020B0604030504040204" pitchFamily="34" charset="0"/>
              </a:rPr>
              <a:t> OBAVEZA DA PRIMI RAD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xmlns="" id="{E7D18695-0D02-442C-8197-E0984C72B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149725"/>
            <a:ext cx="7250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2. ODREĐIVANJE I ISPLATA NAKNADE</a:t>
            </a:r>
            <a:r>
              <a:rPr lang="hr-HR" altLang="sr-Latn-RS" sz="3200"/>
              <a:t> 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xmlns="" id="{ED5B11D1-9887-4419-BEEB-C7C306D96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084763"/>
            <a:ext cx="8010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3. SARADNJA TOKOM IZVRŠENJA POSLA – </a:t>
            </a:r>
          </a:p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    ponekad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3" grpId="0"/>
      <p:bldP spid="12295" grpId="0"/>
      <p:bldP spid="122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645ED747-D3B4-45F8-A55C-D887F49AE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Prijem rada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57ACA85D-5128-42F8-90E1-3749A9E05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5040313"/>
          </a:xfrm>
        </p:spPr>
        <p:txBody>
          <a:bodyPr/>
          <a:lstStyle/>
          <a:p>
            <a:pPr eaLnBrk="1" hangingPunct="1"/>
            <a:r>
              <a:rPr lang="hr-HR" altLang="sr-Latn-RS" sz="3600">
                <a:latin typeface="Tahoma" panose="020B0604030504040204" pitchFamily="34" charset="0"/>
              </a:rPr>
              <a:t>Pravo i obaveza</a:t>
            </a:r>
          </a:p>
          <a:p>
            <a:pPr eaLnBrk="1" hangingPunct="1"/>
            <a:r>
              <a:rPr lang="hr-HR" altLang="sr-Latn-RS" sz="3600">
                <a:solidFill>
                  <a:srgbClr val="FF3300"/>
                </a:solidFill>
                <a:latin typeface="Tahoma" panose="020B0604030504040204" pitchFamily="34" charset="0"/>
              </a:rPr>
              <a:t>Preduzimanje radnji kojim se omogućava preuzimanje rezultata posla</a:t>
            </a:r>
          </a:p>
          <a:p>
            <a:pPr eaLnBrk="1" hangingPunct="1"/>
            <a:r>
              <a:rPr lang="hr-HR" altLang="sr-Latn-RS" sz="3600">
                <a:solidFill>
                  <a:srgbClr val="00FF00"/>
                </a:solidFill>
                <a:latin typeface="Tahoma" panose="020B0604030504040204" pitchFamily="34" charset="0"/>
              </a:rPr>
              <a:t>prijem rezultata posla = prijem ispunjenja ugovora</a:t>
            </a:r>
          </a:p>
          <a:p>
            <a:pPr eaLnBrk="1" hangingPunct="1"/>
            <a:r>
              <a:rPr lang="hr-HR" altLang="sr-Latn-RS" sz="3600">
                <a:latin typeface="Tahoma" panose="020B0604030504040204" pitchFamily="34" charset="0"/>
              </a:rPr>
              <a:t>Obaveza pregleda predmeta – ako sam nije stručan         angažovanje vještaka, ali to nije opravdanje za odugovlačenje</a:t>
            </a:r>
          </a:p>
          <a:p>
            <a:pPr eaLnBrk="1" hangingPunct="1"/>
            <a:endParaRPr lang="hr-HR" altLang="sr-Latn-RS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xmlns="" id="{57848265-2C76-4E76-AA4A-6333FFD5F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537368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s-Latn-BA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B41BA774-398D-4AA4-A295-37D486655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964612" cy="792163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Ne izvrši pregled i prijem predmeta</a:t>
            </a:r>
            <a:r>
              <a:rPr lang="hr-HR" altLang="sr-Latn-RS"/>
              <a:t>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/>
          </a:p>
          <a:p>
            <a:pPr eaLnBrk="1" hangingPunct="1">
              <a:buFontTx/>
              <a:buNone/>
            </a:pPr>
            <a:endParaRPr lang="hr-HR" altLang="sr-Latn-RS"/>
          </a:p>
        </p:txBody>
      </p:sp>
      <p:sp>
        <p:nvSpPr>
          <p:cNvPr id="18435" name="Line 4">
            <a:extLst>
              <a:ext uri="{FF2B5EF4-FFF2-40B4-BE49-F238E27FC236}">
                <a16:creationId xmlns:a16="http://schemas.microsoft.com/office/drawing/2014/main" xmlns="" id="{71363778-E32F-458E-96B2-8AD7D3FC2A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9810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s-Latn-BA"/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xmlns="" id="{D40BF991-4F69-4B5A-A133-ADE45090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557338"/>
            <a:ext cx="1862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u="sng">
                <a:solidFill>
                  <a:srgbClr val="FF3300"/>
                </a:solidFill>
                <a:latin typeface="Tahoma" panose="020B0604030504040204" pitchFamily="34" charset="0"/>
              </a:rPr>
              <a:t>DOCNJA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xmlns="" id="{03F896AD-1D84-4D41-AC7E-2CF31BDFC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628775"/>
            <a:ext cx="2228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- posljedice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xmlns="" id="{D578395B-FDBA-4587-B723-3341D9B33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492375"/>
            <a:ext cx="8785225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hr-HR" altLang="sr-Latn-RS" sz="3200">
                <a:latin typeface="Tahoma" panose="020B0604030504040204" pitchFamily="34" charset="0"/>
              </a:rPr>
              <a:t>Djelo primljeno bez prigovora – ne može ih</a:t>
            </a: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isticati za nedostatke koji se mogu opaziti</a:t>
            </a: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običnim pregledom</a:t>
            </a: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None/>
            </a:pPr>
            <a:endParaRPr lang="hr-HR" altLang="sr-Latn-RS" sz="3200">
              <a:latin typeface="Tahoma" panose="020B0604030504040204" pitchFamily="34" charset="0"/>
            </a:endParaRP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hr-HR" altLang="sr-Latn-RS" sz="3200">
                <a:latin typeface="Tahoma" panose="020B0604030504040204" pitchFamily="34" charset="0"/>
              </a:rPr>
              <a:t>Prelaz rizika za slučajnu propast </a:t>
            </a: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hr-HR" altLang="sr-Latn-RS" sz="3200">
              <a:latin typeface="Tahoma" panose="020B0604030504040204" pitchFamily="34" charset="0"/>
            </a:endParaRP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hr-HR" altLang="sr-Latn-RS" sz="3200">
                <a:latin typeface="Tahoma" panose="020B0604030504040204" pitchFamily="34" charset="0"/>
              </a:rPr>
              <a:t>izvođač se može osloboditi obaveze –</a:t>
            </a: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polaganje kod suda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143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2" grpId="0"/>
      <p:bldP spid="14343" grpId="0"/>
      <p:bldP spid="143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4D810AA8-DDFA-486A-B8E3-0BD6EE59E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Isplata naknade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1ADEE025-8F78-4134-BE0B-8094D6AE3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01888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Najčešće se određuje ugovorom 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Isplata – nakon izvršenog posla i njegovog prijema – ako drugačije nije ugovoreno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Može se ugovoriti i </a:t>
            </a:r>
            <a:r>
              <a:rPr lang="hr-HR" altLang="sr-Latn-RS">
                <a:solidFill>
                  <a:srgbClr val="00FF00"/>
                </a:solidFill>
                <a:latin typeface="Tahoma" panose="020B0604030504040204" pitchFamily="34" charset="0"/>
              </a:rPr>
              <a:t>obročna otplata</a:t>
            </a:r>
            <a:endParaRPr lang="hr-HR" altLang="sr-Latn-RS">
              <a:solidFill>
                <a:srgbClr val="00FF00"/>
              </a:solidFill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xmlns="" id="{23B279E6-E204-482A-91C8-9941F4279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65625"/>
            <a:ext cx="8913813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sz="3200">
                <a:latin typeface="Tahoma" panose="020B0604030504040204" pitchFamily="34" charset="0"/>
              </a:rPr>
              <a:t> moguće </a:t>
            </a:r>
            <a:r>
              <a:rPr lang="hr-HR" altLang="sr-Latn-RS" sz="3200">
                <a:solidFill>
                  <a:srgbClr val="FF0000"/>
                </a:solidFill>
                <a:latin typeface="Tahoma" panose="020B0604030504040204" pitchFamily="34" charset="0"/>
              </a:rPr>
              <a:t>povećati naknadu </a:t>
            </a:r>
            <a:r>
              <a:rPr lang="hr-HR" altLang="sr-Latn-RS" sz="3200">
                <a:latin typeface="Tahoma" panose="020B0604030504040204" pitchFamily="34" charset="0"/>
              </a:rPr>
              <a:t>– ako je došlo do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  povećanja obima poslova i troškova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sz="3200">
                <a:latin typeface="Tahoma" panose="020B0604030504040204" pitchFamily="34" charset="0"/>
              </a:rPr>
              <a:t> uslov – da je izvođač bez odlaganja obavjestio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 naručioca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53ACFFC3-B48C-4B94-98B3-5B393428E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792163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Izvođač ima </a:t>
            </a:r>
            <a:r>
              <a:rPr lang="hr-HR" altLang="sr-Latn-RS">
                <a:solidFill>
                  <a:srgbClr val="FF3300"/>
                </a:solidFill>
                <a:latin typeface="Tahoma" panose="020B0604030504040204" pitchFamily="34" charset="0"/>
              </a:rPr>
              <a:t>pravo zaloga</a:t>
            </a:r>
            <a:r>
              <a:rPr lang="hr-HR" altLang="sr-Latn-RS">
                <a:latin typeface="Tahoma" panose="020B0604030504040204" pitchFamily="34" charset="0"/>
              </a:rPr>
              <a:t>:</a:t>
            </a:r>
            <a:r>
              <a:rPr lang="hr-HR" altLang="sr-Latn-RS"/>
              <a:t>     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xmlns="" id="{3E69A944-4D82-4AD6-BBFE-2A265DAEE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8062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FF3300"/>
                </a:solidFill>
                <a:latin typeface="Tahoma" panose="020B0604030504040204" pitchFamily="34" charset="0"/>
              </a:rPr>
              <a:t>1.</a:t>
            </a:r>
            <a:r>
              <a:rPr lang="hr-HR" altLang="sr-Latn-RS" sz="3200">
                <a:latin typeface="Tahoma" panose="020B0604030504040204" pitchFamily="34" charset="0"/>
              </a:rPr>
              <a:t> nad stvarima koje je napravio ili popravio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xmlns="" id="{CC34A943-F365-4F3D-BF6A-7A9421EAB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8" y="2636838"/>
            <a:ext cx="84375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FF3300"/>
                </a:solidFill>
                <a:latin typeface="Tahoma" panose="020B0604030504040204" pitchFamily="34" charset="0"/>
              </a:rPr>
              <a:t>2.</a:t>
            </a:r>
            <a:r>
              <a:rPr lang="hr-HR" altLang="sr-Latn-RS" sz="3200">
                <a:latin typeface="Tahoma" panose="020B0604030504040204" pitchFamily="34" charset="0"/>
              </a:rPr>
              <a:t> nad ostalim predmetima u vezi sa radom, a</a:t>
            </a:r>
          </a:p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    koje mu je predao naručilac</a:t>
            </a:r>
          </a:p>
        </p:txBody>
      </p:sp>
      <p:sp>
        <p:nvSpPr>
          <p:cNvPr id="20485" name="Homepage">
            <a:extLst>
              <a:ext uri="{FF2B5EF4-FFF2-40B4-BE49-F238E27FC236}">
                <a16:creationId xmlns:a16="http://schemas.microsoft.com/office/drawing/2014/main" xmlns="" id="{B459C101-7900-473F-81E1-529F1EDE339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268538" y="4292600"/>
            <a:ext cx="1362075" cy="1876425"/>
          </a:xfrm>
          <a:custGeom>
            <a:avLst/>
            <a:gdLst>
              <a:gd name="T0" fmla="*/ 0 w 21600"/>
              <a:gd name="T1" fmla="*/ 0 h 21600"/>
              <a:gd name="T2" fmla="*/ 681038 w 21600"/>
              <a:gd name="T3" fmla="*/ 0 h 21600"/>
              <a:gd name="T4" fmla="*/ 1362075 w 21600"/>
              <a:gd name="T5" fmla="*/ 0 h 21600"/>
              <a:gd name="T6" fmla="*/ 1362075 w 21600"/>
              <a:gd name="T7" fmla="*/ 938212 h 21600"/>
              <a:gd name="T8" fmla="*/ 1362075 w 21600"/>
              <a:gd name="T9" fmla="*/ 1876425 h 21600"/>
              <a:gd name="T10" fmla="*/ 681038 w 21600"/>
              <a:gd name="T11" fmla="*/ 1876425 h 21600"/>
              <a:gd name="T12" fmla="*/ 0 w 21600"/>
              <a:gd name="T13" fmla="*/ 938212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bs-Latn-BA"/>
          </a:p>
        </p:txBody>
      </p:sp>
      <p:pic>
        <p:nvPicPr>
          <p:cNvPr id="20486" name="Picture 7" descr="j0212957">
            <a:extLst>
              <a:ext uri="{FF2B5EF4-FFF2-40B4-BE49-F238E27FC236}">
                <a16:creationId xmlns:a16="http://schemas.microsoft.com/office/drawing/2014/main" xmlns="" id="{B4C798CA-8AF8-49FC-B4C4-497509618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4679950"/>
            <a:ext cx="18303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602AC970-1B46-4E4B-9187-354E35942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POJAM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AD0514C9-9358-4D8D-B308-A28E14456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637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altLang="sr-Latn-RS" sz="4200">
                <a:solidFill>
                  <a:srgbClr val="FF3300"/>
                </a:solidFill>
              </a:rPr>
              <a:t>   </a:t>
            </a:r>
            <a:r>
              <a:rPr lang="hr-HR" altLang="sr-Latn-RS" sz="4200">
                <a:solidFill>
                  <a:srgbClr val="FF3300"/>
                </a:solidFill>
                <a:latin typeface="Tahoma" panose="020B0604030504040204" pitchFamily="34" charset="0"/>
              </a:rPr>
              <a:t>Ugovor kojim se jedna ugovorna strana obavezuje drugoj strani izraditi određeno djelo ili obaviti određeni posao, a druga strana se obavezuje za to isplatiti naknadu</a:t>
            </a:r>
          </a:p>
        </p:txBody>
      </p:sp>
    </p:spTree>
  </p:cSld>
  <p:clrMapOvr>
    <a:masterClrMapping/>
  </p:clrMapOvr>
  <p:transition>
    <p:comb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5DE00A8C-83A0-4A95-A0DF-51B64846B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Saradnja pri izvršenju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xmlns="" id="{3392B7F4-20D5-49B3-898E-4DBF594A7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Ponekad neophodna saradnja radi samog otpočinjanja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Sudjelovanje ovisi od konkretnih okolnosti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Npr. Redovan dolazak na probu, predaja materijala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Izvođač može odrediti naknadni rok – ni tada ne izvrši = pravo raskida ugovora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68E634A7-7944-464A-B85E-CF5648720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RIZIK PROPASTI STVARI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8F665D4E-CD96-401D-B45A-587507BED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01888"/>
          </a:xfrm>
        </p:spPr>
        <p:txBody>
          <a:bodyPr/>
          <a:lstStyle/>
          <a:p>
            <a:pPr eaLnBrk="1" hangingPunct="1"/>
            <a:r>
              <a:rPr lang="hr-HR" altLang="sr-Latn-RS">
                <a:solidFill>
                  <a:srgbClr val="00FF00"/>
                </a:solidFill>
                <a:latin typeface="Tahoma" panose="020B0604030504040204" pitchFamily="34" charset="0"/>
              </a:rPr>
              <a:t>Ko snosi rizik za propast ili oštećenje – ovisi od toga koja je strana dala materijal</a:t>
            </a:r>
          </a:p>
          <a:p>
            <a:pPr eaLnBrk="1" hangingPunct="1"/>
            <a:r>
              <a:rPr lang="hr-HR" altLang="sr-Latn-RS">
                <a:solidFill>
                  <a:srgbClr val="00FF00"/>
                </a:solidFill>
                <a:latin typeface="Tahoma" panose="020B0604030504040204" pitchFamily="34" charset="0"/>
              </a:rPr>
              <a:t>Odnosi se na slučaj ili višu silu – niko nije odgovoran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2 situacije: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xmlns="" id="{D1A59477-3C4E-49AF-A395-7874A8FC1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797425"/>
            <a:ext cx="4525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1. </a:t>
            </a:r>
            <a:r>
              <a:rPr lang="hr-HR" altLang="sr-Latn-RS" sz="3200">
                <a:solidFill>
                  <a:srgbClr val="FF0000"/>
                </a:solidFill>
                <a:latin typeface="Tahoma" panose="020B0604030504040204" pitchFamily="34" charset="0"/>
              </a:rPr>
              <a:t>Izvođač dao materijal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xmlns="" id="{058F3CCE-0BB9-4553-B83E-84CC10B3B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734050"/>
            <a:ext cx="4767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2. </a:t>
            </a:r>
            <a:r>
              <a:rPr lang="hr-HR" altLang="sr-Latn-RS" sz="3200">
                <a:solidFill>
                  <a:srgbClr val="FF9900"/>
                </a:solidFill>
                <a:latin typeface="Tahoma" panose="020B0604030504040204" pitchFamily="34" charset="0"/>
              </a:rPr>
              <a:t>Naručilac dao materijal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8" grpId="0"/>
      <p:bldP spid="419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xmlns="" id="{CC2EEDBE-4AE9-4ACA-8C48-0FE7237A1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hr-HR" altLang="sr-Latn-RS"/>
              <a:t> </a:t>
            </a:r>
            <a:r>
              <a:rPr lang="hr-HR" altLang="sr-Latn-RS" sz="4000">
                <a:solidFill>
                  <a:srgbClr val="FF0000"/>
                </a:solidFill>
                <a:latin typeface="Tahoma" panose="020B0604030504040204" pitchFamily="34" charset="0"/>
              </a:rPr>
              <a:t>Izvođač dao materijal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xmlns="" id="{D2EF6B82-E6C0-4189-91A8-895A6268C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87575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 bitan momenat predaje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Može imati pravo na naknadu za rad i materijal – ako je naručilac pregledao i odobrio ili je u docnji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xmlns="" id="{9EC3F1F0-20C0-4079-B7E2-8F748AA4F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3957638"/>
            <a:ext cx="593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sz="4000">
                <a:latin typeface="Tahoma" panose="020B0604030504040204" pitchFamily="34" charset="0"/>
              </a:rPr>
              <a:t> </a:t>
            </a:r>
            <a:r>
              <a:rPr lang="hr-HR" altLang="sr-Latn-RS" sz="4000">
                <a:solidFill>
                  <a:srgbClr val="00FF00"/>
                </a:solidFill>
                <a:latin typeface="Tahoma" panose="020B0604030504040204" pitchFamily="34" charset="0"/>
              </a:rPr>
              <a:t>Naručilac dao materijal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xmlns="" id="{DADBE508-E1C4-42A7-AC16-751A6834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851400"/>
            <a:ext cx="84232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hr-HR" altLang="sr-Latn-RS" sz="3200">
                <a:latin typeface="Tahoma" panose="020B0604030504040204" pitchFamily="34" charset="0"/>
              </a:rPr>
              <a:t> snosi rizik naručilac</a:t>
            </a: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hr-HR" altLang="sr-Latn-RS" sz="3200">
                <a:latin typeface="Tahoma" panose="020B0604030504040204" pitchFamily="34" charset="0"/>
              </a:rPr>
              <a:t> Ne mora platiti naknadu za rad – osim ako </a:t>
            </a: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hr-HR" altLang="sr-Latn-RS" sz="3200">
                <a:latin typeface="Tahoma" panose="020B0604030504040204" pitchFamily="34" charset="0"/>
              </a:rPr>
              <a:t>    nije u docnji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/>
      <p:bldP spid="430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69760BB2-B3EC-4519-9CC2-9CE80FE06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PRESTANAK UGOVORA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56D87E88-46B2-4A9E-B829-8E1B1059E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79513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Primjenjuju se opća pravila</a:t>
            </a:r>
          </a:p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Načini: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xmlns="" id="{ED606BAE-C017-4342-B462-6E2EF3BC5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3051175"/>
            <a:ext cx="3968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1. </a:t>
            </a:r>
            <a:r>
              <a:rPr lang="hr-HR" altLang="sr-Latn-RS" sz="3200">
                <a:solidFill>
                  <a:srgbClr val="00FF00"/>
                </a:solidFill>
                <a:latin typeface="Tahoma" panose="020B0604030504040204" pitchFamily="34" charset="0"/>
              </a:rPr>
              <a:t>IZVRŠENJE POSLA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xmlns="" id="{DFFEE5CA-272B-4A5C-BB33-EEDCAF09C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789363"/>
            <a:ext cx="402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2. </a:t>
            </a:r>
            <a:r>
              <a:rPr lang="hr-HR" altLang="sr-Latn-RS" sz="3200">
                <a:solidFill>
                  <a:srgbClr val="00FF00"/>
                </a:solidFill>
                <a:latin typeface="Tahoma" panose="020B0604030504040204" pitchFamily="34" charset="0"/>
              </a:rPr>
              <a:t>RASKID UGOVORA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xmlns="" id="{E82C1C49-8770-48F1-BA45-1C4C07501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437063"/>
            <a:ext cx="1687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3. </a:t>
            </a:r>
            <a:r>
              <a:rPr lang="hr-HR" altLang="sr-Latn-RS" sz="3200">
                <a:solidFill>
                  <a:srgbClr val="00FF00"/>
                </a:solidFill>
                <a:latin typeface="Tahoma" panose="020B0604030504040204" pitchFamily="34" charset="0"/>
              </a:rPr>
              <a:t>SMRT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xmlns="" id="{9BEBA303-3A06-4A20-8570-17F10B0D6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084763"/>
            <a:ext cx="4111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4. </a:t>
            </a:r>
            <a:r>
              <a:rPr lang="hr-HR" altLang="sr-Latn-RS" sz="3200">
                <a:solidFill>
                  <a:srgbClr val="00FF00"/>
                </a:solidFill>
                <a:latin typeface="Tahoma" panose="020B0604030504040204" pitchFamily="34" charset="0"/>
              </a:rPr>
              <a:t>PROPAŠĆU STVARI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xmlns="" id="{75E38FE2-FF1F-48A6-8DC6-786CCD262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805488"/>
            <a:ext cx="4035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5. </a:t>
            </a:r>
            <a:r>
              <a:rPr lang="hr-HR" altLang="sr-Latn-RS" sz="3200">
                <a:solidFill>
                  <a:srgbClr val="00FF00"/>
                </a:solidFill>
                <a:latin typeface="Tahoma" panose="020B0604030504040204" pitchFamily="34" charset="0"/>
              </a:rPr>
              <a:t>PROTEK VREMENA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/>
      <p:bldP spid="44037" grpId="0"/>
      <p:bldP spid="44038" grpId="0"/>
      <p:bldP spid="44039" grpId="0"/>
      <p:bldP spid="440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EC4391AF-6640-4089-AA5A-F9708EA96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719138"/>
          </a:xfrm>
        </p:spPr>
        <p:txBody>
          <a:bodyPr/>
          <a:lstStyle/>
          <a:p>
            <a:pPr marL="609600" indent="-609600" eaLnBrk="1" hangingPunct="1"/>
            <a:r>
              <a:rPr lang="hr-HR" altLang="sr-Latn-RS">
                <a:solidFill>
                  <a:srgbClr val="00FF00"/>
                </a:solidFill>
                <a:latin typeface="Tahoma" panose="020B0604030504040204" pitchFamily="34" charset="0"/>
              </a:rPr>
              <a:t>Stranke</a:t>
            </a:r>
            <a:r>
              <a:rPr lang="hr-HR" altLang="sr-Latn-RS">
                <a:latin typeface="Tahoma" panose="020B0604030504040204" pitchFamily="34" charset="0"/>
              </a:rPr>
              <a:t> :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xmlns="" id="{19C70D47-927F-4661-AFAD-46AC89F44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108075"/>
            <a:ext cx="27797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FF00"/>
              </a:buClr>
              <a:buFontTx/>
              <a:buAutoNum type="arabicPeriod"/>
            </a:pPr>
            <a:r>
              <a:rPr lang="hr-HR" altLang="sr-Latn-RS" sz="3200">
                <a:latin typeface="Tahoma" panose="020B0604030504040204" pitchFamily="34" charset="0"/>
              </a:rPr>
              <a:t> NARUČILAC</a:t>
            </a:r>
          </a:p>
          <a:p>
            <a:pPr eaLnBrk="1" hangingPunct="1">
              <a:buClr>
                <a:srgbClr val="00FF00"/>
              </a:buClr>
              <a:buFontTx/>
              <a:buAutoNum type="arabicPeriod"/>
            </a:pPr>
            <a:r>
              <a:rPr lang="hr-HR" altLang="sr-Latn-RS" sz="3200">
                <a:latin typeface="Tahoma" panose="020B0604030504040204" pitchFamily="34" charset="0"/>
              </a:rPr>
              <a:t> IZVOĐAČ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xmlns="" id="{774B939B-AA9D-495E-B7CE-DF24A59C2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284538"/>
            <a:ext cx="3716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hr-HR" altLang="sr-Latn-RS" sz="3200">
                <a:latin typeface="Tahoma" panose="020B0604030504040204" pitchFamily="34" charset="0"/>
              </a:rPr>
              <a:t> BITNI ELEMENTI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xmlns="" id="{B67B459A-0C6D-43EB-AA24-5207CC75E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076700"/>
            <a:ext cx="25527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hr-HR" altLang="sr-Latn-RS" sz="3200">
                <a:latin typeface="Tahoma" panose="020B0604030504040204" pitchFamily="34" charset="0"/>
              </a:rPr>
              <a:t>  PREDMET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None/>
            </a:pPr>
            <a:endParaRPr lang="hr-HR" altLang="sr-Latn-RS" sz="3200">
              <a:latin typeface="Tahoma" panose="020B060403050404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hr-HR" altLang="sr-Latn-RS" sz="3200">
                <a:latin typeface="Tahoma" panose="020B0604030504040204" pitchFamily="34" charset="0"/>
              </a:rPr>
              <a:t>  NAKNADA</a:t>
            </a:r>
          </a:p>
        </p:txBody>
      </p:sp>
      <p:pic>
        <p:nvPicPr>
          <p:cNvPr id="4102" name="Picture 7" descr="j0233018">
            <a:extLst>
              <a:ext uri="{FF2B5EF4-FFF2-40B4-BE49-F238E27FC236}">
                <a16:creationId xmlns:a16="http://schemas.microsoft.com/office/drawing/2014/main" xmlns="" id="{A5F6AE93-701D-462D-823E-6945818FB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60350"/>
            <a:ext cx="2574925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/>
      <p:bldP spid="21509" grpId="0"/>
      <p:bldP spid="215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1091FFFE-D1FE-4CAB-B98C-0FA587B9A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PREDMET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8F32F981-004B-42FB-9639-0AD675694F8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eaLnBrk="1" hangingPunct="1"/>
            <a:r>
              <a:rPr lang="hr-HR" altLang="sr-Latn-RS" sz="2800">
                <a:latin typeface="Tahoma" panose="020B0604030504040204" pitchFamily="34" charset="0"/>
              </a:rPr>
              <a:t>Izrada neke stvari</a:t>
            </a:r>
          </a:p>
          <a:p>
            <a:pPr eaLnBrk="1" hangingPunct="1"/>
            <a:r>
              <a:rPr lang="hr-HR" altLang="sr-Latn-RS" sz="2800">
                <a:latin typeface="Tahoma" panose="020B0604030504040204" pitchFamily="34" charset="0"/>
              </a:rPr>
              <a:t>Popravka neke stvari</a:t>
            </a:r>
          </a:p>
          <a:p>
            <a:pPr eaLnBrk="1" hangingPunct="1"/>
            <a:r>
              <a:rPr lang="hr-HR" altLang="sr-Latn-RS" sz="2800">
                <a:latin typeface="Tahoma" panose="020B0604030504040204" pitchFamily="34" charset="0"/>
              </a:rPr>
              <a:t>Izvršenje nekog fizičkog rada</a:t>
            </a:r>
          </a:p>
          <a:p>
            <a:pPr eaLnBrk="1" hangingPunct="1"/>
            <a:r>
              <a:rPr lang="hr-HR" altLang="sr-Latn-RS" sz="2800">
                <a:latin typeface="Tahoma" panose="020B0604030504040204" pitchFamily="34" charset="0"/>
              </a:rPr>
              <a:t>Izvršenje intelektualnog rada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xmlns="" id="{AB83AE3A-C44F-498A-A41D-0282652B8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4348163"/>
            <a:ext cx="38766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Mora biti:</a:t>
            </a:r>
          </a:p>
          <a:p>
            <a:pPr eaLnBrk="1" hangingPunct="1">
              <a:buClr>
                <a:srgbClr val="00FF00"/>
              </a:buClr>
              <a:buFontTx/>
              <a:buAutoNum type="arabicPeriod"/>
            </a:pPr>
            <a:r>
              <a:rPr lang="hr-HR" altLang="sr-Latn-RS" sz="3200">
                <a:latin typeface="Tahoma" panose="020B0604030504040204" pitchFamily="34" charset="0"/>
              </a:rPr>
              <a:t> </a:t>
            </a:r>
            <a:r>
              <a:rPr lang="hr-HR" altLang="sr-Latn-RS" sz="3200">
                <a:solidFill>
                  <a:srgbClr val="00FF00"/>
                </a:solidFill>
                <a:latin typeface="Tahoma" panose="020B0604030504040204" pitchFamily="34" charset="0"/>
              </a:rPr>
              <a:t>moguć</a:t>
            </a:r>
          </a:p>
          <a:p>
            <a:pPr eaLnBrk="1" hangingPunct="1">
              <a:buClr>
                <a:srgbClr val="00FF00"/>
              </a:buClr>
              <a:buFontTx/>
              <a:buAutoNum type="arabicPeriod"/>
            </a:pPr>
            <a:r>
              <a:rPr lang="hr-HR" altLang="sr-Latn-RS" sz="3200">
                <a:solidFill>
                  <a:srgbClr val="00FF00"/>
                </a:solidFill>
                <a:latin typeface="Tahoma" panose="020B0604030504040204" pitchFamily="34" charset="0"/>
              </a:rPr>
              <a:t> određen / odrediv</a:t>
            </a:r>
          </a:p>
          <a:p>
            <a:pPr eaLnBrk="1" hangingPunct="1">
              <a:buClr>
                <a:srgbClr val="00FF00"/>
              </a:buClr>
              <a:buFontTx/>
              <a:buAutoNum type="arabicPeriod"/>
            </a:pPr>
            <a:r>
              <a:rPr lang="hr-HR" altLang="sr-Latn-RS" sz="3200">
                <a:solidFill>
                  <a:srgbClr val="00FF00"/>
                </a:solidFill>
                <a:latin typeface="Tahoma" panose="020B0604030504040204" pitchFamily="34" charset="0"/>
              </a:rPr>
              <a:t> dopušten</a:t>
            </a:r>
            <a:endParaRPr lang="hr-HR" altLang="sr-Latn-RS" sz="3200">
              <a:latin typeface="Tahoma" panose="020B0604030504040204" pitchFamily="34" charset="0"/>
            </a:endParaRPr>
          </a:p>
        </p:txBody>
      </p:sp>
      <p:pic>
        <p:nvPicPr>
          <p:cNvPr id="5125" name="Picture 5" descr="j0217698">
            <a:extLst>
              <a:ext uri="{FF2B5EF4-FFF2-40B4-BE49-F238E27FC236}">
                <a16:creationId xmlns:a16="http://schemas.microsoft.com/office/drawing/2014/main" xmlns="" id="{7B99C8B5-7EF7-4D70-ABDE-72C09CF7876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688" y="3930650"/>
            <a:ext cx="1747837" cy="169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/>
      <p:bldP spid="2355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5FA1F7D6-5E8F-4DC3-BE88-36136EA80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Odnos sa drugim ugovorima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05AD25D3-4729-4A49-8600-1C579FDE3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Poseban odnos prema: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xmlns="" id="{57AD7206-E17F-47F5-994B-B3BF0BEC2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2835275"/>
            <a:ext cx="322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000000"/>
                </a:solidFill>
                <a:latin typeface="Tahoma" panose="020B0604030504040204" pitchFamily="34" charset="0"/>
              </a:rPr>
              <a:t>1. Ugovor o radu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xmlns="" id="{B346F166-3A4B-431A-AEAD-54948EF3E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716338"/>
            <a:ext cx="3652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000000"/>
                </a:solidFill>
                <a:latin typeface="Tahoma" panose="020B0604030504040204" pitchFamily="34" charset="0"/>
              </a:rPr>
              <a:t>2. Ugovor o prodaji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xmlns="" id="{C634962C-620B-4170-87C3-7A6BC801A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581525"/>
            <a:ext cx="4811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000000"/>
                </a:solidFill>
                <a:latin typeface="Tahoma" panose="020B0604030504040204" pitchFamily="34" charset="0"/>
              </a:rPr>
              <a:t>3. Ugovor o punomoćstvu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  <p:bldP spid="47108" grpId="0"/>
      <p:bldP spid="47109" grpId="0"/>
      <p:bldP spid="471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8BAAB042-EF8F-4C0D-B069-245BF3194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/>
              <a:t>KARAKTERISTIKE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5240FCB8-DD9F-4160-8E16-630AFB840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524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>
                <a:latin typeface="Tahoma" panose="020B0604030504040204" pitchFamily="34" charset="0"/>
              </a:rPr>
              <a:t> </a:t>
            </a:r>
            <a:r>
              <a:rPr lang="hr-HR" altLang="sr-Latn-RS" sz="4000">
                <a:solidFill>
                  <a:srgbClr val="FF3300"/>
                </a:solidFill>
                <a:latin typeface="Tahoma" panose="020B0604030504040204" pitchFamily="34" charset="0"/>
              </a:rPr>
              <a:t>DVOSTRANO OBAVEZAN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4000">
                <a:solidFill>
                  <a:srgbClr val="00FF00"/>
                </a:solidFill>
                <a:latin typeface="Tahoma" panose="020B0604030504040204" pitchFamily="34" charset="0"/>
              </a:rPr>
              <a:t>NAPLATIV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4000">
                <a:solidFill>
                  <a:srgbClr val="FF3300"/>
                </a:solidFill>
                <a:latin typeface="Tahoma" panose="020B0604030504040204" pitchFamily="34" charset="0"/>
              </a:rPr>
              <a:t>NEFORMALAN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4000">
                <a:solidFill>
                  <a:srgbClr val="00FF00"/>
                </a:solidFill>
                <a:latin typeface="Tahoma" panose="020B0604030504040204" pitchFamily="34" charset="0"/>
              </a:rPr>
              <a:t>KONSEZUALAN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4000">
                <a:solidFill>
                  <a:srgbClr val="FF3300"/>
                </a:solidFill>
                <a:latin typeface="Tahoma" panose="020B0604030504040204" pitchFamily="34" charset="0"/>
              </a:rPr>
              <a:t>KAUZALAN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4000">
                <a:solidFill>
                  <a:srgbClr val="00FF00"/>
                </a:solidFill>
                <a:latin typeface="Tahoma" panose="020B0604030504040204" pitchFamily="34" charset="0"/>
              </a:rPr>
              <a:t>INTUITU PERSONAE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4000">
                <a:solidFill>
                  <a:srgbClr val="FF3300"/>
                </a:solidFill>
                <a:latin typeface="Tahoma" panose="020B0604030504040204" pitchFamily="34" charset="0"/>
              </a:rPr>
              <a:t>IMENOVAN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4000">
                <a:solidFill>
                  <a:srgbClr val="00FF00"/>
                </a:solidFill>
                <a:latin typeface="Tahoma" panose="020B0604030504040204" pitchFamily="34" charset="0"/>
              </a:rPr>
              <a:t>EKVIVALENTAN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4000">
                <a:solidFill>
                  <a:srgbClr val="FF3300"/>
                </a:solidFill>
                <a:latin typeface="Tahoma" panose="020B0604030504040204" pitchFamily="34" charset="0"/>
              </a:rPr>
              <a:t>TRAJAN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400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  <p:bldP spid="2457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05066DF9-C9EC-4FE5-8E12-E7CB1AC1A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OBAVEZE IZVOĐAČA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7C5EA07F-6D5C-48B5-9C56-09DF3E79A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76275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Tri su temeljne obaveze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xmlns="" id="{4C88D1D5-FB52-4489-BFCA-52055DC3E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36838"/>
            <a:ext cx="3905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hr-HR" altLang="sr-Latn-RS" sz="3200">
                <a:latin typeface="Tahoma" panose="020B0604030504040204" pitchFamily="34" charset="0"/>
              </a:rPr>
              <a:t> IZVRŠENJE DJELA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xmlns="" id="{9682C755-0202-4F2D-88EE-CC9C6EBBD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3556000"/>
            <a:ext cx="679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2. ODGOVORNOST ZA NEDOSTATKE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xmlns="" id="{D877B19D-ADE5-4FB8-9F7E-3E4B09DDF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652963"/>
            <a:ext cx="574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3. PREDAJA PREDMETA POSLA</a:t>
            </a:r>
          </a:p>
        </p:txBody>
      </p:sp>
    </p:spTree>
  </p:cSld>
  <p:clrMapOvr>
    <a:masterClrMapping/>
  </p:clrMapOvr>
  <p:transition advClick="0"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4" grpId="0"/>
      <p:bldP spid="25605" grpId="0"/>
      <p:bldP spid="256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E92C51CC-70C2-4B5F-A656-BD6BECD09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Izvršenje djela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D1D146E7-D966-4BF4-AAB0-011E2A126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Osnovna obaveza – obavljanjem </a:t>
            </a:r>
            <a:r>
              <a:rPr lang="hr-HR" altLang="sr-Latn-RS">
                <a:solidFill>
                  <a:srgbClr val="00FF00"/>
                </a:solidFill>
                <a:latin typeface="Tahoma" panose="020B0604030504040204" pitchFamily="34" charset="0"/>
              </a:rPr>
              <a:t>fizičkog</a:t>
            </a:r>
            <a:r>
              <a:rPr lang="hr-HR" altLang="sr-Latn-RS">
                <a:latin typeface="Tahoma" panose="020B0604030504040204" pitchFamily="34" charset="0"/>
              </a:rPr>
              <a:t> ili </a:t>
            </a:r>
            <a:r>
              <a:rPr lang="hr-HR" altLang="sr-Latn-RS">
                <a:solidFill>
                  <a:srgbClr val="00FF00"/>
                </a:solidFill>
                <a:latin typeface="Tahoma" panose="020B0604030504040204" pitchFamily="34" charset="0"/>
              </a:rPr>
              <a:t>intelektualnog</a:t>
            </a:r>
            <a:r>
              <a:rPr lang="hr-HR" altLang="sr-Latn-RS">
                <a:latin typeface="Tahoma" panose="020B0604030504040204" pitchFamily="34" charset="0"/>
              </a:rPr>
              <a:t> rada</a:t>
            </a:r>
          </a:p>
          <a:p>
            <a:pPr eaLnBrk="1" hangingPunct="1"/>
            <a:r>
              <a:rPr lang="hr-HR" altLang="sr-Latn-RS">
                <a:solidFill>
                  <a:srgbClr val="FF0000"/>
                </a:solidFill>
                <a:latin typeface="Tahoma" panose="020B0604030504040204" pitchFamily="34" charset="0"/>
              </a:rPr>
              <a:t>Materijalni predmet </a:t>
            </a:r>
            <a:r>
              <a:rPr lang="hr-HR" altLang="sr-Latn-RS">
                <a:latin typeface="Tahoma" panose="020B0604030504040204" pitchFamily="34" charset="0"/>
              </a:rPr>
              <a:t>= izvršilac se obavezao na izrađivanje, osposobljavanje ili izmjenu (popravku) određene stvari</a:t>
            </a:r>
          </a:p>
          <a:p>
            <a:pPr eaLnBrk="1" hangingPunct="1"/>
            <a:r>
              <a:rPr lang="hr-HR" altLang="sr-Latn-RS">
                <a:solidFill>
                  <a:srgbClr val="FF0000"/>
                </a:solidFill>
                <a:latin typeface="Tahoma" panose="020B0604030504040204" pitchFamily="34" charset="0"/>
              </a:rPr>
              <a:t>Intelektualni rad </a:t>
            </a:r>
            <a:r>
              <a:rPr lang="hr-HR" altLang="sr-Latn-RS">
                <a:latin typeface="Tahoma" panose="020B0604030504040204" pitchFamily="34" charset="0"/>
              </a:rPr>
              <a:t>= proizvod ljudskog intelekta (npr davanje stručnog mišljenja ili arhitektonsko planiranje)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17E51E45-236F-485E-AC51-5F5C4F85A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1150938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ahoma" panose="020B0604030504040204" pitchFamily="34" charset="0"/>
              </a:rPr>
              <a:t>Mogu biti i drugi poslovi – npr održavanje koncerta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xmlns="" id="{F75B2F68-4E0F-4AFA-BB84-A4B926FE9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2187575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Obavezan izvršiti djelo: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xmlns="" id="{16AD277E-EBF0-470F-95F8-29BC70D0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908300"/>
            <a:ext cx="63706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v"/>
            </a:pPr>
            <a:r>
              <a:rPr lang="hr-HR" altLang="sr-Latn-RS" sz="3200">
                <a:latin typeface="Tahoma" panose="020B0604030504040204" pitchFamily="34" charset="0"/>
              </a:rPr>
              <a:t> </a:t>
            </a:r>
            <a:r>
              <a:rPr lang="hr-HR" altLang="sr-Latn-RS" sz="3200">
                <a:solidFill>
                  <a:srgbClr val="FF3300"/>
                </a:solidFill>
                <a:latin typeface="Tahoma" panose="020B0604030504040204" pitchFamily="34" charset="0"/>
              </a:rPr>
              <a:t>uredno</a:t>
            </a:r>
          </a:p>
          <a:p>
            <a:pPr eaLnBrk="1" hangingPunct="1">
              <a:buClr>
                <a:srgbClr val="FF3300"/>
              </a:buClr>
              <a:buFont typeface="Wingdings" panose="05000000000000000000" pitchFamily="2" charset="2"/>
              <a:buChar char="v"/>
            </a:pPr>
            <a:r>
              <a:rPr lang="hr-HR" altLang="sr-Latn-RS" sz="3200">
                <a:solidFill>
                  <a:srgbClr val="FF3300"/>
                </a:solidFill>
                <a:latin typeface="Tahoma" panose="020B0604030504040204" pitchFamily="34" charset="0"/>
              </a:rPr>
              <a:t> na vrijeme – kako je ugovoreno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xmlns="" id="{09B045A1-A141-483A-8C30-627758364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6645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Tahoma" panose="020B0604030504040204" pitchFamily="34" charset="0"/>
              </a:rPr>
              <a:t>Zakašnjenje sa izvođenjem djela     </a:t>
            </a:r>
          </a:p>
        </p:txBody>
      </p:sp>
      <p:sp>
        <p:nvSpPr>
          <p:cNvPr id="10246" name="Line 9">
            <a:extLst>
              <a:ext uri="{FF2B5EF4-FFF2-40B4-BE49-F238E27FC236}">
                <a16:creationId xmlns:a16="http://schemas.microsoft.com/office/drawing/2014/main" xmlns="" id="{74815521-4FF3-4EC7-BE47-3DE07F94E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50133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s-Latn-BA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xmlns="" id="{B2ECBCB7-EA8A-4565-842E-47CBDF16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805488"/>
            <a:ext cx="1677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u="sng">
                <a:solidFill>
                  <a:srgbClr val="00FF00"/>
                </a:solidFill>
                <a:latin typeface="Tahoma" panose="020B0604030504040204" pitchFamily="34" charset="0"/>
              </a:rPr>
              <a:t>DOCNJA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xmlns="" id="{FBF776C2-F61F-4506-B58D-0E3D851CC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805488"/>
            <a:ext cx="2016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hr-HR" altLang="sr-Latn-RS" sz="3200">
                <a:latin typeface="Tahoma" panose="020B0604030504040204" pitchFamily="34" charset="0"/>
              </a:rPr>
              <a:t> dužnička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2" grpId="0"/>
      <p:bldP spid="27653" grpId="0"/>
      <p:bldP spid="27656" grpId="0"/>
      <p:bldP spid="27658" grpId="0"/>
      <p:bldP spid="2765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re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748</Words>
  <Application>Microsoft Office PowerPoint</Application>
  <PresentationFormat>On-screen Show (4:3)</PresentationFormat>
  <Paragraphs>146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UGOVOR O DJELU</vt:lpstr>
      <vt:lpstr>POJAM</vt:lpstr>
      <vt:lpstr>PowerPoint Presentation</vt:lpstr>
      <vt:lpstr>PREDMET</vt:lpstr>
      <vt:lpstr>Odnos sa drugim ugovorima</vt:lpstr>
      <vt:lpstr>KARAKTERISTIKE</vt:lpstr>
      <vt:lpstr>OBAVEZE IZVOĐAČA</vt:lpstr>
      <vt:lpstr>Izvršenje djela</vt:lpstr>
      <vt:lpstr>PowerPoint Presentation</vt:lpstr>
      <vt:lpstr>PowerPoint Presentation</vt:lpstr>
      <vt:lpstr>Odgovornost za nedostatke</vt:lpstr>
      <vt:lpstr>PowerPoint Presentation</vt:lpstr>
      <vt:lpstr>PowerPoint Presentation</vt:lpstr>
      <vt:lpstr>Predaja predmeta posla</vt:lpstr>
      <vt:lpstr>OBAVEZE NARUČIOCA</vt:lpstr>
      <vt:lpstr>Prijem rada</vt:lpstr>
      <vt:lpstr>PowerPoint Presentation</vt:lpstr>
      <vt:lpstr>Isplata naknade</vt:lpstr>
      <vt:lpstr>PowerPoint Presentation</vt:lpstr>
      <vt:lpstr>Saradnja pri izvršenju</vt:lpstr>
      <vt:lpstr>RIZIK PROPASTI STVARI</vt:lpstr>
      <vt:lpstr> Izvođač dao materijal</vt:lpstr>
      <vt:lpstr>PRESTANAK UGOVORA</vt:lpstr>
    </vt:vector>
  </TitlesOfParts>
  <Company>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 O DJELU</dc:title>
  <dc:creator>Samir Zubović</dc:creator>
  <cp:lastModifiedBy>Korisnik</cp:lastModifiedBy>
  <cp:revision>33</cp:revision>
  <cp:lastPrinted>2015-05-11T06:33:26Z</cp:lastPrinted>
  <dcterms:created xsi:type="dcterms:W3CDTF">2005-04-23T10:47:06Z</dcterms:created>
  <dcterms:modified xsi:type="dcterms:W3CDTF">2020-05-26T18:40:51Z</dcterms:modified>
</cp:coreProperties>
</file>