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edin Bikić" userId="a0248742-d78f-4d05-936e-4dd8ace35b22" providerId="ADAL" clId="{76023ED9-86BF-4F7B-8997-5052AFDD4C96}"/>
    <pc:docChg chg="delSld">
      <pc:chgData name="Abedin Bikić" userId="a0248742-d78f-4d05-936e-4dd8ace35b22" providerId="ADAL" clId="{76023ED9-86BF-4F7B-8997-5052AFDD4C96}" dt="2020-05-21T10:47:03.068" v="0" actId="2696"/>
      <pc:docMkLst>
        <pc:docMk/>
      </pc:docMkLst>
      <pc:sldChg chg="del">
        <pc:chgData name="Abedin Bikić" userId="a0248742-d78f-4d05-936e-4dd8ace35b22" providerId="ADAL" clId="{76023ED9-86BF-4F7B-8997-5052AFDD4C96}" dt="2020-05-21T10:47:03.068" v="0" actId="2696"/>
        <pc:sldMkLst>
          <pc:docMk/>
          <pc:sldMk cId="1501919906" sldId="27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1BA8489-3FFA-458B-9B4F-CB1176220742}" type="datetimeFigureOut">
              <a:rPr lang="bs-Latn-BA" smtClean="0"/>
              <a:t>21.05.20</a:t>
            </a:fld>
            <a:endParaRPr lang="bs-Latn-B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bs-Latn-B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FE9D6D3-0D8A-4BFB-8C77-A40B50E75363}" type="slidenum">
              <a:rPr lang="bs-Latn-BA" smtClean="0"/>
              <a:t>‹#›</a:t>
            </a:fld>
            <a:endParaRPr lang="bs-Latn-B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8489-3FFA-458B-9B4F-CB1176220742}" type="datetimeFigureOut">
              <a:rPr lang="bs-Latn-BA" smtClean="0"/>
              <a:t>21.05.20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9D6D3-0D8A-4BFB-8C77-A40B50E75363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8489-3FFA-458B-9B4F-CB1176220742}" type="datetimeFigureOut">
              <a:rPr lang="bs-Latn-BA" smtClean="0"/>
              <a:t>21.05.20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9D6D3-0D8A-4BFB-8C77-A40B50E75363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1BA8489-3FFA-458B-9B4F-CB1176220742}" type="datetimeFigureOut">
              <a:rPr lang="bs-Latn-BA" smtClean="0"/>
              <a:t>21.05.20</a:t>
            </a:fld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FE9D6D3-0D8A-4BFB-8C77-A40B50E75363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bs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1BA8489-3FFA-458B-9B4F-CB1176220742}" type="datetimeFigureOut">
              <a:rPr lang="bs-Latn-BA" smtClean="0"/>
              <a:t>21.05.20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bs-Latn-B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FE9D6D3-0D8A-4BFB-8C77-A40B50E75363}" type="slidenum">
              <a:rPr lang="bs-Latn-BA" smtClean="0"/>
              <a:t>‹#›</a:t>
            </a:fld>
            <a:endParaRPr lang="bs-Latn-B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8489-3FFA-458B-9B4F-CB1176220742}" type="datetimeFigureOut">
              <a:rPr lang="bs-Latn-BA" smtClean="0"/>
              <a:t>21.05.20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9D6D3-0D8A-4BFB-8C77-A40B50E75363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8489-3FFA-458B-9B4F-CB1176220742}" type="datetimeFigureOut">
              <a:rPr lang="bs-Latn-BA" smtClean="0"/>
              <a:t>21.05.20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9D6D3-0D8A-4BFB-8C77-A40B50E75363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1BA8489-3FFA-458B-9B4F-CB1176220742}" type="datetimeFigureOut">
              <a:rPr lang="bs-Latn-BA" smtClean="0"/>
              <a:t>21.05.20</a:t>
            </a:fld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FE9D6D3-0D8A-4BFB-8C77-A40B50E75363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s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8489-3FFA-458B-9B4F-CB1176220742}" type="datetimeFigureOut">
              <a:rPr lang="bs-Latn-BA" smtClean="0"/>
              <a:t>21.05.20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9D6D3-0D8A-4BFB-8C77-A40B50E75363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1BA8489-3FFA-458B-9B4F-CB1176220742}" type="datetimeFigureOut">
              <a:rPr lang="bs-Latn-BA" smtClean="0"/>
              <a:t>21.05.20</a:t>
            </a:fld>
            <a:endParaRPr lang="bs-Latn-B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FE9D6D3-0D8A-4BFB-8C77-A40B50E75363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bs-Latn-B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1BA8489-3FFA-458B-9B4F-CB1176220742}" type="datetimeFigureOut">
              <a:rPr lang="bs-Latn-BA" smtClean="0"/>
              <a:t>21.05.20</a:t>
            </a:fld>
            <a:endParaRPr lang="bs-Latn-B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FE9D6D3-0D8A-4BFB-8C77-A40B50E75363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s-Latn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1BA8489-3FFA-458B-9B4F-CB1176220742}" type="datetimeFigureOut">
              <a:rPr lang="bs-Latn-BA" smtClean="0"/>
              <a:t>21.05.20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bs-Latn-B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FE9D6D3-0D8A-4BFB-8C77-A40B50E75363}" type="slidenum">
              <a:rPr lang="bs-Latn-BA" smtClean="0"/>
              <a:t>‹#›</a:t>
            </a:fld>
            <a:endParaRPr lang="bs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bs-Latn-BA" sz="4800" dirty="0"/>
              <a:t>UGOVOR O NALOGU</a:t>
            </a:r>
          </a:p>
        </p:txBody>
      </p:sp>
    </p:spTree>
    <p:extLst>
      <p:ext uri="{BB962C8B-B14F-4D97-AF65-F5344CB8AC3E}">
        <p14:creationId xmlns:p14="http://schemas.microsoft.com/office/powerpoint/2010/main" val="3766625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836712"/>
            <a:ext cx="8219256" cy="5289451"/>
          </a:xfrm>
        </p:spPr>
        <p:txBody>
          <a:bodyPr/>
          <a:lstStyle/>
          <a:p>
            <a:pPr marL="0" indent="0">
              <a:buNone/>
            </a:pPr>
            <a:r>
              <a:rPr lang="bs-Latn-BA" sz="3600" i="1" u="sng" dirty="0"/>
              <a:t>Obaveze nalogodavca:</a:t>
            </a:r>
          </a:p>
          <a:p>
            <a:pPr marL="0" indent="0">
              <a:buNone/>
            </a:pPr>
            <a:endParaRPr lang="bs-Latn-BA" dirty="0"/>
          </a:p>
          <a:p>
            <a:pPr marL="514350" indent="-514350">
              <a:buFont typeface="+mj-lt"/>
              <a:buAutoNum type="arabicParenR"/>
            </a:pPr>
            <a:r>
              <a:rPr lang="bs-Latn-BA" sz="2800" dirty="0"/>
              <a:t>Davanje predujma</a:t>
            </a:r>
          </a:p>
          <a:p>
            <a:pPr marL="514350" indent="-514350">
              <a:buFont typeface="+mj-lt"/>
              <a:buAutoNum type="arabicParenR"/>
            </a:pPr>
            <a:r>
              <a:rPr lang="bs-Latn-BA" sz="2800" dirty="0"/>
              <a:t>Plaćanje naknade (nagrade)</a:t>
            </a:r>
          </a:p>
          <a:p>
            <a:pPr marL="514350" indent="-514350">
              <a:buFont typeface="+mj-lt"/>
              <a:buAutoNum type="arabicParenR"/>
            </a:pPr>
            <a:r>
              <a:rPr lang="bs-Latn-BA" sz="2800" dirty="0"/>
              <a:t>Naknada troškova</a:t>
            </a:r>
          </a:p>
          <a:p>
            <a:pPr marL="514350" indent="-514350">
              <a:buFont typeface="+mj-lt"/>
              <a:buAutoNum type="arabicParenR"/>
            </a:pPr>
            <a:r>
              <a:rPr lang="bs-Latn-BA" sz="2800" dirty="0"/>
              <a:t>Preuzimanje obaveze nastale iz povjerenog posla</a:t>
            </a:r>
          </a:p>
          <a:p>
            <a:pPr marL="514350" indent="-514350">
              <a:buFont typeface="+mj-lt"/>
              <a:buAutoNum type="arabicParenR"/>
            </a:pPr>
            <a:r>
              <a:rPr lang="bs-Latn-BA" sz="2800" dirty="0"/>
              <a:t>Naknada štete</a:t>
            </a:r>
          </a:p>
          <a:p>
            <a:pPr marL="0" indent="0">
              <a:buNone/>
            </a:pP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79030338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764704"/>
            <a:ext cx="8219256" cy="5361459"/>
          </a:xfrm>
        </p:spPr>
        <p:txBody>
          <a:bodyPr/>
          <a:lstStyle/>
          <a:p>
            <a:pPr marL="0" indent="0">
              <a:buNone/>
            </a:pPr>
            <a:r>
              <a:rPr lang="bs-Latn-BA" sz="3600" dirty="0"/>
              <a:t>Visina naknade</a:t>
            </a:r>
          </a:p>
          <a:p>
            <a:pPr marL="0" indent="0">
              <a:buNone/>
            </a:pPr>
            <a:endParaRPr lang="bs-Latn-BA" dirty="0"/>
          </a:p>
          <a:p>
            <a:pPr>
              <a:buFont typeface="Courier New" pitchFamily="49" charset="0"/>
              <a:buChar char="o"/>
            </a:pPr>
            <a:r>
              <a:rPr lang="bs-Latn-BA" sz="2800" dirty="0"/>
              <a:t>Ugovara se prema značaju, vrijednosti, vremenu, koristi posla</a:t>
            </a:r>
          </a:p>
          <a:p>
            <a:pPr>
              <a:buFont typeface="Courier New" pitchFamily="49" charset="0"/>
              <a:buChar char="o"/>
            </a:pPr>
            <a:r>
              <a:rPr lang="bs-Latn-BA" sz="2800" dirty="0"/>
              <a:t>Ako se uobičajena visina ne može odrediti,  naknada će se odrediti prema pravilima o pravičnosti</a:t>
            </a:r>
          </a:p>
          <a:p>
            <a:pPr>
              <a:buFont typeface="Courier New" pitchFamily="49" charset="0"/>
              <a:buChar char="o"/>
            </a:pPr>
            <a:r>
              <a:rPr lang="bs-Latn-BA" sz="2800" dirty="0"/>
              <a:t>Isplata se u pravilu vrši po obavljenom poslu</a:t>
            </a:r>
          </a:p>
        </p:txBody>
      </p:sp>
    </p:spTree>
    <p:extLst>
      <p:ext uri="{BB962C8B-B14F-4D97-AF65-F5344CB8AC3E}">
        <p14:creationId xmlns:p14="http://schemas.microsoft.com/office/powerpoint/2010/main" val="1296675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836712"/>
            <a:ext cx="8219256" cy="5289451"/>
          </a:xfrm>
        </p:spPr>
        <p:txBody>
          <a:bodyPr/>
          <a:lstStyle/>
          <a:p>
            <a:pPr marL="0" indent="0">
              <a:buNone/>
            </a:pPr>
            <a:r>
              <a:rPr lang="bs-Latn-BA" sz="3600" dirty="0"/>
              <a:t>Založno pravo</a:t>
            </a:r>
          </a:p>
          <a:p>
            <a:pPr marL="0" indent="0">
              <a:buNone/>
            </a:pPr>
            <a:endParaRPr lang="bs-Latn-BA" dirty="0"/>
          </a:p>
          <a:p>
            <a:pPr>
              <a:buFont typeface="Wingdings" pitchFamily="2" charset="2"/>
              <a:buChar char="v"/>
            </a:pPr>
            <a:r>
              <a:rPr lang="bs-Latn-BA" dirty="0"/>
              <a:t> </a:t>
            </a:r>
            <a:r>
              <a:rPr lang="bs-Latn-BA" sz="2800" dirty="0"/>
              <a:t>pravo nalogoprimca da se naplati iz stvari koje je preuzeo po osnovu ugovora o nalogu</a:t>
            </a:r>
          </a:p>
          <a:p>
            <a:pPr>
              <a:buFont typeface="Wingdings" pitchFamily="2" charset="2"/>
              <a:buChar char="v"/>
            </a:pPr>
            <a:r>
              <a:rPr lang="bs-Latn-BA" sz="2800" dirty="0"/>
              <a:t> pravo da se naplati od novčanih iznosa koje je naplatio za račun nalogodavca, ako odbije da plati ugovorenu naknadu</a:t>
            </a:r>
          </a:p>
        </p:txBody>
      </p:sp>
    </p:spTree>
    <p:extLst>
      <p:ext uri="{BB962C8B-B14F-4D97-AF65-F5344CB8AC3E}">
        <p14:creationId xmlns:p14="http://schemas.microsoft.com/office/powerpoint/2010/main" val="4243070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836712"/>
            <a:ext cx="8219256" cy="5073427"/>
          </a:xfrm>
        </p:spPr>
        <p:txBody>
          <a:bodyPr/>
          <a:lstStyle/>
          <a:p>
            <a:pPr marL="0" indent="0">
              <a:buNone/>
            </a:pPr>
            <a:r>
              <a:rPr lang="bs-Latn-BA" sz="3600" dirty="0"/>
              <a:t>Solidarna odgovornost nalogodavaca</a:t>
            </a:r>
          </a:p>
          <a:p>
            <a:pPr marL="0" indent="0">
              <a:buNone/>
            </a:pPr>
            <a:endParaRPr lang="bs-Latn-BA" dirty="0"/>
          </a:p>
          <a:p>
            <a:r>
              <a:rPr lang="bs-Latn-BA" sz="2800" dirty="0"/>
              <a:t>Više njih može dati nalog jednom nalogoprimcu i oni solidarno odgovaraju za obaveze iz ugovora o nalogu</a:t>
            </a:r>
          </a:p>
          <a:p>
            <a:r>
              <a:rPr lang="bs-Latn-BA" sz="2800" dirty="0"/>
              <a:t>Odgovornost proizilazi iz ugovora da su saglasni da nalogoprimac izvrši poslove u svoje ime, a za njihov račun</a:t>
            </a:r>
          </a:p>
          <a:p>
            <a:pPr marL="0" indent="0">
              <a:buNone/>
            </a:pP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4092238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836712"/>
            <a:ext cx="8219256" cy="52894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s-Latn-BA" sz="3600" dirty="0"/>
              <a:t>Prestanak ugovora o nalogu</a:t>
            </a:r>
          </a:p>
          <a:p>
            <a:pPr marL="514350" indent="-514350">
              <a:buFont typeface="+mj-lt"/>
              <a:buAutoNum type="arabicPeriod"/>
            </a:pPr>
            <a:endParaRPr lang="bs-Latn-BA" dirty="0"/>
          </a:p>
          <a:p>
            <a:pPr marL="514350" indent="-514350">
              <a:buFont typeface="+mj-lt"/>
              <a:buAutoNum type="arabicPeriod"/>
            </a:pPr>
            <a:r>
              <a:rPr lang="bs-Latn-BA" sz="2800" i="1" dirty="0"/>
              <a:t>Odustanak od  ugovora</a:t>
            </a:r>
            <a:r>
              <a:rPr lang="bs-Latn-BA" sz="2800" dirty="0"/>
              <a:t> – nalogodavac može u svako vrijeme ugovor okončati svojom jednostranom izjavom volje o odustanku od ugovora; ne mora navoditi razloge</a:t>
            </a:r>
          </a:p>
          <a:p>
            <a:pPr marL="514350" indent="-514350">
              <a:buFont typeface="+mj-lt"/>
              <a:buAutoNum type="arabicPeriod"/>
            </a:pPr>
            <a:r>
              <a:rPr lang="bs-Latn-BA" sz="2800" i="1" dirty="0"/>
              <a:t>Otkaz</a:t>
            </a:r>
            <a:r>
              <a:rPr lang="bs-Latn-BA" sz="2800" dirty="0"/>
              <a:t> – nalogoprimac može otkazati ugovor kad god hoće, samo ne u  nevrijeme; nalogodavac može otkazati ako se radi o ugovoru sa određenim ciljem</a:t>
            </a:r>
          </a:p>
          <a:p>
            <a:pPr marL="0" indent="0">
              <a:buNone/>
            </a:pPr>
            <a:endParaRPr lang="bs-Latn-BA" dirty="0"/>
          </a:p>
          <a:p>
            <a:pPr marL="0" indent="0">
              <a:buNone/>
            </a:pPr>
            <a:endParaRPr lang="bs-Latn-BA" dirty="0"/>
          </a:p>
          <a:p>
            <a:pPr>
              <a:buFont typeface="Wingdings" pitchFamily="2" charset="2"/>
              <a:buChar char="v"/>
            </a:pPr>
            <a:endParaRPr lang="bs-Latn-BA" dirty="0"/>
          </a:p>
          <a:p>
            <a:pPr marL="0" indent="0">
              <a:buNone/>
            </a:pP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744798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836712"/>
            <a:ext cx="8291264" cy="528945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bs-Latn-BA" sz="2800" i="1" dirty="0"/>
              <a:t>Smrt ili prestanak ugovorne strane </a:t>
            </a:r>
            <a:r>
              <a:rPr lang="bs-Latn-BA" sz="2800" dirty="0"/>
              <a:t>– smrću     nalogoprimca nalog prestaje (nasljednici dužni NP  obavijestiti odmah o smrti); smrću nalogodavca nalog prestaje samo ako je ugovoreno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bs-Latn-BA" sz="2800" dirty="0"/>
              <a:t> </a:t>
            </a:r>
            <a:r>
              <a:rPr lang="bs-Latn-BA" sz="2800" i="1" dirty="0"/>
              <a:t>Stečaj, lišenje poslovne sposobnosti</a:t>
            </a:r>
          </a:p>
        </p:txBody>
      </p:sp>
    </p:spTree>
    <p:extLst>
      <p:ext uri="{BB962C8B-B14F-4D97-AF65-F5344CB8AC3E}">
        <p14:creationId xmlns:p14="http://schemas.microsoft.com/office/powerpoint/2010/main" val="913082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764704"/>
            <a:ext cx="8291264" cy="5361459"/>
          </a:xfrm>
        </p:spPr>
        <p:txBody>
          <a:bodyPr/>
          <a:lstStyle/>
          <a:p>
            <a:pPr marL="0" indent="0">
              <a:buNone/>
            </a:pPr>
            <a:r>
              <a:rPr lang="bs-Latn-BA" sz="3600" dirty="0"/>
              <a:t>Vrijeme prestanka naloga</a:t>
            </a:r>
          </a:p>
          <a:p>
            <a:pPr marL="0" indent="0">
              <a:buNone/>
            </a:pPr>
            <a:endParaRPr lang="bs-Latn-BA" dirty="0"/>
          </a:p>
          <a:p>
            <a:pPr marL="0" indent="0">
              <a:buNone/>
            </a:pPr>
            <a:r>
              <a:rPr lang="bs-Latn-BA" sz="2800" dirty="0"/>
              <a:t>Situacija da ugovor o  nalogu prestane bez da je NP imao saznanje o tome moguća je u sljedećim slučajevima:</a:t>
            </a:r>
          </a:p>
          <a:p>
            <a:pPr marL="0" indent="0">
              <a:buNone/>
            </a:pPr>
            <a:r>
              <a:rPr lang="bs-Latn-BA" sz="2800" dirty="0"/>
              <a:t>     a) kada je nalogodavac odustao od ugovora</a:t>
            </a:r>
          </a:p>
          <a:p>
            <a:pPr marL="0" indent="0">
              <a:buNone/>
            </a:pPr>
            <a:r>
              <a:rPr lang="bs-Latn-BA" sz="2800" dirty="0"/>
              <a:t>     b) kada je nalogodavac umro ili pao pod stečaj</a:t>
            </a:r>
          </a:p>
          <a:p>
            <a:pPr marL="0" indent="0" algn="ctr">
              <a:buNone/>
            </a:pPr>
            <a:r>
              <a:rPr lang="bs-Latn-BA" sz="2800" dirty="0"/>
              <a:t>  c) kada je nalogodavac potpuno ili djelimično      lišen poslovne sposobnosti</a:t>
            </a:r>
          </a:p>
        </p:txBody>
      </p:sp>
    </p:spTree>
    <p:extLst>
      <p:ext uri="{BB962C8B-B14F-4D97-AF65-F5344CB8AC3E}">
        <p14:creationId xmlns:p14="http://schemas.microsoft.com/office/powerpoint/2010/main" val="2838604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90872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bs-Latn-BA" sz="3600" dirty="0"/>
              <a:t>Pojam:</a:t>
            </a:r>
          </a:p>
          <a:p>
            <a:pPr marL="0" indent="0">
              <a:buNone/>
            </a:pPr>
            <a:endParaRPr lang="bs-Latn-BA" dirty="0"/>
          </a:p>
          <a:p>
            <a:pPr>
              <a:buFont typeface="Wingdings" pitchFamily="2" charset="2"/>
              <a:buChar char="§"/>
            </a:pPr>
            <a:r>
              <a:rPr lang="bs-Latn-BA" sz="2800" dirty="0">
                <a:cs typeface="Arial" pitchFamily="34" charset="0"/>
              </a:rPr>
              <a:t>Ugovorne strane: </a:t>
            </a:r>
            <a:r>
              <a:rPr lang="bs-Latn-BA" sz="2800" dirty="0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nalogodavac</a:t>
            </a:r>
            <a:r>
              <a:rPr lang="bs-Latn-BA" sz="2800" dirty="0">
                <a:cs typeface="Arial" pitchFamily="34" charset="0"/>
              </a:rPr>
              <a:t> i  </a:t>
            </a:r>
            <a:r>
              <a:rPr lang="bs-Latn-BA" sz="2800" dirty="0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nalogoprimac</a:t>
            </a:r>
          </a:p>
          <a:p>
            <a:pPr>
              <a:buFont typeface="Wingdings" pitchFamily="2" charset="2"/>
              <a:buChar char="§"/>
            </a:pPr>
            <a:r>
              <a:rPr lang="bs-Latn-BA" sz="2800" dirty="0">
                <a:cs typeface="Arial" pitchFamily="34" charset="0"/>
              </a:rPr>
              <a:t>Nalogoprimac se obavezuje nalogodavcu da za njegov račun poduzme određene poslove, a istovremeno i ovlašćuje na poduzimanje tih poslova</a:t>
            </a:r>
          </a:p>
        </p:txBody>
      </p:sp>
    </p:spTree>
    <p:extLst>
      <p:ext uri="{BB962C8B-B14F-4D97-AF65-F5344CB8AC3E}">
        <p14:creationId xmlns:p14="http://schemas.microsoft.com/office/powerpoint/2010/main" val="3399863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76470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bs-Latn-BA" sz="3600" dirty="0"/>
              <a:t>Pravne karakteristike</a:t>
            </a:r>
          </a:p>
          <a:p>
            <a:pPr marL="0" indent="0">
              <a:buNone/>
            </a:pPr>
            <a:endParaRPr lang="bs-Latn-BA" dirty="0"/>
          </a:p>
          <a:p>
            <a:r>
              <a:rPr lang="bs-Latn-BA" sz="2800" dirty="0"/>
              <a:t>imenovan</a:t>
            </a:r>
          </a:p>
          <a:p>
            <a:r>
              <a:rPr lang="bs-Latn-BA" sz="2800" dirty="0"/>
              <a:t>dvostrani pravni posao</a:t>
            </a:r>
          </a:p>
          <a:p>
            <a:r>
              <a:rPr lang="bs-Latn-BA" sz="2800" dirty="0"/>
              <a:t>jednostrano obavezujući</a:t>
            </a:r>
          </a:p>
          <a:p>
            <a:r>
              <a:rPr lang="bs-Latn-BA" sz="2800" dirty="0"/>
              <a:t>teretan, besplatan</a:t>
            </a:r>
          </a:p>
          <a:p>
            <a:r>
              <a:rPr lang="bs-Latn-BA" sz="2800" dirty="0"/>
              <a:t>neformalan</a:t>
            </a:r>
          </a:p>
        </p:txBody>
      </p:sp>
    </p:spTree>
    <p:extLst>
      <p:ext uri="{BB962C8B-B14F-4D97-AF65-F5344CB8AC3E}">
        <p14:creationId xmlns:p14="http://schemas.microsoft.com/office/powerpoint/2010/main" val="2264471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412776"/>
            <a:ext cx="8064896" cy="4713387"/>
          </a:xfrm>
        </p:spPr>
        <p:txBody>
          <a:bodyPr>
            <a:normAutofit/>
          </a:bodyPr>
          <a:lstStyle/>
          <a:p>
            <a:r>
              <a:rPr lang="bs-Latn-BA" sz="2800" dirty="0"/>
              <a:t>Poslovi koje ugovor o nalogu obuhvata mogu biti </a:t>
            </a:r>
            <a:r>
              <a:rPr lang="bs-Latn-BA" sz="2800" i="1" dirty="0">
                <a:solidFill>
                  <a:srgbClr val="FFC000"/>
                </a:solidFill>
              </a:rPr>
              <a:t>pravne</a:t>
            </a:r>
            <a:r>
              <a:rPr lang="bs-Latn-BA" sz="2800" dirty="0"/>
              <a:t> i </a:t>
            </a:r>
            <a:r>
              <a:rPr lang="bs-Latn-BA" sz="2800" i="1" dirty="0">
                <a:solidFill>
                  <a:srgbClr val="FFC000"/>
                </a:solidFill>
              </a:rPr>
              <a:t>faktičke</a:t>
            </a:r>
            <a:r>
              <a:rPr lang="bs-Latn-BA" sz="2800" dirty="0"/>
              <a:t> radnje</a:t>
            </a:r>
          </a:p>
          <a:p>
            <a:pPr marL="0" indent="0">
              <a:buNone/>
            </a:pPr>
            <a:endParaRPr lang="bs-Latn-BA" sz="2800" dirty="0"/>
          </a:p>
          <a:p>
            <a:r>
              <a:rPr lang="bs-Latn-BA" sz="2800" dirty="0"/>
              <a:t>Ako nalog sadrži ovlaštenje za nastupanje u ime nalogodavca, nalogoprimac je ujedno i </a:t>
            </a:r>
            <a:r>
              <a:rPr lang="bs-Latn-BA" sz="2800" i="1" dirty="0">
                <a:solidFill>
                  <a:schemeClr val="accent2">
                    <a:lumMod val="50000"/>
                  </a:schemeClr>
                </a:solidFill>
              </a:rPr>
              <a:t>punomoćnik</a:t>
            </a:r>
            <a:r>
              <a:rPr lang="bs-Latn-BA" sz="2800" dirty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42997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67544" y="1700808"/>
            <a:ext cx="4029844" cy="3921299"/>
          </a:xfrm>
        </p:spPr>
        <p:txBody>
          <a:bodyPr>
            <a:normAutofit lnSpcReduction="10000"/>
          </a:bodyPr>
          <a:lstStyle/>
          <a:p>
            <a:r>
              <a:rPr lang="bs-Latn-BA" dirty="0"/>
              <a:t>Uređuje odnos između nalogodavca i nalogoprimca</a:t>
            </a:r>
          </a:p>
          <a:p>
            <a:r>
              <a:rPr lang="bs-Latn-BA" dirty="0"/>
              <a:t>Nalogoprimac preuzima obavezu prema nalogodavcu koje sve poslove je dužan izvršiti</a:t>
            </a:r>
          </a:p>
          <a:p>
            <a:r>
              <a:rPr lang="bs-Latn-BA" dirty="0"/>
              <a:t>Uređuju se unutrašnji odnosi između nalogodavca i nalogoprimca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4008" y="1700808"/>
            <a:ext cx="4041775" cy="3951288"/>
          </a:xfrm>
        </p:spPr>
        <p:txBody>
          <a:bodyPr>
            <a:noAutofit/>
          </a:bodyPr>
          <a:lstStyle/>
          <a:p>
            <a:r>
              <a:rPr lang="bs-Latn-BA" dirty="0"/>
              <a:t>Punomoćnik ima ovlaštenje da izjavljuje volje prema trećim licima u ime davatelja ovlaštenja</a:t>
            </a:r>
          </a:p>
          <a:p>
            <a:r>
              <a:rPr lang="bs-Latn-BA" dirty="0"/>
              <a:t>Posljedice su pravnoobavezujuće za davatelja</a:t>
            </a:r>
          </a:p>
          <a:p>
            <a:r>
              <a:rPr lang="bs-Latn-BA" dirty="0"/>
              <a:t>Uređuju se vanjski odnosi tj.pravo postupanja prema trećim licima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395536" y="764704"/>
            <a:ext cx="4040188" cy="639762"/>
          </a:xfrm>
        </p:spPr>
        <p:txBody>
          <a:bodyPr/>
          <a:lstStyle/>
          <a:p>
            <a:r>
              <a:rPr lang="bs-Latn-BA" u="sng" dirty="0"/>
              <a:t>Ugovor o nalogu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572000" y="764704"/>
            <a:ext cx="4041775" cy="639762"/>
          </a:xfrm>
        </p:spPr>
        <p:txBody>
          <a:bodyPr/>
          <a:lstStyle/>
          <a:p>
            <a:r>
              <a:rPr lang="bs-Latn-BA" u="sng" dirty="0"/>
              <a:t>Zastupanje</a:t>
            </a:r>
          </a:p>
        </p:txBody>
      </p:sp>
    </p:spTree>
    <p:extLst>
      <p:ext uri="{BB962C8B-B14F-4D97-AF65-F5344CB8AC3E}">
        <p14:creationId xmlns:p14="http://schemas.microsoft.com/office/powerpoint/2010/main" val="72850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95536" y="692696"/>
            <a:ext cx="8291264" cy="5433467"/>
          </a:xfrm>
        </p:spPr>
        <p:txBody>
          <a:bodyPr/>
          <a:lstStyle/>
          <a:p>
            <a:pPr marL="0" indent="0">
              <a:buNone/>
            </a:pPr>
            <a:r>
              <a:rPr lang="bs-Latn-BA" sz="3600" dirty="0"/>
              <a:t>Odgovor na ponudu o nalogu</a:t>
            </a:r>
            <a:r>
              <a:rPr lang="bs-Latn-BA" dirty="0"/>
              <a:t>:</a:t>
            </a:r>
          </a:p>
          <a:p>
            <a:pPr marL="0" indent="0">
              <a:buNone/>
            </a:pPr>
            <a:endParaRPr lang="bs-Latn-BA" dirty="0"/>
          </a:p>
          <a:p>
            <a:pPr>
              <a:buFont typeface="Wingdings" pitchFamily="2" charset="2"/>
              <a:buChar char="§"/>
            </a:pPr>
            <a:r>
              <a:rPr lang="bs-Latn-BA" sz="2800" dirty="0"/>
              <a:t>Ako lice ne želi da prihvati ponuđeni posao dužno je o tome obavijestiti ponudioca bez odlaganja tj. odmah po prijemu ponuđenog posla</a:t>
            </a:r>
          </a:p>
          <a:p>
            <a:pPr>
              <a:buFont typeface="Wingdings" pitchFamily="2" charset="2"/>
              <a:buChar char="§"/>
            </a:pPr>
            <a:r>
              <a:rPr lang="bs-Latn-BA" sz="2800" dirty="0"/>
              <a:t>Neodgovaranje na poziv se ne smatra prihvatom ponude</a:t>
            </a:r>
          </a:p>
          <a:p>
            <a:pPr>
              <a:buFont typeface="Wingdings" pitchFamily="2" charset="2"/>
              <a:buChar char="§"/>
            </a:pPr>
            <a:r>
              <a:rPr lang="bs-Latn-BA" sz="2800" dirty="0"/>
              <a:t>Šutnja – za posljedicu može imati nastanak štete</a:t>
            </a:r>
          </a:p>
        </p:txBody>
      </p:sp>
    </p:spTree>
    <p:extLst>
      <p:ext uri="{BB962C8B-B14F-4D97-AF65-F5344CB8AC3E}">
        <p14:creationId xmlns:p14="http://schemas.microsoft.com/office/powerpoint/2010/main" val="3134966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908720"/>
            <a:ext cx="8219256" cy="5217443"/>
          </a:xfrm>
        </p:spPr>
        <p:txBody>
          <a:bodyPr/>
          <a:lstStyle/>
          <a:p>
            <a:pPr marL="0" indent="0">
              <a:buNone/>
            </a:pPr>
            <a:r>
              <a:rPr lang="bs-Latn-BA" sz="3600" i="1" u="sng" dirty="0"/>
              <a:t>Obaveze nalogoprimca</a:t>
            </a:r>
            <a:r>
              <a:rPr lang="bs-Latn-BA" sz="3600" dirty="0"/>
              <a:t>:</a:t>
            </a:r>
          </a:p>
          <a:p>
            <a:pPr marL="0" indent="0">
              <a:buNone/>
            </a:pPr>
            <a:endParaRPr lang="bs-Latn-BA" dirty="0"/>
          </a:p>
          <a:p>
            <a:pPr marL="514350" indent="-514350">
              <a:buFont typeface="+mj-lt"/>
              <a:buAutoNum type="arabicParenR"/>
            </a:pPr>
            <a:r>
              <a:rPr lang="bs-Latn-BA" sz="2800" dirty="0"/>
              <a:t>Izvršenje naloga</a:t>
            </a:r>
          </a:p>
          <a:p>
            <a:pPr marL="514350" indent="-514350">
              <a:buFont typeface="+mj-lt"/>
              <a:buAutoNum type="arabicParenR"/>
            </a:pPr>
            <a:r>
              <a:rPr lang="bs-Latn-BA" sz="2800" dirty="0"/>
              <a:t>Podnošenje izvještaja</a:t>
            </a:r>
          </a:p>
          <a:p>
            <a:pPr marL="514350" indent="-514350">
              <a:buFont typeface="+mj-lt"/>
              <a:buAutoNum type="arabicParenR"/>
            </a:pPr>
            <a:r>
              <a:rPr lang="bs-Latn-BA" sz="2800" dirty="0"/>
              <a:t>Polaganje računa</a:t>
            </a:r>
          </a:p>
          <a:p>
            <a:pPr marL="0" indent="0">
              <a:buNone/>
            </a:pPr>
            <a:endParaRPr lang="bs-Latn-BA" sz="2800" dirty="0"/>
          </a:p>
          <a:p>
            <a:pPr marL="0" indent="0">
              <a:buNone/>
            </a:pPr>
            <a:r>
              <a:rPr lang="bs-Latn-BA" sz="2800" dirty="0"/>
              <a:t>- u pravilu je dužan lično izvršiti  nalog</a:t>
            </a:r>
          </a:p>
          <a:p>
            <a:pPr marL="0" indent="0">
              <a:buNone/>
            </a:pPr>
            <a:r>
              <a:rPr lang="bs-Latn-BA" sz="2800" dirty="0"/>
              <a:t>- nužna substitucija – zamjena u ispunjenju obaveze nalogoprimca</a:t>
            </a:r>
          </a:p>
          <a:p>
            <a:pPr marL="0" indent="0">
              <a:buNone/>
            </a:pP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41983166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836712"/>
            <a:ext cx="8219256" cy="5289451"/>
          </a:xfrm>
        </p:spPr>
        <p:txBody>
          <a:bodyPr/>
          <a:lstStyle/>
          <a:p>
            <a:pPr marL="0" indent="0">
              <a:buNone/>
            </a:pPr>
            <a:r>
              <a:rPr lang="bs-Latn-BA" sz="3600" dirty="0"/>
              <a:t>Odstupanje od naloga moguće je u sljedećim slučajevima</a:t>
            </a:r>
            <a:r>
              <a:rPr lang="bs-Latn-BA" dirty="0"/>
              <a:t>:</a:t>
            </a:r>
          </a:p>
          <a:p>
            <a:pPr marL="0" indent="0">
              <a:buNone/>
            </a:pPr>
            <a:endParaRPr lang="bs-Latn-BA" dirty="0"/>
          </a:p>
          <a:p>
            <a:pPr>
              <a:buFont typeface="Wingdings" pitchFamily="2" charset="2"/>
              <a:buChar char="Ø"/>
            </a:pPr>
            <a:r>
              <a:rPr lang="bs-Latn-BA" dirty="0"/>
              <a:t> </a:t>
            </a:r>
            <a:r>
              <a:rPr lang="bs-Latn-BA" sz="2800" dirty="0"/>
              <a:t>kada postoji saglasnost za  odstupanje</a:t>
            </a:r>
          </a:p>
          <a:p>
            <a:pPr>
              <a:buFont typeface="Wingdings" pitchFamily="2" charset="2"/>
              <a:buChar char="Ø"/>
            </a:pPr>
            <a:r>
              <a:rPr lang="bs-Latn-BA" sz="2800" dirty="0"/>
              <a:t> kada postoje opravdane okolnosti</a:t>
            </a:r>
          </a:p>
          <a:p>
            <a:pPr>
              <a:buFont typeface="Wingdings" pitchFamily="2" charset="2"/>
              <a:buChar char="Ø"/>
            </a:pPr>
            <a:r>
              <a:rPr lang="bs-Latn-BA" sz="2800" dirty="0"/>
              <a:t> u slučaju dopuštenih mogućnosti</a:t>
            </a:r>
          </a:p>
        </p:txBody>
      </p:sp>
    </p:spTree>
    <p:extLst>
      <p:ext uri="{BB962C8B-B14F-4D97-AF65-F5344CB8AC3E}">
        <p14:creationId xmlns:p14="http://schemas.microsoft.com/office/powerpoint/2010/main" val="112954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764704"/>
            <a:ext cx="8219256" cy="5361459"/>
          </a:xfrm>
        </p:spPr>
        <p:txBody>
          <a:bodyPr/>
          <a:lstStyle/>
          <a:p>
            <a:pPr marL="0" indent="0">
              <a:buNone/>
            </a:pPr>
            <a:r>
              <a:rPr lang="bs-Latn-BA" sz="3600" dirty="0"/>
              <a:t>Više nalogoprimaca u izvršenju naloga</a:t>
            </a:r>
          </a:p>
          <a:p>
            <a:pPr marL="0" indent="0">
              <a:buNone/>
            </a:pPr>
            <a:endParaRPr lang="bs-Latn-BA" dirty="0"/>
          </a:p>
          <a:p>
            <a:r>
              <a:rPr lang="bs-Latn-BA" sz="2800" dirty="0"/>
              <a:t>Odgovaraju solidarno za  obaveze iz istog naloga kojeg zajednički obavljaju</a:t>
            </a:r>
          </a:p>
          <a:p>
            <a:r>
              <a:rPr lang="bs-Latn-BA" sz="2800" dirty="0"/>
              <a:t>Ako bi nalogodavac želio da svaki od nalogoprimaca izvrši određeni posao     sklopio bi više različitih ugovora o nalogu</a:t>
            </a:r>
          </a:p>
        </p:txBody>
      </p:sp>
      <p:sp>
        <p:nvSpPr>
          <p:cNvPr id="4" name="Right Arrow 3"/>
          <p:cNvSpPr/>
          <p:nvPr/>
        </p:nvSpPr>
        <p:spPr>
          <a:xfrm>
            <a:off x="6850034" y="3933056"/>
            <a:ext cx="386261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361485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568</TotalTime>
  <Words>534</Words>
  <Application>Microsoft Office PowerPoint</Application>
  <PresentationFormat>On-screen Show (4:3)</PresentationFormat>
  <Paragraphs>79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Century Schoolbook</vt:lpstr>
      <vt:lpstr>Courier New</vt:lpstr>
      <vt:lpstr>Wingdings</vt:lpstr>
      <vt:lpstr>Wingdings 2</vt:lpstr>
      <vt:lpstr>Oriel</vt:lpstr>
      <vt:lpstr>UGOVOR O NALOGU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UGOVOR O NALOGU</dc:title>
  <dc:creator>USER</dc:creator>
  <cp:lastModifiedBy>Abedin Bikić</cp:lastModifiedBy>
  <cp:revision>24</cp:revision>
  <dcterms:created xsi:type="dcterms:W3CDTF">2018-06-10T09:22:39Z</dcterms:created>
  <dcterms:modified xsi:type="dcterms:W3CDTF">2020-05-21T10:47:07Z</dcterms:modified>
</cp:coreProperties>
</file>