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71" r:id="rId3"/>
    <p:sldId id="257" r:id="rId4"/>
    <p:sldId id="258" r:id="rId5"/>
    <p:sldId id="259" r:id="rId6"/>
    <p:sldId id="260" r:id="rId7"/>
    <p:sldId id="261" r:id="rId8"/>
    <p:sldId id="262" r:id="rId9"/>
    <p:sldId id="270" r:id="rId10"/>
    <p:sldId id="265" r:id="rId11"/>
    <p:sldId id="263" r:id="rId12"/>
    <p:sldId id="266" r:id="rId13"/>
    <p:sldId id="267" r:id="rId14"/>
    <p:sldId id="268" r:id="rId15"/>
    <p:sldId id="269" r:id="rId16"/>
    <p:sldId id="273" r:id="rId17"/>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68" d="100"/>
          <a:sy n="68" d="100"/>
        </p:scale>
        <p:origin x="144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bs-Latn-B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EA4416-263E-4DCE-88CB-A942D7B33E01}" type="datetimeFigureOut">
              <a:rPr lang="sr-Latn-CS" smtClean="0"/>
              <a:pPr/>
              <a:t>11.5.2020.</a:t>
            </a:fld>
            <a:endParaRPr lang="bs-Latn-B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bs-Latn-B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bs-Latn-B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bs-Latn-B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1A3A699-3160-4C1D-B1D0-E8A6720F23BC}" type="slidenum">
              <a:rPr lang="bs-Latn-BA" smtClean="0"/>
              <a:pPr/>
              <a:t>‹#›</a:t>
            </a:fld>
            <a:endParaRPr lang="bs-Latn-B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bs-Latn-BA"/>
          </a:p>
        </p:txBody>
      </p:sp>
      <p:sp>
        <p:nvSpPr>
          <p:cNvPr id="4" name="Slide Number Placeholder 3"/>
          <p:cNvSpPr>
            <a:spLocks noGrp="1"/>
          </p:cNvSpPr>
          <p:nvPr>
            <p:ph type="sldNum" sz="quarter" idx="10"/>
          </p:nvPr>
        </p:nvSpPr>
        <p:spPr/>
        <p:txBody>
          <a:bodyPr/>
          <a:lstStyle/>
          <a:p>
            <a:fld id="{11A3A699-3160-4C1D-B1D0-E8A6720F23BC}" type="slidenum">
              <a:rPr lang="bs-Latn-BA" smtClean="0"/>
              <a:pPr/>
              <a:t>15</a:t>
            </a:fld>
            <a:endParaRPr lang="bs-Latn-B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a:t>Click to edit Master title style</a:t>
            </a:r>
          </a:p>
        </p:txBody>
      </p:sp>
      <p:sp>
        <p:nvSpPr>
          <p:cNvPr id="28" name="Date Placeholder 27"/>
          <p:cNvSpPr>
            <a:spLocks noGrp="1"/>
          </p:cNvSpPr>
          <p:nvPr>
            <p:ph type="dt" sz="half" idx="10"/>
          </p:nvPr>
        </p:nvSpPr>
        <p:spPr/>
        <p:txBody>
          <a:bodyPr/>
          <a:lstStyle/>
          <a:p>
            <a:fld id="{F9628C51-5372-4E44-948C-EAE69387C9BE}" type="datetimeFigureOut">
              <a:rPr lang="sr-Latn-CS" smtClean="0"/>
              <a:pPr/>
              <a:t>11.5.2020.</a:t>
            </a:fld>
            <a:endParaRPr lang="bs-Latn-BA"/>
          </a:p>
        </p:txBody>
      </p:sp>
      <p:sp>
        <p:nvSpPr>
          <p:cNvPr id="17" name="Footer Placeholder 16"/>
          <p:cNvSpPr>
            <a:spLocks noGrp="1"/>
          </p:cNvSpPr>
          <p:nvPr>
            <p:ph type="ftr" sz="quarter" idx="11"/>
          </p:nvPr>
        </p:nvSpPr>
        <p:spPr/>
        <p:txBody>
          <a:bodyPr/>
          <a:lstStyle/>
          <a:p>
            <a:endParaRPr lang="bs-Latn-BA"/>
          </a:p>
        </p:txBody>
      </p:sp>
      <p:sp>
        <p:nvSpPr>
          <p:cNvPr id="29" name="Slide Number Placeholder 28"/>
          <p:cNvSpPr>
            <a:spLocks noGrp="1"/>
          </p:cNvSpPr>
          <p:nvPr>
            <p:ph type="sldNum" sz="quarter" idx="12"/>
          </p:nvPr>
        </p:nvSpPr>
        <p:spPr/>
        <p:txBody>
          <a:bodyPr/>
          <a:lstStyle/>
          <a:p>
            <a:fld id="{C0C31044-FAAA-4DAE-A88D-7220D2C53306}" type="slidenum">
              <a:rPr lang="bs-Latn-BA" smtClean="0"/>
              <a:pPr/>
              <a:t>‹#›</a:t>
            </a:fld>
            <a:endParaRPr lang="bs-Latn-BA"/>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Tree>
  </p:cSld>
  <p:clrMapOvr>
    <a:masterClrMapping/>
  </p:clrMapOvr>
  <p:transition spd="slow" advTm="1000">
    <p:diamon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9628C51-5372-4E44-948C-EAE69387C9BE}" type="datetimeFigureOut">
              <a:rPr lang="sr-Latn-CS" smtClean="0"/>
              <a:pPr/>
              <a:t>11.5.2020.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0C31044-FAAA-4DAE-A88D-7220D2C53306}" type="slidenum">
              <a:rPr lang="bs-Latn-BA" smtClean="0"/>
              <a:pPr/>
              <a:t>‹#›</a:t>
            </a:fld>
            <a:endParaRPr lang="bs-Latn-BA"/>
          </a:p>
        </p:txBody>
      </p:sp>
    </p:spTree>
  </p:cSld>
  <p:clrMapOvr>
    <a:masterClrMapping/>
  </p:clrMapOvr>
  <p:transition spd="slow" advTm="1000">
    <p:diamon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9628C51-5372-4E44-948C-EAE69387C9BE}" type="datetimeFigureOut">
              <a:rPr lang="sr-Latn-CS" smtClean="0"/>
              <a:pPr/>
              <a:t>11.5.2020.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0C31044-FAAA-4DAE-A88D-7220D2C53306}" type="slidenum">
              <a:rPr lang="bs-Latn-BA" smtClean="0"/>
              <a:pPr/>
              <a:t>‹#›</a:t>
            </a:fld>
            <a:endParaRPr lang="bs-Latn-BA"/>
          </a:p>
        </p:txBody>
      </p:sp>
    </p:spTree>
  </p:cSld>
  <p:clrMapOvr>
    <a:masterClrMapping/>
  </p:clrMapOvr>
  <p:transition spd="slow" advTm="1000">
    <p:diamon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9628C51-5372-4E44-948C-EAE69387C9BE}" type="datetimeFigureOut">
              <a:rPr lang="sr-Latn-CS" smtClean="0"/>
              <a:pPr/>
              <a:t>11.5.2020.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0C31044-FAAA-4DAE-A88D-7220D2C53306}" type="slidenum">
              <a:rPr lang="bs-Latn-BA" smtClean="0"/>
              <a:pPr/>
              <a:t>‹#›</a:t>
            </a:fld>
            <a:endParaRPr lang="bs-Latn-BA"/>
          </a:p>
        </p:txBody>
      </p:sp>
    </p:spTree>
  </p:cSld>
  <p:clrMapOvr>
    <a:masterClrMapping/>
  </p:clrMapOvr>
  <p:transition spd="slow" advTm="1000">
    <p:diamon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F9628C51-5372-4E44-948C-EAE69387C9BE}" type="datetimeFigureOut">
              <a:rPr lang="sr-Latn-CS" smtClean="0"/>
              <a:pPr/>
              <a:t>11.5.2020.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a:xfrm>
            <a:off x="7924800" y="6416675"/>
            <a:ext cx="762000" cy="365125"/>
          </a:xfrm>
        </p:spPr>
        <p:txBody>
          <a:bodyPr/>
          <a:lstStyle/>
          <a:p>
            <a:fld id="{C0C31044-FAAA-4DAE-A88D-7220D2C53306}" type="slidenum">
              <a:rPr lang="bs-Latn-BA" smtClean="0"/>
              <a:pPr/>
              <a:t>‹#›</a:t>
            </a:fld>
            <a:endParaRPr lang="bs-Latn-BA"/>
          </a:p>
        </p:txBody>
      </p:sp>
    </p:spTree>
  </p:cSld>
  <p:clrMapOvr>
    <a:overrideClrMapping bg1="dk1" tx1="lt1" bg2="dk2" tx2="lt2" accent1="accent1" accent2="accent2" accent3="accent3" accent4="accent4" accent5="accent5" accent6="accent6" hlink="hlink" folHlink="folHlink"/>
  </p:clrMapOvr>
  <p:transition spd="slow" advTm="1000">
    <p:diamon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9628C51-5372-4E44-948C-EAE69387C9BE}" type="datetimeFigureOut">
              <a:rPr lang="sr-Latn-CS" smtClean="0"/>
              <a:pPr/>
              <a:t>11.5.2020.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0C31044-FAAA-4DAE-A88D-7220D2C53306}" type="slidenum">
              <a:rPr lang="bs-Latn-BA" smtClean="0"/>
              <a:pPr/>
              <a:t>‹#›</a:t>
            </a:fld>
            <a:endParaRPr lang="bs-Latn-BA"/>
          </a:p>
        </p:txBody>
      </p:sp>
    </p:spTree>
  </p:cSld>
  <p:clrMapOvr>
    <a:masterClrMapping/>
  </p:clrMapOvr>
  <p:transition spd="slow" advTm="1000">
    <p:diamon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F9628C51-5372-4E44-948C-EAE69387C9BE}" type="datetimeFigureOut">
              <a:rPr lang="sr-Latn-CS" smtClean="0"/>
              <a:pPr/>
              <a:t>11.5.2020.</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C0C31044-FAAA-4DAE-A88D-7220D2C53306}" type="slidenum">
              <a:rPr lang="bs-Latn-BA" smtClean="0"/>
              <a:pPr/>
              <a:t>‹#›</a:t>
            </a:fld>
            <a:endParaRPr lang="bs-Latn-BA"/>
          </a:p>
        </p:txBody>
      </p:sp>
    </p:spTree>
  </p:cSld>
  <p:clrMapOvr>
    <a:masterClrMapping/>
  </p:clrMapOvr>
  <p:transition spd="slow" advTm="1000">
    <p:diamon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F9628C51-5372-4E44-948C-EAE69387C9BE}" type="datetimeFigureOut">
              <a:rPr lang="sr-Latn-CS" smtClean="0"/>
              <a:pPr/>
              <a:t>11.5.2020.</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C0C31044-FAAA-4DAE-A88D-7220D2C53306}" type="slidenum">
              <a:rPr lang="bs-Latn-BA" smtClean="0"/>
              <a:pPr/>
              <a:t>‹#›</a:t>
            </a:fld>
            <a:endParaRPr lang="bs-Latn-BA"/>
          </a:p>
        </p:txBody>
      </p:sp>
    </p:spTree>
  </p:cSld>
  <p:clrMapOvr>
    <a:masterClrMapping/>
  </p:clrMapOvr>
  <p:transition spd="slow" advTm="1000">
    <p:diamon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628C51-5372-4E44-948C-EAE69387C9BE}" type="datetimeFigureOut">
              <a:rPr lang="sr-Latn-CS" smtClean="0"/>
              <a:pPr/>
              <a:t>11.5.2020.</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C0C31044-FAAA-4DAE-A88D-7220D2C53306}" type="slidenum">
              <a:rPr lang="bs-Latn-BA" smtClean="0"/>
              <a:pPr/>
              <a:t>‹#›</a:t>
            </a:fld>
            <a:endParaRPr lang="bs-Latn-BA"/>
          </a:p>
        </p:txBody>
      </p:sp>
    </p:spTree>
  </p:cSld>
  <p:clrMapOvr>
    <a:masterClrMapping/>
  </p:clrMapOvr>
  <p:transition spd="slow" advTm="1000">
    <p:diamon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a:t>Click to edit Master title style</a:t>
            </a:r>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F9628C51-5372-4E44-948C-EAE69387C9BE}" type="datetimeFigureOut">
              <a:rPr lang="sr-Latn-CS" smtClean="0"/>
              <a:pPr/>
              <a:t>11.5.2020.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0C31044-FAAA-4DAE-A88D-7220D2C53306}" type="slidenum">
              <a:rPr lang="bs-Latn-BA" smtClean="0"/>
              <a:pPr/>
              <a:t>‹#›</a:t>
            </a:fld>
            <a:endParaRPr lang="bs-Latn-BA"/>
          </a:p>
        </p:txBody>
      </p:sp>
    </p:spTree>
  </p:cSld>
  <p:clrMapOvr>
    <a:masterClrMapping/>
  </p:clrMapOvr>
  <p:transition spd="slow" advTm="1000">
    <p:diamon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F9628C51-5372-4E44-948C-EAE69387C9BE}" type="datetimeFigureOut">
              <a:rPr lang="sr-Latn-CS" smtClean="0"/>
              <a:pPr/>
              <a:t>11.5.2020.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0C31044-FAAA-4DAE-A88D-7220D2C53306}" type="slidenum">
              <a:rPr lang="bs-Latn-BA" smtClean="0"/>
              <a:pPr/>
              <a:t>‹#›</a:t>
            </a:fld>
            <a:endParaRPr lang="bs-Latn-BA"/>
          </a:p>
        </p:txBody>
      </p:sp>
    </p:spTree>
  </p:cSld>
  <p:clrMapOvr>
    <a:masterClrMapping/>
  </p:clrMapOvr>
  <p:transition spd="slow" advTm="1000">
    <p:diamon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a:t>Click to edit Master title style</a:t>
            </a:r>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F9628C51-5372-4E44-948C-EAE69387C9BE}" type="datetimeFigureOut">
              <a:rPr lang="sr-Latn-CS" smtClean="0"/>
              <a:pPr/>
              <a:t>11.5.2020.</a:t>
            </a:fld>
            <a:endParaRPr lang="bs-Latn-BA"/>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bs-Latn-BA"/>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C0C31044-FAAA-4DAE-A88D-7220D2C53306}" type="slidenum">
              <a:rPr lang="bs-Latn-BA" smtClean="0"/>
              <a:pPr/>
              <a:t>‹#›</a:t>
            </a:fld>
            <a:endParaRPr lang="bs-Latn-BA"/>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Tm="1000">
    <p:diamond/>
  </p:transition>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video" Target="file:///C:\Users\Hp\Desktop\y2mate.com%20-%20DISTURBING_%20Prison%20guards%20torture,%20use%20stun%20guns%20on%20inmates%20in%20Brazil_Jv7pduXCSxU_240p.mp4" TargetMode="Externa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y2mate.com/youtube/Jv7pduXCSxU" TargetMode="External"/><Relationship Id="rId2" Type="http://schemas.openxmlformats.org/officeDocument/2006/relationships/hyperlink" Target="https://www.prisonexp.org/escape" TargetMode="External"/><Relationship Id="rId1" Type="http://schemas.openxmlformats.org/officeDocument/2006/relationships/slideLayout" Target="../slideLayouts/slideLayout2.xml"/><Relationship Id="rId5" Type="http://schemas.openxmlformats.org/officeDocument/2006/relationships/hyperlink" Target="https://gledajonline.net/filmovi/the-experiment-2010-online-sa-prevodom-hd-filmovihd" TargetMode="External"/><Relationship Id="rId4" Type="http://schemas.openxmlformats.org/officeDocument/2006/relationships/hyperlink" Target="https://www.youtube.com/watch?v=IwXzIubpQq0&amp;has_verified=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1536" y="0"/>
            <a:ext cx="1142976" cy="6858000"/>
          </a:xfrm>
        </p:spPr>
        <p:txBody>
          <a:bodyPr vert="wordArtVert">
            <a:normAutofit/>
          </a:bodyPr>
          <a:lstStyle/>
          <a:p>
            <a:r>
              <a:rPr lang="bs-Latn-BA" sz="3300" dirty="0">
                <a:solidFill>
                  <a:srgbClr val="FF0000"/>
                </a:solidFill>
                <a:latin typeface="Aharoni" pitchFamily="2" charset="-79"/>
                <a:cs typeface="Aharoni" pitchFamily="2" charset="-79"/>
              </a:rPr>
              <a:t>THE EXPERIMENT</a:t>
            </a:r>
          </a:p>
        </p:txBody>
      </p:sp>
      <p:sp>
        <p:nvSpPr>
          <p:cNvPr id="5" name="TextBox 4"/>
          <p:cNvSpPr txBox="1"/>
          <p:nvPr/>
        </p:nvSpPr>
        <p:spPr>
          <a:xfrm>
            <a:off x="4643438" y="4714884"/>
            <a:ext cx="4500594" cy="707886"/>
          </a:xfrm>
          <a:prstGeom prst="rect">
            <a:avLst/>
          </a:prstGeom>
          <a:noFill/>
        </p:spPr>
        <p:txBody>
          <a:bodyPr wrap="square" rtlCol="0">
            <a:spAutoFit/>
          </a:bodyPr>
          <a:lstStyle/>
          <a:p>
            <a:pPr algn="r"/>
            <a:r>
              <a:rPr lang="bs-Latn-BA" sz="2000" b="1" dirty="0">
                <a:solidFill>
                  <a:srgbClr val="FF0000"/>
                </a:solidFill>
                <a:latin typeface="Times New Roman" pitchFamily="18" charset="0"/>
                <a:cs typeface="Times New Roman" pitchFamily="18" charset="0"/>
              </a:rPr>
              <a:t>Mujkanović Amina</a:t>
            </a:r>
          </a:p>
          <a:p>
            <a:pPr algn="r"/>
            <a:r>
              <a:rPr lang="bs-Latn-BA" sz="2000" b="1" dirty="0">
                <a:solidFill>
                  <a:srgbClr val="FF0000"/>
                </a:solidFill>
                <a:latin typeface="Times New Roman" pitchFamily="18" charset="0"/>
                <a:cs typeface="Times New Roman" pitchFamily="18" charset="0"/>
              </a:rPr>
              <a:t>Šećerbegović Edina</a:t>
            </a:r>
          </a:p>
        </p:txBody>
      </p:sp>
    </p:spTree>
  </p:cSld>
  <p:clrMapOvr>
    <a:masterClrMapping/>
  </p:clrMapOvr>
  <p:transition spd="slow" advTm="1000">
    <p:diamon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mages.jpg"/>
          <p:cNvPicPr>
            <a:picLocks noChangeAspect="1"/>
          </p:cNvPicPr>
          <p:nvPr/>
        </p:nvPicPr>
        <p:blipFill>
          <a:blip r:embed="rId2"/>
          <a:srcRect t="-3623" r="17039"/>
          <a:stretch>
            <a:fillRect/>
          </a:stretch>
        </p:blipFill>
        <p:spPr>
          <a:xfrm>
            <a:off x="4882569" y="4643446"/>
            <a:ext cx="3975711" cy="2043122"/>
          </a:xfrm>
          <a:prstGeom prst="rect">
            <a:avLst/>
          </a:prstGeom>
        </p:spPr>
      </p:pic>
      <p:pic>
        <p:nvPicPr>
          <p:cNvPr id="2" name="Picture 1" descr="10_the_experiment_blu-ray.jpg"/>
          <p:cNvPicPr>
            <a:picLocks noChangeAspect="1"/>
          </p:cNvPicPr>
          <p:nvPr/>
        </p:nvPicPr>
        <p:blipFill>
          <a:blip r:embed="rId3"/>
          <a:stretch>
            <a:fillRect/>
          </a:stretch>
        </p:blipFill>
        <p:spPr>
          <a:xfrm>
            <a:off x="357158" y="357166"/>
            <a:ext cx="3870848" cy="2000264"/>
          </a:xfrm>
          <a:prstGeom prst="rect">
            <a:avLst/>
          </a:prstGeom>
        </p:spPr>
      </p:pic>
      <p:pic>
        <p:nvPicPr>
          <p:cNvPr id="3" name="Picture 2" descr="871-M-Experiment.jpg"/>
          <p:cNvPicPr>
            <a:picLocks noChangeAspect="1"/>
          </p:cNvPicPr>
          <p:nvPr/>
        </p:nvPicPr>
        <p:blipFill>
          <a:blip r:embed="rId4"/>
          <a:stretch>
            <a:fillRect/>
          </a:stretch>
        </p:blipFill>
        <p:spPr>
          <a:xfrm>
            <a:off x="2464848" y="1571612"/>
            <a:ext cx="4416960" cy="2786082"/>
          </a:xfrm>
          <a:prstGeom prst="rect">
            <a:avLst/>
          </a:prstGeom>
        </p:spPr>
      </p:pic>
      <p:pic>
        <p:nvPicPr>
          <p:cNvPr id="4" name="Picture 3" descr="theexperiment.jpg"/>
          <p:cNvPicPr>
            <a:picLocks noChangeAspect="1"/>
          </p:cNvPicPr>
          <p:nvPr/>
        </p:nvPicPr>
        <p:blipFill>
          <a:blip r:embed="rId5"/>
          <a:stretch>
            <a:fillRect/>
          </a:stretch>
        </p:blipFill>
        <p:spPr>
          <a:xfrm>
            <a:off x="428596" y="4122611"/>
            <a:ext cx="3643316" cy="2163909"/>
          </a:xfrm>
          <a:prstGeom prst="rect">
            <a:avLst/>
          </a:prstGeom>
        </p:spPr>
      </p:pic>
      <p:pic>
        <p:nvPicPr>
          <p:cNvPr id="7" name="Picture 6" descr="Screen Shot 2012-10-22 at 13.54.01.png"/>
          <p:cNvPicPr>
            <a:picLocks noChangeAspect="1"/>
          </p:cNvPicPr>
          <p:nvPr/>
        </p:nvPicPr>
        <p:blipFill>
          <a:blip r:embed="rId6" cstate="print"/>
          <a:srcRect t="6250" r="1563" b="6249"/>
          <a:stretch>
            <a:fillRect/>
          </a:stretch>
        </p:blipFill>
        <p:spPr>
          <a:xfrm>
            <a:off x="4857752" y="357166"/>
            <a:ext cx="4000496" cy="2000264"/>
          </a:xfrm>
          <a:prstGeom prst="rect">
            <a:avLst/>
          </a:prstGeom>
        </p:spPr>
      </p:pic>
      <p:sp>
        <p:nvSpPr>
          <p:cNvPr id="8" name="TextBox 7"/>
          <p:cNvSpPr txBox="1"/>
          <p:nvPr/>
        </p:nvSpPr>
        <p:spPr>
          <a:xfrm>
            <a:off x="-71470" y="2571744"/>
            <a:ext cx="2500330" cy="523220"/>
          </a:xfrm>
          <a:prstGeom prst="rect">
            <a:avLst/>
          </a:prstGeom>
          <a:noFill/>
        </p:spPr>
        <p:txBody>
          <a:bodyPr wrap="square" rtlCol="0">
            <a:spAutoFit/>
          </a:bodyPr>
          <a:lstStyle/>
          <a:p>
            <a:pPr algn="just"/>
            <a:r>
              <a:rPr lang="bs-Latn-BA" sz="1400" i="1" dirty="0">
                <a:solidFill>
                  <a:schemeClr val="bg1"/>
                </a:solidFill>
                <a:latin typeface="Times New Roman" pitchFamily="18" charset="0"/>
                <a:cs typeface="Times New Roman" pitchFamily="18" charset="0"/>
              </a:rPr>
              <a:t>(Primijetimo da je jedan čuvar okrutniji od ostalih...</a:t>
            </a:r>
          </a:p>
        </p:txBody>
      </p:sp>
      <p:sp>
        <p:nvSpPr>
          <p:cNvPr id="9" name="TextBox 8"/>
          <p:cNvSpPr txBox="1"/>
          <p:nvPr/>
        </p:nvSpPr>
        <p:spPr>
          <a:xfrm>
            <a:off x="6858016" y="3617901"/>
            <a:ext cx="2285984" cy="954107"/>
          </a:xfrm>
          <a:prstGeom prst="rect">
            <a:avLst/>
          </a:prstGeom>
          <a:noFill/>
        </p:spPr>
        <p:txBody>
          <a:bodyPr wrap="square" rtlCol="0">
            <a:spAutoFit/>
          </a:bodyPr>
          <a:lstStyle/>
          <a:p>
            <a:pPr algn="just"/>
            <a:r>
              <a:rPr lang="bs-Latn-BA" sz="1400" i="1" dirty="0">
                <a:solidFill>
                  <a:schemeClr val="bg1"/>
                </a:solidFill>
                <a:latin typeface="Times New Roman" pitchFamily="18" charset="0"/>
                <a:cs typeface="Times New Roman" pitchFamily="18" charset="0"/>
              </a:rPr>
              <a:t>...jer po dobijanju autoriteta ispoljava osobine koje u stvarnom životu leže duboko zakopane)</a:t>
            </a:r>
          </a:p>
        </p:txBody>
      </p:sp>
    </p:spTree>
  </p:cSld>
  <p:clrMapOvr>
    <a:masterClrMapping/>
  </p:clrMapOvr>
  <p:transition spd="slow" advTm="1000">
    <p:diamon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2852"/>
            <a:ext cx="9144000" cy="1143000"/>
          </a:xfrm>
        </p:spPr>
        <p:txBody>
          <a:bodyPr>
            <a:noAutofit/>
          </a:bodyPr>
          <a:lstStyle/>
          <a:p>
            <a:r>
              <a:rPr lang="bs-Latn-BA" sz="3400" dirty="0">
                <a:solidFill>
                  <a:schemeClr val="bg1"/>
                </a:solidFill>
                <a:effectLst/>
                <a:latin typeface="Times New Roman" pitchFamily="18" charset="0"/>
                <a:cs typeface="Times New Roman" pitchFamily="18" charset="0"/>
              </a:rPr>
              <a:t>EKSPERIMENT PRISILNO ZAUSTAVLJEN?</a:t>
            </a:r>
          </a:p>
        </p:txBody>
      </p:sp>
      <p:sp>
        <p:nvSpPr>
          <p:cNvPr id="3" name="Content Placeholder 2"/>
          <p:cNvSpPr>
            <a:spLocks noGrp="1"/>
          </p:cNvSpPr>
          <p:nvPr>
            <p:ph idx="1"/>
          </p:nvPr>
        </p:nvSpPr>
        <p:spPr>
          <a:xfrm>
            <a:off x="214282" y="1214422"/>
            <a:ext cx="8572560" cy="5500726"/>
          </a:xfrm>
        </p:spPr>
        <p:txBody>
          <a:bodyPr>
            <a:noAutofit/>
          </a:bodyPr>
          <a:lstStyle/>
          <a:p>
            <a:pPr algn="just">
              <a:lnSpc>
                <a:spcPct val="160000"/>
              </a:lnSpc>
            </a:pPr>
            <a:r>
              <a:rPr lang="bs-Latn-BA" sz="2300" dirty="0">
                <a:solidFill>
                  <a:schemeClr val="bg1"/>
                </a:solidFill>
                <a:latin typeface="Times New Roman" pitchFamily="18" charset="0"/>
                <a:cs typeface="Times New Roman" pitchFamily="18" charset="0"/>
              </a:rPr>
              <a:t>Profesor Zimbardo prešutno odobravao ponašanje i jedne i druge grupe</a:t>
            </a:r>
          </a:p>
          <a:p>
            <a:pPr algn="just">
              <a:lnSpc>
                <a:spcPct val="160000"/>
              </a:lnSpc>
            </a:pPr>
            <a:r>
              <a:rPr lang="bs-Latn-BA" sz="2300" dirty="0">
                <a:solidFill>
                  <a:schemeClr val="bg1"/>
                </a:solidFill>
                <a:latin typeface="Times New Roman" pitchFamily="18" charset="0"/>
                <a:cs typeface="Times New Roman" pitchFamily="18" charset="0"/>
              </a:rPr>
              <a:t>Posmatrajući grupe 24 sata  preko kamera, želio je testirati ljudski maksimum bez prekidanja eksperimenta još pri prvom sukobu </a:t>
            </a:r>
          </a:p>
          <a:p>
            <a:pPr algn="just">
              <a:lnSpc>
                <a:spcPct val="160000"/>
              </a:lnSpc>
            </a:pPr>
            <a:r>
              <a:rPr lang="bs-Latn-BA" sz="2300" dirty="0">
                <a:solidFill>
                  <a:schemeClr val="bg1"/>
                </a:solidFill>
                <a:latin typeface="Times New Roman" pitchFamily="18" charset="0"/>
                <a:cs typeface="Times New Roman" pitchFamily="18" charset="0"/>
              </a:rPr>
              <a:t>Prof. Zimbardo nije želio prekinuti sprovođenje eksperimenta, međutim pritisak saradnika je bio prevelik (navode kršenja ljudskih prava, prevare, najavljuju tužbe, porodice prijavljenih ogorčene..). Film zbog teatralnosti prikazuje i smrtne ishode. </a:t>
            </a:r>
            <a:endParaRPr lang="bs-Latn-BA" sz="2400" dirty="0">
              <a:solidFill>
                <a:schemeClr val="bg1"/>
              </a:solidFill>
              <a:latin typeface="Times New Roman" pitchFamily="18" charset="0"/>
              <a:cs typeface="Times New Roman" pitchFamily="18" charset="0"/>
            </a:endParaRPr>
          </a:p>
        </p:txBody>
      </p:sp>
    </p:spTree>
  </p:cSld>
  <p:clrMapOvr>
    <a:masterClrMapping/>
  </p:clrMapOvr>
  <p:transition spd="slow" advTm="1000">
    <p:diamon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bs-Latn-BA" dirty="0">
                <a:solidFill>
                  <a:schemeClr val="bg1"/>
                </a:solidFill>
                <a:effectLst/>
                <a:latin typeface="Times New Roman" pitchFamily="18" charset="0"/>
                <a:cs typeface="Times New Roman" pitchFamily="18" charset="0"/>
              </a:rPr>
              <a:t>STANFORDSKI EKSPERIMENT U 2020. GODINI?</a:t>
            </a:r>
          </a:p>
        </p:txBody>
      </p:sp>
      <p:sp>
        <p:nvSpPr>
          <p:cNvPr id="3" name="Content Placeholder 2"/>
          <p:cNvSpPr>
            <a:spLocks noGrp="1"/>
          </p:cNvSpPr>
          <p:nvPr>
            <p:ph idx="1"/>
          </p:nvPr>
        </p:nvSpPr>
        <p:spPr/>
        <p:txBody>
          <a:bodyPr/>
          <a:lstStyle/>
          <a:p>
            <a:pPr algn="just">
              <a:lnSpc>
                <a:spcPct val="150000"/>
              </a:lnSpc>
            </a:pPr>
            <a:r>
              <a:rPr lang="bs-Latn-BA" sz="2000" dirty="0">
                <a:solidFill>
                  <a:schemeClr val="bg1"/>
                </a:solidFill>
                <a:latin typeface="Times New Roman" pitchFamily="18" charset="0"/>
                <a:cs typeface="Times New Roman" pitchFamily="18" charset="0"/>
              </a:rPr>
              <a:t>Nedopušteno, nezakonito, nehumano – </a:t>
            </a:r>
            <a:r>
              <a:rPr lang="bs-Latn-BA" sz="2000" b="1" dirty="0">
                <a:solidFill>
                  <a:schemeClr val="bg1"/>
                </a:solidFill>
                <a:latin typeface="Times New Roman" pitchFamily="18" charset="0"/>
                <a:cs typeface="Times New Roman" pitchFamily="18" charset="0"/>
              </a:rPr>
              <a:t>svakodnevno</a:t>
            </a:r>
          </a:p>
          <a:p>
            <a:pPr algn="just">
              <a:lnSpc>
                <a:spcPct val="150000"/>
              </a:lnSpc>
            </a:pPr>
            <a:r>
              <a:rPr lang="bs-Latn-BA" sz="2000" dirty="0">
                <a:solidFill>
                  <a:schemeClr val="bg1"/>
                </a:solidFill>
                <a:latin typeface="Times New Roman" pitchFamily="18" charset="0"/>
                <a:cs typeface="Times New Roman" pitchFamily="18" charset="0"/>
              </a:rPr>
              <a:t>Novo doba nosi nove načine mučenja i veća kršenja prava daleko od očiju javnosti</a:t>
            </a:r>
          </a:p>
          <a:p>
            <a:endParaRPr lang="bs-Latn-BA" dirty="0"/>
          </a:p>
          <a:p>
            <a:endParaRPr lang="bs-Latn-BA" dirty="0"/>
          </a:p>
        </p:txBody>
      </p:sp>
      <p:pic>
        <p:nvPicPr>
          <p:cNvPr id="4" name="Picture 3" descr="b28370f29fd21726a1133a3a.jpg"/>
          <p:cNvPicPr>
            <a:picLocks noChangeAspect="1"/>
          </p:cNvPicPr>
          <p:nvPr/>
        </p:nvPicPr>
        <p:blipFill>
          <a:blip r:embed="rId3"/>
          <a:stretch>
            <a:fillRect/>
          </a:stretch>
        </p:blipFill>
        <p:spPr>
          <a:xfrm>
            <a:off x="5670945" y="3786191"/>
            <a:ext cx="3139684" cy="1785950"/>
          </a:xfrm>
          <a:prstGeom prst="rect">
            <a:avLst/>
          </a:prstGeom>
          <a:ln w="38100" cap="sq">
            <a:solidFill>
              <a:srgbClr val="000000"/>
            </a:solidFill>
            <a:prstDash val="solid"/>
            <a:miter lim="800000"/>
          </a:ln>
          <a:effectLst>
            <a:outerShdw blurRad="50800" dist="38100" dir="2700000" algn="tl" rotWithShape="0">
              <a:srgbClr val="000000">
                <a:alpha val="43000"/>
              </a:srgbClr>
            </a:outerShdw>
            <a:reflection blurRad="6350" stA="52000" endA="300" endPos="35000" dir="5400000" sy="-100000" algn="bl" rotWithShape="0"/>
          </a:effectLst>
        </p:spPr>
      </p:pic>
      <p:pic>
        <p:nvPicPr>
          <p:cNvPr id="5" name="y2mate.com - DISTURBING_ Prison guards torture, use stun guns on inmates in Brazil_Jv7pduXCSxU_240p.mp4">
            <a:hlinkClick r:id="" action="ppaction://media"/>
          </p:cNvPr>
          <p:cNvPicPr>
            <a:picLocks noRot="1" noChangeAspect="1"/>
          </p:cNvPicPr>
          <p:nvPr>
            <a:videoFile r:link="rId1"/>
          </p:nvPr>
        </p:nvPicPr>
        <p:blipFill>
          <a:blip r:embed="rId4"/>
          <a:stretch>
            <a:fillRect/>
          </a:stretch>
        </p:blipFill>
        <p:spPr>
          <a:xfrm>
            <a:off x="285720" y="3143248"/>
            <a:ext cx="4643471" cy="3482603"/>
          </a:xfrm>
          <a:prstGeom prst="rect">
            <a:avLst/>
          </a:prstGeom>
        </p:spPr>
      </p:pic>
    </p:spTree>
  </p:cSld>
  <p:clrMapOvr>
    <a:masterClrMapping/>
  </p:clrMapOvr>
  <p:transition spd="slow" advTm="1000">
    <p:diamond/>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285728"/>
            <a:ext cx="5286412" cy="357190"/>
          </a:xfrm>
        </p:spPr>
        <p:txBody>
          <a:bodyPr>
            <a:normAutofit fontScale="92500"/>
          </a:bodyPr>
          <a:lstStyle/>
          <a:p>
            <a:pPr algn="just">
              <a:buNone/>
            </a:pPr>
            <a:r>
              <a:rPr lang="pl-PL" sz="1600" dirty="0"/>
              <a:t>„</a:t>
            </a:r>
            <a:r>
              <a:rPr lang="pl-PL" sz="1600" i="1" dirty="0">
                <a:solidFill>
                  <a:schemeClr val="bg1"/>
                </a:solidFill>
                <a:latin typeface="Times New Roman" pitchFamily="18" charset="0"/>
                <a:cs typeface="Times New Roman" pitchFamily="18" charset="0"/>
              </a:rPr>
              <a:t>Bile smo svezane ili pojedinačno ili jedna za drugu...”(Izrael)</a:t>
            </a:r>
          </a:p>
          <a:p>
            <a:pPr algn="just"/>
            <a:endParaRPr lang="bs-Latn-BA" sz="1200" dirty="0">
              <a:solidFill>
                <a:schemeClr val="bg1"/>
              </a:solidFill>
            </a:endParaRPr>
          </a:p>
        </p:txBody>
      </p:sp>
      <p:sp>
        <p:nvSpPr>
          <p:cNvPr id="6" name="TextBox 5"/>
          <p:cNvSpPr txBox="1"/>
          <p:nvPr/>
        </p:nvSpPr>
        <p:spPr>
          <a:xfrm>
            <a:off x="357158" y="785794"/>
            <a:ext cx="7786742" cy="786754"/>
          </a:xfrm>
          <a:prstGeom prst="rect">
            <a:avLst/>
          </a:prstGeom>
          <a:noFill/>
        </p:spPr>
        <p:txBody>
          <a:bodyPr wrap="square" rtlCol="0">
            <a:spAutoFit/>
          </a:bodyPr>
          <a:lstStyle/>
          <a:p>
            <a:pPr algn="just">
              <a:lnSpc>
                <a:spcPct val="150000"/>
              </a:lnSpc>
            </a:pPr>
            <a:r>
              <a:rPr lang="bs-Latn-BA" sz="1600" i="1" dirty="0">
                <a:solidFill>
                  <a:schemeClr val="bg1"/>
                </a:solidFill>
                <a:latin typeface="Times New Roman" pitchFamily="18" charset="0"/>
                <a:cs typeface="Times New Roman" pitchFamily="18" charset="0"/>
              </a:rPr>
              <a:t>“Tada su me pretukli, a izraelski oficir je palio šibice ispod mojih genitalija. Skinuli su mi svu odjeću i stavili mi moj donji veš u usta kako bi zagušili moje vrištanje.”(Izrael)</a:t>
            </a:r>
          </a:p>
        </p:txBody>
      </p:sp>
      <p:sp>
        <p:nvSpPr>
          <p:cNvPr id="7" name="TextBox 6"/>
          <p:cNvSpPr txBox="1"/>
          <p:nvPr/>
        </p:nvSpPr>
        <p:spPr>
          <a:xfrm>
            <a:off x="285720" y="1857364"/>
            <a:ext cx="7358114" cy="1156086"/>
          </a:xfrm>
          <a:prstGeom prst="rect">
            <a:avLst/>
          </a:prstGeom>
          <a:noFill/>
        </p:spPr>
        <p:txBody>
          <a:bodyPr wrap="square" rtlCol="0">
            <a:spAutoFit/>
          </a:bodyPr>
          <a:lstStyle/>
          <a:p>
            <a:pPr algn="just">
              <a:lnSpc>
                <a:spcPct val="150000"/>
              </a:lnSpc>
            </a:pPr>
            <a:r>
              <a:rPr lang="bs-Latn-BA" sz="1600" i="1" dirty="0">
                <a:solidFill>
                  <a:schemeClr val="bg1"/>
                </a:solidFill>
                <a:latin typeface="Times New Roman" pitchFamily="18" charset="0"/>
                <a:cs typeface="Times New Roman" pitchFamily="18" charset="0"/>
              </a:rPr>
              <a:t>“ Nisu mi davali da jedem i da spavam, visio sam sa plafona satima. Nekada sam morao stajati na kiši, nag, zavezan za stub, sa vrećom preko glave. Tako sam stajao cijeli dan, povremeno su me vojnici udarali nogama, rukama ili palicama..”(Izrael)</a:t>
            </a:r>
          </a:p>
        </p:txBody>
      </p:sp>
      <p:pic>
        <p:nvPicPr>
          <p:cNvPr id="8" name="Picture 7" descr="1254069_64-0abughraib_dog_tortur copy.jpg"/>
          <p:cNvPicPr>
            <a:picLocks noChangeAspect="1"/>
          </p:cNvPicPr>
          <p:nvPr/>
        </p:nvPicPr>
        <p:blipFill>
          <a:blip r:embed="rId2"/>
          <a:stretch>
            <a:fillRect/>
          </a:stretch>
        </p:blipFill>
        <p:spPr>
          <a:xfrm>
            <a:off x="214282" y="3071810"/>
            <a:ext cx="3870481" cy="2721307"/>
          </a:xfrm>
          <a:prstGeom prst="rect">
            <a:avLst/>
          </a:prstGeom>
          <a:ln w="38100" cap="sq">
            <a:solidFill>
              <a:srgbClr val="000000"/>
            </a:solidFill>
            <a:prstDash val="solid"/>
            <a:miter lim="800000"/>
          </a:ln>
          <a:effectLst>
            <a:outerShdw blurRad="50800" dist="38100" dir="2700000" algn="tl" rotWithShape="0">
              <a:srgbClr val="000000">
                <a:alpha val="43000"/>
              </a:srgbClr>
            </a:outerShdw>
            <a:reflection blurRad="6350" stA="52000" endA="300" endPos="35000" dir="5400000" sy="-100000" algn="bl" rotWithShape="0"/>
          </a:effectLst>
        </p:spPr>
      </p:pic>
      <p:pic>
        <p:nvPicPr>
          <p:cNvPr id="9" name="Picture 8" descr="040510_abughraib_04.grid-6x2.jpg"/>
          <p:cNvPicPr>
            <a:picLocks noChangeAspect="1"/>
          </p:cNvPicPr>
          <p:nvPr/>
        </p:nvPicPr>
        <p:blipFill>
          <a:blip r:embed="rId3"/>
          <a:stretch>
            <a:fillRect/>
          </a:stretch>
        </p:blipFill>
        <p:spPr>
          <a:xfrm>
            <a:off x="4952322" y="3071811"/>
            <a:ext cx="3977396" cy="2643206"/>
          </a:xfrm>
          <a:prstGeom prst="rect">
            <a:avLst/>
          </a:prstGeom>
          <a:ln w="38100" cap="sq">
            <a:solidFill>
              <a:srgbClr val="000000"/>
            </a:solidFill>
            <a:prstDash val="solid"/>
            <a:miter lim="800000"/>
          </a:ln>
          <a:effectLst>
            <a:outerShdw blurRad="50800" dist="38100" dir="2700000" algn="tl" rotWithShape="0">
              <a:srgbClr val="000000">
                <a:alpha val="43000"/>
              </a:srgbClr>
            </a:outerShdw>
            <a:reflection blurRad="6350" stA="52000" endA="300" endPos="35000" dir="5400000" sy="-100000" algn="bl" rotWithShape="0"/>
          </a:effectLst>
        </p:spPr>
      </p:pic>
      <p:sp>
        <p:nvSpPr>
          <p:cNvPr id="10" name="TextBox 9"/>
          <p:cNvSpPr txBox="1"/>
          <p:nvPr/>
        </p:nvSpPr>
        <p:spPr>
          <a:xfrm>
            <a:off x="6643702" y="5786454"/>
            <a:ext cx="1071570" cy="307777"/>
          </a:xfrm>
          <a:prstGeom prst="rect">
            <a:avLst/>
          </a:prstGeom>
          <a:noFill/>
        </p:spPr>
        <p:txBody>
          <a:bodyPr wrap="square" rtlCol="0">
            <a:spAutoFit/>
          </a:bodyPr>
          <a:lstStyle/>
          <a:p>
            <a:r>
              <a:rPr lang="bs-Latn-BA" sz="1400" i="1" dirty="0">
                <a:solidFill>
                  <a:schemeClr val="bg1"/>
                </a:solidFill>
                <a:latin typeface="Times New Roman" pitchFamily="18" charset="0"/>
                <a:cs typeface="Times New Roman" pitchFamily="18" charset="0"/>
              </a:rPr>
              <a:t>Slika 2</a:t>
            </a:r>
          </a:p>
        </p:txBody>
      </p:sp>
      <p:sp>
        <p:nvSpPr>
          <p:cNvPr id="11" name="TextBox 10"/>
          <p:cNvSpPr txBox="1"/>
          <p:nvPr/>
        </p:nvSpPr>
        <p:spPr>
          <a:xfrm>
            <a:off x="1643042" y="5857892"/>
            <a:ext cx="1143008" cy="307777"/>
          </a:xfrm>
          <a:prstGeom prst="rect">
            <a:avLst/>
          </a:prstGeom>
          <a:noFill/>
        </p:spPr>
        <p:txBody>
          <a:bodyPr wrap="square" rtlCol="0">
            <a:spAutoFit/>
          </a:bodyPr>
          <a:lstStyle/>
          <a:p>
            <a:r>
              <a:rPr lang="bs-Latn-BA" sz="1400" i="1" dirty="0">
                <a:solidFill>
                  <a:schemeClr val="bg1"/>
                </a:solidFill>
                <a:latin typeface="Times New Roman" pitchFamily="18" charset="0"/>
                <a:cs typeface="Times New Roman" pitchFamily="18" charset="0"/>
              </a:rPr>
              <a:t>Slika 1</a:t>
            </a:r>
          </a:p>
        </p:txBody>
      </p:sp>
      <p:sp>
        <p:nvSpPr>
          <p:cNvPr id="12" name="TextBox 11"/>
          <p:cNvSpPr txBox="1"/>
          <p:nvPr/>
        </p:nvSpPr>
        <p:spPr>
          <a:xfrm>
            <a:off x="4071934" y="6407371"/>
            <a:ext cx="5072098" cy="307777"/>
          </a:xfrm>
          <a:prstGeom prst="rect">
            <a:avLst/>
          </a:prstGeom>
          <a:noFill/>
        </p:spPr>
        <p:txBody>
          <a:bodyPr wrap="square" rtlCol="0">
            <a:spAutoFit/>
          </a:bodyPr>
          <a:lstStyle/>
          <a:p>
            <a:pPr algn="r"/>
            <a:r>
              <a:rPr lang="bs-Latn-BA" sz="1400" i="1" dirty="0">
                <a:solidFill>
                  <a:schemeClr val="bg1"/>
                </a:solidFill>
                <a:latin typeface="Times New Roman" pitchFamily="18" charset="0"/>
                <a:cs typeface="Times New Roman" pitchFamily="18" charset="0"/>
              </a:rPr>
              <a:t>(Slika 1 i 2 predstavljaju mučenje u CIA-inim zatvorima)</a:t>
            </a:r>
          </a:p>
        </p:txBody>
      </p:sp>
    </p:spTree>
  </p:cSld>
  <p:clrMapOvr>
    <a:masterClrMapping/>
  </p:clrMapOvr>
  <p:transition spd="slow" advTm="1000">
    <p:diamon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qdefault.jpg"/>
          <p:cNvPicPr>
            <a:picLocks noGrp="1" noChangeAspect="1"/>
          </p:cNvPicPr>
          <p:nvPr>
            <p:ph idx="1"/>
          </p:nvPr>
        </p:nvPicPr>
        <p:blipFill>
          <a:blip r:embed="rId2"/>
          <a:stretch>
            <a:fillRect/>
          </a:stretch>
        </p:blipFill>
        <p:spPr>
          <a:xfrm>
            <a:off x="428596" y="428604"/>
            <a:ext cx="4095747" cy="3071810"/>
          </a:xfrm>
          <a:prstGeom prst="rect">
            <a:avLst/>
          </a:prstGeom>
          <a:ln w="38100" cap="sq">
            <a:solidFill>
              <a:srgbClr val="000000"/>
            </a:solidFill>
            <a:prstDash val="solid"/>
            <a:miter lim="800000"/>
          </a:ln>
          <a:effectLst>
            <a:outerShdw blurRad="50800" dist="38100" dir="2700000" algn="tl" rotWithShape="0">
              <a:srgbClr val="000000">
                <a:alpha val="43000"/>
              </a:srgbClr>
            </a:outerShdw>
            <a:reflection blurRad="6350" stA="52000" endA="300" endPos="35000" dir="5400000" sy="-100000" algn="bl" rotWithShape="0"/>
          </a:effectLst>
        </p:spPr>
      </p:pic>
      <p:pic>
        <p:nvPicPr>
          <p:cNvPr id="5" name="Picture 4" descr="abughraib2004afp.jpg"/>
          <p:cNvPicPr>
            <a:picLocks noChangeAspect="1"/>
          </p:cNvPicPr>
          <p:nvPr/>
        </p:nvPicPr>
        <p:blipFill>
          <a:blip r:embed="rId3"/>
          <a:stretch>
            <a:fillRect/>
          </a:stretch>
        </p:blipFill>
        <p:spPr>
          <a:xfrm>
            <a:off x="4929190" y="2357430"/>
            <a:ext cx="3774083" cy="2571768"/>
          </a:xfrm>
          <a:prstGeom prst="rect">
            <a:avLst/>
          </a:prstGeom>
          <a:ln w="38100" cap="sq">
            <a:solidFill>
              <a:srgbClr val="000000"/>
            </a:solidFill>
            <a:prstDash val="solid"/>
            <a:miter lim="800000"/>
          </a:ln>
          <a:effectLst>
            <a:outerShdw blurRad="50800" dist="38100" dir="2700000" algn="tl" rotWithShape="0">
              <a:srgbClr val="000000">
                <a:alpha val="43000"/>
              </a:srgbClr>
            </a:outerShdw>
            <a:reflection blurRad="6350" stA="52000" endA="300" endPos="35000" dir="5400000" sy="-100000" algn="bl" rotWithShape="0"/>
          </a:effectLst>
        </p:spPr>
      </p:pic>
      <p:sp>
        <p:nvSpPr>
          <p:cNvPr id="6" name="TextBox 5"/>
          <p:cNvSpPr txBox="1"/>
          <p:nvPr/>
        </p:nvSpPr>
        <p:spPr>
          <a:xfrm>
            <a:off x="500034" y="5143512"/>
            <a:ext cx="8643966" cy="369332"/>
          </a:xfrm>
          <a:prstGeom prst="rect">
            <a:avLst/>
          </a:prstGeom>
          <a:noFill/>
        </p:spPr>
        <p:txBody>
          <a:bodyPr wrap="square" rtlCol="0">
            <a:spAutoFit/>
          </a:bodyPr>
          <a:lstStyle/>
          <a:p>
            <a:pPr algn="just"/>
            <a:r>
              <a:rPr lang="bs-Latn-BA" dirty="0">
                <a:solidFill>
                  <a:schemeClr val="bg1"/>
                </a:solidFill>
                <a:latin typeface="Times New Roman" pitchFamily="18" charset="0"/>
                <a:cs typeface="Times New Roman" pitchFamily="18" charset="0"/>
              </a:rPr>
              <a:t>Autoritet i moć mijenjau čovjeka – bilo da dolaze od njega ili su upućeni njemu </a:t>
            </a:r>
          </a:p>
        </p:txBody>
      </p:sp>
      <p:sp>
        <p:nvSpPr>
          <p:cNvPr id="7" name="TextBox 6"/>
          <p:cNvSpPr txBox="1"/>
          <p:nvPr/>
        </p:nvSpPr>
        <p:spPr>
          <a:xfrm>
            <a:off x="4857752" y="996719"/>
            <a:ext cx="3786214" cy="646331"/>
          </a:xfrm>
          <a:prstGeom prst="rect">
            <a:avLst/>
          </a:prstGeom>
          <a:noFill/>
        </p:spPr>
        <p:txBody>
          <a:bodyPr wrap="square" rtlCol="0">
            <a:spAutoFit/>
          </a:bodyPr>
          <a:lstStyle/>
          <a:p>
            <a:pPr algn="just"/>
            <a:r>
              <a:rPr lang="bs-Latn-BA" dirty="0">
                <a:solidFill>
                  <a:schemeClr val="bg1"/>
                </a:solidFill>
                <a:latin typeface="Times New Roman" pitchFamily="18" charset="0"/>
                <a:cs typeface="Times New Roman" pitchFamily="18" charset="0"/>
              </a:rPr>
              <a:t>Mučenje slabijih kao vlastita satisfakcija zbog osjećaja moći</a:t>
            </a:r>
          </a:p>
        </p:txBody>
      </p:sp>
      <p:sp>
        <p:nvSpPr>
          <p:cNvPr id="8" name="TextBox 7"/>
          <p:cNvSpPr txBox="1"/>
          <p:nvPr/>
        </p:nvSpPr>
        <p:spPr>
          <a:xfrm>
            <a:off x="4786314" y="6357958"/>
            <a:ext cx="4357686" cy="307777"/>
          </a:xfrm>
          <a:prstGeom prst="rect">
            <a:avLst/>
          </a:prstGeom>
          <a:noFill/>
        </p:spPr>
        <p:txBody>
          <a:bodyPr wrap="square" rtlCol="0">
            <a:spAutoFit/>
          </a:bodyPr>
          <a:lstStyle/>
          <a:p>
            <a:pPr algn="r"/>
            <a:r>
              <a:rPr lang="bs-Latn-BA" sz="1400" i="1" dirty="0">
                <a:solidFill>
                  <a:schemeClr val="bg1"/>
                </a:solidFill>
                <a:latin typeface="Times New Roman" pitchFamily="18" charset="0"/>
                <a:cs typeface="Times New Roman" pitchFamily="18" charset="0"/>
              </a:rPr>
              <a:t>(Također CIA-in zatvor na obje slike)</a:t>
            </a:r>
          </a:p>
        </p:txBody>
      </p:sp>
    </p:spTree>
  </p:cSld>
  <p:clrMapOvr>
    <a:masterClrMapping/>
  </p:clrMapOvr>
  <p:transition spd="slow" advTm="1000">
    <p:diamon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solidFill>
                  <a:schemeClr val="bg1"/>
                </a:solidFill>
                <a:effectLst/>
                <a:latin typeface="Times New Roman" pitchFamily="18" charset="0"/>
                <a:cs typeface="Times New Roman" pitchFamily="18" charset="0"/>
              </a:rPr>
              <a:t>ZAKLJUČAK</a:t>
            </a:r>
          </a:p>
        </p:txBody>
      </p:sp>
      <p:sp>
        <p:nvSpPr>
          <p:cNvPr id="3" name="Content Placeholder 2"/>
          <p:cNvSpPr>
            <a:spLocks noGrp="1"/>
          </p:cNvSpPr>
          <p:nvPr>
            <p:ph idx="1"/>
          </p:nvPr>
        </p:nvSpPr>
        <p:spPr>
          <a:xfrm>
            <a:off x="457200" y="1434484"/>
            <a:ext cx="8229600" cy="4709160"/>
          </a:xfrm>
        </p:spPr>
        <p:txBody>
          <a:bodyPr>
            <a:normAutofit/>
          </a:bodyPr>
          <a:lstStyle/>
          <a:p>
            <a:pPr algn="just">
              <a:lnSpc>
                <a:spcPct val="150000"/>
              </a:lnSpc>
            </a:pPr>
            <a:r>
              <a:rPr lang="bs-Latn-BA" sz="2400" dirty="0">
                <a:solidFill>
                  <a:schemeClr val="bg1"/>
                </a:solidFill>
                <a:latin typeface="Times New Roman" pitchFamily="18" charset="0"/>
                <a:cs typeface="Times New Roman" pitchFamily="18" charset="0"/>
              </a:rPr>
              <a:t>Život svakog pojedinca čini balans između dobra i zla</a:t>
            </a:r>
          </a:p>
          <a:p>
            <a:pPr algn="just">
              <a:lnSpc>
                <a:spcPct val="150000"/>
              </a:lnSpc>
            </a:pPr>
            <a:r>
              <a:rPr lang="bs-Latn-BA" sz="2400" dirty="0">
                <a:solidFill>
                  <a:schemeClr val="bg1"/>
                </a:solidFill>
                <a:latin typeface="Times New Roman" pitchFamily="18" charset="0"/>
                <a:cs typeface="Times New Roman" pitchFamily="18" charset="0"/>
              </a:rPr>
              <a:t>Čovjek kao slobodno biće teško podnosi ograničenja osnovnih prava i sloboda</a:t>
            </a:r>
          </a:p>
          <a:p>
            <a:pPr algn="just">
              <a:lnSpc>
                <a:spcPct val="150000"/>
              </a:lnSpc>
            </a:pPr>
            <a:r>
              <a:rPr lang="bs-Latn-BA" sz="2400" dirty="0">
                <a:solidFill>
                  <a:schemeClr val="bg1"/>
                </a:solidFill>
                <a:latin typeface="Times New Roman" pitchFamily="18" charset="0"/>
                <a:cs typeface="Times New Roman" pitchFamily="18" charset="0"/>
              </a:rPr>
              <a:t>Druga (“vanjska”) strana rešetki dobro podnosi posjedovanje moći nad slabijom karikom sistema (zatvorenicima)</a:t>
            </a:r>
          </a:p>
        </p:txBody>
      </p:sp>
    </p:spTree>
  </p:cSld>
  <p:clrMapOvr>
    <a:masterClrMapping/>
  </p:clrMapOvr>
  <p:transition spd="slow" advTm="1000">
    <p:diamon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solidFill>
                  <a:schemeClr val="bg1"/>
                </a:solidFill>
                <a:effectLst/>
              </a:rPr>
              <a:t>PRILOG</a:t>
            </a:r>
          </a:p>
        </p:txBody>
      </p:sp>
      <p:sp>
        <p:nvSpPr>
          <p:cNvPr id="3" name="Content Placeholder 2"/>
          <p:cNvSpPr>
            <a:spLocks noGrp="1"/>
          </p:cNvSpPr>
          <p:nvPr>
            <p:ph idx="1"/>
          </p:nvPr>
        </p:nvSpPr>
        <p:spPr/>
        <p:txBody>
          <a:bodyPr/>
          <a:lstStyle/>
          <a:p>
            <a:r>
              <a:rPr lang="bs-Latn-BA" sz="2400" dirty="0">
                <a:solidFill>
                  <a:schemeClr val="bg1"/>
                </a:solidFill>
                <a:latin typeface="Times New Roman" pitchFamily="18" charset="0"/>
                <a:cs typeface="Times New Roman" pitchFamily="18" charset="0"/>
              </a:rPr>
              <a:t>Stanford Prison Experiment (</a:t>
            </a:r>
            <a:r>
              <a:rPr lang="bs-Latn-BA" sz="2400" dirty="0">
                <a:solidFill>
                  <a:schemeClr val="bg1"/>
                </a:solidFill>
                <a:latin typeface="Times New Roman" pitchFamily="18" charset="0"/>
                <a:cs typeface="Times New Roman" pitchFamily="18" charset="0"/>
                <a:hlinkClick r:id="rId2"/>
              </a:rPr>
              <a:t>https://www.prisonexp.org/escape</a:t>
            </a:r>
            <a:r>
              <a:rPr lang="bs-Latn-BA" sz="2400" dirty="0">
                <a:solidFill>
                  <a:schemeClr val="bg1"/>
                </a:solidFill>
                <a:latin typeface="Times New Roman" pitchFamily="18" charset="0"/>
                <a:cs typeface="Times New Roman" pitchFamily="18" charset="0"/>
              </a:rPr>
              <a:t>)</a:t>
            </a:r>
          </a:p>
          <a:p>
            <a:pPr>
              <a:buNone/>
            </a:pPr>
            <a:endParaRPr lang="bs-Latn-BA" sz="2400" dirty="0">
              <a:solidFill>
                <a:schemeClr val="bg1"/>
              </a:solidFill>
              <a:latin typeface="Times New Roman" pitchFamily="18" charset="0"/>
              <a:cs typeface="Times New Roman" pitchFamily="18" charset="0"/>
            </a:endParaRPr>
          </a:p>
          <a:p>
            <a:r>
              <a:rPr lang="bs-Latn-BA" sz="2400" dirty="0">
                <a:solidFill>
                  <a:schemeClr val="bg1"/>
                </a:solidFill>
                <a:latin typeface="Times New Roman" pitchFamily="18" charset="0"/>
                <a:cs typeface="Times New Roman" pitchFamily="18" charset="0"/>
                <a:hlinkClick r:id="rId3"/>
              </a:rPr>
              <a:t>https://www.y2mate.com/youtube/Jv7pduXCSxU</a:t>
            </a:r>
            <a:r>
              <a:rPr lang="bs-Latn-BA" sz="2400" dirty="0">
                <a:solidFill>
                  <a:schemeClr val="bg1"/>
                </a:solidFill>
                <a:latin typeface="Times New Roman" pitchFamily="18" charset="0"/>
                <a:cs typeface="Times New Roman" pitchFamily="18" charset="0"/>
              </a:rPr>
              <a:t> - mučenja u zatvorima širom svijeta</a:t>
            </a:r>
          </a:p>
          <a:p>
            <a:pPr>
              <a:buNone/>
            </a:pPr>
            <a:endParaRPr lang="bs-Latn-BA" sz="2400" dirty="0">
              <a:solidFill>
                <a:schemeClr val="bg1"/>
              </a:solidFill>
              <a:hlinkClick r:id="rId4"/>
            </a:endParaRPr>
          </a:p>
          <a:p>
            <a:r>
              <a:rPr lang="bs-Latn-BA" sz="2400" dirty="0">
                <a:solidFill>
                  <a:schemeClr val="bg1"/>
                </a:solidFill>
                <a:latin typeface="Times New Roman" pitchFamily="18" charset="0"/>
                <a:cs typeface="Times New Roman" pitchFamily="18" charset="0"/>
                <a:hlinkClick r:id="rId4"/>
              </a:rPr>
              <a:t>P. Zimbardo – “Luciferov efekat” (https://www.youtube.com/watch?v=IwXzIubpQq0&amp;has_verified=1</a:t>
            </a:r>
            <a:r>
              <a:rPr lang="bs-Latn-BA" sz="2400" dirty="0">
                <a:solidFill>
                  <a:schemeClr val="bg1"/>
                </a:solidFill>
                <a:latin typeface="Times New Roman" pitchFamily="18" charset="0"/>
                <a:cs typeface="Times New Roman" pitchFamily="18" charset="0"/>
              </a:rPr>
              <a:t> )</a:t>
            </a:r>
          </a:p>
          <a:p>
            <a:r>
              <a:rPr lang="bs-Latn-BA" sz="2400" dirty="0">
                <a:solidFill>
                  <a:schemeClr val="bg1"/>
                </a:solidFill>
                <a:latin typeface="Times New Roman" pitchFamily="18" charset="0"/>
                <a:cs typeface="Times New Roman" pitchFamily="18" charset="0"/>
              </a:rPr>
              <a:t>Link za film: </a:t>
            </a:r>
            <a:r>
              <a:rPr lang="bs-Latn-BA" sz="2400" dirty="0">
                <a:hlinkClick r:id="rId5"/>
              </a:rPr>
              <a:t>https://gledajonline.net/filmovi/the-experiment-2010-online-sa-prevodom-hd-filmovihd</a:t>
            </a:r>
            <a:endParaRPr lang="bs-Latn-BA" sz="2400" dirty="0">
              <a:solidFill>
                <a:schemeClr val="bg1"/>
              </a:solidFill>
            </a:endParaRPr>
          </a:p>
          <a:p>
            <a:endParaRPr lang="bs-Latn-BA" dirty="0"/>
          </a:p>
        </p:txBody>
      </p:sp>
    </p:spTree>
  </p:cSld>
  <p:clrMapOvr>
    <a:masterClrMapping/>
  </p:clrMapOvr>
  <p:transition spd="slow" advTm="1000">
    <p:diamon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s-Latn-BA" dirty="0">
                <a:solidFill>
                  <a:srgbClr val="FF0000"/>
                </a:solidFill>
                <a:effectLst/>
                <a:latin typeface="Times New Roman" pitchFamily="18" charset="0"/>
                <a:cs typeface="Times New Roman" pitchFamily="18" charset="0"/>
              </a:rPr>
              <a:t>Uvodne napomene</a:t>
            </a:r>
          </a:p>
        </p:txBody>
      </p:sp>
      <p:sp>
        <p:nvSpPr>
          <p:cNvPr id="3" name="Content Placeholder 2"/>
          <p:cNvSpPr>
            <a:spLocks noGrp="1"/>
          </p:cNvSpPr>
          <p:nvPr>
            <p:ph idx="1"/>
          </p:nvPr>
        </p:nvSpPr>
        <p:spPr>
          <a:xfrm>
            <a:off x="457200" y="1357298"/>
            <a:ext cx="8229600" cy="4709160"/>
          </a:xfrm>
        </p:spPr>
        <p:txBody>
          <a:bodyPr>
            <a:normAutofit/>
          </a:bodyPr>
          <a:lstStyle/>
          <a:p>
            <a:pPr algn="just">
              <a:lnSpc>
                <a:spcPct val="150000"/>
              </a:lnSpc>
            </a:pPr>
            <a:r>
              <a:rPr lang="bs-Latn-BA" sz="1800" i="1" dirty="0">
                <a:solidFill>
                  <a:schemeClr val="bg1"/>
                </a:solidFill>
                <a:latin typeface="Times New Roman" pitchFamily="18" charset="0"/>
                <a:cs typeface="Times New Roman" pitchFamily="18" charset="0"/>
              </a:rPr>
              <a:t>Prilog prezentaciji u obliku Word dokumenta, intervju sa zatvorskim čuvarom, nalazi se na web stranici fakulteta</a:t>
            </a:r>
          </a:p>
          <a:p>
            <a:pPr algn="just">
              <a:lnSpc>
                <a:spcPct val="150000"/>
              </a:lnSpc>
            </a:pPr>
            <a:r>
              <a:rPr lang="bs-Latn-BA" sz="1800" b="1" i="1" dirty="0">
                <a:solidFill>
                  <a:schemeClr val="bg1"/>
                </a:solidFill>
                <a:latin typeface="Times New Roman" pitchFamily="18" charset="0"/>
                <a:cs typeface="Times New Roman" pitchFamily="18" charset="0"/>
              </a:rPr>
              <a:t>Prezentacija sadrži eksplicitne fotografije i web linkove mučenja zatvorenika (!)</a:t>
            </a:r>
          </a:p>
          <a:p>
            <a:pPr algn="just">
              <a:lnSpc>
                <a:spcPct val="150000"/>
              </a:lnSpc>
            </a:pPr>
            <a:r>
              <a:rPr lang="bs-Latn-BA" sz="1800" i="1" dirty="0">
                <a:solidFill>
                  <a:schemeClr val="bg1"/>
                </a:solidFill>
                <a:latin typeface="Times New Roman" pitchFamily="18" charset="0"/>
                <a:cs typeface="Times New Roman" pitchFamily="18" charset="0"/>
              </a:rPr>
              <a:t>Linkovi za film, predavanje profesora Zimbarda te zvanična stranica “Stanfordskog eksperimenta” nalaze se u “prilogu”</a:t>
            </a:r>
          </a:p>
        </p:txBody>
      </p:sp>
    </p:spTree>
  </p:cSld>
  <p:clrMapOvr>
    <a:masterClrMapping/>
  </p:clrMapOvr>
  <p:transition spd="slow" advTm="1000">
    <p:diamon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3600" dirty="0">
                <a:solidFill>
                  <a:schemeClr val="bg1"/>
                </a:solidFill>
                <a:effectLst/>
                <a:latin typeface="Times New Roman" pitchFamily="18" charset="0"/>
                <a:cs typeface="Times New Roman" pitchFamily="18" charset="0"/>
              </a:rPr>
              <a:t>“THE EXPERIMENT” (2010)</a:t>
            </a:r>
          </a:p>
        </p:txBody>
      </p:sp>
      <p:sp>
        <p:nvSpPr>
          <p:cNvPr id="3" name="Content Placeholder 2"/>
          <p:cNvSpPr>
            <a:spLocks noGrp="1"/>
          </p:cNvSpPr>
          <p:nvPr>
            <p:ph idx="1"/>
          </p:nvPr>
        </p:nvSpPr>
        <p:spPr/>
        <p:txBody>
          <a:bodyPr>
            <a:normAutofit/>
          </a:bodyPr>
          <a:lstStyle/>
          <a:p>
            <a:pPr algn="just">
              <a:lnSpc>
                <a:spcPct val="150000"/>
              </a:lnSpc>
            </a:pPr>
            <a:r>
              <a:rPr lang="bs-Latn-BA" sz="2500" dirty="0">
                <a:solidFill>
                  <a:schemeClr val="bg1"/>
                </a:solidFill>
                <a:latin typeface="Times New Roman" pitchFamily="18" charset="0"/>
                <a:cs typeface="Times New Roman" pitchFamily="18" charset="0"/>
              </a:rPr>
              <a:t>15.7.2010.godine  (Paul Scheuring– producent), obogaćuje svjetsku kinematografiju za još jedan psihološki triler </a:t>
            </a:r>
          </a:p>
          <a:p>
            <a:pPr algn="just">
              <a:lnSpc>
                <a:spcPct val="150000"/>
              </a:lnSpc>
              <a:buNone/>
            </a:pPr>
            <a:endParaRPr lang="bs-Latn-BA" sz="2500" dirty="0">
              <a:solidFill>
                <a:schemeClr val="bg1"/>
              </a:solidFill>
              <a:latin typeface="Times New Roman" pitchFamily="18" charset="0"/>
              <a:cs typeface="Times New Roman" pitchFamily="18" charset="0"/>
            </a:endParaRPr>
          </a:p>
          <a:p>
            <a:pPr algn="just">
              <a:lnSpc>
                <a:spcPct val="150000"/>
              </a:lnSpc>
            </a:pPr>
            <a:r>
              <a:rPr lang="bs-Latn-BA" sz="2500" dirty="0">
                <a:solidFill>
                  <a:schemeClr val="bg1"/>
                </a:solidFill>
                <a:latin typeface="Times New Roman" pitchFamily="18" charset="0"/>
                <a:cs typeface="Times New Roman" pitchFamily="18" charset="0"/>
              </a:rPr>
              <a:t> “Stanfordski zatvorski eksperiment” – kontroverzni naučni materijal kao predmet rasprava i 49 godina kasnije</a:t>
            </a:r>
          </a:p>
          <a:p>
            <a:pPr>
              <a:buNone/>
            </a:pPr>
            <a:endParaRPr lang="bs-Latn-BA" u="sng" dirty="0"/>
          </a:p>
          <a:p>
            <a:endParaRPr lang="bs-Latn-BA" u="sng" dirty="0"/>
          </a:p>
          <a:p>
            <a:endParaRPr lang="bs-Latn-BA" dirty="0"/>
          </a:p>
        </p:txBody>
      </p:sp>
    </p:spTree>
  </p:cSld>
  <p:clrMapOvr>
    <a:masterClrMapping/>
  </p:clrMapOvr>
  <p:transition spd="slow" advTm="1000">
    <p:diamon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4"/>
            <a:ext cx="9144000" cy="1143000"/>
          </a:xfrm>
        </p:spPr>
        <p:txBody>
          <a:bodyPr>
            <a:normAutofit fontScale="90000"/>
          </a:bodyPr>
          <a:lstStyle/>
          <a:p>
            <a:r>
              <a:rPr lang="bs-Latn-BA" sz="3600" dirty="0">
                <a:solidFill>
                  <a:schemeClr val="bg1"/>
                </a:solidFill>
              </a:rPr>
              <a:t>“</a:t>
            </a:r>
            <a:r>
              <a:rPr lang="bs-Latn-BA" sz="3600" dirty="0">
                <a:solidFill>
                  <a:schemeClr val="bg1"/>
                </a:solidFill>
                <a:effectLst/>
                <a:latin typeface="Times New Roman" pitchFamily="18" charset="0"/>
                <a:cs typeface="Times New Roman" pitchFamily="18" charset="0"/>
              </a:rPr>
              <a:t>STANFORDSKI ZATVORSKI EKSPERIMENT</a:t>
            </a:r>
            <a:r>
              <a:rPr lang="bs-Latn-BA" sz="3600" dirty="0">
                <a:solidFill>
                  <a:schemeClr val="bg1"/>
                </a:solidFill>
              </a:rPr>
              <a:t>”</a:t>
            </a:r>
          </a:p>
        </p:txBody>
      </p:sp>
      <p:sp>
        <p:nvSpPr>
          <p:cNvPr id="3" name="Content Placeholder 2"/>
          <p:cNvSpPr>
            <a:spLocks noGrp="1"/>
          </p:cNvSpPr>
          <p:nvPr>
            <p:ph idx="1"/>
          </p:nvPr>
        </p:nvSpPr>
        <p:spPr>
          <a:xfrm>
            <a:off x="0" y="1214422"/>
            <a:ext cx="8301006" cy="4709160"/>
          </a:xfrm>
        </p:spPr>
        <p:txBody>
          <a:bodyPr/>
          <a:lstStyle/>
          <a:p>
            <a:pPr algn="just"/>
            <a:r>
              <a:rPr lang="bs-Latn-BA" sz="2100" dirty="0">
                <a:solidFill>
                  <a:schemeClr val="bg1"/>
                </a:solidFill>
                <a:latin typeface="Times New Roman" pitchFamily="18" charset="0"/>
                <a:cs typeface="Times New Roman" pitchFamily="18" charset="0"/>
              </a:rPr>
              <a:t>Šta se desi pri nekontrolisanim uvjetima eksperimenta?</a:t>
            </a:r>
            <a:r>
              <a:rPr lang="bs-Latn-BA" sz="2100" dirty="0"/>
              <a:t> </a:t>
            </a:r>
            <a:r>
              <a:rPr lang="bs-Latn-BA" sz="2100" dirty="0">
                <a:solidFill>
                  <a:srgbClr val="FF0000"/>
                </a:solidFill>
                <a:sym typeface="Wingdings"/>
              </a:rPr>
              <a:t> katastrofa.</a:t>
            </a:r>
            <a:endParaRPr lang="bs-Latn-BA" sz="2100" dirty="0"/>
          </a:p>
          <a:p>
            <a:pPr algn="just"/>
            <a:r>
              <a:rPr lang="bs-Latn-BA" sz="2100" dirty="0">
                <a:solidFill>
                  <a:schemeClr val="bg1"/>
                </a:solidFill>
                <a:latin typeface="Times New Roman" pitchFamily="18" charset="0"/>
                <a:cs typeface="Times New Roman" pitchFamily="18" charset="0"/>
              </a:rPr>
              <a:t>14 - 28.8.1971. godine </a:t>
            </a:r>
            <a:r>
              <a:rPr lang="bs-Latn-BA" sz="2100" dirty="0">
                <a:solidFill>
                  <a:srgbClr val="FF0000"/>
                </a:solidFill>
                <a:sym typeface="Wingdings"/>
              </a:rPr>
              <a:t></a:t>
            </a:r>
            <a:r>
              <a:rPr lang="bs-Latn-BA" sz="2100" dirty="0">
                <a:solidFill>
                  <a:srgbClr val="FF0000"/>
                </a:solidFill>
              </a:rPr>
              <a:t> </a:t>
            </a:r>
            <a:r>
              <a:rPr lang="bs-Latn-BA" sz="2100" dirty="0">
                <a:solidFill>
                  <a:schemeClr val="bg1"/>
                </a:solidFill>
                <a:latin typeface="Times New Roman" pitchFamily="18" charset="0"/>
                <a:cs typeface="Times New Roman" pitchFamily="18" charset="0"/>
              </a:rPr>
              <a:t>eksperiment okončan nakon samo 6 dana</a:t>
            </a:r>
          </a:p>
          <a:p>
            <a:pPr algn="just">
              <a:lnSpc>
                <a:spcPct val="150000"/>
              </a:lnSpc>
            </a:pPr>
            <a:r>
              <a:rPr lang="bs-Latn-BA" sz="2100" dirty="0">
                <a:solidFill>
                  <a:schemeClr val="bg1"/>
                </a:solidFill>
                <a:latin typeface="Times New Roman" pitchFamily="18" charset="0"/>
                <a:cs typeface="Times New Roman" pitchFamily="18" charset="0"/>
              </a:rPr>
              <a:t>Philip George Zimbardo (1933- )– socijalni psiholog, profesor emeritus na “Stanford”-u, začetnik novog doba ljudskog zla u psihologiji</a:t>
            </a:r>
          </a:p>
          <a:p>
            <a:r>
              <a:rPr lang="bs-Latn-BA" sz="2100" dirty="0">
                <a:solidFill>
                  <a:schemeClr val="bg1"/>
                </a:solidFill>
                <a:latin typeface="Times New Roman" pitchFamily="18" charset="0"/>
                <a:cs typeface="Times New Roman" pitchFamily="18" charset="0"/>
              </a:rPr>
              <a:t>Stanley Milgram (1933-1984) – socijalni psiholog, provodi vlastiti usko vezan Zimbardovom eksperimentu – “</a:t>
            </a:r>
            <a:r>
              <a:rPr lang="bs-Latn-BA" sz="2100" i="1" dirty="0">
                <a:solidFill>
                  <a:schemeClr val="bg1"/>
                </a:solidFill>
                <a:latin typeface="Times New Roman" pitchFamily="18" charset="0"/>
                <a:cs typeface="Times New Roman" pitchFamily="18" charset="0"/>
              </a:rPr>
              <a:t>Milgramov eksperiment</a:t>
            </a:r>
            <a:r>
              <a:rPr lang="bs-Latn-BA" sz="2100" dirty="0">
                <a:solidFill>
                  <a:schemeClr val="bg1"/>
                </a:solidFill>
                <a:latin typeface="Times New Roman" pitchFamily="18" charset="0"/>
                <a:cs typeface="Times New Roman" pitchFamily="18" charset="0"/>
              </a:rPr>
              <a:t>”</a:t>
            </a:r>
          </a:p>
          <a:p>
            <a:endParaRPr lang="bs-Latn-BA" dirty="0">
              <a:solidFill>
                <a:srgbClr val="FF0000"/>
              </a:solidFill>
            </a:endParaRPr>
          </a:p>
        </p:txBody>
      </p:sp>
      <p:pic>
        <p:nvPicPr>
          <p:cNvPr id="4" name="Picture 3" descr="all-rhymeswithcrazy-2015-07-24-bp02_z.jpg"/>
          <p:cNvPicPr>
            <a:picLocks noChangeAspect="1"/>
          </p:cNvPicPr>
          <p:nvPr/>
        </p:nvPicPr>
        <p:blipFill>
          <a:blip r:embed="rId2"/>
          <a:stretch>
            <a:fillRect/>
          </a:stretch>
        </p:blipFill>
        <p:spPr>
          <a:xfrm>
            <a:off x="6572264" y="4286256"/>
            <a:ext cx="2357454" cy="24006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4495357" y="6500834"/>
            <a:ext cx="2148345" cy="338554"/>
          </a:xfrm>
          <a:prstGeom prst="rect">
            <a:avLst/>
          </a:prstGeom>
          <a:noFill/>
        </p:spPr>
        <p:txBody>
          <a:bodyPr wrap="none" rtlCol="0">
            <a:spAutoFit/>
          </a:bodyPr>
          <a:lstStyle/>
          <a:p>
            <a:r>
              <a:rPr lang="bs-Latn-BA" sz="1600" i="1" dirty="0"/>
              <a:t>(Prof. Philip Zimbardo)</a:t>
            </a:r>
          </a:p>
        </p:txBody>
      </p:sp>
      <p:pic>
        <p:nvPicPr>
          <p:cNvPr id="6" name="Picture 5" descr="52-prisoners.behind.bars.jpg"/>
          <p:cNvPicPr>
            <a:picLocks noChangeAspect="1"/>
          </p:cNvPicPr>
          <p:nvPr/>
        </p:nvPicPr>
        <p:blipFill>
          <a:blip r:embed="rId3" cstate="print"/>
          <a:stretch>
            <a:fillRect/>
          </a:stretch>
        </p:blipFill>
        <p:spPr>
          <a:xfrm>
            <a:off x="428596" y="4800145"/>
            <a:ext cx="3114131" cy="18435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8" name="Straight Arrow Connector 7"/>
          <p:cNvCxnSpPr/>
          <p:nvPr/>
        </p:nvCxnSpPr>
        <p:spPr>
          <a:xfrm flipV="1">
            <a:off x="5929322" y="6072206"/>
            <a:ext cx="428628" cy="35719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advTm="1000">
    <p:diamon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image-asset (2).jpeg"/>
          <p:cNvPicPr>
            <a:picLocks noChangeAspect="1"/>
          </p:cNvPicPr>
          <p:nvPr/>
        </p:nvPicPr>
        <p:blipFill>
          <a:blip r:embed="rId2"/>
          <a:stretch>
            <a:fillRect/>
          </a:stretch>
        </p:blipFill>
        <p:spPr>
          <a:xfrm>
            <a:off x="0" y="2214554"/>
            <a:ext cx="3043200" cy="1674720"/>
          </a:xfrm>
          <a:prstGeom prst="rect">
            <a:avLst/>
          </a:prstGeom>
        </p:spPr>
      </p:pic>
      <p:pic>
        <p:nvPicPr>
          <p:cNvPr id="14" name="Picture 13" descr="52-prisoners.behind.bars.jpg"/>
          <p:cNvPicPr>
            <a:picLocks noChangeAspect="1"/>
          </p:cNvPicPr>
          <p:nvPr/>
        </p:nvPicPr>
        <p:blipFill>
          <a:blip r:embed="rId3" cstate="print"/>
          <a:stretch>
            <a:fillRect/>
          </a:stretch>
        </p:blipFill>
        <p:spPr>
          <a:xfrm>
            <a:off x="214282" y="210880"/>
            <a:ext cx="3143240" cy="1860798"/>
          </a:xfrm>
          <a:prstGeom prst="rect">
            <a:avLst/>
          </a:prstGeom>
        </p:spPr>
      </p:pic>
      <p:pic>
        <p:nvPicPr>
          <p:cNvPr id="7" name="Picture 6" descr="50-guard.smiling.jpg"/>
          <p:cNvPicPr>
            <a:picLocks noChangeAspect="1"/>
          </p:cNvPicPr>
          <p:nvPr/>
        </p:nvPicPr>
        <p:blipFill>
          <a:blip r:embed="rId4" cstate="print"/>
          <a:stretch>
            <a:fillRect/>
          </a:stretch>
        </p:blipFill>
        <p:spPr>
          <a:xfrm>
            <a:off x="6065047" y="2071678"/>
            <a:ext cx="3078953" cy="1822740"/>
          </a:xfrm>
          <a:prstGeom prst="rect">
            <a:avLst/>
          </a:prstGeom>
        </p:spPr>
      </p:pic>
      <p:pic>
        <p:nvPicPr>
          <p:cNvPr id="13" name="Picture 12" descr="Stan.jpg"/>
          <p:cNvPicPr>
            <a:picLocks noChangeAspect="1"/>
          </p:cNvPicPr>
          <p:nvPr/>
        </p:nvPicPr>
        <p:blipFill>
          <a:blip r:embed="rId5"/>
          <a:stretch>
            <a:fillRect/>
          </a:stretch>
        </p:blipFill>
        <p:spPr>
          <a:xfrm>
            <a:off x="5500694" y="285728"/>
            <a:ext cx="3290601" cy="22014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AAAABZWpc8ttoELi8YHxqGSa_MdTklvKdfbFpIUNw5OJf-0EyNWPLnW_eNgibIg_oRTnR_1HkFLRlSv7MyZ1cF9S8rIAceU0.jpg"/>
          <p:cNvPicPr>
            <a:picLocks noChangeAspect="1"/>
          </p:cNvPicPr>
          <p:nvPr/>
        </p:nvPicPr>
        <p:blipFill>
          <a:blip r:embed="rId6"/>
          <a:stretch>
            <a:fillRect/>
          </a:stretch>
        </p:blipFill>
        <p:spPr>
          <a:xfrm>
            <a:off x="357158" y="4071942"/>
            <a:ext cx="4143404" cy="23018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scene3d>
            <a:camera prst="perspectiveRight"/>
            <a:lightRig rig="threePt" dir="t"/>
          </a:scene3d>
        </p:spPr>
      </p:pic>
      <p:pic>
        <p:nvPicPr>
          <p:cNvPr id="6" name="Picture 5" descr="20-stripsearch.jpg"/>
          <p:cNvPicPr>
            <a:picLocks noChangeAspect="1"/>
          </p:cNvPicPr>
          <p:nvPr/>
        </p:nvPicPr>
        <p:blipFill>
          <a:blip r:embed="rId7"/>
          <a:stretch>
            <a:fillRect/>
          </a:stretch>
        </p:blipFill>
        <p:spPr>
          <a:xfrm>
            <a:off x="6000760" y="3261282"/>
            <a:ext cx="2530492" cy="3382428"/>
          </a:xfrm>
          <a:prstGeom prst="rect">
            <a:avLst/>
          </a:prstGeom>
          <a:effectLst>
            <a:reflection blurRad="6350" stA="52000" endA="300" endPos="35000" dir="5400000" sy="-100000" algn="bl" rotWithShape="0"/>
          </a:effectLst>
          <a:scene3d>
            <a:camera prst="isometricOffAxis2Left"/>
            <a:lightRig rig="threePt" dir="t"/>
          </a:scene3d>
        </p:spPr>
      </p:pic>
      <p:pic>
        <p:nvPicPr>
          <p:cNvPr id="4" name="Picture 3" descr="51-zimbardo.talking.jpg"/>
          <p:cNvPicPr>
            <a:picLocks noChangeAspect="1"/>
          </p:cNvPicPr>
          <p:nvPr/>
        </p:nvPicPr>
        <p:blipFill>
          <a:blip r:embed="rId8" cstate="print"/>
          <a:stretch>
            <a:fillRect/>
          </a:stretch>
        </p:blipFill>
        <p:spPr>
          <a:xfrm>
            <a:off x="2571736" y="1748779"/>
            <a:ext cx="3857652" cy="2283729"/>
          </a:xfrm>
          <a:prstGeom prst="rect">
            <a:avLst/>
          </a:prstGeom>
          <a:ln>
            <a:noFill/>
          </a:ln>
          <a:effectLst>
            <a:outerShdw blurRad="292100" dist="139700" dir="2700000" algn="tl" rotWithShape="0">
              <a:srgbClr val="333333">
                <a:alpha val="65000"/>
              </a:srgbClr>
            </a:outerShdw>
          </a:effectLst>
        </p:spPr>
      </p:pic>
      <p:sp>
        <p:nvSpPr>
          <p:cNvPr id="9" name="TextBox 8"/>
          <p:cNvSpPr txBox="1"/>
          <p:nvPr/>
        </p:nvSpPr>
        <p:spPr>
          <a:xfrm>
            <a:off x="3071802" y="1500174"/>
            <a:ext cx="2643206" cy="307777"/>
          </a:xfrm>
          <a:prstGeom prst="rect">
            <a:avLst/>
          </a:prstGeom>
          <a:noFill/>
        </p:spPr>
        <p:txBody>
          <a:bodyPr wrap="square" rtlCol="0">
            <a:spAutoFit/>
          </a:bodyPr>
          <a:lstStyle/>
          <a:p>
            <a:pPr algn="just"/>
            <a:r>
              <a:rPr lang="bs-Latn-BA" sz="1400" i="1" dirty="0">
                <a:latin typeface="Times New Roman" pitchFamily="18" charset="0"/>
                <a:cs typeface="Times New Roman" pitchFamily="18" charset="0"/>
              </a:rPr>
              <a:t>Prof. Zimbardo sa saradnicima</a:t>
            </a:r>
          </a:p>
        </p:txBody>
      </p:sp>
      <p:sp>
        <p:nvSpPr>
          <p:cNvPr id="11" name="TextBox 10"/>
          <p:cNvSpPr txBox="1"/>
          <p:nvPr/>
        </p:nvSpPr>
        <p:spPr>
          <a:xfrm>
            <a:off x="1857356" y="6429396"/>
            <a:ext cx="1207382" cy="307777"/>
          </a:xfrm>
          <a:prstGeom prst="rect">
            <a:avLst/>
          </a:prstGeom>
          <a:noFill/>
        </p:spPr>
        <p:txBody>
          <a:bodyPr wrap="none" rtlCol="0">
            <a:spAutoFit/>
          </a:bodyPr>
          <a:lstStyle/>
          <a:p>
            <a:r>
              <a:rPr lang="bs-Latn-BA" sz="1400" i="1" dirty="0">
                <a:latin typeface="Times New Roman" pitchFamily="18" charset="0"/>
                <a:cs typeface="Times New Roman" pitchFamily="18" charset="0"/>
              </a:rPr>
              <a:t>“Zatvorenici”</a:t>
            </a:r>
          </a:p>
        </p:txBody>
      </p:sp>
      <p:cxnSp>
        <p:nvCxnSpPr>
          <p:cNvPr id="16" name="Straight Arrow Connector 15"/>
          <p:cNvCxnSpPr/>
          <p:nvPr/>
        </p:nvCxnSpPr>
        <p:spPr>
          <a:xfrm>
            <a:off x="3929058" y="1785926"/>
            <a:ext cx="1000132" cy="42862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advTm="1000">
    <p:diamon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3600" dirty="0">
                <a:solidFill>
                  <a:schemeClr val="bg1"/>
                </a:solidFill>
                <a:effectLst/>
                <a:latin typeface="Times New Roman" pitchFamily="18" charset="0"/>
                <a:cs typeface="Times New Roman" pitchFamily="18" charset="0"/>
              </a:rPr>
              <a:t>ŠTA JE POŠLO PO ZLU?</a:t>
            </a:r>
          </a:p>
        </p:txBody>
      </p:sp>
      <p:sp>
        <p:nvSpPr>
          <p:cNvPr id="3" name="Content Placeholder 2"/>
          <p:cNvSpPr>
            <a:spLocks noGrp="1"/>
          </p:cNvSpPr>
          <p:nvPr>
            <p:ph idx="1"/>
          </p:nvPr>
        </p:nvSpPr>
        <p:spPr>
          <a:xfrm>
            <a:off x="457200" y="1285860"/>
            <a:ext cx="8229600" cy="4709160"/>
          </a:xfrm>
        </p:spPr>
        <p:txBody>
          <a:bodyPr/>
          <a:lstStyle/>
          <a:p>
            <a:pPr algn="just">
              <a:lnSpc>
                <a:spcPct val="150000"/>
              </a:lnSpc>
            </a:pPr>
            <a:r>
              <a:rPr lang="bs-Latn-BA" i="1" dirty="0">
                <a:solidFill>
                  <a:schemeClr val="bg1"/>
                </a:solidFill>
                <a:latin typeface="Times New Roman" pitchFamily="18" charset="0"/>
                <a:cs typeface="Times New Roman" pitchFamily="18" charset="0"/>
              </a:rPr>
              <a:t>“</a:t>
            </a:r>
            <a:r>
              <a:rPr lang="bs-Latn-BA" b="1" i="1" dirty="0">
                <a:solidFill>
                  <a:schemeClr val="bg1"/>
                </a:solidFill>
                <a:latin typeface="Times New Roman" pitchFamily="18" charset="0"/>
                <a:cs typeface="Times New Roman" pitchFamily="18" charset="0"/>
              </a:rPr>
              <a:t>Luciferov efekat</a:t>
            </a:r>
            <a:r>
              <a:rPr lang="bs-Latn-BA" i="1" dirty="0">
                <a:solidFill>
                  <a:schemeClr val="bg1"/>
                </a:solidFill>
                <a:latin typeface="Times New Roman" pitchFamily="18" charset="0"/>
                <a:cs typeface="Times New Roman" pitchFamily="18" charset="0"/>
              </a:rPr>
              <a:t>” – </a:t>
            </a:r>
            <a:r>
              <a:rPr lang="bs-Latn-BA" dirty="0">
                <a:solidFill>
                  <a:schemeClr val="bg1"/>
                </a:solidFill>
                <a:latin typeface="Times New Roman" pitchFamily="18" charset="0"/>
                <a:cs typeface="Times New Roman" pitchFamily="18" charset="0"/>
              </a:rPr>
              <a:t>kada i zašto dobar čovjek postao zao? Da li je čovjek urođeno dobar?</a:t>
            </a:r>
          </a:p>
          <a:p>
            <a:pPr algn="just">
              <a:lnSpc>
                <a:spcPct val="150000"/>
              </a:lnSpc>
            </a:pPr>
            <a:r>
              <a:rPr lang="bs-Latn-BA" dirty="0">
                <a:solidFill>
                  <a:schemeClr val="bg1"/>
                </a:solidFill>
                <a:latin typeface="Times New Roman" pitchFamily="18" charset="0"/>
                <a:cs typeface="Times New Roman" pitchFamily="18" charset="0"/>
              </a:rPr>
              <a:t>Lucifer - “pali anđeo”, neiskvaren, omiljeni Bogu, dobar </a:t>
            </a:r>
            <a:r>
              <a:rPr lang="bs-Latn-BA" dirty="0">
                <a:solidFill>
                  <a:srgbClr val="FF0000"/>
                </a:solidFill>
                <a:sym typeface="Wingdings"/>
              </a:rPr>
              <a:t> </a:t>
            </a:r>
            <a:r>
              <a:rPr lang="bs-Latn-BA" dirty="0">
                <a:solidFill>
                  <a:schemeClr val="bg1"/>
                </a:solidFill>
                <a:latin typeface="Times New Roman" pitchFamily="18" charset="0"/>
                <a:cs typeface="Times New Roman" pitchFamily="18" charset="0"/>
                <a:sym typeface="Wingdings"/>
              </a:rPr>
              <a:t>podiže pobunu protiv Boga i postaje simbol pakla, suprotnosti od dobrog</a:t>
            </a:r>
            <a:endParaRPr lang="bs-Latn-BA" dirty="0">
              <a:solidFill>
                <a:schemeClr val="bg1"/>
              </a:solidFill>
              <a:latin typeface="Times New Roman" pitchFamily="18" charset="0"/>
              <a:cs typeface="Times New Roman" pitchFamily="18" charset="0"/>
            </a:endParaRPr>
          </a:p>
        </p:txBody>
      </p:sp>
      <p:pic>
        <p:nvPicPr>
          <p:cNvPr id="4" name="Picture 3" descr="Lucifer - Morning star.jpg"/>
          <p:cNvPicPr>
            <a:picLocks noChangeAspect="1"/>
          </p:cNvPicPr>
          <p:nvPr/>
        </p:nvPicPr>
        <p:blipFill>
          <a:blip r:embed="rId2"/>
          <a:stretch>
            <a:fillRect/>
          </a:stretch>
        </p:blipFill>
        <p:spPr>
          <a:xfrm>
            <a:off x="6615142" y="3929066"/>
            <a:ext cx="2171700" cy="2794000"/>
          </a:xfrm>
          <a:prstGeom prst="rect">
            <a:avLst/>
          </a:prstGeom>
          <a:ln w="38100" cap="sq">
            <a:solidFill>
              <a:srgbClr val="000000"/>
            </a:solidFill>
            <a:prstDash val="solid"/>
            <a:miter lim="800000"/>
          </a:ln>
          <a:effectLst>
            <a:outerShdw blurRad="50800" dist="38100" dir="2700000" algn="tl" rotWithShape="0">
              <a:srgbClr val="000000">
                <a:alpha val="43000"/>
              </a:srgbClr>
            </a:outerShdw>
            <a:reflection blurRad="6350" stA="52000" endA="300" endPos="35000" dir="5400000" sy="-100000" algn="bl" rotWithShape="0"/>
          </a:effectLst>
        </p:spPr>
      </p:pic>
      <p:pic>
        <p:nvPicPr>
          <p:cNvPr id="5" name="Picture 4" descr="stanford-prison-experiment-movie-images-2015.jpg"/>
          <p:cNvPicPr>
            <a:picLocks noChangeAspect="1"/>
          </p:cNvPicPr>
          <p:nvPr/>
        </p:nvPicPr>
        <p:blipFill>
          <a:blip r:embed="rId3" cstate="print"/>
          <a:stretch>
            <a:fillRect/>
          </a:stretch>
        </p:blipFill>
        <p:spPr>
          <a:xfrm>
            <a:off x="428596" y="4643446"/>
            <a:ext cx="3429024" cy="1928826"/>
          </a:xfrm>
          <a:prstGeom prst="rect">
            <a:avLst/>
          </a:prstGeom>
          <a:ln w="38100" cap="sq">
            <a:solidFill>
              <a:srgbClr val="000000"/>
            </a:solidFill>
            <a:prstDash val="solid"/>
            <a:miter lim="800000"/>
          </a:ln>
          <a:effectLst>
            <a:outerShdw blurRad="50800" dist="38100" dir="2700000" algn="tl" rotWithShape="0">
              <a:srgbClr val="000000">
                <a:alpha val="43000"/>
              </a:srgbClr>
            </a:outerShdw>
            <a:reflection blurRad="6350" stA="52000" endA="300" endPos="35000" dir="5400000" sy="-100000" algn="bl" rotWithShape="0"/>
          </a:effectLst>
        </p:spPr>
      </p:pic>
    </p:spTree>
  </p:cSld>
  <p:clrMapOvr>
    <a:masterClrMapping/>
  </p:clrMapOvr>
  <p:transition spd="slow" advTm="1000">
    <p:diamon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
            <a:ext cx="8229600" cy="1143000"/>
          </a:xfrm>
        </p:spPr>
        <p:txBody>
          <a:bodyPr>
            <a:normAutofit/>
          </a:bodyPr>
          <a:lstStyle/>
          <a:p>
            <a:r>
              <a:rPr lang="bs-Latn-BA" sz="3600" dirty="0">
                <a:solidFill>
                  <a:schemeClr val="bg1"/>
                </a:solidFill>
                <a:effectLst/>
                <a:latin typeface="Times New Roman" pitchFamily="18" charset="0"/>
                <a:cs typeface="Times New Roman" pitchFamily="18" charset="0"/>
              </a:rPr>
              <a:t>ZAKLJUČAK EKSPERIMENTA</a:t>
            </a:r>
          </a:p>
        </p:txBody>
      </p:sp>
      <p:sp>
        <p:nvSpPr>
          <p:cNvPr id="3" name="Content Placeholder 2"/>
          <p:cNvSpPr>
            <a:spLocks noGrp="1"/>
          </p:cNvSpPr>
          <p:nvPr>
            <p:ph idx="1"/>
          </p:nvPr>
        </p:nvSpPr>
        <p:spPr>
          <a:xfrm>
            <a:off x="142844" y="1143008"/>
            <a:ext cx="8715436" cy="5786454"/>
          </a:xfrm>
        </p:spPr>
        <p:txBody>
          <a:bodyPr>
            <a:normAutofit/>
          </a:bodyPr>
          <a:lstStyle/>
          <a:p>
            <a:pPr algn="just">
              <a:lnSpc>
                <a:spcPct val="150000"/>
              </a:lnSpc>
            </a:pPr>
            <a:r>
              <a:rPr lang="bs-Latn-BA" sz="2000" dirty="0">
                <a:solidFill>
                  <a:schemeClr val="bg1"/>
                </a:solidFill>
                <a:latin typeface="Times New Roman" pitchFamily="18" charset="0"/>
                <a:cs typeface="Times New Roman" pitchFamily="18" charset="0"/>
              </a:rPr>
              <a:t>Ponašanje čovjeka uvjetuje trenutna situacija</a:t>
            </a:r>
          </a:p>
          <a:p>
            <a:pPr algn="just">
              <a:lnSpc>
                <a:spcPct val="150000"/>
              </a:lnSpc>
            </a:pPr>
            <a:r>
              <a:rPr lang="bs-Latn-BA" sz="2000" dirty="0">
                <a:solidFill>
                  <a:schemeClr val="bg1"/>
                </a:solidFill>
                <a:latin typeface="Times New Roman" pitchFamily="18" charset="0"/>
                <a:cs typeface="Times New Roman" pitchFamily="18" charset="0"/>
              </a:rPr>
              <a:t>Količina zla u pojedincu je uvjetovana raznim uslovima</a:t>
            </a:r>
          </a:p>
          <a:p>
            <a:pPr algn="just">
              <a:lnSpc>
                <a:spcPct val="150000"/>
              </a:lnSpc>
            </a:pPr>
            <a:r>
              <a:rPr lang="bs-Latn-BA" sz="2000" b="1" dirty="0">
                <a:solidFill>
                  <a:schemeClr val="bg1"/>
                </a:solidFill>
                <a:latin typeface="Times New Roman" pitchFamily="18" charset="0"/>
                <a:cs typeface="Times New Roman" pitchFamily="18" charset="0"/>
              </a:rPr>
              <a:t>DEINDIVIDUACIJA</a:t>
            </a:r>
            <a:r>
              <a:rPr lang="bs-Latn-BA" sz="2000" dirty="0">
                <a:solidFill>
                  <a:schemeClr val="bg1"/>
                </a:solidFill>
                <a:latin typeface="Times New Roman" pitchFamily="18" charset="0"/>
                <a:cs typeface="Times New Roman" pitchFamily="18" charset="0"/>
              </a:rPr>
              <a:t>- promjena ponašanja pojedinca nekarakteristična za njegovu ličnost; sebe doživljava kao pojedinca unutar grupe</a:t>
            </a:r>
          </a:p>
          <a:p>
            <a:pPr>
              <a:lnSpc>
                <a:spcPct val="150000"/>
              </a:lnSpc>
            </a:pPr>
            <a:r>
              <a:rPr lang="bs-Latn-BA" sz="2000" dirty="0">
                <a:solidFill>
                  <a:schemeClr val="bg1"/>
                </a:solidFill>
                <a:latin typeface="Times New Roman" pitchFamily="18" charset="0"/>
                <a:cs typeface="Times New Roman" pitchFamily="18" charset="0"/>
              </a:rPr>
              <a:t>Najčešća reakcija jeste nasilje </a:t>
            </a:r>
            <a:r>
              <a:rPr lang="bs-Latn-BA" sz="2000" dirty="0">
                <a:solidFill>
                  <a:srgbClr val="FF0000"/>
                </a:solidFill>
                <a:sym typeface="Wingdings"/>
              </a:rPr>
              <a:t> </a:t>
            </a:r>
            <a:r>
              <a:rPr lang="bs-Latn-BA" sz="2000" dirty="0">
                <a:solidFill>
                  <a:schemeClr val="bg1"/>
                </a:solidFill>
                <a:sym typeface="Wingdings"/>
              </a:rPr>
              <a:t>ponašanje ne kontroliše um već situacija</a:t>
            </a:r>
          </a:p>
          <a:p>
            <a:pPr>
              <a:lnSpc>
                <a:spcPct val="150000"/>
              </a:lnSpc>
            </a:pPr>
            <a:r>
              <a:rPr lang="bs-Latn-BA" sz="2000" dirty="0">
                <a:solidFill>
                  <a:schemeClr val="bg1"/>
                </a:solidFill>
                <a:sym typeface="Wingdings"/>
              </a:rPr>
              <a:t>Anonimnost i odgovornost – doprinijeli deindividuaciji; čuvari u “kući Velikog Brata” (strah od sankcije pojačava okrutnost</a:t>
            </a:r>
            <a:r>
              <a:rPr lang="bs-Latn-BA" dirty="0">
                <a:solidFill>
                  <a:schemeClr val="bg1"/>
                </a:solidFill>
                <a:sym typeface="Wingdings"/>
              </a:rPr>
              <a:t>)</a:t>
            </a:r>
          </a:p>
          <a:p>
            <a:pPr>
              <a:lnSpc>
                <a:spcPct val="150000"/>
              </a:lnSpc>
            </a:pPr>
            <a:r>
              <a:rPr lang="bs-Latn-BA" sz="2000" dirty="0">
                <a:solidFill>
                  <a:schemeClr val="bg1"/>
                </a:solidFill>
                <a:latin typeface="Times New Roman" pitchFamily="18" charset="0"/>
                <a:cs typeface="Times New Roman" pitchFamily="18" charset="0"/>
              </a:rPr>
              <a:t>1 od 3 zatvorenika postao je nasilan  prema zatvorenicima pokazujući kako pozicija autoriteta može promijeniti ponašanje pojedinca</a:t>
            </a:r>
          </a:p>
          <a:p>
            <a:pPr>
              <a:lnSpc>
                <a:spcPct val="150000"/>
              </a:lnSpc>
            </a:pPr>
            <a:endParaRPr lang="bs-Latn-BA" sz="2000" dirty="0">
              <a:solidFill>
                <a:schemeClr val="bg1"/>
              </a:solidFill>
              <a:latin typeface="Times New Roman" pitchFamily="18" charset="0"/>
              <a:cs typeface="Times New Roman" pitchFamily="18" charset="0"/>
            </a:endParaRPr>
          </a:p>
        </p:txBody>
      </p:sp>
    </p:spTree>
  </p:cSld>
  <p:clrMapOvr>
    <a:masterClrMapping/>
  </p:clrMapOvr>
  <p:transition spd="slow" advTm="1000">
    <p:diamon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62"/>
            <a:ext cx="8229600" cy="1143000"/>
          </a:xfrm>
        </p:spPr>
        <p:txBody>
          <a:bodyPr/>
          <a:lstStyle/>
          <a:p>
            <a:r>
              <a:rPr lang="bs-Latn-BA" dirty="0">
                <a:solidFill>
                  <a:schemeClr val="bg1"/>
                </a:solidFill>
                <a:effectLst/>
                <a:latin typeface="Times New Roman" pitchFamily="18" charset="0"/>
                <a:cs typeface="Times New Roman" pitchFamily="18" charset="0"/>
              </a:rPr>
              <a:t>RADNJA FILMA(ukratko)</a:t>
            </a:r>
          </a:p>
        </p:txBody>
      </p:sp>
      <p:sp>
        <p:nvSpPr>
          <p:cNvPr id="3" name="Content Placeholder 2"/>
          <p:cNvSpPr>
            <a:spLocks noGrp="1"/>
          </p:cNvSpPr>
          <p:nvPr>
            <p:ph idx="1"/>
          </p:nvPr>
        </p:nvSpPr>
        <p:spPr>
          <a:xfrm>
            <a:off x="457200" y="857232"/>
            <a:ext cx="8229600" cy="5857916"/>
          </a:xfrm>
        </p:spPr>
        <p:txBody>
          <a:bodyPr>
            <a:noAutofit/>
          </a:bodyPr>
          <a:lstStyle/>
          <a:p>
            <a:pPr algn="just"/>
            <a:r>
              <a:rPr lang="bs-Latn-BA" sz="2000" dirty="0">
                <a:solidFill>
                  <a:schemeClr val="bg1"/>
                </a:solidFill>
                <a:latin typeface="Times New Roman" pitchFamily="18" charset="0"/>
                <a:cs typeface="Times New Roman" pitchFamily="18" charset="0"/>
              </a:rPr>
              <a:t>Po prijavi na oglas, studenti dolaze na zakazano mjesto, intervju </a:t>
            </a:r>
          </a:p>
          <a:p>
            <a:pPr algn="just"/>
            <a:r>
              <a:rPr lang="bs-Latn-BA" sz="2000" dirty="0">
                <a:solidFill>
                  <a:schemeClr val="bg1"/>
                </a:solidFill>
                <a:latin typeface="Times New Roman" pitchFamily="18" charset="0"/>
                <a:cs typeface="Times New Roman" pitchFamily="18" charset="0"/>
              </a:rPr>
              <a:t>Po izboru primljenih učesnika, vrši se podjela na čuvare i zatvorenike</a:t>
            </a:r>
          </a:p>
          <a:p>
            <a:pPr algn="just"/>
            <a:r>
              <a:rPr lang="bs-Latn-BA" sz="2000" dirty="0">
                <a:solidFill>
                  <a:schemeClr val="bg1"/>
                </a:solidFill>
                <a:latin typeface="Times New Roman" pitchFamily="18" charset="0"/>
                <a:cs typeface="Times New Roman" pitchFamily="18" charset="0"/>
              </a:rPr>
              <a:t>Zatvorenicima se oduzimaju lične stvari i identitet – postaju </a:t>
            </a:r>
            <a:r>
              <a:rPr lang="bs-Latn-BA" sz="2000" i="1" dirty="0">
                <a:solidFill>
                  <a:schemeClr val="bg1"/>
                </a:solidFill>
                <a:latin typeface="Times New Roman" pitchFamily="18" charset="0"/>
                <a:cs typeface="Times New Roman" pitchFamily="18" charset="0"/>
              </a:rPr>
              <a:t>brojevi </a:t>
            </a:r>
          </a:p>
          <a:p>
            <a:pPr algn="just"/>
            <a:r>
              <a:rPr lang="bs-Latn-BA" sz="2000" dirty="0">
                <a:solidFill>
                  <a:schemeClr val="bg1"/>
                </a:solidFill>
                <a:latin typeface="Times New Roman" pitchFamily="18" charset="0"/>
                <a:cs typeface="Times New Roman" pitchFamily="18" charset="0"/>
              </a:rPr>
              <a:t>Bezazlena situacija dovodi do prvog sukoba koji je početak kraja</a:t>
            </a:r>
          </a:p>
          <a:p>
            <a:pPr algn="just"/>
            <a:r>
              <a:rPr lang="bs-Latn-BA" sz="2000" dirty="0">
                <a:solidFill>
                  <a:schemeClr val="bg1"/>
                </a:solidFill>
                <a:latin typeface="Times New Roman" pitchFamily="18" charset="0"/>
                <a:cs typeface="Times New Roman" pitchFamily="18" charset="0"/>
              </a:rPr>
              <a:t>Čuvari pokušavaju ojačati autoritet oduzimajući osnovna ljudska prava, zatvorenici podliježu pod pritiskom</a:t>
            </a:r>
          </a:p>
          <a:p>
            <a:pPr algn="just"/>
            <a:r>
              <a:rPr lang="bs-Latn-BA" sz="2000" dirty="0">
                <a:solidFill>
                  <a:schemeClr val="bg1"/>
                </a:solidFill>
                <a:latin typeface="Times New Roman" pitchFamily="18" charset="0"/>
                <a:cs typeface="Times New Roman" pitchFamily="18" charset="0"/>
              </a:rPr>
              <a:t>Eskalacija se dešava pri smrtnom ishodu jednog od zatvorenika</a:t>
            </a:r>
          </a:p>
          <a:p>
            <a:pPr algn="just"/>
            <a:r>
              <a:rPr lang="bs-Latn-BA" sz="2000" dirty="0">
                <a:solidFill>
                  <a:schemeClr val="bg1"/>
                </a:solidFill>
                <a:latin typeface="Times New Roman" pitchFamily="18" charset="0"/>
                <a:cs typeface="Times New Roman" pitchFamily="18" charset="0"/>
              </a:rPr>
              <a:t>Konstantni fizički sukobi dovode do krajnje ponižavajućih načina kažnjavanja (prisilno šišanje, vezivanje lisicama za rešetke ćelije, guranje glave u WC školjku, grupno uriniranje po zatvoreniku, seksualni delikti, psihofizički teror..)</a:t>
            </a:r>
          </a:p>
          <a:p>
            <a:pPr algn="just"/>
            <a:r>
              <a:rPr lang="bs-Latn-BA" sz="2000" dirty="0">
                <a:solidFill>
                  <a:schemeClr val="bg1"/>
                </a:solidFill>
                <a:latin typeface="Times New Roman" pitchFamily="18" charset="0"/>
                <a:cs typeface="Times New Roman" pitchFamily="18" charset="0"/>
              </a:rPr>
              <a:t>Zatvorenici čine rizičan korak – suprotstavljanje “sistemu” što u konačnici  rezultira masovnim fizičkim sukobom u kojem sredstva nisu birana</a:t>
            </a:r>
          </a:p>
          <a:p>
            <a:pPr algn="just"/>
            <a:r>
              <a:rPr lang="bs-Latn-BA" sz="2000" dirty="0">
                <a:solidFill>
                  <a:schemeClr val="bg1"/>
                </a:solidFill>
                <a:latin typeface="Times New Roman" pitchFamily="18" charset="0"/>
                <a:cs typeface="Times New Roman" pitchFamily="18" charset="0"/>
              </a:rPr>
              <a:t>Eksperiment se (</a:t>
            </a:r>
            <a:r>
              <a:rPr lang="bs-Latn-BA" sz="2000" i="1" dirty="0">
                <a:solidFill>
                  <a:schemeClr val="bg1"/>
                </a:solidFill>
                <a:latin typeface="Times New Roman" pitchFamily="18" charset="0"/>
                <a:cs typeface="Times New Roman" pitchFamily="18" charset="0"/>
              </a:rPr>
              <a:t>prisilno</a:t>
            </a:r>
            <a:r>
              <a:rPr lang="bs-Latn-BA" sz="2000" dirty="0">
                <a:solidFill>
                  <a:schemeClr val="bg1"/>
                </a:solidFill>
                <a:latin typeface="Times New Roman" pitchFamily="18" charset="0"/>
                <a:cs typeface="Times New Roman" pitchFamily="18" charset="0"/>
              </a:rPr>
              <a:t>?) okončava</a:t>
            </a:r>
          </a:p>
          <a:p>
            <a:pPr algn="just"/>
            <a:r>
              <a:rPr lang="bs-Latn-BA" sz="2000" dirty="0">
                <a:solidFill>
                  <a:schemeClr val="bg1"/>
                </a:solidFill>
                <a:latin typeface="Times New Roman" pitchFamily="18" charset="0"/>
                <a:cs typeface="Times New Roman" pitchFamily="18" charset="0"/>
              </a:rPr>
              <a:t>Vrata se otvaraju, svi su ponovno poznanici gubeći uloge čuvara i zatvorenika   </a:t>
            </a:r>
          </a:p>
        </p:txBody>
      </p:sp>
    </p:spTree>
  </p:cSld>
  <p:clrMapOvr>
    <a:masterClrMapping/>
  </p:clrMapOvr>
  <p:transition spd="slow" advTm="1000">
    <p:diamon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_g0015161440.jpg"/>
          <p:cNvPicPr>
            <a:picLocks noChangeAspect="1"/>
          </p:cNvPicPr>
          <p:nvPr/>
        </p:nvPicPr>
        <p:blipFill>
          <a:blip r:embed="rId2"/>
          <a:srcRect r="4878" b="6382"/>
          <a:stretch>
            <a:fillRect/>
          </a:stretch>
        </p:blipFill>
        <p:spPr>
          <a:xfrm>
            <a:off x="5357818" y="1857364"/>
            <a:ext cx="3143272" cy="3949240"/>
          </a:xfrm>
          <a:prstGeom prst="rect">
            <a:avLst/>
          </a:prstGeom>
          <a:ln w="38100" cap="sq">
            <a:solidFill>
              <a:srgbClr val="000000"/>
            </a:solidFill>
            <a:prstDash val="solid"/>
            <a:miter lim="800000"/>
          </a:ln>
          <a:effectLst>
            <a:outerShdw blurRad="50800" dist="38100" dir="2700000" algn="tl" rotWithShape="0">
              <a:srgbClr val="000000">
                <a:alpha val="43000"/>
              </a:srgbClr>
            </a:outerShdw>
            <a:reflection blurRad="6350" stA="52000" endA="300" endPos="35000" dir="5400000" sy="-100000" algn="bl" rotWithShape="0"/>
          </a:effectLst>
        </p:spPr>
      </p:pic>
      <p:pic>
        <p:nvPicPr>
          <p:cNvPr id="6" name="Picture 5" descr="the-experiment-lg.jpg"/>
          <p:cNvPicPr>
            <a:picLocks noChangeAspect="1"/>
          </p:cNvPicPr>
          <p:nvPr/>
        </p:nvPicPr>
        <p:blipFill>
          <a:blip r:embed="rId3"/>
          <a:srcRect b="10000"/>
          <a:stretch>
            <a:fillRect/>
          </a:stretch>
        </p:blipFill>
        <p:spPr>
          <a:xfrm>
            <a:off x="571472" y="428604"/>
            <a:ext cx="4286280" cy="2571768"/>
          </a:xfrm>
          <a:prstGeom prst="rect">
            <a:avLst/>
          </a:prstGeom>
          <a:ln w="38100" cap="sq">
            <a:solidFill>
              <a:srgbClr val="000000"/>
            </a:solidFill>
            <a:prstDash val="solid"/>
            <a:miter lim="800000"/>
          </a:ln>
          <a:effectLst>
            <a:outerShdw blurRad="50800" dist="38100" dir="2700000" algn="tl" rotWithShape="0">
              <a:srgbClr val="000000">
                <a:alpha val="43000"/>
              </a:srgbClr>
            </a:outerShdw>
            <a:reflection blurRad="6350" stA="52000" endA="300" endPos="35000" dir="5400000" sy="-100000" algn="bl" rotWithShape="0"/>
          </a:effectLst>
        </p:spPr>
      </p:pic>
      <p:sp>
        <p:nvSpPr>
          <p:cNvPr id="8" name="TextBox 7"/>
          <p:cNvSpPr txBox="1"/>
          <p:nvPr/>
        </p:nvSpPr>
        <p:spPr>
          <a:xfrm>
            <a:off x="1500166" y="3071810"/>
            <a:ext cx="2515176" cy="307777"/>
          </a:xfrm>
          <a:prstGeom prst="rect">
            <a:avLst/>
          </a:prstGeom>
          <a:noFill/>
        </p:spPr>
        <p:txBody>
          <a:bodyPr wrap="none" rtlCol="0">
            <a:spAutoFit/>
          </a:bodyPr>
          <a:lstStyle/>
          <a:p>
            <a:pPr algn="just"/>
            <a:r>
              <a:rPr lang="bs-Latn-BA" sz="1400" b="1" i="1" dirty="0">
                <a:solidFill>
                  <a:schemeClr val="bg1"/>
                </a:solidFill>
                <a:latin typeface="Times New Roman" pitchFamily="18" charset="0"/>
                <a:cs typeface="Times New Roman" pitchFamily="18" charset="0"/>
              </a:rPr>
              <a:t>Dolazak u zatvor, početak filma</a:t>
            </a:r>
          </a:p>
        </p:txBody>
      </p:sp>
      <p:sp>
        <p:nvSpPr>
          <p:cNvPr id="9" name="TextBox 8"/>
          <p:cNvSpPr txBox="1"/>
          <p:nvPr/>
        </p:nvSpPr>
        <p:spPr>
          <a:xfrm>
            <a:off x="5214942" y="5929330"/>
            <a:ext cx="3929058" cy="307777"/>
          </a:xfrm>
          <a:prstGeom prst="rect">
            <a:avLst/>
          </a:prstGeom>
          <a:noFill/>
        </p:spPr>
        <p:txBody>
          <a:bodyPr wrap="square" rtlCol="0">
            <a:spAutoFit/>
          </a:bodyPr>
          <a:lstStyle/>
          <a:p>
            <a:pPr algn="just"/>
            <a:r>
              <a:rPr lang="bs-Latn-BA" sz="1400" b="1" i="1" dirty="0">
                <a:solidFill>
                  <a:schemeClr val="bg1"/>
                </a:solidFill>
                <a:latin typeface="Times New Roman" pitchFamily="18" charset="0"/>
                <a:cs typeface="Times New Roman" pitchFamily="18" charset="0"/>
              </a:rPr>
              <a:t>Završna scena filma, okončanje eksperimenta</a:t>
            </a:r>
          </a:p>
        </p:txBody>
      </p:sp>
    </p:spTree>
  </p:cSld>
  <p:clrMapOvr>
    <a:masterClrMapping/>
  </p:clrMapOvr>
  <p:transition spd="slow" advTm="1000">
    <p:diamond/>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256</TotalTime>
  <Words>858</Words>
  <Application>Microsoft Office PowerPoint</Application>
  <PresentationFormat>On-screen Show (4:3)</PresentationFormat>
  <Paragraphs>73</Paragraphs>
  <Slides>16</Slides>
  <Notes>1</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Aharoni</vt:lpstr>
      <vt:lpstr>Book Antiqua</vt:lpstr>
      <vt:lpstr>Calibri</vt:lpstr>
      <vt:lpstr>Lucida Sans</vt:lpstr>
      <vt:lpstr>Times New Roman</vt:lpstr>
      <vt:lpstr>Wingdings</vt:lpstr>
      <vt:lpstr>Wingdings 2</vt:lpstr>
      <vt:lpstr>Wingdings 3</vt:lpstr>
      <vt:lpstr>Apex</vt:lpstr>
      <vt:lpstr>THE EXPERIMENT</vt:lpstr>
      <vt:lpstr>Uvodne napomene</vt:lpstr>
      <vt:lpstr>“THE EXPERIMENT” (2010)</vt:lpstr>
      <vt:lpstr>“STANFORDSKI ZATVORSKI EKSPERIMENT”</vt:lpstr>
      <vt:lpstr>PowerPoint Presentation</vt:lpstr>
      <vt:lpstr>ŠTA JE POŠLO PO ZLU?</vt:lpstr>
      <vt:lpstr>ZAKLJUČAK EKSPERIMENTA</vt:lpstr>
      <vt:lpstr>RADNJA FILMA(ukratko)</vt:lpstr>
      <vt:lpstr>PowerPoint Presentation</vt:lpstr>
      <vt:lpstr>PowerPoint Presentation</vt:lpstr>
      <vt:lpstr>EKSPERIMENT PRISILNO ZAUSTAVLJEN?</vt:lpstr>
      <vt:lpstr>STANFORDSKI EKSPERIMENT U 2020. GODINI?</vt:lpstr>
      <vt:lpstr>PowerPoint Presentation</vt:lpstr>
      <vt:lpstr>PowerPoint Presentation</vt:lpstr>
      <vt:lpstr>ZAKLJUČAK</vt:lpstr>
      <vt:lpstr>PRILOG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EXPERIMENT</dc:title>
  <dc:creator>Hp</dc:creator>
  <cp:lastModifiedBy>Ena Gotovuša</cp:lastModifiedBy>
  <cp:revision>27</cp:revision>
  <dcterms:created xsi:type="dcterms:W3CDTF">2020-05-10T21:59:40Z</dcterms:created>
  <dcterms:modified xsi:type="dcterms:W3CDTF">2020-05-11T20:21:02Z</dcterms:modified>
</cp:coreProperties>
</file>