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3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CE897FE-CD60-4E7E-9CC4-F8F84947C0C5}" v="5" dt="2020-05-05T12:14:10.8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9162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9840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347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5978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97669AF7-7BEB-44E4-9852-375E34362B5B}" type="datetime1">
              <a:rPr lang="en-US" smtClean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745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689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5/11/2020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9150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5/11/2020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048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5/11/2020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986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EA474-078D-4E9B-9B14-09A87B19DC46}" type="datetime1">
              <a:rPr lang="en-US" smtClean="0"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5584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7D986-8816-4272-A432-0437A28A9828}" type="datetime1">
              <a:rPr lang="en-US" smtClean="0"/>
              <a:t>5/11/2020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844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62D6E202-B606-4609-B914-27C9371A1F6D}" type="datetime1">
              <a:rPr lang="en-US" smtClean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49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CA1C3-AB69-45C6-8301-F7182AD6CB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41110" y="639098"/>
            <a:ext cx="3401961" cy="3494790"/>
          </a:xfrm>
        </p:spPr>
        <p:txBody>
          <a:bodyPr>
            <a:normAutofit/>
          </a:bodyPr>
          <a:lstStyle/>
          <a:p>
            <a:r>
              <a:rPr lang="bs-Latn-BA" sz="4000" b="1" dirty="0"/>
              <a:t>„Smrtna kazna u Jugoslaviji“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2BF1C5-FAB0-4AEC-B0E1-28D9DE52CF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41110" y="4455621"/>
            <a:ext cx="3417990" cy="1238616"/>
          </a:xfrm>
        </p:spPr>
        <p:txBody>
          <a:bodyPr>
            <a:normAutofit/>
          </a:bodyPr>
          <a:lstStyle/>
          <a:p>
            <a:endParaRPr lang="bs-Latn-BA" sz="1200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bs-Latn-BA" sz="1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Džejna Pašalić-Galić</a:t>
            </a:r>
          </a:p>
          <a:p>
            <a:r>
              <a:rPr lang="bs-Latn-BA" sz="1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Sarajevo, april 2020. godine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4A52AF-8FBD-4312-B1E8-72272875587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358" y="640081"/>
            <a:ext cx="6337499" cy="5054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0523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41C94-3D46-4748-BC5A-3C45AB5E4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815662"/>
          </a:xfrm>
        </p:spPr>
        <p:txBody>
          <a:bodyPr>
            <a:normAutofit/>
          </a:bodyPr>
          <a:lstStyle/>
          <a:p>
            <a:r>
              <a:rPr lang="en-US" sz="2800" dirty="0"/>
              <a:t>OSVRT NA SMRTNU KAZNU PREMA KZ SFRJ</a:t>
            </a:r>
            <a:endParaRPr lang="bs-Latn-BA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D6A1B6-A729-4AC0-9AAF-D6B67F6331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300294"/>
            <a:ext cx="10058400" cy="487190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KZ SFRJ - TRI VRSTE KAZNI: SMRTNA KAZNA, KAZNA ZATVORA I NOVČANA KAZNA.</a:t>
            </a:r>
          </a:p>
          <a:p>
            <a:r>
              <a:rPr lang="en-US" dirty="0"/>
              <a:t>OVE KAZNE DIJELE SE NA GLAVNE I SPOREDNE.</a:t>
            </a:r>
          </a:p>
          <a:p>
            <a:r>
              <a:rPr lang="en-US" dirty="0"/>
              <a:t>GLAVNE KAZNE: SMRTNA KAZNA I KAZNA ZATVORA.</a:t>
            </a:r>
          </a:p>
          <a:p>
            <a:r>
              <a:rPr lang="en-US" dirty="0"/>
              <a:t>SPOREDNA ALI I GLAVNA KAZNA: NOVČANA KAZNA.</a:t>
            </a:r>
          </a:p>
          <a:p>
            <a:r>
              <a:rPr lang="en-US" dirty="0"/>
              <a:t>ČL. 34 I 35 KZ SFRJ.</a:t>
            </a:r>
          </a:p>
          <a:p>
            <a:r>
              <a:rPr lang="en-US" dirty="0"/>
              <a:t>ČL. 37 KZ SFRJ SMRTNA KAZNA SE NE MOŽE PROPISATI KAO JEDINA GLAVNA KAZNA NITI ZA JEDNO KD (</a:t>
            </a:r>
            <a:r>
              <a:rPr lang="en-US" dirty="0" err="1"/>
              <a:t>uvijek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kaznu</a:t>
            </a:r>
            <a:r>
              <a:rPr lang="en-US" dirty="0"/>
              <a:t> </a:t>
            </a:r>
            <a:r>
              <a:rPr lang="en-US" dirty="0" err="1"/>
              <a:t>zatvora</a:t>
            </a:r>
            <a:r>
              <a:rPr lang="en-US" dirty="0"/>
              <a:t>).</a:t>
            </a:r>
          </a:p>
          <a:p>
            <a:r>
              <a:rPr lang="en-US" dirty="0"/>
              <a:t>ISKLJUČENA MOGUĆNOST IZRICANJA SMRTNE KAZNE MALOLJETNOM LICU I BREMENITOJ ŽENI.</a:t>
            </a:r>
          </a:p>
          <a:p>
            <a:r>
              <a:rPr lang="en-US" dirty="0"/>
              <a:t>ISKLJUČENA MOGUĆNOST IZRICANJA SMRTNE KAZNE I TZV. MLAĐEM PUNOLJETNOM LICU.</a:t>
            </a:r>
          </a:p>
          <a:p>
            <a:r>
              <a:rPr lang="en-US" dirty="0"/>
              <a:t>IZMJENAMA OD 28. JUNA 1990. god. U KZ SFRJ SMRTNA KAZNA JE OSTALA PROPISANA ZA 7 OSNOVNIH I 19 KVALIFICIRANIH OBLIKA OSNOVNOG KD.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40251065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1CB6B-D41D-4C23-8FA0-EBD37FCF6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723383"/>
          </a:xfrm>
        </p:spPr>
        <p:txBody>
          <a:bodyPr>
            <a:normAutofit/>
          </a:bodyPr>
          <a:lstStyle/>
          <a:p>
            <a:r>
              <a:rPr lang="en-US" sz="2800" dirty="0"/>
              <a:t>SMRTNA KAZNA U KZ SAVEZNE REPUBLIKE JUGOSLAVIJE</a:t>
            </a:r>
            <a:endParaRPr lang="bs-Latn-BA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0B02C8-471E-4F07-9A96-B176600ECA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971412"/>
            <a:ext cx="10058400" cy="4200787"/>
          </a:xfrm>
        </p:spPr>
        <p:txBody>
          <a:bodyPr/>
          <a:lstStyle/>
          <a:p>
            <a:r>
              <a:rPr lang="en-US" dirty="0"/>
              <a:t>IZMJENAMA I DOPUNAMA OD 16. JULA 1993. god. U REGISTRU </a:t>
            </a:r>
            <a:r>
              <a:rPr lang="en-US"/>
              <a:t>KAZNI NAŠLA SE I </a:t>
            </a:r>
            <a:r>
              <a:rPr lang="en-US" dirty="0"/>
              <a:t>SMRTNA KAZNA.</a:t>
            </a:r>
          </a:p>
          <a:p>
            <a:r>
              <a:rPr lang="en-US" dirty="0"/>
              <a:t>DONOŠENJE USTAVA SRJ 1992. god.</a:t>
            </a:r>
          </a:p>
          <a:p>
            <a:r>
              <a:rPr lang="en-US" dirty="0"/>
              <a:t>IZMJENE PO PITANJU IZRICANJA SMRTNE KAZNE.</a:t>
            </a:r>
          </a:p>
          <a:p>
            <a:r>
              <a:rPr lang="en-US" dirty="0"/>
              <a:t>ČL. 21 ST. 2 USTAVA SRJ SUŽAVANJE ZAKONSKIH MOGUĆNOSTI ZA IZRICANJE SMRTNE KAZNE.</a:t>
            </a:r>
          </a:p>
          <a:p>
            <a:r>
              <a:rPr lang="en-US" dirty="0"/>
              <a:t>IZMJENAMA I DOPUNAMA OD 16. JULA 1993. god. ZADRŽAVA SE SMRTNA KAZNA U SISTEMU KRIVIČNIH SANKCIJA ( ČL. 34 ST. 1) ALI SAMO KADA JE PROPISANA ZAKONOM REPUBLIKE TJ. FEDERALNE JEDINICE.</a:t>
            </a:r>
          </a:p>
          <a:p>
            <a:r>
              <a:rPr lang="en-US" dirty="0"/>
              <a:t>USTAV SRJ PARCIJALNO RJEŠAVA PITANJE SMRTNE KAZNE – NEDOSTATAK.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1686360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93E78-53DC-4AD6-98C1-7025ADBDA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832440"/>
          </a:xfrm>
        </p:spPr>
        <p:txBody>
          <a:bodyPr>
            <a:normAutofit/>
          </a:bodyPr>
          <a:lstStyle/>
          <a:p>
            <a:r>
              <a:rPr lang="en-US" sz="2800" dirty="0" err="1"/>
              <a:t>Posljednje</a:t>
            </a:r>
            <a:r>
              <a:rPr lang="en-US" sz="2800" dirty="0"/>
              <a:t> </a:t>
            </a:r>
            <a:r>
              <a:rPr lang="en-US" sz="2800" dirty="0" err="1"/>
              <a:t>izvršene</a:t>
            </a:r>
            <a:r>
              <a:rPr lang="en-US" sz="2800" dirty="0"/>
              <a:t> </a:t>
            </a:r>
            <a:r>
              <a:rPr lang="en-US" sz="2800" dirty="0" err="1"/>
              <a:t>smrtne</a:t>
            </a:r>
            <a:r>
              <a:rPr lang="en-US" sz="2800" dirty="0"/>
              <a:t> </a:t>
            </a:r>
            <a:r>
              <a:rPr lang="en-US" sz="2800" dirty="0" err="1"/>
              <a:t>kazne</a:t>
            </a:r>
            <a:r>
              <a:rPr lang="en-US" sz="2800" dirty="0"/>
              <a:t> u </a:t>
            </a:r>
            <a:r>
              <a:rPr lang="en-US" sz="2800" dirty="0" err="1"/>
              <a:t>jugoslaviji</a:t>
            </a:r>
            <a:endParaRPr lang="bs-Latn-BA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E3CCE1-33A9-450B-B085-34BF42F786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94576"/>
            <a:ext cx="10058400" cy="4511180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SRBIJA</a:t>
            </a:r>
          </a:p>
          <a:p>
            <a:r>
              <a:rPr lang="en-US" dirty="0" err="1"/>
              <a:t>Polovinom</a:t>
            </a:r>
            <a:r>
              <a:rPr lang="en-US" dirty="0"/>
              <a:t> </a:t>
            </a:r>
            <a:r>
              <a:rPr lang="en-US" dirty="0" err="1"/>
              <a:t>februara</a:t>
            </a:r>
            <a:r>
              <a:rPr lang="en-US" dirty="0"/>
              <a:t> 2002. </a:t>
            </a:r>
            <a:r>
              <a:rPr lang="en-US" dirty="0" err="1"/>
              <a:t>godine</a:t>
            </a:r>
            <a:r>
              <a:rPr lang="en-US" dirty="0"/>
              <a:t> </a:t>
            </a:r>
            <a:r>
              <a:rPr lang="en-US" dirty="0" err="1"/>
              <a:t>pogubljen</a:t>
            </a:r>
            <a:r>
              <a:rPr lang="en-US" dirty="0"/>
              <a:t> je Johan Drozdek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Karavukova</a:t>
            </a:r>
            <a:r>
              <a:rPr lang="en-US" dirty="0"/>
              <a:t>, </a:t>
            </a:r>
            <a:r>
              <a:rPr lang="en-US" dirty="0" err="1"/>
              <a:t>koji</a:t>
            </a:r>
            <a:r>
              <a:rPr lang="en-US" dirty="0"/>
              <a:t> je 1987. </a:t>
            </a:r>
            <a:r>
              <a:rPr lang="en-US" dirty="0" err="1"/>
              <a:t>godine</a:t>
            </a:r>
            <a:r>
              <a:rPr lang="en-US" dirty="0"/>
              <a:t> </a:t>
            </a:r>
            <a:r>
              <a:rPr lang="en-US" dirty="0" err="1"/>
              <a:t>zadavio</a:t>
            </a:r>
            <a:r>
              <a:rPr lang="en-US" dirty="0"/>
              <a:t> pa </a:t>
            </a:r>
            <a:r>
              <a:rPr lang="en-US" dirty="0" err="1"/>
              <a:t>silovao</a:t>
            </a:r>
            <a:r>
              <a:rPr lang="en-US" dirty="0"/>
              <a:t> </a:t>
            </a:r>
            <a:r>
              <a:rPr lang="en-US" dirty="0" err="1"/>
              <a:t>petogodišnju</a:t>
            </a:r>
            <a:r>
              <a:rPr lang="en-US" dirty="0"/>
              <a:t> </a:t>
            </a:r>
            <a:r>
              <a:rPr lang="en-US" dirty="0" err="1"/>
              <a:t>Ivanu</a:t>
            </a:r>
            <a:r>
              <a:rPr lang="en-US" dirty="0"/>
              <a:t> </a:t>
            </a:r>
            <a:r>
              <a:rPr lang="en-US" dirty="0" err="1"/>
              <a:t>Salijević</a:t>
            </a:r>
            <a:r>
              <a:rPr lang="en-US" dirty="0"/>
              <a:t>. On je od </a:t>
            </a:r>
            <a:r>
              <a:rPr lang="en-US" dirty="0" err="1"/>
              <a:t>oca</a:t>
            </a:r>
            <a:r>
              <a:rPr lang="en-US" dirty="0"/>
              <a:t> </a:t>
            </a:r>
            <a:r>
              <a:rPr lang="en-US" dirty="0" err="1"/>
              <a:t>djevojčice</a:t>
            </a:r>
            <a:r>
              <a:rPr lang="en-US" dirty="0"/>
              <a:t> </a:t>
            </a:r>
            <a:r>
              <a:rPr lang="en-US" dirty="0" err="1"/>
              <a:t>ukrao</a:t>
            </a:r>
            <a:r>
              <a:rPr lang="en-US" dirty="0"/>
              <a:t> </a:t>
            </a:r>
            <a:r>
              <a:rPr lang="en-US" dirty="0" err="1"/>
              <a:t>bicikl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odvezao</a:t>
            </a:r>
            <a:r>
              <a:rPr lang="en-US" dirty="0"/>
              <a:t> se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njom</a:t>
            </a:r>
            <a:r>
              <a:rPr lang="en-US" dirty="0"/>
              <a:t> do </a:t>
            </a:r>
            <a:r>
              <a:rPr lang="en-US" dirty="0" err="1"/>
              <a:t>seoskog</a:t>
            </a:r>
            <a:r>
              <a:rPr lang="en-US" dirty="0"/>
              <a:t> </a:t>
            </a:r>
            <a:r>
              <a:rPr lang="en-US" dirty="0" err="1"/>
              <a:t>groblja</a:t>
            </a:r>
            <a:r>
              <a:rPr lang="en-US" dirty="0"/>
              <a:t>, ne </a:t>
            </a:r>
            <a:r>
              <a:rPr lang="en-US" dirty="0" err="1"/>
              <a:t>obazirući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njen</a:t>
            </a:r>
            <a:r>
              <a:rPr lang="en-US" dirty="0"/>
              <a:t> </a:t>
            </a:r>
            <a:r>
              <a:rPr lang="en-US" dirty="0" err="1"/>
              <a:t>plač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molbe</a:t>
            </a:r>
            <a:r>
              <a:rPr lang="en-US" dirty="0"/>
              <a:t> da je </a:t>
            </a:r>
            <a:r>
              <a:rPr lang="en-US" dirty="0" err="1"/>
              <a:t>vrati</a:t>
            </a:r>
            <a:r>
              <a:rPr lang="en-US" dirty="0"/>
              <a:t> </a:t>
            </a:r>
            <a:r>
              <a:rPr lang="en-US" dirty="0" err="1"/>
              <a:t>kući</a:t>
            </a:r>
            <a:r>
              <a:rPr lang="en-US" dirty="0"/>
              <a:t>. </a:t>
            </a:r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dirty="0" err="1"/>
              <a:t>montruozni</a:t>
            </a:r>
            <a:r>
              <a:rPr lang="en-US" dirty="0"/>
              <a:t> </a:t>
            </a:r>
            <a:r>
              <a:rPr lang="en-US" dirty="0" err="1"/>
              <a:t>zločin</a:t>
            </a:r>
            <a:r>
              <a:rPr lang="en-US" dirty="0"/>
              <a:t> </a:t>
            </a:r>
            <a:r>
              <a:rPr lang="en-US" dirty="0" err="1"/>
              <a:t>odmah</a:t>
            </a:r>
            <a:r>
              <a:rPr lang="en-US" dirty="0"/>
              <a:t> je </a:t>
            </a:r>
            <a:r>
              <a:rPr lang="en-US" dirty="0" err="1"/>
              <a:t>priznao</a:t>
            </a:r>
            <a:r>
              <a:rPr lang="en-US" dirty="0"/>
              <a:t>, a </a:t>
            </a:r>
            <a:r>
              <a:rPr lang="en-US" dirty="0" err="1"/>
              <a:t>kako</a:t>
            </a:r>
            <a:r>
              <a:rPr lang="en-US" dirty="0"/>
              <a:t> je </a:t>
            </a:r>
            <a:r>
              <a:rPr lang="en-US" dirty="0" err="1"/>
              <a:t>naveo</a:t>
            </a:r>
            <a:r>
              <a:rPr lang="en-US" dirty="0"/>
              <a:t>, to je </a:t>
            </a:r>
            <a:r>
              <a:rPr lang="en-US" dirty="0" err="1"/>
              <a:t>učinio</a:t>
            </a:r>
            <a:r>
              <a:rPr lang="en-US" dirty="0"/>
              <a:t> da bi se </a:t>
            </a:r>
            <a:r>
              <a:rPr lang="en-US" dirty="0" err="1"/>
              <a:t>osvetio</a:t>
            </a:r>
            <a:r>
              <a:rPr lang="en-US" dirty="0"/>
              <a:t> </a:t>
            </a:r>
            <a:r>
              <a:rPr lang="en-US" dirty="0" err="1"/>
              <a:t>Ivaninom</a:t>
            </a:r>
            <a:r>
              <a:rPr lang="en-US" dirty="0"/>
              <a:t> </a:t>
            </a:r>
            <a:r>
              <a:rPr lang="en-US" dirty="0" err="1"/>
              <a:t>ocu</a:t>
            </a:r>
            <a:r>
              <a:rPr lang="en-US" dirty="0"/>
              <a:t> </a:t>
            </a:r>
            <a:r>
              <a:rPr lang="en-US" dirty="0" err="1"/>
              <a:t>Džemailu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htio</a:t>
            </a:r>
            <a:r>
              <a:rPr lang="en-US" dirty="0"/>
              <a:t> da mu </a:t>
            </a:r>
            <a:r>
              <a:rPr lang="en-US" dirty="0" err="1"/>
              <a:t>pozajmi</a:t>
            </a:r>
            <a:r>
              <a:rPr lang="en-US" dirty="0"/>
              <a:t> </a:t>
            </a:r>
            <a:r>
              <a:rPr lang="en-US" dirty="0" err="1"/>
              <a:t>bicikl</a:t>
            </a:r>
            <a:r>
              <a:rPr lang="en-US" dirty="0"/>
              <a:t>. </a:t>
            </a:r>
            <a:r>
              <a:rPr lang="en-US" dirty="0" err="1"/>
              <a:t>Ispostavilo</a:t>
            </a:r>
            <a:r>
              <a:rPr lang="en-US" dirty="0"/>
              <a:t> se, </a:t>
            </a:r>
            <a:r>
              <a:rPr lang="en-US" dirty="0" err="1"/>
              <a:t>međutim</a:t>
            </a:r>
            <a:r>
              <a:rPr lang="en-US" dirty="0"/>
              <a:t>, da je Drozdek </a:t>
            </a:r>
            <a:r>
              <a:rPr lang="en-US" dirty="0" err="1"/>
              <a:t>odavno</a:t>
            </a:r>
            <a:r>
              <a:rPr lang="en-US" dirty="0"/>
              <a:t> </a:t>
            </a:r>
            <a:r>
              <a:rPr lang="en-US" dirty="0" err="1"/>
              <a:t>poznat</a:t>
            </a:r>
            <a:r>
              <a:rPr lang="en-US" dirty="0"/>
              <a:t> </a:t>
            </a:r>
            <a:r>
              <a:rPr lang="en-US" dirty="0" err="1"/>
              <a:t>policiji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seksualni</a:t>
            </a:r>
            <a:r>
              <a:rPr lang="en-US" dirty="0"/>
              <a:t> </a:t>
            </a:r>
            <a:r>
              <a:rPr lang="en-US" dirty="0" err="1"/>
              <a:t>prestupnik</a:t>
            </a:r>
            <a:r>
              <a:rPr lang="en-US" dirty="0"/>
              <a:t>, </a:t>
            </a:r>
            <a:r>
              <a:rPr lang="en-US" dirty="0" err="1"/>
              <a:t>te</a:t>
            </a:r>
            <a:r>
              <a:rPr lang="en-US" dirty="0"/>
              <a:t> da je </a:t>
            </a:r>
            <a:r>
              <a:rPr lang="en-US" dirty="0" err="1"/>
              <a:t>zbog</a:t>
            </a:r>
            <a:r>
              <a:rPr lang="en-US" dirty="0"/>
              <a:t> toga </a:t>
            </a:r>
            <a:r>
              <a:rPr lang="en-US" dirty="0" err="1"/>
              <a:t>nekoliko</a:t>
            </a:r>
            <a:r>
              <a:rPr lang="en-US" dirty="0"/>
              <a:t> puta bio </a:t>
            </a:r>
            <a:r>
              <a:rPr lang="en-US" dirty="0" err="1"/>
              <a:t>osuđivan</a:t>
            </a:r>
            <a:r>
              <a:rPr lang="en-US" dirty="0"/>
              <a:t>. </a:t>
            </a:r>
          </a:p>
          <a:p>
            <a:r>
              <a:rPr lang="en-US" dirty="0" err="1"/>
              <a:t>Inače</a:t>
            </a:r>
            <a:r>
              <a:rPr lang="en-US" dirty="0"/>
              <a:t>, </a:t>
            </a:r>
            <a:r>
              <a:rPr lang="en-US" dirty="0" err="1"/>
              <a:t>dvadesetorici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čekali</a:t>
            </a:r>
            <a:r>
              <a:rPr lang="en-US" dirty="0"/>
              <a:t> </a:t>
            </a:r>
            <a:r>
              <a:rPr lang="en-US" dirty="0" err="1"/>
              <a:t>izlazak</a:t>
            </a:r>
            <a:r>
              <a:rPr lang="en-US" dirty="0"/>
              <a:t> </a:t>
            </a:r>
            <a:r>
              <a:rPr lang="en-US" dirty="0" err="1"/>
              <a:t>pred</a:t>
            </a:r>
            <a:r>
              <a:rPr lang="en-US" dirty="0"/>
              <a:t> </a:t>
            </a:r>
            <a:r>
              <a:rPr lang="en-US" dirty="0" err="1"/>
              <a:t>streljački</a:t>
            </a:r>
            <a:r>
              <a:rPr lang="en-US" dirty="0"/>
              <a:t> </a:t>
            </a:r>
            <a:r>
              <a:rPr lang="en-US" dirty="0" err="1"/>
              <a:t>vod</a:t>
            </a:r>
            <a:r>
              <a:rPr lang="en-US" dirty="0"/>
              <a:t>, </a:t>
            </a:r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/>
              <a:t>ukidanja</a:t>
            </a:r>
            <a:r>
              <a:rPr lang="en-US" dirty="0"/>
              <a:t> </a:t>
            </a:r>
            <a:r>
              <a:rPr lang="en-US" dirty="0" err="1"/>
              <a:t>najteže</a:t>
            </a:r>
            <a:r>
              <a:rPr lang="en-US" dirty="0"/>
              <a:t> </a:t>
            </a:r>
            <a:r>
              <a:rPr lang="en-US" dirty="0" err="1"/>
              <a:t>kazne</a:t>
            </a:r>
            <a:r>
              <a:rPr lang="en-US" dirty="0"/>
              <a:t> </a:t>
            </a:r>
            <a:r>
              <a:rPr lang="en-US" dirty="0" err="1"/>
              <a:t>presuda</a:t>
            </a:r>
            <a:r>
              <a:rPr lang="en-US" dirty="0"/>
              <a:t> je </a:t>
            </a:r>
            <a:r>
              <a:rPr lang="en-US" dirty="0" err="1"/>
              <a:t>preinačena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četrdeset</a:t>
            </a:r>
            <a:r>
              <a:rPr lang="en-US" dirty="0"/>
              <a:t> </a:t>
            </a:r>
            <a:r>
              <a:rPr lang="en-US" dirty="0" err="1"/>
              <a:t>godina</a:t>
            </a:r>
            <a:r>
              <a:rPr lang="en-US" dirty="0"/>
              <a:t> </a:t>
            </a:r>
            <a:r>
              <a:rPr lang="en-US" dirty="0" err="1"/>
              <a:t>zatvora</a:t>
            </a:r>
            <a:r>
              <a:rPr lang="en-US" dirty="0"/>
              <a:t>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9368567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B8D676-9B02-4810-9E4B-9033F52F39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400961"/>
            <a:ext cx="10058400" cy="4771239"/>
          </a:xfrm>
        </p:spPr>
        <p:txBody>
          <a:bodyPr/>
          <a:lstStyle/>
          <a:p>
            <a:r>
              <a:rPr lang="en-US" dirty="0"/>
              <a:t>HRVATSKA</a:t>
            </a:r>
          </a:p>
          <a:p>
            <a:r>
              <a:rPr lang="en-US" dirty="0"/>
              <a:t>U </a:t>
            </a:r>
            <a:r>
              <a:rPr lang="en-US" dirty="0" err="1"/>
              <a:t>Hrvatskoj</a:t>
            </a:r>
            <a:r>
              <a:rPr lang="en-US" dirty="0"/>
              <a:t> je </a:t>
            </a:r>
            <a:r>
              <a:rPr lang="en-US" dirty="0" err="1"/>
              <a:t>najteža</a:t>
            </a:r>
            <a:r>
              <a:rPr lang="en-US" dirty="0"/>
              <a:t> </a:t>
            </a:r>
            <a:r>
              <a:rPr lang="en-US" dirty="0" err="1"/>
              <a:t>kazna</a:t>
            </a:r>
            <a:r>
              <a:rPr lang="en-US" dirty="0"/>
              <a:t> </a:t>
            </a:r>
            <a:r>
              <a:rPr lang="en-US" dirty="0" err="1"/>
              <a:t>izbrisana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Ustava</a:t>
            </a:r>
            <a:r>
              <a:rPr lang="en-US" dirty="0"/>
              <a:t> 1990. </a:t>
            </a:r>
            <a:r>
              <a:rPr lang="en-US" dirty="0" err="1"/>
              <a:t>godine</a:t>
            </a:r>
            <a:r>
              <a:rPr lang="en-US" dirty="0"/>
              <a:t> a </a:t>
            </a:r>
            <a:r>
              <a:rPr lang="en-US" dirty="0" err="1"/>
              <a:t>posljednji</a:t>
            </a:r>
            <a:r>
              <a:rPr lang="en-US" dirty="0"/>
              <a:t> je </a:t>
            </a:r>
            <a:r>
              <a:rPr lang="en-US" dirty="0" err="1"/>
              <a:t>pogubljen</a:t>
            </a:r>
            <a:r>
              <a:rPr lang="en-US" dirty="0"/>
              <a:t> </a:t>
            </a:r>
            <a:r>
              <a:rPr lang="en-US" dirty="0" err="1"/>
              <a:t>Dušan</a:t>
            </a:r>
            <a:r>
              <a:rPr lang="en-US" dirty="0"/>
              <a:t> </a:t>
            </a:r>
            <a:r>
              <a:rPr lang="en-US" dirty="0" err="1"/>
              <a:t>Kosić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Karlovca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je 1983. </a:t>
            </a:r>
            <a:r>
              <a:rPr lang="en-US" dirty="0" err="1"/>
              <a:t>godine</a:t>
            </a:r>
            <a:r>
              <a:rPr lang="en-US" dirty="0"/>
              <a:t> </a:t>
            </a:r>
            <a:r>
              <a:rPr lang="en-US" dirty="0" err="1"/>
              <a:t>ubio</a:t>
            </a:r>
            <a:r>
              <a:rPr lang="en-US" dirty="0"/>
              <a:t> </a:t>
            </a:r>
            <a:r>
              <a:rPr lang="en-US" dirty="0" err="1"/>
              <a:t>mladi</a:t>
            </a:r>
            <a:r>
              <a:rPr lang="en-US" dirty="0"/>
              <a:t> </a:t>
            </a:r>
            <a:r>
              <a:rPr lang="en-US" dirty="0" err="1"/>
              <a:t>bračni</a:t>
            </a:r>
            <a:r>
              <a:rPr lang="en-US" dirty="0"/>
              <a:t> par </a:t>
            </a:r>
            <a:r>
              <a:rPr lang="en-US" dirty="0" err="1"/>
              <a:t>Matijević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njihove</a:t>
            </a:r>
            <a:r>
              <a:rPr lang="en-US" dirty="0"/>
              <a:t> male </a:t>
            </a:r>
            <a:r>
              <a:rPr lang="en-US" dirty="0" err="1"/>
              <a:t>kćerke</a:t>
            </a:r>
            <a:r>
              <a:rPr lang="en-US" dirty="0"/>
              <a:t>. </a:t>
            </a:r>
            <a:r>
              <a:rPr lang="en-US" dirty="0" err="1"/>
              <a:t>Dvadeset</a:t>
            </a:r>
            <a:r>
              <a:rPr lang="en-US" dirty="0"/>
              <a:t> </a:t>
            </a:r>
            <a:r>
              <a:rPr lang="en-US" dirty="0" err="1"/>
              <a:t>petogodišnju</a:t>
            </a:r>
            <a:r>
              <a:rPr lang="en-US" dirty="0"/>
              <a:t> </a:t>
            </a:r>
            <a:r>
              <a:rPr lang="en-US" dirty="0" err="1"/>
              <a:t>Slavicu</a:t>
            </a:r>
            <a:r>
              <a:rPr lang="en-US" dirty="0"/>
              <a:t> </a:t>
            </a:r>
            <a:r>
              <a:rPr lang="en-US" dirty="0" err="1"/>
              <a:t>izudarao</a:t>
            </a:r>
            <a:r>
              <a:rPr lang="en-US" dirty="0"/>
              <a:t> je </a:t>
            </a:r>
            <a:r>
              <a:rPr lang="en-US" dirty="0" err="1"/>
              <a:t>metalnom</a:t>
            </a:r>
            <a:r>
              <a:rPr lang="en-US" dirty="0"/>
              <a:t> </a:t>
            </a:r>
            <a:r>
              <a:rPr lang="en-US" dirty="0" err="1"/>
              <a:t>šipkom</a:t>
            </a:r>
            <a:r>
              <a:rPr lang="en-US" dirty="0"/>
              <a:t>, </a:t>
            </a:r>
            <a:r>
              <a:rPr lang="en-US" dirty="0" err="1"/>
              <a:t>dvogodišnju</a:t>
            </a:r>
            <a:r>
              <a:rPr lang="en-US" dirty="0"/>
              <a:t> </a:t>
            </a:r>
            <a:r>
              <a:rPr lang="en-US" dirty="0" err="1"/>
              <a:t>Draganu</a:t>
            </a:r>
            <a:r>
              <a:rPr lang="en-US" dirty="0"/>
              <a:t> je </a:t>
            </a:r>
            <a:r>
              <a:rPr lang="en-US" dirty="0" err="1"/>
              <a:t>udavio</a:t>
            </a:r>
            <a:r>
              <a:rPr lang="en-US" dirty="0"/>
              <a:t>, </a:t>
            </a:r>
            <a:r>
              <a:rPr lang="en-US" dirty="0" err="1"/>
              <a:t>dok</a:t>
            </a:r>
            <a:r>
              <a:rPr lang="en-US" dirty="0"/>
              <a:t> je </a:t>
            </a:r>
            <a:r>
              <a:rPr lang="en-US" dirty="0" err="1"/>
              <a:t>osmomjesečnoj</a:t>
            </a:r>
            <a:r>
              <a:rPr lang="en-US" dirty="0"/>
              <a:t> </a:t>
            </a:r>
            <a:r>
              <a:rPr lang="en-US" dirty="0" err="1"/>
              <a:t>Snježani</a:t>
            </a:r>
            <a:r>
              <a:rPr lang="en-US" dirty="0"/>
              <a:t> </a:t>
            </a:r>
            <a:r>
              <a:rPr lang="en-US" dirty="0" err="1"/>
              <a:t>razbio</a:t>
            </a:r>
            <a:r>
              <a:rPr lang="en-US" dirty="0"/>
              <a:t> </a:t>
            </a:r>
            <a:r>
              <a:rPr lang="en-US" dirty="0" err="1"/>
              <a:t>glavu</a:t>
            </a:r>
            <a:r>
              <a:rPr lang="en-US" dirty="0"/>
              <a:t> </a:t>
            </a:r>
            <a:r>
              <a:rPr lang="en-US" dirty="0" err="1"/>
              <a:t>pepeljarom</a:t>
            </a:r>
            <a:r>
              <a:rPr lang="en-US" dirty="0"/>
              <a:t>, da bi </a:t>
            </a:r>
            <a:r>
              <a:rPr lang="en-US" dirty="0" err="1"/>
              <a:t>potom</a:t>
            </a:r>
            <a:r>
              <a:rPr lang="en-US" dirty="0"/>
              <a:t> </a:t>
            </a:r>
            <a:r>
              <a:rPr lang="en-US" dirty="0" err="1"/>
              <a:t>sačekao</a:t>
            </a:r>
            <a:r>
              <a:rPr lang="en-US" dirty="0"/>
              <a:t> </a:t>
            </a:r>
            <a:r>
              <a:rPr lang="en-US" dirty="0" err="1"/>
              <a:t>Čedomira</a:t>
            </a:r>
            <a:r>
              <a:rPr lang="en-US" dirty="0"/>
              <a:t> </a:t>
            </a:r>
            <a:r>
              <a:rPr lang="en-US" dirty="0" err="1"/>
              <a:t>Matijevića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ubio</a:t>
            </a:r>
            <a:r>
              <a:rPr lang="en-US" dirty="0"/>
              <a:t> </a:t>
            </a:r>
            <a:r>
              <a:rPr lang="en-US" dirty="0" err="1"/>
              <a:t>ga</a:t>
            </a:r>
            <a:r>
              <a:rPr lang="en-US" dirty="0"/>
              <a:t> </a:t>
            </a:r>
            <a:r>
              <a:rPr lang="en-US" dirty="0" err="1"/>
              <a:t>sjekirom</a:t>
            </a:r>
            <a:r>
              <a:rPr lang="en-US" dirty="0"/>
              <a:t>. </a:t>
            </a:r>
            <a:r>
              <a:rPr lang="en-US" dirty="0" err="1"/>
              <a:t>Motiv</a:t>
            </a:r>
            <a:r>
              <a:rPr lang="en-US" dirty="0"/>
              <a:t> </a:t>
            </a:r>
            <a:r>
              <a:rPr lang="en-US" dirty="0" err="1"/>
              <a:t>ovog</a:t>
            </a:r>
            <a:r>
              <a:rPr lang="en-US" dirty="0"/>
              <a:t> </a:t>
            </a:r>
            <a:r>
              <a:rPr lang="en-US" dirty="0" err="1"/>
              <a:t>monstruoznog</a:t>
            </a:r>
            <a:r>
              <a:rPr lang="en-US" dirty="0"/>
              <a:t> </a:t>
            </a:r>
            <a:r>
              <a:rPr lang="en-US" dirty="0" err="1"/>
              <a:t>zločina</a:t>
            </a:r>
            <a:r>
              <a:rPr lang="en-US" dirty="0"/>
              <a:t> </a:t>
            </a:r>
            <a:r>
              <a:rPr lang="en-US" dirty="0" err="1"/>
              <a:t>bila</a:t>
            </a:r>
            <a:r>
              <a:rPr lang="en-US" dirty="0"/>
              <a:t> je </a:t>
            </a:r>
            <a:r>
              <a:rPr lang="en-US" dirty="0" err="1"/>
              <a:t>pohlepa</a:t>
            </a:r>
            <a:r>
              <a:rPr lang="en-US" dirty="0"/>
              <a:t>: </a:t>
            </a:r>
            <a:r>
              <a:rPr lang="en-US" dirty="0" err="1"/>
              <a:t>Kosić</a:t>
            </a:r>
            <a:r>
              <a:rPr lang="en-US" dirty="0"/>
              <a:t> je bio u </a:t>
            </a:r>
            <a:r>
              <a:rPr lang="en-US" dirty="0" err="1"/>
              <a:t>velikim</a:t>
            </a:r>
            <a:r>
              <a:rPr lang="en-US" dirty="0"/>
              <a:t> </a:t>
            </a:r>
            <a:r>
              <a:rPr lang="en-US" dirty="0" err="1"/>
              <a:t>dugovima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znao</a:t>
            </a:r>
            <a:r>
              <a:rPr lang="en-US" dirty="0"/>
              <a:t> je </a:t>
            </a:r>
            <a:r>
              <a:rPr lang="en-US" dirty="0" err="1"/>
              <a:t>gdje</a:t>
            </a:r>
            <a:r>
              <a:rPr lang="en-US" dirty="0"/>
              <a:t> </a:t>
            </a:r>
            <a:r>
              <a:rPr lang="en-US" dirty="0" err="1"/>
              <a:t>Matijevići</a:t>
            </a:r>
            <a:r>
              <a:rPr lang="en-US" dirty="0"/>
              <a:t>, od </a:t>
            </a:r>
            <a:r>
              <a:rPr lang="en-US" dirty="0" err="1"/>
              <a:t>kojih</a:t>
            </a:r>
            <a:r>
              <a:rPr lang="en-US" dirty="0"/>
              <a:t> je </a:t>
            </a:r>
            <a:r>
              <a:rPr lang="en-US" dirty="0" err="1"/>
              <a:t>također</a:t>
            </a:r>
            <a:r>
              <a:rPr lang="en-US" dirty="0"/>
              <a:t> </a:t>
            </a:r>
            <a:r>
              <a:rPr lang="en-US" dirty="0" err="1"/>
              <a:t>pozajmio</a:t>
            </a:r>
            <a:r>
              <a:rPr lang="en-US" dirty="0"/>
              <a:t> </a:t>
            </a:r>
            <a:r>
              <a:rPr lang="en-US" dirty="0" err="1"/>
              <a:t>veliku</a:t>
            </a:r>
            <a:r>
              <a:rPr lang="en-US" dirty="0"/>
              <a:t> </a:t>
            </a:r>
            <a:r>
              <a:rPr lang="en-US" dirty="0" err="1"/>
              <a:t>svotu</a:t>
            </a:r>
            <a:r>
              <a:rPr lang="en-US" dirty="0"/>
              <a:t> </a:t>
            </a:r>
            <a:r>
              <a:rPr lang="en-US" dirty="0" err="1"/>
              <a:t>novca</a:t>
            </a:r>
            <a:r>
              <a:rPr lang="en-US" dirty="0"/>
              <a:t>, </a:t>
            </a:r>
            <a:r>
              <a:rPr lang="en-US" dirty="0" err="1"/>
              <a:t>drže</a:t>
            </a:r>
            <a:r>
              <a:rPr lang="en-US" dirty="0"/>
              <a:t> </a:t>
            </a:r>
            <a:r>
              <a:rPr lang="en-US" dirty="0" err="1"/>
              <a:t>svoju</a:t>
            </a:r>
            <a:r>
              <a:rPr lang="en-US" dirty="0"/>
              <a:t> </a:t>
            </a:r>
            <a:r>
              <a:rPr lang="en-US" dirty="0" err="1"/>
              <a:t>ušteđevinu</a:t>
            </a:r>
            <a:r>
              <a:rPr lang="en-US" dirty="0"/>
              <a:t>. </a:t>
            </a:r>
            <a:r>
              <a:rPr lang="en-US" dirty="0" err="1"/>
              <a:t>Nedjelo</a:t>
            </a:r>
            <a:r>
              <a:rPr lang="en-US" dirty="0"/>
              <a:t> je </a:t>
            </a:r>
            <a:r>
              <a:rPr lang="en-US" dirty="0" err="1"/>
              <a:t>najprije</a:t>
            </a:r>
            <a:r>
              <a:rPr lang="en-US" dirty="0"/>
              <a:t> </a:t>
            </a:r>
            <a:r>
              <a:rPr lang="en-US" dirty="0" err="1"/>
              <a:t>priznao</a:t>
            </a:r>
            <a:r>
              <a:rPr lang="en-US" dirty="0"/>
              <a:t> </a:t>
            </a:r>
            <a:r>
              <a:rPr lang="en-US" dirty="0" err="1"/>
              <a:t>opisavši</a:t>
            </a:r>
            <a:r>
              <a:rPr lang="en-US" dirty="0"/>
              <a:t> do </a:t>
            </a:r>
            <a:r>
              <a:rPr lang="en-US" dirty="0" err="1"/>
              <a:t>detalja</a:t>
            </a:r>
            <a:r>
              <a:rPr lang="en-US" dirty="0"/>
              <a:t> </a:t>
            </a:r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dirty="0" err="1"/>
              <a:t>krvavi</a:t>
            </a:r>
            <a:r>
              <a:rPr lang="en-US" dirty="0"/>
              <a:t> </a:t>
            </a:r>
            <a:r>
              <a:rPr lang="en-US" dirty="0" err="1"/>
              <a:t>pir</a:t>
            </a:r>
            <a:r>
              <a:rPr lang="en-US" dirty="0"/>
              <a:t>, a </a:t>
            </a:r>
            <a:r>
              <a:rPr lang="en-US" dirty="0" err="1"/>
              <a:t>onda</a:t>
            </a:r>
            <a:r>
              <a:rPr lang="en-US" dirty="0"/>
              <a:t> je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porekao</a:t>
            </a:r>
            <a:r>
              <a:rPr lang="en-US" dirty="0"/>
              <a:t>, no, </a:t>
            </a:r>
            <a:r>
              <a:rPr lang="en-US" dirty="0" err="1"/>
              <a:t>sud</a:t>
            </a:r>
            <a:r>
              <a:rPr lang="en-US" dirty="0"/>
              <a:t> je </a:t>
            </a:r>
            <a:r>
              <a:rPr lang="en-US" dirty="0" err="1"/>
              <a:t>imao</a:t>
            </a:r>
            <a:r>
              <a:rPr lang="en-US" dirty="0"/>
              <a:t> </a:t>
            </a:r>
            <a:r>
              <a:rPr lang="en-US" dirty="0" err="1"/>
              <a:t>dovoljno</a:t>
            </a:r>
            <a:r>
              <a:rPr lang="en-US" dirty="0"/>
              <a:t> </a:t>
            </a:r>
            <a:r>
              <a:rPr lang="en-US" dirty="0" err="1"/>
              <a:t>dokaza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izrečena</a:t>
            </a:r>
            <a:r>
              <a:rPr lang="en-US" dirty="0"/>
              <a:t> mu je </a:t>
            </a:r>
            <a:r>
              <a:rPr lang="en-US" dirty="0" err="1"/>
              <a:t>najteža</a:t>
            </a:r>
            <a:r>
              <a:rPr lang="en-US" dirty="0"/>
              <a:t> </a:t>
            </a:r>
            <a:r>
              <a:rPr lang="en-US" dirty="0" err="1"/>
              <a:t>kazna</a:t>
            </a:r>
            <a:r>
              <a:rPr lang="en-US" dirty="0"/>
              <a:t>, </a:t>
            </a:r>
            <a:r>
              <a:rPr lang="en-US" dirty="0" err="1"/>
              <a:t>koja</a:t>
            </a:r>
            <a:r>
              <a:rPr lang="en-US" dirty="0"/>
              <a:t> je </a:t>
            </a:r>
            <a:r>
              <a:rPr lang="en-US" dirty="0" err="1"/>
              <a:t>izvršena</a:t>
            </a:r>
            <a:r>
              <a:rPr lang="en-US" dirty="0"/>
              <a:t> 1987. </a:t>
            </a:r>
            <a:r>
              <a:rPr lang="en-US" dirty="0" err="1"/>
              <a:t>godine</a:t>
            </a:r>
            <a:r>
              <a:rPr lang="en-US" dirty="0"/>
              <a:t>. </a:t>
            </a:r>
            <a:r>
              <a:rPr lang="en-US" dirty="0" err="1"/>
              <a:t>Kosić</a:t>
            </a:r>
            <a:r>
              <a:rPr lang="en-US" dirty="0"/>
              <a:t> je </a:t>
            </a:r>
            <a:r>
              <a:rPr lang="en-US" dirty="0" err="1"/>
              <a:t>posle</a:t>
            </a:r>
            <a:r>
              <a:rPr lang="en-US" dirty="0"/>
              <a:t> </a:t>
            </a:r>
            <a:r>
              <a:rPr lang="en-US" dirty="0" err="1"/>
              <a:t>svega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učinio</a:t>
            </a:r>
            <a:r>
              <a:rPr lang="en-US" dirty="0"/>
              <a:t> </a:t>
            </a:r>
            <a:r>
              <a:rPr lang="en-US" dirty="0" err="1"/>
              <a:t>napisao</a:t>
            </a:r>
            <a:r>
              <a:rPr lang="en-US" dirty="0"/>
              <a:t> </a:t>
            </a:r>
            <a:r>
              <a:rPr lang="en-US" dirty="0" err="1"/>
              <a:t>čak</a:t>
            </a:r>
            <a:r>
              <a:rPr lang="en-US" dirty="0"/>
              <a:t> </a:t>
            </a:r>
            <a:r>
              <a:rPr lang="en-US" dirty="0" err="1"/>
              <a:t>nekoliko</a:t>
            </a:r>
            <a:r>
              <a:rPr lang="en-US" dirty="0"/>
              <a:t> </a:t>
            </a:r>
            <a:r>
              <a:rPr lang="en-US" dirty="0" err="1"/>
              <a:t>molbi</a:t>
            </a:r>
            <a:r>
              <a:rPr lang="en-US" dirty="0"/>
              <a:t> za </a:t>
            </a:r>
            <a:r>
              <a:rPr lang="en-US" dirty="0" err="1"/>
              <a:t>pomilovanje</a:t>
            </a:r>
            <a:r>
              <a:rPr lang="en-US" dirty="0"/>
              <a:t>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odbijene</a:t>
            </a:r>
            <a:r>
              <a:rPr lang="en-US" dirty="0"/>
              <a:t>. </a:t>
            </a:r>
            <a:r>
              <a:rPr lang="en-US" dirty="0" err="1"/>
              <a:t>Stražari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karlovačkog</a:t>
            </a:r>
            <a:r>
              <a:rPr lang="en-US" dirty="0"/>
              <a:t> </a:t>
            </a:r>
            <a:r>
              <a:rPr lang="en-US" dirty="0" err="1"/>
              <a:t>zatvora</a:t>
            </a:r>
            <a:r>
              <a:rPr lang="en-US" dirty="0"/>
              <a:t> </a:t>
            </a:r>
            <a:r>
              <a:rPr lang="en-US" dirty="0" err="1"/>
              <a:t>kasnije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pričali</a:t>
            </a:r>
            <a:r>
              <a:rPr lang="en-US" dirty="0"/>
              <a:t> da mu je </a:t>
            </a:r>
            <a:r>
              <a:rPr lang="en-US" dirty="0" err="1"/>
              <a:t>posljednja</a:t>
            </a:r>
            <a:r>
              <a:rPr lang="en-US" dirty="0"/>
              <a:t> </a:t>
            </a:r>
            <a:r>
              <a:rPr lang="en-US" dirty="0" err="1"/>
              <a:t>želja</a:t>
            </a:r>
            <a:r>
              <a:rPr lang="en-US" dirty="0"/>
              <a:t> </a:t>
            </a:r>
            <a:r>
              <a:rPr lang="en-US" dirty="0" err="1"/>
              <a:t>pred</a:t>
            </a:r>
            <a:r>
              <a:rPr lang="en-US" dirty="0"/>
              <a:t> </a:t>
            </a:r>
            <a:r>
              <a:rPr lang="en-US" dirty="0" err="1"/>
              <a:t>pogubljenje</a:t>
            </a:r>
            <a:r>
              <a:rPr lang="en-US" dirty="0"/>
              <a:t> </a:t>
            </a:r>
            <a:r>
              <a:rPr lang="en-US" dirty="0" err="1"/>
              <a:t>bila</a:t>
            </a:r>
            <a:r>
              <a:rPr lang="en-US" dirty="0"/>
              <a:t> da </a:t>
            </a:r>
            <a:r>
              <a:rPr lang="en-US" dirty="0" err="1"/>
              <a:t>dobije</a:t>
            </a:r>
            <a:r>
              <a:rPr lang="en-US" dirty="0"/>
              <a:t>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deca</a:t>
            </a:r>
            <a:r>
              <a:rPr lang="en-US" dirty="0"/>
              <a:t> rakija, </a:t>
            </a:r>
            <a:r>
              <a:rPr lang="en-US" dirty="0" err="1"/>
              <a:t>koju</a:t>
            </a:r>
            <a:r>
              <a:rPr lang="en-US" dirty="0"/>
              <a:t> je </a:t>
            </a:r>
            <a:r>
              <a:rPr lang="en-US" dirty="0" err="1"/>
              <a:t>popio</a:t>
            </a:r>
            <a:r>
              <a:rPr lang="en-US" dirty="0"/>
              <a:t> </a:t>
            </a:r>
            <a:r>
              <a:rPr lang="en-US" dirty="0" err="1"/>
              <a:t>naiskap</a:t>
            </a:r>
            <a:r>
              <a:rPr lang="en-US" dirty="0"/>
              <a:t>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0607044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63EBA-4E46-4638-B6F7-C059BDA944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241570"/>
            <a:ext cx="10058400" cy="4930629"/>
          </a:xfrm>
        </p:spPr>
        <p:txBody>
          <a:bodyPr/>
          <a:lstStyle/>
          <a:p>
            <a:r>
              <a:rPr lang="en-US" dirty="0"/>
              <a:t>BOSNA I HERCEGOVINA</a:t>
            </a:r>
          </a:p>
          <a:p>
            <a:r>
              <a:rPr lang="en-US" dirty="0" err="1"/>
              <a:t>Posljednja</a:t>
            </a:r>
            <a:r>
              <a:rPr lang="en-US" dirty="0"/>
              <a:t> </a:t>
            </a:r>
            <a:r>
              <a:rPr lang="en-US" dirty="0" err="1"/>
              <a:t>smrtna</a:t>
            </a:r>
            <a:r>
              <a:rPr lang="en-US" dirty="0"/>
              <a:t> </a:t>
            </a:r>
            <a:r>
              <a:rPr lang="en-US" dirty="0" err="1"/>
              <a:t>kazna</a:t>
            </a:r>
            <a:r>
              <a:rPr lang="en-US" dirty="0"/>
              <a:t> u </a:t>
            </a:r>
            <a:r>
              <a:rPr lang="en-US" dirty="0" err="1"/>
              <a:t>BiH</a:t>
            </a:r>
            <a:r>
              <a:rPr lang="en-US" dirty="0"/>
              <a:t> </a:t>
            </a:r>
            <a:r>
              <a:rPr lang="en-US" dirty="0" err="1"/>
              <a:t>izvršena</a:t>
            </a:r>
            <a:r>
              <a:rPr lang="en-US" dirty="0"/>
              <a:t> je 1976.godine, </a:t>
            </a:r>
            <a:r>
              <a:rPr lang="en-US" dirty="0" err="1"/>
              <a:t>dvadeset</a:t>
            </a:r>
            <a:r>
              <a:rPr lang="en-US" dirty="0"/>
              <a:t> </a:t>
            </a:r>
            <a:r>
              <a:rPr lang="en-US" dirty="0" err="1"/>
              <a:t>dvije</a:t>
            </a:r>
            <a:r>
              <a:rPr lang="en-US" dirty="0"/>
              <a:t> </a:t>
            </a:r>
            <a:r>
              <a:rPr lang="en-US" dirty="0" err="1"/>
              <a:t>godine</a:t>
            </a:r>
            <a:r>
              <a:rPr lang="en-US" dirty="0"/>
              <a:t> </a:t>
            </a:r>
            <a:r>
              <a:rPr lang="en-US" dirty="0" err="1"/>
              <a:t>prije</a:t>
            </a:r>
            <a:r>
              <a:rPr lang="en-US" dirty="0"/>
              <a:t> </a:t>
            </a:r>
            <a:r>
              <a:rPr lang="en-US" dirty="0" err="1"/>
              <a:t>nego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izbrisana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KZ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zemlje</a:t>
            </a:r>
            <a:r>
              <a:rPr lang="en-US" dirty="0"/>
              <a:t>. </a:t>
            </a:r>
            <a:r>
              <a:rPr lang="en-US" dirty="0" err="1"/>
              <a:t>Strijeljan</a:t>
            </a:r>
            <a:r>
              <a:rPr lang="en-US" dirty="0"/>
              <a:t> je </a:t>
            </a:r>
            <a:r>
              <a:rPr lang="en-US" dirty="0" err="1"/>
              <a:t>Dušan</a:t>
            </a:r>
            <a:r>
              <a:rPr lang="en-US" dirty="0"/>
              <a:t> </a:t>
            </a:r>
            <a:r>
              <a:rPr lang="en-US" dirty="0" err="1"/>
              <a:t>Prodić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okoline</a:t>
            </a:r>
            <a:r>
              <a:rPr lang="en-US" dirty="0"/>
              <a:t> </a:t>
            </a:r>
            <a:r>
              <a:rPr lang="en-US" dirty="0" err="1"/>
              <a:t>Doboja</a:t>
            </a:r>
            <a:r>
              <a:rPr lang="en-US" dirty="0"/>
              <a:t>,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ostao</a:t>
            </a:r>
            <a:r>
              <a:rPr lang="en-US" dirty="0"/>
              <a:t> </a:t>
            </a:r>
            <a:r>
              <a:rPr lang="en-US" dirty="0" err="1"/>
              <a:t>udovac</a:t>
            </a:r>
            <a:r>
              <a:rPr lang="en-US" dirty="0"/>
              <a:t> i </a:t>
            </a:r>
            <a:r>
              <a:rPr lang="en-US" dirty="0" err="1"/>
              <a:t>samohrani</a:t>
            </a:r>
            <a:r>
              <a:rPr lang="en-US" dirty="0"/>
              <a:t> </a:t>
            </a:r>
            <a:r>
              <a:rPr lang="en-US" dirty="0" err="1"/>
              <a:t>otac</a:t>
            </a:r>
            <a:r>
              <a:rPr lang="en-US" dirty="0"/>
              <a:t>, </a:t>
            </a:r>
            <a:r>
              <a:rPr lang="en-US" dirty="0" err="1"/>
              <a:t>ponovo</a:t>
            </a:r>
            <a:r>
              <a:rPr lang="en-US" dirty="0"/>
              <a:t> </a:t>
            </a:r>
            <a:r>
              <a:rPr lang="en-US" dirty="0" err="1"/>
              <a:t>oženio</a:t>
            </a:r>
            <a:r>
              <a:rPr lang="en-US" dirty="0"/>
              <a:t>. Sa </a:t>
            </a:r>
            <a:r>
              <a:rPr lang="en-US" dirty="0" err="1"/>
              <a:t>novom</a:t>
            </a:r>
            <a:r>
              <a:rPr lang="en-US" dirty="0"/>
              <a:t> </a:t>
            </a:r>
            <a:r>
              <a:rPr lang="en-US" dirty="0" err="1"/>
              <a:t>suprugom</a:t>
            </a:r>
            <a:r>
              <a:rPr lang="en-US" dirty="0"/>
              <a:t> </a:t>
            </a:r>
            <a:r>
              <a:rPr lang="en-US" dirty="0" err="1"/>
              <a:t>imao</a:t>
            </a:r>
            <a:r>
              <a:rPr lang="en-US" dirty="0"/>
              <a:t> je </a:t>
            </a:r>
            <a:r>
              <a:rPr lang="en-US" dirty="0" err="1"/>
              <a:t>dvoje</a:t>
            </a:r>
            <a:r>
              <a:rPr lang="en-US" dirty="0"/>
              <a:t> </a:t>
            </a:r>
            <a:r>
              <a:rPr lang="en-US" dirty="0" err="1"/>
              <a:t>djece</a:t>
            </a:r>
            <a:r>
              <a:rPr lang="en-US" dirty="0"/>
              <a:t>, a s </a:t>
            </a:r>
            <a:r>
              <a:rPr lang="en-US" dirty="0" err="1"/>
              <a:t>obzirom</a:t>
            </a:r>
            <a:r>
              <a:rPr lang="en-US" dirty="0"/>
              <a:t> da je sin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prvog</a:t>
            </a:r>
            <a:r>
              <a:rPr lang="en-US" dirty="0"/>
              <a:t> </a:t>
            </a:r>
            <a:r>
              <a:rPr lang="en-US" dirty="0" err="1"/>
              <a:t>braka</a:t>
            </a:r>
            <a:r>
              <a:rPr lang="en-US" dirty="0"/>
              <a:t> </a:t>
            </a:r>
            <a:r>
              <a:rPr lang="en-US" dirty="0" err="1"/>
              <a:t>naslijedio</a:t>
            </a:r>
            <a:r>
              <a:rPr lang="en-US" dirty="0"/>
              <a:t> </a:t>
            </a:r>
            <a:r>
              <a:rPr lang="en-US" dirty="0" err="1"/>
              <a:t>majčino</a:t>
            </a:r>
            <a:r>
              <a:rPr lang="en-US" dirty="0"/>
              <a:t> </a:t>
            </a:r>
            <a:r>
              <a:rPr lang="en-US" dirty="0" err="1"/>
              <a:t>imanje</a:t>
            </a:r>
            <a:r>
              <a:rPr lang="en-US" dirty="0"/>
              <a:t>, </a:t>
            </a:r>
            <a:r>
              <a:rPr lang="en-US" dirty="0" err="1"/>
              <a:t>maćeha</a:t>
            </a:r>
            <a:r>
              <a:rPr lang="en-US" dirty="0"/>
              <a:t> je od </a:t>
            </a:r>
            <a:r>
              <a:rPr lang="en-US" dirty="0" err="1"/>
              <a:t>Prodića</a:t>
            </a:r>
            <a:r>
              <a:rPr lang="en-US" dirty="0"/>
              <a:t> </a:t>
            </a:r>
            <a:r>
              <a:rPr lang="en-US" dirty="0" err="1"/>
              <a:t>zahtijevala</a:t>
            </a:r>
            <a:r>
              <a:rPr lang="en-US" dirty="0"/>
              <a:t> da </a:t>
            </a:r>
            <a:r>
              <a:rPr lang="en-US" dirty="0" err="1"/>
              <a:t>ga</a:t>
            </a:r>
            <a:r>
              <a:rPr lang="en-US" dirty="0"/>
              <a:t> se </a:t>
            </a:r>
            <a:r>
              <a:rPr lang="en-US" dirty="0" err="1"/>
              <a:t>riješi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bi </a:t>
            </a:r>
            <a:r>
              <a:rPr lang="en-US" dirty="0" err="1"/>
              <a:t>njihova</a:t>
            </a:r>
            <a:r>
              <a:rPr lang="en-US" dirty="0"/>
              <a:t> </a:t>
            </a:r>
            <a:r>
              <a:rPr lang="en-US" dirty="0" err="1"/>
              <a:t>zajednička</a:t>
            </a:r>
            <a:r>
              <a:rPr lang="en-US" dirty="0"/>
              <a:t> </a:t>
            </a:r>
            <a:r>
              <a:rPr lang="en-US" dirty="0" err="1"/>
              <a:t>djeca</a:t>
            </a:r>
            <a:r>
              <a:rPr lang="en-US" dirty="0"/>
              <a:t> </a:t>
            </a:r>
            <a:r>
              <a:rPr lang="en-US" dirty="0" err="1"/>
              <a:t>dobila</a:t>
            </a:r>
            <a:r>
              <a:rPr lang="en-US" dirty="0"/>
              <a:t> </a:t>
            </a:r>
            <a:r>
              <a:rPr lang="en-US" dirty="0" err="1"/>
              <a:t>dio</a:t>
            </a:r>
            <a:r>
              <a:rPr lang="en-US" dirty="0"/>
              <a:t> </a:t>
            </a:r>
            <a:r>
              <a:rPr lang="en-US" dirty="0" err="1"/>
              <a:t>imanja</a:t>
            </a:r>
            <a:r>
              <a:rPr lang="en-US" dirty="0"/>
              <a:t>. </a:t>
            </a:r>
            <a:r>
              <a:rPr lang="en-US" dirty="0" err="1"/>
              <a:t>Dušan</a:t>
            </a:r>
            <a:r>
              <a:rPr lang="en-US" dirty="0"/>
              <a:t> u </a:t>
            </a:r>
            <a:r>
              <a:rPr lang="en-US" dirty="0" err="1"/>
              <a:t>početku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želio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da </a:t>
            </a:r>
            <a:r>
              <a:rPr lang="en-US" dirty="0" err="1"/>
              <a:t>čuje</a:t>
            </a:r>
            <a:r>
              <a:rPr lang="en-US" dirty="0"/>
              <a:t> za to </a:t>
            </a:r>
            <a:r>
              <a:rPr lang="en-US" dirty="0" err="1"/>
              <a:t>jer</a:t>
            </a:r>
            <a:r>
              <a:rPr lang="en-US" dirty="0"/>
              <a:t> mu je </a:t>
            </a:r>
            <a:r>
              <a:rPr lang="en-US" dirty="0" err="1"/>
              <a:t>šestogodišnji</a:t>
            </a:r>
            <a:r>
              <a:rPr lang="en-US" dirty="0"/>
              <a:t> </a:t>
            </a:r>
            <a:r>
              <a:rPr lang="en-US" dirty="0" err="1"/>
              <a:t>dječak</a:t>
            </a:r>
            <a:r>
              <a:rPr lang="en-US" dirty="0"/>
              <a:t> bio </a:t>
            </a:r>
            <a:r>
              <a:rPr lang="en-US" dirty="0" err="1"/>
              <a:t>vrlo</a:t>
            </a:r>
            <a:r>
              <a:rPr lang="en-US" dirty="0"/>
              <a:t> </a:t>
            </a:r>
            <a:r>
              <a:rPr lang="en-US" dirty="0" err="1"/>
              <a:t>privržen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je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kraju</a:t>
            </a:r>
            <a:r>
              <a:rPr lang="en-US" dirty="0"/>
              <a:t> </a:t>
            </a:r>
            <a:r>
              <a:rPr lang="en-US" dirty="0" err="1"/>
              <a:t>popustio</a:t>
            </a:r>
            <a:r>
              <a:rPr lang="en-US" dirty="0"/>
              <a:t>. </a:t>
            </a:r>
            <a:r>
              <a:rPr lang="en-US" dirty="0" err="1"/>
              <a:t>Poslao</a:t>
            </a:r>
            <a:r>
              <a:rPr lang="en-US" dirty="0"/>
              <a:t> je </a:t>
            </a:r>
            <a:r>
              <a:rPr lang="en-US" dirty="0" err="1"/>
              <a:t>sina</a:t>
            </a:r>
            <a:r>
              <a:rPr lang="en-US" dirty="0"/>
              <a:t> u </a:t>
            </a:r>
            <a:r>
              <a:rPr lang="en-US" dirty="0" err="1"/>
              <a:t>posjetu</a:t>
            </a:r>
            <a:r>
              <a:rPr lang="en-US" dirty="0"/>
              <a:t> </a:t>
            </a:r>
            <a:r>
              <a:rPr lang="en-US" dirty="0" err="1"/>
              <a:t>dedi</a:t>
            </a:r>
            <a:r>
              <a:rPr lang="en-US" dirty="0"/>
              <a:t> u </a:t>
            </a:r>
            <a:r>
              <a:rPr lang="en-US" dirty="0" err="1"/>
              <a:t>susjedno</a:t>
            </a:r>
            <a:r>
              <a:rPr lang="en-US" dirty="0"/>
              <a:t> </a:t>
            </a:r>
            <a:r>
              <a:rPr lang="en-US" dirty="0" err="1"/>
              <a:t>selo</a:t>
            </a:r>
            <a:r>
              <a:rPr lang="en-US" dirty="0"/>
              <a:t> pa je </a:t>
            </a:r>
            <a:r>
              <a:rPr lang="en-US" dirty="0" err="1"/>
              <a:t>prečicom</a:t>
            </a:r>
            <a:r>
              <a:rPr lang="en-US" dirty="0"/>
              <a:t> </a:t>
            </a:r>
            <a:r>
              <a:rPr lang="en-US" dirty="0" err="1"/>
              <a:t>stigao</a:t>
            </a:r>
            <a:r>
              <a:rPr lang="en-US" dirty="0"/>
              <a:t> </a:t>
            </a:r>
            <a:r>
              <a:rPr lang="en-US" dirty="0" err="1"/>
              <a:t>prije</a:t>
            </a:r>
            <a:r>
              <a:rPr lang="en-US" dirty="0"/>
              <a:t> </a:t>
            </a:r>
            <a:r>
              <a:rPr lang="en-US" dirty="0" err="1"/>
              <a:t>njega</a:t>
            </a:r>
            <a:r>
              <a:rPr lang="en-US" dirty="0"/>
              <a:t> i </a:t>
            </a:r>
            <a:r>
              <a:rPr lang="en-US" dirty="0" err="1"/>
              <a:t>gurnuo</a:t>
            </a:r>
            <a:r>
              <a:rPr lang="en-US" dirty="0"/>
              <a:t> </a:t>
            </a:r>
            <a:r>
              <a:rPr lang="en-US" dirty="0" err="1"/>
              <a:t>ga</a:t>
            </a:r>
            <a:r>
              <a:rPr lang="en-US" dirty="0"/>
              <a:t> u </a:t>
            </a:r>
            <a:r>
              <a:rPr lang="en-US" dirty="0" err="1"/>
              <a:t>nabujalu</a:t>
            </a:r>
            <a:r>
              <a:rPr lang="en-US" dirty="0"/>
              <a:t> </a:t>
            </a:r>
            <a:r>
              <a:rPr lang="en-US" dirty="0" err="1"/>
              <a:t>rijeku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protiče</a:t>
            </a:r>
            <a:r>
              <a:rPr lang="en-US" dirty="0"/>
              <a:t> </a:t>
            </a:r>
            <a:r>
              <a:rPr lang="en-US" dirty="0" err="1"/>
              <a:t>kroz</a:t>
            </a:r>
            <a:r>
              <a:rPr lang="en-US" dirty="0"/>
              <a:t> to </a:t>
            </a:r>
            <a:r>
              <a:rPr lang="en-US" dirty="0" err="1"/>
              <a:t>mjesto</a:t>
            </a:r>
            <a:r>
              <a:rPr lang="en-US" dirty="0"/>
              <a:t>. </a:t>
            </a:r>
            <a:r>
              <a:rPr lang="en-US" dirty="0" err="1"/>
              <a:t>Dječak</a:t>
            </a:r>
            <a:r>
              <a:rPr lang="en-US" dirty="0"/>
              <a:t> je </a:t>
            </a:r>
            <a:r>
              <a:rPr lang="en-US" dirty="0" err="1"/>
              <a:t>nekim</a:t>
            </a:r>
            <a:r>
              <a:rPr lang="en-US" dirty="0"/>
              <a:t> </a:t>
            </a:r>
            <a:r>
              <a:rPr lang="en-US" dirty="0" err="1"/>
              <a:t>čudom</a:t>
            </a:r>
            <a:r>
              <a:rPr lang="en-US" dirty="0"/>
              <a:t> </a:t>
            </a:r>
            <a:r>
              <a:rPr lang="en-US" dirty="0" err="1"/>
              <a:t>uspio</a:t>
            </a:r>
            <a:r>
              <a:rPr lang="en-US" dirty="0"/>
              <a:t> da se </a:t>
            </a:r>
            <a:r>
              <a:rPr lang="en-US" dirty="0" err="1"/>
              <a:t>spase</a:t>
            </a:r>
            <a:r>
              <a:rPr lang="en-US" dirty="0"/>
              <a:t>, no </a:t>
            </a:r>
            <a:r>
              <a:rPr lang="en-US" dirty="0" err="1"/>
              <a:t>otac</a:t>
            </a:r>
            <a:r>
              <a:rPr lang="en-US" dirty="0"/>
              <a:t> </a:t>
            </a:r>
            <a:r>
              <a:rPr lang="en-US" dirty="0" err="1"/>
              <a:t>ga</a:t>
            </a:r>
            <a:r>
              <a:rPr lang="en-US" dirty="0"/>
              <a:t> je </a:t>
            </a:r>
            <a:r>
              <a:rPr lang="en-US" dirty="0" err="1"/>
              <a:t>uhvatio</a:t>
            </a:r>
            <a:r>
              <a:rPr lang="en-US" dirty="0"/>
              <a:t>, </a:t>
            </a:r>
            <a:r>
              <a:rPr lang="en-US" dirty="0" err="1"/>
              <a:t>zagnjurio</a:t>
            </a:r>
            <a:r>
              <a:rPr lang="en-US" dirty="0"/>
              <a:t> u </a:t>
            </a:r>
            <a:r>
              <a:rPr lang="en-US" dirty="0" err="1"/>
              <a:t>vodu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jednom</a:t>
            </a:r>
            <a:r>
              <a:rPr lang="en-US" dirty="0"/>
              <a:t> </a:t>
            </a:r>
            <a:r>
              <a:rPr lang="en-US" dirty="0" err="1"/>
              <a:t>rukom</a:t>
            </a:r>
            <a:r>
              <a:rPr lang="en-US" dirty="0"/>
              <a:t> mu </a:t>
            </a:r>
            <a:r>
              <a:rPr lang="en-US" dirty="0" err="1"/>
              <a:t>pritisnuo</a:t>
            </a:r>
            <a:r>
              <a:rPr lang="en-US" dirty="0"/>
              <a:t> </a:t>
            </a:r>
            <a:r>
              <a:rPr lang="en-US" dirty="0" err="1"/>
              <a:t>glavu</a:t>
            </a:r>
            <a:r>
              <a:rPr lang="en-US" dirty="0"/>
              <a:t> da bi </a:t>
            </a:r>
            <a:r>
              <a:rPr lang="en-US" dirty="0" err="1"/>
              <a:t>ga</a:t>
            </a:r>
            <a:r>
              <a:rPr lang="en-US" dirty="0"/>
              <a:t> </a:t>
            </a:r>
            <a:r>
              <a:rPr lang="en-US" dirty="0" err="1"/>
              <a:t>spriječio</a:t>
            </a:r>
            <a:r>
              <a:rPr lang="en-US" dirty="0"/>
              <a:t> da </a:t>
            </a:r>
            <a:r>
              <a:rPr lang="en-US" dirty="0" err="1"/>
              <a:t>izroni</a:t>
            </a:r>
            <a:r>
              <a:rPr lang="en-US" dirty="0"/>
              <a:t>, </a:t>
            </a:r>
            <a:r>
              <a:rPr lang="en-US" dirty="0" err="1"/>
              <a:t>dok</a:t>
            </a:r>
            <a:r>
              <a:rPr lang="en-US" dirty="0"/>
              <a:t> je u </a:t>
            </a:r>
            <a:r>
              <a:rPr lang="en-US" dirty="0" err="1"/>
              <a:t>drugoj</a:t>
            </a:r>
            <a:r>
              <a:rPr lang="en-US" dirty="0"/>
              <a:t> </a:t>
            </a:r>
            <a:r>
              <a:rPr lang="en-US" dirty="0" err="1"/>
              <a:t>držao</a:t>
            </a:r>
            <a:r>
              <a:rPr lang="en-US" dirty="0"/>
              <a:t> transistor </a:t>
            </a:r>
            <a:r>
              <a:rPr lang="en-US" dirty="0" err="1"/>
              <a:t>pazeći</a:t>
            </a:r>
            <a:r>
              <a:rPr lang="en-US" dirty="0"/>
              <a:t> da se ne </a:t>
            </a:r>
            <a:r>
              <a:rPr lang="en-US" dirty="0" err="1"/>
              <a:t>pokvasi</a:t>
            </a:r>
            <a:r>
              <a:rPr lang="en-US" dirty="0"/>
              <a:t>. </a:t>
            </a:r>
            <a:r>
              <a:rPr lang="en-US" dirty="0" err="1"/>
              <a:t>Ovaj</a:t>
            </a:r>
            <a:r>
              <a:rPr lang="en-US" dirty="0"/>
              <a:t> </a:t>
            </a:r>
            <a:r>
              <a:rPr lang="en-US" dirty="0" err="1"/>
              <a:t>detalj</a:t>
            </a:r>
            <a:r>
              <a:rPr lang="en-US" dirty="0"/>
              <a:t> </a:t>
            </a:r>
            <a:r>
              <a:rPr lang="en-US" dirty="0" err="1"/>
              <a:t>definitivno</a:t>
            </a:r>
            <a:r>
              <a:rPr lang="en-US" dirty="0"/>
              <a:t> je </a:t>
            </a:r>
            <a:r>
              <a:rPr lang="en-US" dirty="0" err="1"/>
              <a:t>ubijedio</a:t>
            </a:r>
            <a:r>
              <a:rPr lang="en-US" dirty="0"/>
              <a:t> </a:t>
            </a:r>
            <a:r>
              <a:rPr lang="en-US" dirty="0" err="1"/>
              <a:t>porotu</a:t>
            </a:r>
            <a:r>
              <a:rPr lang="en-US" dirty="0"/>
              <a:t> da </a:t>
            </a:r>
            <a:r>
              <a:rPr lang="en-US" dirty="0" err="1"/>
              <a:t>manja</a:t>
            </a:r>
            <a:r>
              <a:rPr lang="en-US" dirty="0"/>
              <a:t> </a:t>
            </a:r>
            <a:r>
              <a:rPr lang="en-US" dirty="0" err="1"/>
              <a:t>kazna</a:t>
            </a:r>
            <a:r>
              <a:rPr lang="en-US" dirty="0"/>
              <a:t> od </a:t>
            </a:r>
            <a:r>
              <a:rPr lang="en-US" dirty="0" err="1"/>
              <a:t>smrtne</a:t>
            </a:r>
            <a:r>
              <a:rPr lang="en-US" dirty="0"/>
              <a:t> ne </a:t>
            </a:r>
            <a:r>
              <a:rPr lang="en-US" dirty="0" err="1"/>
              <a:t>dolazi</a:t>
            </a:r>
            <a:r>
              <a:rPr lang="en-US" dirty="0"/>
              <a:t> u </a:t>
            </a:r>
            <a:r>
              <a:rPr lang="en-US" dirty="0" err="1"/>
              <a:t>obzir</a:t>
            </a:r>
            <a:r>
              <a:rPr lang="en-US" dirty="0"/>
              <a:t>. I </a:t>
            </a:r>
            <a:r>
              <a:rPr lang="en-US" dirty="0" err="1"/>
              <a:t>zlu</a:t>
            </a:r>
            <a:r>
              <a:rPr lang="en-US" dirty="0"/>
              <a:t> </a:t>
            </a:r>
            <a:r>
              <a:rPr lang="en-US" dirty="0" err="1"/>
              <a:t>maćehu</a:t>
            </a:r>
            <a:r>
              <a:rPr lang="en-US" dirty="0"/>
              <a:t> je </a:t>
            </a:r>
            <a:r>
              <a:rPr lang="en-US" dirty="0" err="1"/>
              <a:t>čekala</a:t>
            </a:r>
            <a:r>
              <a:rPr lang="en-US" dirty="0"/>
              <a:t> </a:t>
            </a:r>
            <a:r>
              <a:rPr lang="en-US" dirty="0" err="1"/>
              <a:t>ista</a:t>
            </a:r>
            <a:r>
              <a:rPr lang="en-US" dirty="0"/>
              <a:t> </a:t>
            </a:r>
            <a:r>
              <a:rPr lang="en-US" dirty="0" err="1"/>
              <a:t>sudbina</a:t>
            </a:r>
            <a:r>
              <a:rPr lang="en-US" dirty="0"/>
              <a:t> </a:t>
            </a:r>
            <a:r>
              <a:rPr lang="en-US" dirty="0" err="1"/>
              <a:t>ali</a:t>
            </a:r>
            <a:r>
              <a:rPr lang="en-US" dirty="0"/>
              <a:t> je </a:t>
            </a:r>
            <a:r>
              <a:rPr lang="en-US" dirty="0" err="1"/>
              <a:t>kasnije</a:t>
            </a:r>
            <a:r>
              <a:rPr lang="en-US" dirty="0"/>
              <a:t> </a:t>
            </a:r>
            <a:r>
              <a:rPr lang="en-US" dirty="0" err="1"/>
              <a:t>pomilovana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osuđena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dvadeset</a:t>
            </a:r>
            <a:r>
              <a:rPr lang="en-US" dirty="0"/>
              <a:t> </a:t>
            </a:r>
            <a:r>
              <a:rPr lang="en-US" dirty="0" err="1"/>
              <a:t>godina</a:t>
            </a:r>
            <a:r>
              <a:rPr lang="en-US" dirty="0"/>
              <a:t> </a:t>
            </a:r>
            <a:r>
              <a:rPr lang="en-US" dirty="0" err="1"/>
              <a:t>zatvora</a:t>
            </a:r>
            <a:r>
              <a:rPr lang="en-US" dirty="0"/>
              <a:t>. </a:t>
            </a:r>
          </a:p>
          <a:p>
            <a:r>
              <a:rPr lang="en-US" dirty="0" err="1"/>
              <a:t>Njihova</a:t>
            </a:r>
            <a:r>
              <a:rPr lang="en-US" dirty="0"/>
              <a:t> </a:t>
            </a:r>
            <a:r>
              <a:rPr lang="en-US" dirty="0" err="1"/>
              <a:t>djeca</a:t>
            </a:r>
            <a:r>
              <a:rPr lang="en-US" dirty="0"/>
              <a:t> data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usvajanje</a:t>
            </a:r>
            <a:r>
              <a:rPr lang="en-US" dirty="0"/>
              <a:t>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452194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5174C-B0B8-4C42-9CB6-4C2D04F80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sz="2800" b="1" dirty="0"/>
              <a:t>O SMRTNOJ KAZNI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488D88-CD85-47D8-BDD7-185639EBB6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/>
              <a:t>RAZVILA SE IZ KRVNE OSVETE KAO NEPISANOG PRAVILA U ZAJEDNICAMA.</a:t>
            </a:r>
          </a:p>
          <a:p>
            <a:r>
              <a:rPr lang="bs-Latn-BA" dirty="0"/>
              <a:t>RAZLIČITI OBLICI EGZEKUCIJE ( ODRUBLJIVANJE GLAVE, ELEKTRIČNA STOLICA, STRIJELJANJE ).</a:t>
            </a:r>
          </a:p>
          <a:p>
            <a:r>
              <a:rPr lang="bs-Latn-BA" dirty="0"/>
              <a:t>ODRUBLJIVANJE GLAVE MAČEM – PRIVILEGIJA PLEMSTVA.</a:t>
            </a:r>
          </a:p>
          <a:p>
            <a:r>
              <a:rPr lang="bs-Latn-BA" dirty="0"/>
              <a:t>EGZEKUCIJU IZVRŠAVA TZV. KRVNIK.</a:t>
            </a:r>
          </a:p>
          <a:p>
            <a:r>
              <a:rPr lang="bs-Latn-BA" dirty="0"/>
              <a:t>RADI SIGURNOSTI I IZVRŠIOCA ALI I NJEGOVE PORODICE LICE MU JE PREKRIVENO MASKOM.</a:t>
            </a:r>
          </a:p>
          <a:p>
            <a:r>
              <a:rPr lang="bs-Latn-BA" dirty="0"/>
              <a:t>PROVOĐENJE SMRTNE KAZNE MOŽE BITI UZNEMIRUJUĆE I ZA KRVNIKA ALI I ZA SUCE I TUŽITELJE.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971394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009DD9B-5EE2-4C0D-8B2B-351C8C102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20DB99-7745-4E75-9D96-AAB6D55C53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464119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68803C4-E159-4360-B7BB-74205C8F78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601952"/>
            <a:ext cx="10222992" cy="1385874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04B0465-3B07-49BF-BEA7-D81476246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2038655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70089D-F603-4C6B-AEED-D9E3FBAF5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r>
              <a:rPr lang="bs-Latn-BA" sz="2800" dirty="0"/>
              <a:t>ELEKTRIČNA STOLICA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170C7BD-CE75-431B-92CA-AFAC014EF0CA}"/>
              </a:ext>
            </a:extLst>
          </p:cNvPr>
          <p:cNvPicPr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5" r="57" b="-4"/>
          <a:stretch/>
        </p:blipFill>
        <p:spPr>
          <a:xfrm>
            <a:off x="1007196" y="2265037"/>
            <a:ext cx="5088800" cy="3907158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BF10675-D762-47A3-86B4-23211E0F93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6216" y="2320412"/>
            <a:ext cx="4632031" cy="3851787"/>
          </a:xfrm>
        </p:spPr>
        <p:txBody>
          <a:bodyPr anchor="ctr">
            <a:normAutofit/>
          </a:bodyPr>
          <a:lstStyle/>
          <a:p>
            <a:r>
              <a:rPr lang="bs-Latn-BA" dirty="0"/>
              <a:t>Električna stolica karakteristična za SAD.</a:t>
            </a:r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9B7FFA5-14CB-4A4F-9BCC-CA3AA5D9D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01725" y="6229681"/>
            <a:ext cx="457200" cy="457200"/>
          </a:xfrm>
          <a:prstGeom prst="ellipse">
            <a:avLst/>
          </a:prstGeom>
          <a:blipFill dpi="0"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4E48745-7512-4EC2-9E20-9092D121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0918" y="6258874"/>
            <a:ext cx="398813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7543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009DD9B-5EE2-4C0D-8B2B-351C8C102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20DB99-7745-4E75-9D96-AAB6D55C53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464119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68803C4-E159-4360-B7BB-74205C8F78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601952"/>
            <a:ext cx="10222992" cy="1385874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04B0465-3B07-49BF-BEA7-D81476246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2038655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E46CAD-9712-4A86-B338-96F51C748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r>
              <a:rPr lang="bs-Latn-BA" sz="2800" dirty="0"/>
              <a:t>GILJOTINA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87FEB3E-8022-428F-A113-C90541E55CFB}"/>
              </a:ext>
            </a:extLst>
          </p:cNvPr>
          <p:cNvPicPr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43" r="2" b="2"/>
          <a:stretch/>
        </p:blipFill>
        <p:spPr bwMode="auto">
          <a:xfrm>
            <a:off x="1007196" y="2265037"/>
            <a:ext cx="5088800" cy="3907158"/>
          </a:xfrm>
          <a:prstGeom prst="rect">
            <a:avLst/>
          </a:prstGeom>
          <a:noFill/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53D270A-8164-40A3-823E-63A360D7CB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6216" y="2320412"/>
            <a:ext cx="4632031" cy="3851787"/>
          </a:xfrm>
        </p:spPr>
        <p:txBody>
          <a:bodyPr anchor="ctr">
            <a:normAutofit/>
          </a:bodyPr>
          <a:lstStyle/>
          <a:p>
            <a:r>
              <a:rPr lang="bs-Latn-BA"/>
              <a:t>Giljotina, </a:t>
            </a:r>
            <a:r>
              <a:rPr lang="bs-Latn-BA" dirty="0"/>
              <a:t>prvi put uvedena u Francuskoj 1972. godine.</a:t>
            </a:r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9B7FFA5-14CB-4A4F-9BCC-CA3AA5D9D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01725" y="6229681"/>
            <a:ext cx="457200" cy="457200"/>
          </a:xfrm>
          <a:prstGeom prst="ellipse">
            <a:avLst/>
          </a:prstGeom>
          <a:blipFill dpi="0"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4E48745-7512-4EC2-9E20-9092D121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0918" y="6258874"/>
            <a:ext cx="398813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1783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E009DD9B-5EE2-4C0D-8B2B-351C8C102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720DB99-7745-4E75-9D96-AAB6D55C53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464119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68803C4-E159-4360-B7BB-74205C8F78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601952"/>
            <a:ext cx="10222992" cy="1385874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04B0465-3B07-49BF-BEA7-D81476246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2038655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BF7A77-347C-4E74-97D3-E4B8E6217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r>
              <a:rPr lang="bs-Latn-BA" sz="2800" dirty="0"/>
              <a:t>STRIJELJANJE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DAE9291-CE38-4BAC-AC0D-8C5FABB30586}"/>
              </a:ext>
            </a:extLst>
          </p:cNvPr>
          <p:cNvPicPr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" r="2964"/>
          <a:stretch/>
        </p:blipFill>
        <p:spPr>
          <a:xfrm>
            <a:off x="1007196" y="2265037"/>
            <a:ext cx="5088800" cy="3907158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7FC7CB5-9DFD-4C92-87D9-1C41837703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6216" y="2320412"/>
            <a:ext cx="4632031" cy="3851787"/>
          </a:xfrm>
        </p:spPr>
        <p:txBody>
          <a:bodyPr anchor="ctr">
            <a:normAutofit/>
          </a:bodyPr>
          <a:lstStyle/>
          <a:p>
            <a:r>
              <a:rPr lang="bs-Latn-BA" dirty="0"/>
              <a:t>Strijeljanje je, kao način izvršenja smrtne kazne, bilo prisutno u zemljama bivše Jugoslavije.</a:t>
            </a:r>
            <a:endParaRPr lang="en-US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9B7FFA5-14CB-4A4F-9BCC-CA3AA5D9D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01725" y="6229681"/>
            <a:ext cx="457200" cy="457200"/>
          </a:xfrm>
          <a:prstGeom prst="ellipse">
            <a:avLst/>
          </a:prstGeom>
          <a:blipFill dpi="0"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4E48745-7512-4EC2-9E20-9092D121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0918" y="6258874"/>
            <a:ext cx="398813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9064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F659DC-45A6-41D2-9AD0-DAA31C5AE6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140903"/>
            <a:ext cx="10058400" cy="5031297"/>
          </a:xfrm>
        </p:spPr>
        <p:txBody>
          <a:bodyPr/>
          <a:lstStyle/>
          <a:p>
            <a:r>
              <a:rPr lang="en-US" dirty="0"/>
              <a:t>SMRTNA KAZNE JE NAJSTOŽIJA I KRAJNJA KAZNA U ODREĐENIM PRAVNIM SISTEMIMA.</a:t>
            </a:r>
          </a:p>
          <a:p>
            <a:r>
              <a:rPr lang="en-US" dirty="0"/>
              <a:t>KODEKS UR-NAMMU (</a:t>
            </a:r>
            <a:r>
              <a:rPr lang="en-US" dirty="0" err="1"/>
              <a:t>oko</a:t>
            </a:r>
            <a:r>
              <a:rPr lang="en-US" dirty="0"/>
              <a:t> 2100. god. </a:t>
            </a:r>
            <a:r>
              <a:rPr lang="en-US" dirty="0" err="1"/>
              <a:t>p.n.e</a:t>
            </a:r>
            <a:r>
              <a:rPr lang="en-US" dirty="0"/>
              <a:t>.) – TALIONSKO NAČELO.</a:t>
            </a:r>
          </a:p>
          <a:p>
            <a:r>
              <a:rPr lang="en-US" dirty="0"/>
              <a:t>TORA OGRANIČAVA TALIONSKO NAČELO.</a:t>
            </a:r>
          </a:p>
          <a:p>
            <a:r>
              <a:rPr lang="en-US" dirty="0"/>
              <a:t>POPULARNA JAVNA SMAKNUĆA.</a:t>
            </a:r>
          </a:p>
          <a:p>
            <a:r>
              <a:rPr lang="en-US" dirty="0"/>
              <a:t>RIMSKO CARSTVO U VRIJEME VLADAVINE KONSTANTINA I POJAČAVA SMRTNU KAZNU.</a:t>
            </a:r>
          </a:p>
          <a:p>
            <a:r>
              <a:rPr lang="en-US" dirty="0"/>
              <a:t>STARI RIM PRAKTICIRA METODU RAZAPINJANJA NA KRIŽ.</a:t>
            </a:r>
          </a:p>
          <a:p>
            <a:r>
              <a:rPr lang="en-US" dirty="0"/>
              <a:t>ISTOČNO RIMSKO CARSTVO REDUCIRA PROVOĐENJE SMRTNE KAZNE.</a:t>
            </a:r>
          </a:p>
          <a:p>
            <a:r>
              <a:rPr lang="en-US" dirty="0"/>
              <a:t>SREDNJI VIJEK – OKRUTNOST I BRUTALNOST IZVRŠAVANJA SMRTNIH KAZNI.</a:t>
            </a:r>
          </a:p>
          <a:p>
            <a:r>
              <a:rPr lang="en-US" dirty="0"/>
              <a:t>SREDNJI VIJEK – INKVIZICIJA I VJEŠTIČJE LUDILO.</a:t>
            </a:r>
          </a:p>
          <a:p>
            <a:r>
              <a:rPr lang="en-US" dirty="0"/>
              <a:t>CRKVA I DRŽAVA STOJE IZA MNOGOBROJNIH SMAKNUĆA.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778617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96FE1-A36E-4DD9-A0B2-4DB1E3B21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1"/>
            <a:ext cx="10058400" cy="622715"/>
          </a:xfrm>
        </p:spPr>
        <p:txBody>
          <a:bodyPr>
            <a:normAutofit/>
          </a:bodyPr>
          <a:lstStyle/>
          <a:p>
            <a:r>
              <a:rPr lang="en-US" sz="2800" dirty="0"/>
              <a:t>SMRTNA KAZNA U NOVIJE VRIJEME</a:t>
            </a:r>
            <a:endParaRPr lang="bs-Latn-BA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AE75CE-AA9C-4585-A355-78AB5A4CB6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434517"/>
            <a:ext cx="10058400" cy="4737683"/>
          </a:xfrm>
        </p:spPr>
        <p:txBody>
          <a:bodyPr/>
          <a:lstStyle/>
          <a:p>
            <a:r>
              <a:rPr lang="en-US" dirty="0"/>
              <a:t>ZAPAD – DRUGAČIJI PRISTUP SMRTNOJ KAZNI.</a:t>
            </a:r>
          </a:p>
          <a:p>
            <a:r>
              <a:rPr lang="en-US" dirty="0"/>
              <a:t>RAZVIJA SE SVIJEST O DOSTOJANSTVU OSOBE DOKAZANOG ZLOČINCA.</a:t>
            </a:r>
          </a:p>
          <a:p>
            <a:r>
              <a:rPr lang="en-US" dirty="0"/>
              <a:t>PRAVO NA ŽIVOT!?</a:t>
            </a:r>
          </a:p>
          <a:p>
            <a:r>
              <a:rPr lang="en-US" dirty="0"/>
              <a:t>C.BECCARIA,ITALIJA,1764.god., RASPRAVA O ZLOČINU I KAZNI – SMRTNA KAZNA SLABO SREDSTVO PREVENCIJE OD BUDUĆIH ZLOČINA – ABOLICIJA SMRTNE KAZNE.</a:t>
            </a:r>
          </a:p>
          <a:p>
            <a:r>
              <a:rPr lang="en-US" dirty="0"/>
              <a:t>19. I 20 </a:t>
            </a:r>
            <a:r>
              <a:rPr lang="en-US" dirty="0" err="1"/>
              <a:t>st.</a:t>
            </a:r>
            <a:r>
              <a:rPr lang="en-US" dirty="0"/>
              <a:t> EVROPSKE ZEMLJE UKIDAJU SMRTNU KAZNU I UVODE KAZNU DOŽIVOTNOG ZATVORA.</a:t>
            </a:r>
          </a:p>
          <a:p>
            <a:r>
              <a:rPr lang="en-US" dirty="0"/>
              <a:t>EVROPA – AKO JE ZLOČINAC VEĆ UHVAĆEN OSUDA NA SMRT ZNAČI HLADNOKRVNO UBISTVO!?</a:t>
            </a:r>
          </a:p>
          <a:p>
            <a:r>
              <a:rPr lang="en-US" dirty="0"/>
              <a:t>106 DRŽAVA UKINULO SMRTNU KAZNU, 14 DRŽAVA JE IMA SAMO ZA IZVANREDNE SLUČAJEVE, 26 DRŽAVA JE NIJE PRIMIJENILO VEĆ DESETKE GODINA, 89 DRŽAVA IMA SMRTNU KAZNU U SVOJIM ZAKONIMA.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191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DFD98-A3C4-44A4-ACCC-B26D9A40B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756939"/>
          </a:xfrm>
        </p:spPr>
        <p:txBody>
          <a:bodyPr>
            <a:normAutofit/>
          </a:bodyPr>
          <a:lstStyle/>
          <a:p>
            <a:r>
              <a:rPr lang="en-US" sz="2800" dirty="0"/>
              <a:t>(NE)OPRAVDANOST SMRTNE KAZNE</a:t>
            </a:r>
            <a:endParaRPr lang="bs-Latn-BA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631D03-427E-4F8A-9264-6B43225C13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241571"/>
            <a:ext cx="10058400" cy="493062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MORALNOST SMRTNE KAZNE, PRAVO DRŽAVNE VLASTI DA OSUĐUJE NA SMRT?</a:t>
            </a:r>
          </a:p>
          <a:p>
            <a:r>
              <a:rPr lang="en-US" dirty="0"/>
              <a:t>ZAGOVORNICI SMRTNE KAZNE ISTU OPRAVDAVAJU KROZ ETIČKE, SOCIJALNE I EKONOMSKE RAZLOGE. SMRTNA KAZNA JE ZAHTJEV PRAVEDNOSTI!</a:t>
            </a:r>
          </a:p>
          <a:p>
            <a:r>
              <a:rPr lang="en-US" dirty="0"/>
              <a:t>SMRTNA KAZNA – DVIJE FUNKCIJE: RETRIBUCIJA I PREVENCIJA.</a:t>
            </a:r>
          </a:p>
          <a:p>
            <a:r>
              <a:rPr lang="en-US" dirty="0"/>
              <a:t>RETRIBUCIJA: MORALNA I PRAVNA REAKCIJA ZA IZVRŠENO ZLO.</a:t>
            </a:r>
          </a:p>
          <a:p>
            <a:r>
              <a:rPr lang="en-US" dirty="0"/>
              <a:t>PREVENCIJA: ZA ONE KOJI ZLOČIN ČINE IZ SAME STRASTI.</a:t>
            </a:r>
          </a:p>
          <a:p>
            <a:r>
              <a:rPr lang="en-US" dirty="0"/>
              <a:t>EKONOMSKI GLEDANO: SMRTNA KAZNA MANJE KOŠTA DRUŠTVO OD DUGOTRAJNOG ZATVORA.</a:t>
            </a:r>
          </a:p>
          <a:p>
            <a:r>
              <a:rPr lang="en-US" dirty="0"/>
              <a:t>PROTIVNICI SMRTNE KAZNE ZALAŽU SE ZA MORALNE MOTIVE. SMRTNA KAZNA PROTIVNA NAČELU PO KOJEM KAZNA NE SMIJE BITI OSVETA!</a:t>
            </a:r>
          </a:p>
          <a:p>
            <a:r>
              <a:rPr lang="en-US" dirty="0"/>
              <a:t>PREODGOJ ZLOČINCA I NJEGOV POVRATAK U DRUŠTVENI ŽIVOT.</a:t>
            </a:r>
          </a:p>
          <a:p>
            <a:r>
              <a:rPr lang="en-US" dirty="0"/>
              <a:t>AKO JE KAŽNJEN SMRĆU NEMA NIKAKVOG PREODGOJA NITI POVRATKA.</a:t>
            </a:r>
          </a:p>
          <a:p>
            <a:r>
              <a:rPr lang="en-US" dirty="0"/>
              <a:t>1950. god. EU – KONVENCIJA O PRAVIMA ČOVJEKA (</a:t>
            </a:r>
            <a:r>
              <a:rPr lang="en-US" dirty="0" err="1"/>
              <a:t>Protokol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6).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42604282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575DC2-585B-4977-BE70-E262EF929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664660"/>
          </a:xfrm>
        </p:spPr>
        <p:txBody>
          <a:bodyPr>
            <a:normAutofit/>
          </a:bodyPr>
          <a:lstStyle/>
          <a:p>
            <a:r>
              <a:rPr lang="en-US" sz="2800" dirty="0" err="1"/>
              <a:t>Smrtna</a:t>
            </a:r>
            <a:r>
              <a:rPr lang="en-US" sz="2800" dirty="0"/>
              <a:t> </a:t>
            </a:r>
            <a:r>
              <a:rPr lang="en-US" sz="2800" dirty="0" err="1"/>
              <a:t>kazna</a:t>
            </a:r>
            <a:r>
              <a:rPr lang="en-US" sz="2800" dirty="0"/>
              <a:t> u </a:t>
            </a:r>
            <a:r>
              <a:rPr lang="en-US" sz="2800" dirty="0" err="1"/>
              <a:t>kz</a:t>
            </a:r>
            <a:r>
              <a:rPr lang="en-US" sz="2800" dirty="0"/>
              <a:t> </a:t>
            </a:r>
            <a:r>
              <a:rPr lang="en-US" sz="2800" dirty="0" err="1"/>
              <a:t>bivše</a:t>
            </a:r>
            <a:r>
              <a:rPr lang="en-US" sz="2800" dirty="0"/>
              <a:t> </a:t>
            </a:r>
            <a:r>
              <a:rPr lang="en-US" sz="2800" dirty="0" err="1"/>
              <a:t>jugoslavije</a:t>
            </a:r>
            <a:endParaRPr lang="bs-Latn-BA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2BECE9-6A5C-4C27-B2FD-35174AF109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258349"/>
            <a:ext cx="10058400" cy="4913851"/>
          </a:xfrm>
        </p:spPr>
        <p:txBody>
          <a:bodyPr/>
          <a:lstStyle/>
          <a:p>
            <a:r>
              <a:rPr lang="en-US" dirty="0"/>
              <a:t>JEDINSTVENO JUGOSLOVENSKO KRIVIČNO ZAKONODAVSTVO.</a:t>
            </a:r>
          </a:p>
          <a:p>
            <a:r>
              <a:rPr lang="en-US" dirty="0"/>
              <a:t>NA SNAZI KZ SFRJ IZ 1976. god. SA NIZOM KASNIJIH IZMJENA I DOPUNA.</a:t>
            </a:r>
          </a:p>
          <a:p>
            <a:r>
              <a:rPr lang="en-US" dirty="0"/>
              <a:t>RASPADOM BIVŠE SAVEZNE DRŽAVE RASPADA SE I PRAVNI SISTEM.</a:t>
            </a:r>
          </a:p>
          <a:p>
            <a:r>
              <a:rPr lang="en-US" dirty="0"/>
              <a:t>REPUBLIKE USTROJAVAJU VLASTITE PRAVNE SISTEME.</a:t>
            </a:r>
          </a:p>
          <a:p>
            <a:r>
              <a:rPr lang="en-US" dirty="0"/>
              <a:t>EVROPSKO-KONTINENTALNA PRAVNA TRADICIJA.</a:t>
            </a:r>
          </a:p>
          <a:p>
            <a:r>
              <a:rPr lang="en-US" dirty="0"/>
              <a:t>ALTERNATIVA SMRTNOJ KAZNI – DUGOTRAJNI I DOŽIVOTNI ZATVOR TRPI KRITIKE.</a:t>
            </a:r>
          </a:p>
          <a:p>
            <a:r>
              <a:rPr lang="en-US" dirty="0"/>
              <a:t>DUGOTRAJNI ZATVOR: PRIGOVOR U EKONOMSKOM SMISLU – PRESKUP ZA DRŽAVU.</a:t>
            </a:r>
          </a:p>
          <a:p>
            <a:r>
              <a:rPr lang="en-US" dirty="0"/>
              <a:t>KAZNA DOŽIVOTNOG ZATVORA: PRIGOVOR SA ASPEKTA HUMANOSTI, SVRHE SAMOG KAŽNJAVANJA. DOMINIRAJU REPRESIVNI SADRŽAJI.</a:t>
            </a:r>
          </a:p>
          <a:p>
            <a:r>
              <a:rPr lang="en-US" dirty="0"/>
              <a:t>DUGOTRAJNI ZATVOR PRIHVATLJIVIJE RJEŠENJE – MOŽE SE PRIMJENITI UVJETNI OTPUST.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41514530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1346</Words>
  <Application>Microsoft Office PowerPoint</Application>
  <PresentationFormat>Widescreen</PresentationFormat>
  <Paragraphs>83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Calibri</vt:lpstr>
      <vt:lpstr>Rockwell</vt:lpstr>
      <vt:lpstr>Rockwell Condensed</vt:lpstr>
      <vt:lpstr>Rockwell Extra Bold</vt:lpstr>
      <vt:lpstr>Wingdings</vt:lpstr>
      <vt:lpstr>Wood Type</vt:lpstr>
      <vt:lpstr>„Smrtna kazna u Jugoslaviji“</vt:lpstr>
      <vt:lpstr>O SMRTNOJ KAZNI</vt:lpstr>
      <vt:lpstr>ELEKTRIČNA STOLICA</vt:lpstr>
      <vt:lpstr>GILJOTINA</vt:lpstr>
      <vt:lpstr>STRIJELJANJE</vt:lpstr>
      <vt:lpstr>PowerPoint Presentation</vt:lpstr>
      <vt:lpstr>SMRTNA KAZNA U NOVIJE VRIJEME</vt:lpstr>
      <vt:lpstr>(NE)OPRAVDANOST SMRTNE KAZNE</vt:lpstr>
      <vt:lpstr>Smrtna kazna u kz bivše jugoslavije</vt:lpstr>
      <vt:lpstr>OSVRT NA SMRTNU KAZNU PREMA KZ SFRJ</vt:lpstr>
      <vt:lpstr>SMRTNA KAZNA U KZ SAVEZNE REPUBLIKE JUGOSLAVIJE</vt:lpstr>
      <vt:lpstr>Posljednje izvršene smrtne kazne u jugoslaviji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„Smrtna kazna u Jugoslaviji“</dc:title>
  <dc:creator>Dzejna Pasalic-Galic</dc:creator>
  <cp:lastModifiedBy>Ena Gotovuša</cp:lastModifiedBy>
  <cp:revision>2</cp:revision>
  <dcterms:created xsi:type="dcterms:W3CDTF">2020-05-05T12:13:26Z</dcterms:created>
  <dcterms:modified xsi:type="dcterms:W3CDTF">2020-05-11T07:01:34Z</dcterms:modified>
</cp:coreProperties>
</file>