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8"/>
  </p:notesMasterIdLst>
  <p:sldIdLst>
    <p:sldId id="256" r:id="rId2"/>
    <p:sldId id="257" r:id="rId3"/>
    <p:sldId id="259" r:id="rId4"/>
    <p:sldId id="260" r:id="rId5"/>
    <p:sldId id="261" r:id="rId6"/>
    <p:sldId id="263" r:id="rId7"/>
    <p:sldId id="264" r:id="rId8"/>
    <p:sldId id="265" r:id="rId9"/>
    <p:sldId id="266" r:id="rId10"/>
    <p:sldId id="267" r:id="rId11"/>
    <p:sldId id="268" r:id="rId12"/>
    <p:sldId id="269" r:id="rId13"/>
    <p:sldId id="270" r:id="rId14"/>
    <p:sldId id="271" r:id="rId15"/>
    <p:sldId id="293" r:id="rId16"/>
    <p:sldId id="272" r:id="rId17"/>
    <p:sldId id="273" r:id="rId18"/>
    <p:sldId id="274" r:id="rId19"/>
    <p:sldId id="275" r:id="rId20"/>
    <p:sldId id="276" r:id="rId21"/>
    <p:sldId id="294" r:id="rId22"/>
    <p:sldId id="277" r:id="rId23"/>
    <p:sldId id="278" r:id="rId24"/>
    <p:sldId id="295" r:id="rId25"/>
    <p:sldId id="279" r:id="rId26"/>
    <p:sldId id="280" r:id="rId27"/>
    <p:sldId id="281" r:id="rId28"/>
    <p:sldId id="282" r:id="rId29"/>
    <p:sldId id="283" r:id="rId30"/>
    <p:sldId id="284" r:id="rId31"/>
    <p:sldId id="285" r:id="rId32"/>
    <p:sldId id="286" r:id="rId33"/>
    <p:sldId id="288" r:id="rId34"/>
    <p:sldId id="296" r:id="rId35"/>
    <p:sldId id="290" r:id="rId36"/>
    <p:sldId id="29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99702A-E458-488E-925C-8612C584F374}" type="doc">
      <dgm:prSet loTypeId="urn:microsoft.com/office/officeart/2005/8/layout/process2" loCatId="process" qsTypeId="urn:microsoft.com/office/officeart/2005/8/quickstyle/3d4" qsCatId="3D" csTypeId="urn:microsoft.com/office/officeart/2005/8/colors/accent2_4" csCatId="accent2" phldr="1"/>
      <dgm:spPr/>
      <dgm:t>
        <a:bodyPr/>
        <a:lstStyle/>
        <a:p>
          <a:endParaRPr lang="hr-HR"/>
        </a:p>
      </dgm:t>
    </dgm:pt>
    <dgm:pt modelId="{FD725914-DCA5-41E3-B368-C91E7A35D0B0}">
      <dgm:prSet phldrT="[Tekst]"/>
      <dgm:spPr/>
      <dgm:t>
        <a:bodyPr/>
        <a:lstStyle/>
        <a:p>
          <a:r>
            <a:rPr lang="bs-Latn-BA" dirty="0"/>
            <a:t>Tjelesne kazne</a:t>
          </a:r>
          <a:endParaRPr lang="hr-HR" dirty="0"/>
        </a:p>
      </dgm:t>
    </dgm:pt>
    <dgm:pt modelId="{9466E722-B4E5-4E7F-9737-FBBFEFC2BE44}" type="parTrans" cxnId="{890B6BAE-8227-4EA4-8B6D-6CBD0971B6E0}">
      <dgm:prSet/>
      <dgm:spPr/>
      <dgm:t>
        <a:bodyPr/>
        <a:lstStyle/>
        <a:p>
          <a:endParaRPr lang="hr-HR"/>
        </a:p>
      </dgm:t>
    </dgm:pt>
    <dgm:pt modelId="{E54ACB43-6CF1-4095-A7F9-741DF66C154F}" type="sibTrans" cxnId="{890B6BAE-8227-4EA4-8B6D-6CBD0971B6E0}">
      <dgm:prSet/>
      <dgm:spPr/>
      <dgm:t>
        <a:bodyPr/>
        <a:lstStyle/>
        <a:p>
          <a:endParaRPr lang="hr-HR"/>
        </a:p>
      </dgm:t>
    </dgm:pt>
    <dgm:pt modelId="{B31F8F19-5F81-477A-9617-F1B5397E5CB1}">
      <dgm:prSet phldrT="[Tekst]"/>
      <dgm:spPr/>
      <dgm:t>
        <a:bodyPr/>
        <a:lstStyle/>
        <a:p>
          <a:r>
            <a:rPr lang="bs-Latn-BA" dirty="0"/>
            <a:t>Bičevanje</a:t>
          </a:r>
          <a:endParaRPr lang="hr-HR" dirty="0"/>
        </a:p>
      </dgm:t>
    </dgm:pt>
    <dgm:pt modelId="{E74E17B5-A770-477C-823C-53C8C2D066E1}" type="parTrans" cxnId="{ECBEBEE6-7E3B-46A5-88F3-569FB65D1A0A}">
      <dgm:prSet/>
      <dgm:spPr/>
      <dgm:t>
        <a:bodyPr/>
        <a:lstStyle/>
        <a:p>
          <a:endParaRPr lang="hr-HR"/>
        </a:p>
      </dgm:t>
    </dgm:pt>
    <dgm:pt modelId="{413FF9C2-422B-4809-B80F-FF12B47B6263}" type="sibTrans" cxnId="{ECBEBEE6-7E3B-46A5-88F3-569FB65D1A0A}">
      <dgm:prSet/>
      <dgm:spPr/>
      <dgm:t>
        <a:bodyPr/>
        <a:lstStyle/>
        <a:p>
          <a:endParaRPr lang="hr-HR"/>
        </a:p>
      </dgm:t>
    </dgm:pt>
    <dgm:pt modelId="{817053A3-35A2-4D3C-9C29-72E872C70219}">
      <dgm:prSet phldrT="[Tekst]"/>
      <dgm:spPr/>
      <dgm:t>
        <a:bodyPr/>
        <a:lstStyle/>
        <a:p>
          <a:r>
            <a:rPr lang="bs-Latn-BA" dirty="0"/>
            <a:t>Amputacija i dr. tjelesne povrede</a:t>
          </a:r>
          <a:endParaRPr lang="hr-HR" dirty="0"/>
        </a:p>
      </dgm:t>
    </dgm:pt>
    <dgm:pt modelId="{0E291988-70C4-404C-B4DA-78A3C0B7B257}" type="parTrans" cxnId="{5302C9E9-E91E-461B-92E5-0BA4EAF1B0A1}">
      <dgm:prSet/>
      <dgm:spPr/>
      <dgm:t>
        <a:bodyPr/>
        <a:lstStyle/>
        <a:p>
          <a:endParaRPr lang="hr-HR"/>
        </a:p>
      </dgm:t>
    </dgm:pt>
    <dgm:pt modelId="{A6668FC3-AD51-4C0F-B747-474BC728EA51}" type="sibTrans" cxnId="{5302C9E9-E91E-461B-92E5-0BA4EAF1B0A1}">
      <dgm:prSet/>
      <dgm:spPr/>
      <dgm:t>
        <a:bodyPr/>
        <a:lstStyle/>
        <a:p>
          <a:endParaRPr lang="hr-HR"/>
        </a:p>
      </dgm:t>
    </dgm:pt>
    <dgm:pt modelId="{770DD7AB-16A0-411E-9632-76A6C0410DFB}">
      <dgm:prSet phldrT="[Tekst]"/>
      <dgm:spPr/>
      <dgm:t>
        <a:bodyPr/>
        <a:lstStyle/>
        <a:p>
          <a:r>
            <a:rPr lang="bs-Latn-BA" dirty="0"/>
            <a:t>Kamenovanje</a:t>
          </a:r>
          <a:endParaRPr lang="hr-HR" dirty="0"/>
        </a:p>
      </dgm:t>
    </dgm:pt>
    <dgm:pt modelId="{1100F53C-2273-44C3-98E0-17B7F97F0D41}" type="parTrans" cxnId="{289292C7-E053-4389-8693-EE96071FAA90}">
      <dgm:prSet/>
      <dgm:spPr/>
      <dgm:t>
        <a:bodyPr/>
        <a:lstStyle/>
        <a:p>
          <a:endParaRPr lang="bs-Latn-BA"/>
        </a:p>
      </dgm:t>
    </dgm:pt>
    <dgm:pt modelId="{2A274F00-F378-4480-8DD3-66ED1EBC0BF3}" type="sibTrans" cxnId="{289292C7-E053-4389-8693-EE96071FAA90}">
      <dgm:prSet/>
      <dgm:spPr/>
      <dgm:t>
        <a:bodyPr/>
        <a:lstStyle/>
        <a:p>
          <a:endParaRPr lang="hr-HR"/>
        </a:p>
      </dgm:t>
    </dgm:pt>
    <dgm:pt modelId="{516055DB-18A9-49FD-9A57-B6444781FA48}">
      <dgm:prSet phldrT="[Tekst]"/>
      <dgm:spPr/>
      <dgm:t>
        <a:bodyPr/>
        <a:lstStyle/>
        <a:p>
          <a:r>
            <a:rPr lang="bs-Latn-BA" dirty="0"/>
            <a:t>Kazne protiv slobode, kazna zatvora...</a:t>
          </a:r>
          <a:endParaRPr lang="hr-HR" dirty="0"/>
        </a:p>
      </dgm:t>
    </dgm:pt>
    <dgm:pt modelId="{15F8DFFC-F081-4F81-8013-A881FBB48CA2}" type="parTrans" cxnId="{EDD16C3F-78C5-4DC9-9B97-119385AA8603}">
      <dgm:prSet/>
      <dgm:spPr/>
      <dgm:t>
        <a:bodyPr/>
        <a:lstStyle/>
        <a:p>
          <a:endParaRPr lang="bs-Latn-BA"/>
        </a:p>
      </dgm:t>
    </dgm:pt>
    <dgm:pt modelId="{AB0627A0-E005-49E3-AB7C-8D2568A4626F}" type="sibTrans" cxnId="{EDD16C3F-78C5-4DC9-9B97-119385AA8603}">
      <dgm:prSet/>
      <dgm:spPr/>
      <dgm:t>
        <a:bodyPr/>
        <a:lstStyle/>
        <a:p>
          <a:endParaRPr lang="bs-Latn-BA"/>
        </a:p>
      </dgm:t>
    </dgm:pt>
    <dgm:pt modelId="{C35DF35B-81D1-4BBB-A566-F5B4915A805A}" type="pres">
      <dgm:prSet presAssocID="{4F99702A-E458-488E-925C-8612C584F374}" presName="linearFlow" presStyleCnt="0">
        <dgm:presLayoutVars>
          <dgm:resizeHandles val="exact"/>
        </dgm:presLayoutVars>
      </dgm:prSet>
      <dgm:spPr/>
    </dgm:pt>
    <dgm:pt modelId="{7F96AF29-0619-476A-9624-A43B61D270AA}" type="pres">
      <dgm:prSet presAssocID="{FD725914-DCA5-41E3-B368-C91E7A35D0B0}" presName="node" presStyleLbl="node1" presStyleIdx="0" presStyleCnt="5">
        <dgm:presLayoutVars>
          <dgm:bulletEnabled val="1"/>
        </dgm:presLayoutVars>
      </dgm:prSet>
      <dgm:spPr/>
    </dgm:pt>
    <dgm:pt modelId="{E1C53A87-0802-4DDF-BE82-2A14110F7AAD}" type="pres">
      <dgm:prSet presAssocID="{E54ACB43-6CF1-4095-A7F9-741DF66C154F}" presName="sibTrans" presStyleLbl="sibTrans2D1" presStyleIdx="0" presStyleCnt="4"/>
      <dgm:spPr/>
    </dgm:pt>
    <dgm:pt modelId="{F71E6917-6711-42FB-8DF6-44F054FEFC8B}" type="pres">
      <dgm:prSet presAssocID="{E54ACB43-6CF1-4095-A7F9-741DF66C154F}" presName="connectorText" presStyleLbl="sibTrans2D1" presStyleIdx="0" presStyleCnt="4"/>
      <dgm:spPr/>
    </dgm:pt>
    <dgm:pt modelId="{C197D1A3-98BD-4FA1-9CDA-AEAF8C8F0C4C}" type="pres">
      <dgm:prSet presAssocID="{770DD7AB-16A0-411E-9632-76A6C0410DFB}" presName="node" presStyleLbl="node1" presStyleIdx="1" presStyleCnt="5">
        <dgm:presLayoutVars>
          <dgm:bulletEnabled val="1"/>
        </dgm:presLayoutVars>
      </dgm:prSet>
      <dgm:spPr/>
    </dgm:pt>
    <dgm:pt modelId="{228495AF-1871-42FF-929F-657FA3A19A6E}" type="pres">
      <dgm:prSet presAssocID="{2A274F00-F378-4480-8DD3-66ED1EBC0BF3}" presName="sibTrans" presStyleLbl="sibTrans2D1" presStyleIdx="1" presStyleCnt="4"/>
      <dgm:spPr/>
    </dgm:pt>
    <dgm:pt modelId="{B98BF877-7A95-40F5-8F2A-C760C3DD55D4}" type="pres">
      <dgm:prSet presAssocID="{2A274F00-F378-4480-8DD3-66ED1EBC0BF3}" presName="connectorText" presStyleLbl="sibTrans2D1" presStyleIdx="1" presStyleCnt="4"/>
      <dgm:spPr/>
    </dgm:pt>
    <dgm:pt modelId="{E08D24A4-F475-405F-81E9-2C2FE33D5C91}" type="pres">
      <dgm:prSet presAssocID="{B31F8F19-5F81-477A-9617-F1B5397E5CB1}" presName="node" presStyleLbl="node1" presStyleIdx="2" presStyleCnt="5">
        <dgm:presLayoutVars>
          <dgm:bulletEnabled val="1"/>
        </dgm:presLayoutVars>
      </dgm:prSet>
      <dgm:spPr/>
    </dgm:pt>
    <dgm:pt modelId="{D9D0E46B-8F4B-4D7B-8670-B116594EC424}" type="pres">
      <dgm:prSet presAssocID="{413FF9C2-422B-4809-B80F-FF12B47B6263}" presName="sibTrans" presStyleLbl="sibTrans2D1" presStyleIdx="2" presStyleCnt="4"/>
      <dgm:spPr/>
    </dgm:pt>
    <dgm:pt modelId="{E487DE10-5225-4B8F-B569-8D8A66E27942}" type="pres">
      <dgm:prSet presAssocID="{413FF9C2-422B-4809-B80F-FF12B47B6263}" presName="connectorText" presStyleLbl="sibTrans2D1" presStyleIdx="2" presStyleCnt="4"/>
      <dgm:spPr/>
    </dgm:pt>
    <dgm:pt modelId="{FAD78636-DF9B-41C5-8AF0-5FF015194A8D}" type="pres">
      <dgm:prSet presAssocID="{817053A3-35A2-4D3C-9C29-72E872C70219}" presName="node" presStyleLbl="node1" presStyleIdx="3" presStyleCnt="5">
        <dgm:presLayoutVars>
          <dgm:bulletEnabled val="1"/>
        </dgm:presLayoutVars>
      </dgm:prSet>
      <dgm:spPr/>
    </dgm:pt>
    <dgm:pt modelId="{2255CADE-D850-4480-938D-EA0A5EBEF690}" type="pres">
      <dgm:prSet presAssocID="{A6668FC3-AD51-4C0F-B747-474BC728EA51}" presName="sibTrans" presStyleLbl="sibTrans2D1" presStyleIdx="3" presStyleCnt="4"/>
      <dgm:spPr/>
    </dgm:pt>
    <dgm:pt modelId="{BEBEACB4-A27C-4A0F-894A-D06AFCD4748F}" type="pres">
      <dgm:prSet presAssocID="{A6668FC3-AD51-4C0F-B747-474BC728EA51}" presName="connectorText" presStyleLbl="sibTrans2D1" presStyleIdx="3" presStyleCnt="4"/>
      <dgm:spPr/>
    </dgm:pt>
    <dgm:pt modelId="{D39D0B3E-BCB4-4433-B814-FC9C47CF3063}" type="pres">
      <dgm:prSet presAssocID="{516055DB-18A9-49FD-9A57-B6444781FA48}" presName="node" presStyleLbl="node1" presStyleIdx="4" presStyleCnt="5">
        <dgm:presLayoutVars>
          <dgm:bulletEnabled val="1"/>
        </dgm:presLayoutVars>
      </dgm:prSet>
      <dgm:spPr/>
    </dgm:pt>
  </dgm:ptLst>
  <dgm:cxnLst>
    <dgm:cxn modelId="{7AD95012-FADC-4FD3-85EA-C4AC3D735F78}" type="presOf" srcId="{413FF9C2-422B-4809-B80F-FF12B47B6263}" destId="{E487DE10-5225-4B8F-B569-8D8A66E27942}" srcOrd="1" destOrd="0" presId="urn:microsoft.com/office/officeart/2005/8/layout/process2"/>
    <dgm:cxn modelId="{20D25717-6880-4D36-AAE5-0F5235688002}" type="presOf" srcId="{2A274F00-F378-4480-8DD3-66ED1EBC0BF3}" destId="{228495AF-1871-42FF-929F-657FA3A19A6E}" srcOrd="0" destOrd="0" presId="urn:microsoft.com/office/officeart/2005/8/layout/process2"/>
    <dgm:cxn modelId="{19750F29-1D48-4BA6-AA11-674E378CBCE7}" type="presOf" srcId="{A6668FC3-AD51-4C0F-B747-474BC728EA51}" destId="{BEBEACB4-A27C-4A0F-894A-D06AFCD4748F}" srcOrd="1" destOrd="0" presId="urn:microsoft.com/office/officeart/2005/8/layout/process2"/>
    <dgm:cxn modelId="{E134BD33-2960-480E-9E52-074E9D93EEDE}" type="presOf" srcId="{2A274F00-F378-4480-8DD3-66ED1EBC0BF3}" destId="{B98BF877-7A95-40F5-8F2A-C760C3DD55D4}" srcOrd="1" destOrd="0" presId="urn:microsoft.com/office/officeart/2005/8/layout/process2"/>
    <dgm:cxn modelId="{EDD16C3F-78C5-4DC9-9B97-119385AA8603}" srcId="{4F99702A-E458-488E-925C-8612C584F374}" destId="{516055DB-18A9-49FD-9A57-B6444781FA48}" srcOrd="4" destOrd="0" parTransId="{15F8DFFC-F081-4F81-8013-A881FBB48CA2}" sibTransId="{AB0627A0-E005-49E3-AB7C-8D2568A4626F}"/>
    <dgm:cxn modelId="{A6301967-5B18-46D6-8E19-300B2A5FA5B3}" type="presOf" srcId="{817053A3-35A2-4D3C-9C29-72E872C70219}" destId="{FAD78636-DF9B-41C5-8AF0-5FF015194A8D}" srcOrd="0" destOrd="0" presId="urn:microsoft.com/office/officeart/2005/8/layout/process2"/>
    <dgm:cxn modelId="{060E964E-C03C-4D92-839B-81898FBF3DC0}" type="presOf" srcId="{B31F8F19-5F81-477A-9617-F1B5397E5CB1}" destId="{E08D24A4-F475-405F-81E9-2C2FE33D5C91}" srcOrd="0" destOrd="0" presId="urn:microsoft.com/office/officeart/2005/8/layout/process2"/>
    <dgm:cxn modelId="{EDC7F84E-626A-4E9F-AA9E-673C7B37EA03}" type="presOf" srcId="{413FF9C2-422B-4809-B80F-FF12B47B6263}" destId="{D9D0E46B-8F4B-4D7B-8670-B116594EC424}" srcOrd="0" destOrd="0" presId="urn:microsoft.com/office/officeart/2005/8/layout/process2"/>
    <dgm:cxn modelId="{4E036A77-A55F-4257-A7CA-C85275F94ABE}" type="presOf" srcId="{516055DB-18A9-49FD-9A57-B6444781FA48}" destId="{D39D0B3E-BCB4-4433-B814-FC9C47CF3063}" srcOrd="0" destOrd="0" presId="urn:microsoft.com/office/officeart/2005/8/layout/process2"/>
    <dgm:cxn modelId="{4212F284-38F3-4261-9D56-96644491B555}" type="presOf" srcId="{A6668FC3-AD51-4C0F-B747-474BC728EA51}" destId="{2255CADE-D850-4480-938D-EA0A5EBEF690}" srcOrd="0" destOrd="0" presId="urn:microsoft.com/office/officeart/2005/8/layout/process2"/>
    <dgm:cxn modelId="{85E27A96-02CE-4662-9B88-BC9235433748}" type="presOf" srcId="{FD725914-DCA5-41E3-B368-C91E7A35D0B0}" destId="{7F96AF29-0619-476A-9624-A43B61D270AA}" srcOrd="0" destOrd="0" presId="urn:microsoft.com/office/officeart/2005/8/layout/process2"/>
    <dgm:cxn modelId="{F04199A5-5BC9-41F8-89CE-59C0185BC0DE}" type="presOf" srcId="{E54ACB43-6CF1-4095-A7F9-741DF66C154F}" destId="{F71E6917-6711-42FB-8DF6-44F054FEFC8B}" srcOrd="1" destOrd="0" presId="urn:microsoft.com/office/officeart/2005/8/layout/process2"/>
    <dgm:cxn modelId="{890B6BAE-8227-4EA4-8B6D-6CBD0971B6E0}" srcId="{4F99702A-E458-488E-925C-8612C584F374}" destId="{FD725914-DCA5-41E3-B368-C91E7A35D0B0}" srcOrd="0" destOrd="0" parTransId="{9466E722-B4E5-4E7F-9737-FBBFEFC2BE44}" sibTransId="{E54ACB43-6CF1-4095-A7F9-741DF66C154F}"/>
    <dgm:cxn modelId="{ABC698C1-40C1-4708-A320-D12C6C28C9EA}" type="presOf" srcId="{770DD7AB-16A0-411E-9632-76A6C0410DFB}" destId="{C197D1A3-98BD-4FA1-9CDA-AEAF8C8F0C4C}" srcOrd="0" destOrd="0" presId="urn:microsoft.com/office/officeart/2005/8/layout/process2"/>
    <dgm:cxn modelId="{289292C7-E053-4389-8693-EE96071FAA90}" srcId="{4F99702A-E458-488E-925C-8612C584F374}" destId="{770DD7AB-16A0-411E-9632-76A6C0410DFB}" srcOrd="1" destOrd="0" parTransId="{1100F53C-2273-44C3-98E0-17B7F97F0D41}" sibTransId="{2A274F00-F378-4480-8DD3-66ED1EBC0BF3}"/>
    <dgm:cxn modelId="{BD6F9FDF-07C7-4E43-87EE-11E74646FDCD}" type="presOf" srcId="{4F99702A-E458-488E-925C-8612C584F374}" destId="{C35DF35B-81D1-4BBB-A566-F5B4915A805A}" srcOrd="0" destOrd="0" presId="urn:microsoft.com/office/officeart/2005/8/layout/process2"/>
    <dgm:cxn modelId="{ECBEBEE6-7E3B-46A5-88F3-569FB65D1A0A}" srcId="{4F99702A-E458-488E-925C-8612C584F374}" destId="{B31F8F19-5F81-477A-9617-F1B5397E5CB1}" srcOrd="2" destOrd="0" parTransId="{E74E17B5-A770-477C-823C-53C8C2D066E1}" sibTransId="{413FF9C2-422B-4809-B80F-FF12B47B6263}"/>
    <dgm:cxn modelId="{5302C9E9-E91E-461B-92E5-0BA4EAF1B0A1}" srcId="{4F99702A-E458-488E-925C-8612C584F374}" destId="{817053A3-35A2-4D3C-9C29-72E872C70219}" srcOrd="3" destOrd="0" parTransId="{0E291988-70C4-404C-B4DA-78A3C0B7B257}" sibTransId="{A6668FC3-AD51-4C0F-B747-474BC728EA51}"/>
    <dgm:cxn modelId="{17A67DF5-3078-46A2-B645-31AA256CE4E9}" type="presOf" srcId="{E54ACB43-6CF1-4095-A7F9-741DF66C154F}" destId="{E1C53A87-0802-4DDF-BE82-2A14110F7AAD}" srcOrd="0" destOrd="0" presId="urn:microsoft.com/office/officeart/2005/8/layout/process2"/>
    <dgm:cxn modelId="{ADCCA5B0-47F1-429F-B634-3B08D5D097AE}" type="presParOf" srcId="{C35DF35B-81D1-4BBB-A566-F5B4915A805A}" destId="{7F96AF29-0619-476A-9624-A43B61D270AA}" srcOrd="0" destOrd="0" presId="urn:microsoft.com/office/officeart/2005/8/layout/process2"/>
    <dgm:cxn modelId="{878A3AB9-1FA8-4EA4-B3BF-C9E46FA9A1A7}" type="presParOf" srcId="{C35DF35B-81D1-4BBB-A566-F5B4915A805A}" destId="{E1C53A87-0802-4DDF-BE82-2A14110F7AAD}" srcOrd="1" destOrd="0" presId="urn:microsoft.com/office/officeart/2005/8/layout/process2"/>
    <dgm:cxn modelId="{66F44518-368C-475C-A545-931D9AFA4FB1}" type="presParOf" srcId="{E1C53A87-0802-4DDF-BE82-2A14110F7AAD}" destId="{F71E6917-6711-42FB-8DF6-44F054FEFC8B}" srcOrd="0" destOrd="0" presId="urn:microsoft.com/office/officeart/2005/8/layout/process2"/>
    <dgm:cxn modelId="{74759299-A5E6-48BC-AB4E-3B5D1B581E2D}" type="presParOf" srcId="{C35DF35B-81D1-4BBB-A566-F5B4915A805A}" destId="{C197D1A3-98BD-4FA1-9CDA-AEAF8C8F0C4C}" srcOrd="2" destOrd="0" presId="urn:microsoft.com/office/officeart/2005/8/layout/process2"/>
    <dgm:cxn modelId="{F0358FDB-93CC-4EF9-BF1E-6EB20CCCAB9B}" type="presParOf" srcId="{C35DF35B-81D1-4BBB-A566-F5B4915A805A}" destId="{228495AF-1871-42FF-929F-657FA3A19A6E}" srcOrd="3" destOrd="0" presId="urn:microsoft.com/office/officeart/2005/8/layout/process2"/>
    <dgm:cxn modelId="{50495513-B036-4158-A54B-09481B4A3231}" type="presParOf" srcId="{228495AF-1871-42FF-929F-657FA3A19A6E}" destId="{B98BF877-7A95-40F5-8F2A-C760C3DD55D4}" srcOrd="0" destOrd="0" presId="urn:microsoft.com/office/officeart/2005/8/layout/process2"/>
    <dgm:cxn modelId="{79D350D5-2A32-4B4F-9AFB-AD312F1AD26D}" type="presParOf" srcId="{C35DF35B-81D1-4BBB-A566-F5B4915A805A}" destId="{E08D24A4-F475-405F-81E9-2C2FE33D5C91}" srcOrd="4" destOrd="0" presId="urn:microsoft.com/office/officeart/2005/8/layout/process2"/>
    <dgm:cxn modelId="{F4AAAD7A-149F-4371-B3B5-AFEC9981E109}" type="presParOf" srcId="{C35DF35B-81D1-4BBB-A566-F5B4915A805A}" destId="{D9D0E46B-8F4B-4D7B-8670-B116594EC424}" srcOrd="5" destOrd="0" presId="urn:microsoft.com/office/officeart/2005/8/layout/process2"/>
    <dgm:cxn modelId="{49808E0E-E623-4E1F-AD4D-3606FA083D01}" type="presParOf" srcId="{D9D0E46B-8F4B-4D7B-8670-B116594EC424}" destId="{E487DE10-5225-4B8F-B569-8D8A66E27942}" srcOrd="0" destOrd="0" presId="urn:microsoft.com/office/officeart/2005/8/layout/process2"/>
    <dgm:cxn modelId="{48C04814-38C6-4149-AECE-1EA9CF37D5F8}" type="presParOf" srcId="{C35DF35B-81D1-4BBB-A566-F5B4915A805A}" destId="{FAD78636-DF9B-41C5-8AF0-5FF015194A8D}" srcOrd="6" destOrd="0" presId="urn:microsoft.com/office/officeart/2005/8/layout/process2"/>
    <dgm:cxn modelId="{D2CC7BB2-9CE5-4C2C-9A82-49FBC7BDF877}" type="presParOf" srcId="{C35DF35B-81D1-4BBB-A566-F5B4915A805A}" destId="{2255CADE-D850-4480-938D-EA0A5EBEF690}" srcOrd="7" destOrd="0" presId="urn:microsoft.com/office/officeart/2005/8/layout/process2"/>
    <dgm:cxn modelId="{5BD576BD-09E4-4D8E-A64F-9B9DCAC22494}" type="presParOf" srcId="{2255CADE-D850-4480-938D-EA0A5EBEF690}" destId="{BEBEACB4-A27C-4A0F-894A-D06AFCD4748F}" srcOrd="0" destOrd="0" presId="urn:microsoft.com/office/officeart/2005/8/layout/process2"/>
    <dgm:cxn modelId="{5F4DECC2-AA89-4DC7-AA59-CE18FD347D72}" type="presParOf" srcId="{C35DF35B-81D1-4BBB-A566-F5B4915A805A}" destId="{D39D0B3E-BCB4-4433-B814-FC9C47CF3063}"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2707C9-2FDC-43CC-8C0A-7BFEF22DC934}" type="doc">
      <dgm:prSet loTypeId="urn:microsoft.com/office/officeart/2005/8/layout/list1" loCatId="list" qsTypeId="urn:microsoft.com/office/officeart/2005/8/quickstyle/3d2" qsCatId="3D" csTypeId="urn:microsoft.com/office/officeart/2005/8/colors/accent1_4" csCatId="accent1" phldr="1"/>
      <dgm:spPr/>
      <dgm:t>
        <a:bodyPr/>
        <a:lstStyle/>
        <a:p>
          <a:endParaRPr lang="hr-HR"/>
        </a:p>
      </dgm:t>
    </dgm:pt>
    <dgm:pt modelId="{F64A42F4-BE50-49C0-BCD2-39182D12E238}">
      <dgm:prSet phldrT="[Tekst]" custT="1"/>
      <dgm:spPr/>
      <dgm:t>
        <a:bodyPr/>
        <a:lstStyle/>
        <a:p>
          <a:r>
            <a:rPr lang="bs-Latn-BA" sz="2400" dirty="0"/>
            <a:t>Podaci o provedbi zakona pružaju podatke o godišnjim stopama uhićenja i imovinskih zločina.</a:t>
          </a:r>
          <a:endParaRPr lang="hr-HR" sz="2400" dirty="0"/>
        </a:p>
      </dgm:t>
    </dgm:pt>
    <dgm:pt modelId="{D4BBA8F5-03D1-446E-A80D-330335C8F60A}" type="parTrans" cxnId="{F5C98CD4-F217-40F4-BF53-A95B4C1E8EEB}">
      <dgm:prSet/>
      <dgm:spPr/>
      <dgm:t>
        <a:bodyPr/>
        <a:lstStyle/>
        <a:p>
          <a:endParaRPr lang="hr-HR"/>
        </a:p>
      </dgm:t>
    </dgm:pt>
    <dgm:pt modelId="{66D08196-52C8-48F8-87F7-07E5E621450B}" type="sibTrans" cxnId="{F5C98CD4-F217-40F4-BF53-A95B4C1E8EEB}">
      <dgm:prSet/>
      <dgm:spPr/>
      <dgm:t>
        <a:bodyPr/>
        <a:lstStyle/>
        <a:p>
          <a:endParaRPr lang="hr-HR"/>
        </a:p>
      </dgm:t>
    </dgm:pt>
    <dgm:pt modelId="{BB93A2F3-7D50-4C6F-967B-A0839DF68A86}">
      <dgm:prSet phldrT="[Tekst]" custT="1"/>
      <dgm:spPr/>
      <dgm:t>
        <a:bodyPr/>
        <a:lstStyle/>
        <a:p>
          <a:r>
            <a:rPr lang="bs-Latn-BA" sz="2400" dirty="0">
              <a:solidFill>
                <a:schemeClr val="bg1"/>
              </a:solidFill>
            </a:rPr>
            <a:t>Hapšenja policije donose podatke o slučajevima delikventnog ponašanja te samoprijava mladih.</a:t>
          </a:r>
          <a:endParaRPr lang="hr-HR" sz="2400" dirty="0">
            <a:solidFill>
              <a:schemeClr val="bg1"/>
            </a:solidFill>
          </a:endParaRPr>
        </a:p>
      </dgm:t>
    </dgm:pt>
    <dgm:pt modelId="{383A0403-8FE8-47B3-AE68-2393A5B84816}" type="parTrans" cxnId="{C14AA7E7-189F-48BA-94AB-54C7B3909FE5}">
      <dgm:prSet/>
      <dgm:spPr/>
      <dgm:t>
        <a:bodyPr/>
        <a:lstStyle/>
        <a:p>
          <a:endParaRPr lang="hr-HR"/>
        </a:p>
      </dgm:t>
    </dgm:pt>
    <dgm:pt modelId="{4D12E1BE-5D34-45AC-A92E-7E476768739C}" type="sibTrans" cxnId="{C14AA7E7-189F-48BA-94AB-54C7B3909FE5}">
      <dgm:prSet/>
      <dgm:spPr/>
      <dgm:t>
        <a:bodyPr/>
        <a:lstStyle/>
        <a:p>
          <a:endParaRPr lang="hr-HR"/>
        </a:p>
      </dgm:t>
    </dgm:pt>
    <dgm:pt modelId="{D59FF9BE-2B12-4B6A-B73F-A34FD9374F7D}">
      <dgm:prSet phldrT="[Tekst]" custT="1"/>
      <dgm:spPr/>
      <dgm:t>
        <a:bodyPr/>
        <a:lstStyle/>
        <a:p>
          <a:r>
            <a:rPr lang="bs-Latn-BA" sz="2000" dirty="0">
              <a:solidFill>
                <a:schemeClr val="bg1"/>
              </a:solidFill>
            </a:rPr>
            <a:t>Nacionalna anketa o žrtvi zločina koja prikazuje godišnju procjenu žrtava kriminala koja se vrši sa otprilike 50.000 pojedinaca od 12 god. </a:t>
          </a:r>
          <a:endParaRPr lang="hr-HR" sz="2000" dirty="0">
            <a:solidFill>
              <a:schemeClr val="bg1"/>
            </a:solidFill>
          </a:endParaRPr>
        </a:p>
      </dgm:t>
    </dgm:pt>
    <dgm:pt modelId="{768DCE33-FBB6-42A6-B043-3162694437B2}" type="parTrans" cxnId="{55891F0A-6FFA-4695-B7F8-A41819A2E767}">
      <dgm:prSet/>
      <dgm:spPr/>
      <dgm:t>
        <a:bodyPr/>
        <a:lstStyle/>
        <a:p>
          <a:endParaRPr lang="hr-HR"/>
        </a:p>
      </dgm:t>
    </dgm:pt>
    <dgm:pt modelId="{724BE5FC-65E3-4782-AFE9-A6226E460C34}" type="sibTrans" cxnId="{55891F0A-6FFA-4695-B7F8-A41819A2E767}">
      <dgm:prSet/>
      <dgm:spPr/>
      <dgm:t>
        <a:bodyPr/>
        <a:lstStyle/>
        <a:p>
          <a:endParaRPr lang="hr-HR"/>
        </a:p>
      </dgm:t>
    </dgm:pt>
    <dgm:pt modelId="{8D32BDE3-E58C-4E5E-BC1F-685D34D7F026}" type="pres">
      <dgm:prSet presAssocID="{782707C9-2FDC-43CC-8C0A-7BFEF22DC934}" presName="linear" presStyleCnt="0">
        <dgm:presLayoutVars>
          <dgm:dir/>
          <dgm:animLvl val="lvl"/>
          <dgm:resizeHandles val="exact"/>
        </dgm:presLayoutVars>
      </dgm:prSet>
      <dgm:spPr/>
    </dgm:pt>
    <dgm:pt modelId="{B98117AF-D349-452E-94D9-1B260A9518C5}" type="pres">
      <dgm:prSet presAssocID="{F64A42F4-BE50-49C0-BCD2-39182D12E238}" presName="parentLin" presStyleCnt="0"/>
      <dgm:spPr/>
    </dgm:pt>
    <dgm:pt modelId="{B50E35F4-120A-4F1E-A8CD-77306771D2AB}" type="pres">
      <dgm:prSet presAssocID="{F64A42F4-BE50-49C0-BCD2-39182D12E238}" presName="parentLeftMargin" presStyleLbl="node1" presStyleIdx="0" presStyleCnt="3"/>
      <dgm:spPr/>
    </dgm:pt>
    <dgm:pt modelId="{495AEF87-4DF1-4695-B280-CCBAFB523CEE}" type="pres">
      <dgm:prSet presAssocID="{F64A42F4-BE50-49C0-BCD2-39182D12E238}" presName="parentText" presStyleLbl="node1" presStyleIdx="0" presStyleCnt="3" custAng="0" custScaleY="608186" custLinFactY="-357407" custLinFactNeighborX="-41183" custLinFactNeighborY="-400000">
        <dgm:presLayoutVars>
          <dgm:chMax val="0"/>
          <dgm:bulletEnabled val="1"/>
        </dgm:presLayoutVars>
      </dgm:prSet>
      <dgm:spPr/>
    </dgm:pt>
    <dgm:pt modelId="{6D32F659-FBBC-40C0-A6AB-E3D71C31FDAD}" type="pres">
      <dgm:prSet presAssocID="{F64A42F4-BE50-49C0-BCD2-39182D12E238}" presName="negativeSpace" presStyleCnt="0"/>
      <dgm:spPr/>
    </dgm:pt>
    <dgm:pt modelId="{BECFDEBE-036F-48CE-98BD-7354CC54E0AA}" type="pres">
      <dgm:prSet presAssocID="{F64A42F4-BE50-49C0-BCD2-39182D12E238}" presName="childText" presStyleLbl="conFgAcc1" presStyleIdx="0" presStyleCnt="3" custLinFactY="-324943" custLinFactNeighborX="183" custLinFactNeighborY="-400000">
        <dgm:presLayoutVars>
          <dgm:bulletEnabled val="1"/>
        </dgm:presLayoutVars>
      </dgm:prSet>
      <dgm:spPr/>
    </dgm:pt>
    <dgm:pt modelId="{66C73EDD-1EB3-4B7C-9055-601390256B6D}" type="pres">
      <dgm:prSet presAssocID="{66D08196-52C8-48F8-87F7-07E5E621450B}" presName="spaceBetweenRectangles" presStyleCnt="0"/>
      <dgm:spPr/>
    </dgm:pt>
    <dgm:pt modelId="{4451E576-4FDB-4D43-B2BE-D63980FE899D}" type="pres">
      <dgm:prSet presAssocID="{BB93A2F3-7D50-4C6F-967B-A0839DF68A86}" presName="parentLin" presStyleCnt="0"/>
      <dgm:spPr/>
    </dgm:pt>
    <dgm:pt modelId="{47D528E1-DF92-4FB6-8586-54A502F271FA}" type="pres">
      <dgm:prSet presAssocID="{BB93A2F3-7D50-4C6F-967B-A0839DF68A86}" presName="parentLeftMargin" presStyleLbl="node1" presStyleIdx="0" presStyleCnt="3"/>
      <dgm:spPr/>
    </dgm:pt>
    <dgm:pt modelId="{7D7C459E-A5C1-4210-A147-379A3C3348EE}" type="pres">
      <dgm:prSet presAssocID="{BB93A2F3-7D50-4C6F-967B-A0839DF68A86}" presName="parentText" presStyleLbl="node1" presStyleIdx="1" presStyleCnt="3" custScaleX="97937" custScaleY="565230" custLinFactNeighborX="-22725" custLinFactNeighborY="2889">
        <dgm:presLayoutVars>
          <dgm:chMax val="0"/>
          <dgm:bulletEnabled val="1"/>
        </dgm:presLayoutVars>
      </dgm:prSet>
      <dgm:spPr/>
    </dgm:pt>
    <dgm:pt modelId="{0CDC1470-8A7A-4D36-A8CE-3CC1F8946775}" type="pres">
      <dgm:prSet presAssocID="{BB93A2F3-7D50-4C6F-967B-A0839DF68A86}" presName="negativeSpace" presStyleCnt="0"/>
      <dgm:spPr/>
    </dgm:pt>
    <dgm:pt modelId="{AF34AB1C-E46E-4E38-B4C9-8AA409A8B9D7}" type="pres">
      <dgm:prSet presAssocID="{BB93A2F3-7D50-4C6F-967B-A0839DF68A86}" presName="childText" presStyleLbl="conFgAcc1" presStyleIdx="1" presStyleCnt="3" custLinFactY="-219898" custLinFactNeighborX="183" custLinFactNeighborY="-300000">
        <dgm:presLayoutVars>
          <dgm:bulletEnabled val="1"/>
        </dgm:presLayoutVars>
      </dgm:prSet>
      <dgm:spPr/>
    </dgm:pt>
    <dgm:pt modelId="{0ACD8BDC-4BE0-4972-B76E-D701B54F6140}" type="pres">
      <dgm:prSet presAssocID="{4D12E1BE-5D34-45AC-A92E-7E476768739C}" presName="spaceBetweenRectangles" presStyleCnt="0"/>
      <dgm:spPr/>
    </dgm:pt>
    <dgm:pt modelId="{DE2A0DE6-6983-4A26-9F3B-202870C137F0}" type="pres">
      <dgm:prSet presAssocID="{D59FF9BE-2B12-4B6A-B73F-A34FD9374F7D}" presName="parentLin" presStyleCnt="0"/>
      <dgm:spPr/>
    </dgm:pt>
    <dgm:pt modelId="{B1D67699-07DF-460F-A016-0AD4AA9D305F}" type="pres">
      <dgm:prSet presAssocID="{D59FF9BE-2B12-4B6A-B73F-A34FD9374F7D}" presName="parentLeftMargin" presStyleLbl="node1" presStyleIdx="1" presStyleCnt="3"/>
      <dgm:spPr/>
    </dgm:pt>
    <dgm:pt modelId="{5E20450B-012E-48CA-A02A-2746C12453B8}" type="pres">
      <dgm:prSet presAssocID="{D59FF9BE-2B12-4B6A-B73F-A34FD9374F7D}" presName="parentText" presStyleLbl="node1" presStyleIdx="2" presStyleCnt="3" custAng="0" custScaleX="100000" custScaleY="532287" custLinFactNeighborX="-41125" custLinFactNeighborY="57076">
        <dgm:presLayoutVars>
          <dgm:chMax val="0"/>
          <dgm:bulletEnabled val="1"/>
        </dgm:presLayoutVars>
      </dgm:prSet>
      <dgm:spPr/>
    </dgm:pt>
    <dgm:pt modelId="{16B93A92-8603-4B87-9862-CA2553F4DF83}" type="pres">
      <dgm:prSet presAssocID="{D59FF9BE-2B12-4B6A-B73F-A34FD9374F7D}" presName="negativeSpace" presStyleCnt="0"/>
      <dgm:spPr/>
    </dgm:pt>
    <dgm:pt modelId="{501586AB-6608-49F5-8380-5A14F4BE90DC}" type="pres">
      <dgm:prSet presAssocID="{D59FF9BE-2B12-4B6A-B73F-A34FD9374F7D}" presName="childText" presStyleLbl="conFgAcc1" presStyleIdx="2" presStyleCnt="3" custLinFactY="-160473" custLinFactNeighborX="183" custLinFactNeighborY="-200000">
        <dgm:presLayoutVars>
          <dgm:bulletEnabled val="1"/>
        </dgm:presLayoutVars>
      </dgm:prSet>
      <dgm:spPr/>
    </dgm:pt>
  </dgm:ptLst>
  <dgm:cxnLst>
    <dgm:cxn modelId="{55891F0A-6FFA-4695-B7F8-A41819A2E767}" srcId="{782707C9-2FDC-43CC-8C0A-7BFEF22DC934}" destId="{D59FF9BE-2B12-4B6A-B73F-A34FD9374F7D}" srcOrd="2" destOrd="0" parTransId="{768DCE33-FBB6-42A6-B043-3162694437B2}" sibTransId="{724BE5FC-65E3-4782-AFE9-A6226E460C34}"/>
    <dgm:cxn modelId="{B3CF4B19-E088-4126-ABB8-F322476FADB3}" type="presOf" srcId="{D59FF9BE-2B12-4B6A-B73F-A34FD9374F7D}" destId="{5E20450B-012E-48CA-A02A-2746C12453B8}" srcOrd="1" destOrd="0" presId="urn:microsoft.com/office/officeart/2005/8/layout/list1"/>
    <dgm:cxn modelId="{547ED122-042D-4650-B533-43621BDCA2A1}" type="presOf" srcId="{BB93A2F3-7D50-4C6F-967B-A0839DF68A86}" destId="{7D7C459E-A5C1-4210-A147-379A3C3348EE}" srcOrd="1" destOrd="0" presId="urn:microsoft.com/office/officeart/2005/8/layout/list1"/>
    <dgm:cxn modelId="{ACA15B2E-77D0-47CF-AB98-E05A0133F68B}" type="presOf" srcId="{F64A42F4-BE50-49C0-BCD2-39182D12E238}" destId="{B50E35F4-120A-4F1E-A8CD-77306771D2AB}" srcOrd="0" destOrd="0" presId="urn:microsoft.com/office/officeart/2005/8/layout/list1"/>
    <dgm:cxn modelId="{5D82A53A-CFA0-487D-B9E9-E06C9D15B65D}" type="presOf" srcId="{F64A42F4-BE50-49C0-BCD2-39182D12E238}" destId="{495AEF87-4DF1-4695-B280-CCBAFB523CEE}" srcOrd="1" destOrd="0" presId="urn:microsoft.com/office/officeart/2005/8/layout/list1"/>
    <dgm:cxn modelId="{8A6A7C52-1C41-43FE-9EF8-DF1048291BF4}" type="presOf" srcId="{D59FF9BE-2B12-4B6A-B73F-A34FD9374F7D}" destId="{B1D67699-07DF-460F-A016-0AD4AA9D305F}" srcOrd="0" destOrd="0" presId="urn:microsoft.com/office/officeart/2005/8/layout/list1"/>
    <dgm:cxn modelId="{8F720BB0-BC09-4065-A870-EB6F1CD0BE3D}" type="presOf" srcId="{782707C9-2FDC-43CC-8C0A-7BFEF22DC934}" destId="{8D32BDE3-E58C-4E5E-BC1F-685D34D7F026}" srcOrd="0" destOrd="0" presId="urn:microsoft.com/office/officeart/2005/8/layout/list1"/>
    <dgm:cxn modelId="{F5C98CD4-F217-40F4-BF53-A95B4C1E8EEB}" srcId="{782707C9-2FDC-43CC-8C0A-7BFEF22DC934}" destId="{F64A42F4-BE50-49C0-BCD2-39182D12E238}" srcOrd="0" destOrd="0" parTransId="{D4BBA8F5-03D1-446E-A80D-330335C8F60A}" sibTransId="{66D08196-52C8-48F8-87F7-07E5E621450B}"/>
    <dgm:cxn modelId="{3E7289E7-ED14-485E-923F-DA1437BE849E}" type="presOf" srcId="{BB93A2F3-7D50-4C6F-967B-A0839DF68A86}" destId="{47D528E1-DF92-4FB6-8586-54A502F271FA}" srcOrd="0" destOrd="0" presId="urn:microsoft.com/office/officeart/2005/8/layout/list1"/>
    <dgm:cxn modelId="{C14AA7E7-189F-48BA-94AB-54C7B3909FE5}" srcId="{782707C9-2FDC-43CC-8C0A-7BFEF22DC934}" destId="{BB93A2F3-7D50-4C6F-967B-A0839DF68A86}" srcOrd="1" destOrd="0" parTransId="{383A0403-8FE8-47B3-AE68-2393A5B84816}" sibTransId="{4D12E1BE-5D34-45AC-A92E-7E476768739C}"/>
    <dgm:cxn modelId="{58EFFE1A-9E13-4870-99E0-4789BA33A0F1}" type="presParOf" srcId="{8D32BDE3-E58C-4E5E-BC1F-685D34D7F026}" destId="{B98117AF-D349-452E-94D9-1B260A9518C5}" srcOrd="0" destOrd="0" presId="urn:microsoft.com/office/officeart/2005/8/layout/list1"/>
    <dgm:cxn modelId="{AF604314-C7EF-4006-A28D-D383273E20DC}" type="presParOf" srcId="{B98117AF-D349-452E-94D9-1B260A9518C5}" destId="{B50E35F4-120A-4F1E-A8CD-77306771D2AB}" srcOrd="0" destOrd="0" presId="urn:microsoft.com/office/officeart/2005/8/layout/list1"/>
    <dgm:cxn modelId="{0180F08D-00C9-43F0-85E9-4690885B4397}" type="presParOf" srcId="{B98117AF-D349-452E-94D9-1B260A9518C5}" destId="{495AEF87-4DF1-4695-B280-CCBAFB523CEE}" srcOrd="1" destOrd="0" presId="urn:microsoft.com/office/officeart/2005/8/layout/list1"/>
    <dgm:cxn modelId="{6D26D129-736D-4384-B891-BC6AE8CBA780}" type="presParOf" srcId="{8D32BDE3-E58C-4E5E-BC1F-685D34D7F026}" destId="{6D32F659-FBBC-40C0-A6AB-E3D71C31FDAD}" srcOrd="1" destOrd="0" presId="urn:microsoft.com/office/officeart/2005/8/layout/list1"/>
    <dgm:cxn modelId="{216B74C7-AF46-447C-8D91-64D38ADCC58C}" type="presParOf" srcId="{8D32BDE3-E58C-4E5E-BC1F-685D34D7F026}" destId="{BECFDEBE-036F-48CE-98BD-7354CC54E0AA}" srcOrd="2" destOrd="0" presId="urn:microsoft.com/office/officeart/2005/8/layout/list1"/>
    <dgm:cxn modelId="{840894B1-1D25-4517-BF83-8A8321156A9E}" type="presParOf" srcId="{8D32BDE3-E58C-4E5E-BC1F-685D34D7F026}" destId="{66C73EDD-1EB3-4B7C-9055-601390256B6D}" srcOrd="3" destOrd="0" presId="urn:microsoft.com/office/officeart/2005/8/layout/list1"/>
    <dgm:cxn modelId="{1DFDD0B6-F7D5-4B56-A8D9-9D0419750550}" type="presParOf" srcId="{8D32BDE3-E58C-4E5E-BC1F-685D34D7F026}" destId="{4451E576-4FDB-4D43-B2BE-D63980FE899D}" srcOrd="4" destOrd="0" presId="urn:microsoft.com/office/officeart/2005/8/layout/list1"/>
    <dgm:cxn modelId="{DAF4CD48-1DC1-4195-B03F-4B6283D29C59}" type="presParOf" srcId="{4451E576-4FDB-4D43-B2BE-D63980FE899D}" destId="{47D528E1-DF92-4FB6-8586-54A502F271FA}" srcOrd="0" destOrd="0" presId="urn:microsoft.com/office/officeart/2005/8/layout/list1"/>
    <dgm:cxn modelId="{7F540089-AE0A-45EF-9B41-8F4649515A40}" type="presParOf" srcId="{4451E576-4FDB-4D43-B2BE-D63980FE899D}" destId="{7D7C459E-A5C1-4210-A147-379A3C3348EE}" srcOrd="1" destOrd="0" presId="urn:microsoft.com/office/officeart/2005/8/layout/list1"/>
    <dgm:cxn modelId="{83AB23DD-6C59-44D0-B023-E2B1209C305B}" type="presParOf" srcId="{8D32BDE3-E58C-4E5E-BC1F-685D34D7F026}" destId="{0CDC1470-8A7A-4D36-A8CE-3CC1F8946775}" srcOrd="5" destOrd="0" presId="urn:microsoft.com/office/officeart/2005/8/layout/list1"/>
    <dgm:cxn modelId="{C44CFBBD-C40F-4539-A53B-C92A8055AE7B}" type="presParOf" srcId="{8D32BDE3-E58C-4E5E-BC1F-685D34D7F026}" destId="{AF34AB1C-E46E-4E38-B4C9-8AA409A8B9D7}" srcOrd="6" destOrd="0" presId="urn:microsoft.com/office/officeart/2005/8/layout/list1"/>
    <dgm:cxn modelId="{FA4A4F26-E320-41E0-A200-74C3E67D9C49}" type="presParOf" srcId="{8D32BDE3-E58C-4E5E-BC1F-685D34D7F026}" destId="{0ACD8BDC-4BE0-4972-B76E-D701B54F6140}" srcOrd="7" destOrd="0" presId="urn:microsoft.com/office/officeart/2005/8/layout/list1"/>
    <dgm:cxn modelId="{DE2ED526-8BC8-4E0C-90CB-467E90B498ED}" type="presParOf" srcId="{8D32BDE3-E58C-4E5E-BC1F-685D34D7F026}" destId="{DE2A0DE6-6983-4A26-9F3B-202870C137F0}" srcOrd="8" destOrd="0" presId="urn:microsoft.com/office/officeart/2005/8/layout/list1"/>
    <dgm:cxn modelId="{AECAEF6E-CBEA-463D-9C2E-A4E4B3F1F1BF}" type="presParOf" srcId="{DE2A0DE6-6983-4A26-9F3B-202870C137F0}" destId="{B1D67699-07DF-460F-A016-0AD4AA9D305F}" srcOrd="0" destOrd="0" presId="urn:microsoft.com/office/officeart/2005/8/layout/list1"/>
    <dgm:cxn modelId="{99E9A5AD-20B4-4544-9576-0EBAB2AA0558}" type="presParOf" srcId="{DE2A0DE6-6983-4A26-9F3B-202870C137F0}" destId="{5E20450B-012E-48CA-A02A-2746C12453B8}" srcOrd="1" destOrd="0" presId="urn:microsoft.com/office/officeart/2005/8/layout/list1"/>
    <dgm:cxn modelId="{FEB30FF2-8261-4F16-A907-B5D9E16AB915}" type="presParOf" srcId="{8D32BDE3-E58C-4E5E-BC1F-685D34D7F026}" destId="{16B93A92-8603-4B87-9862-CA2553F4DF83}" srcOrd="9" destOrd="0" presId="urn:microsoft.com/office/officeart/2005/8/layout/list1"/>
    <dgm:cxn modelId="{27769F16-AB43-4445-BF6C-641CA19B4C9C}" type="presParOf" srcId="{8D32BDE3-E58C-4E5E-BC1F-685D34D7F026}" destId="{501586AB-6608-49F5-8380-5A14F4BE90D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F97669-D62B-42D9-93D6-1CF9365D191D}"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hr-HR"/>
        </a:p>
      </dgm:t>
    </dgm:pt>
    <dgm:pt modelId="{7AFA1E48-90BE-4377-AEEC-D4F0AD8A1984}">
      <dgm:prSet phldrT="[Tekst]" custT="1"/>
      <dgm:spPr/>
      <dgm:t>
        <a:bodyPr/>
        <a:lstStyle/>
        <a:p>
          <a:r>
            <a:rPr lang="bs-Latn-BA" sz="2400" dirty="0">
              <a:solidFill>
                <a:schemeClr val="bg2">
                  <a:lumMod val="50000"/>
                </a:schemeClr>
              </a:solidFill>
            </a:rPr>
            <a:t>Vrijeme i stručnost potrebna za dokumentiranje potrebnih kliničkih podataka nisu bili dostupni.</a:t>
          </a:r>
          <a:endParaRPr lang="hr-HR" sz="2400" dirty="0">
            <a:solidFill>
              <a:schemeClr val="bg2">
                <a:lumMod val="50000"/>
              </a:schemeClr>
            </a:solidFill>
          </a:endParaRPr>
        </a:p>
      </dgm:t>
    </dgm:pt>
    <dgm:pt modelId="{3A9E1A44-9030-4EEA-A598-B563BE070F99}" type="parTrans" cxnId="{8A972797-8401-452A-B61A-AE379D6EB89B}">
      <dgm:prSet/>
      <dgm:spPr/>
      <dgm:t>
        <a:bodyPr/>
        <a:lstStyle/>
        <a:p>
          <a:endParaRPr lang="hr-HR"/>
        </a:p>
      </dgm:t>
    </dgm:pt>
    <dgm:pt modelId="{386B054D-88B2-41C0-BC6F-1494CB26C299}" type="sibTrans" cxnId="{8A972797-8401-452A-B61A-AE379D6EB89B}">
      <dgm:prSet/>
      <dgm:spPr/>
      <dgm:t>
        <a:bodyPr/>
        <a:lstStyle/>
        <a:p>
          <a:endParaRPr lang="hr-HR"/>
        </a:p>
      </dgm:t>
    </dgm:pt>
    <dgm:pt modelId="{237423E0-201D-4B4D-BBE3-9B79AF625AF0}">
      <dgm:prSet phldrT="[Tekst]" custT="1"/>
      <dgm:spPr/>
      <dgm:t>
        <a:bodyPr/>
        <a:lstStyle/>
        <a:p>
          <a:r>
            <a:rPr lang="bs-Latn-BA" sz="2400" dirty="0">
              <a:solidFill>
                <a:schemeClr val="bg2">
                  <a:lumMod val="50000"/>
                </a:schemeClr>
              </a:solidFill>
            </a:rPr>
            <a:t>Advokati su često bili podijeljeni između maloljetnika i njihovih porodica.</a:t>
          </a:r>
          <a:endParaRPr lang="hr-HR" sz="2400" dirty="0">
            <a:solidFill>
              <a:schemeClr val="bg2">
                <a:lumMod val="50000"/>
              </a:schemeClr>
            </a:solidFill>
          </a:endParaRPr>
        </a:p>
      </dgm:t>
    </dgm:pt>
    <dgm:pt modelId="{8BEF37E5-0DC5-4F89-A62B-B26DD0A19E2A}" type="parTrans" cxnId="{04DF9D24-CEC6-4713-A740-038080BA49FE}">
      <dgm:prSet/>
      <dgm:spPr/>
      <dgm:t>
        <a:bodyPr/>
        <a:lstStyle/>
        <a:p>
          <a:endParaRPr lang="hr-HR"/>
        </a:p>
      </dgm:t>
    </dgm:pt>
    <dgm:pt modelId="{177E9788-DEB1-4AA8-B608-22B1BD8A9B5C}" type="sibTrans" cxnId="{04DF9D24-CEC6-4713-A740-038080BA49FE}">
      <dgm:prSet/>
      <dgm:spPr/>
      <dgm:t>
        <a:bodyPr/>
        <a:lstStyle/>
        <a:p>
          <a:endParaRPr lang="hr-HR"/>
        </a:p>
      </dgm:t>
    </dgm:pt>
    <dgm:pt modelId="{BF508BE4-345A-4BFC-BC26-A7008E5D7FF5}">
      <dgm:prSet phldrT="[Tekst]" custT="1"/>
      <dgm:spPr/>
      <dgm:t>
        <a:bodyPr/>
        <a:lstStyle/>
        <a:p>
          <a:r>
            <a:rPr lang="bs-Latn-BA" sz="2000" dirty="0">
              <a:solidFill>
                <a:schemeClr val="bg2">
                  <a:lumMod val="50000"/>
                </a:schemeClr>
              </a:solidFill>
            </a:rPr>
            <a:t>Advokati su znali tražiti u par navrata da se prekriju roditeljsko fizičko ili seksualno zlostavljanje kako bi se porodica poštedila.</a:t>
          </a:r>
          <a:endParaRPr lang="hr-HR" sz="2000" dirty="0">
            <a:solidFill>
              <a:schemeClr val="bg2">
                <a:lumMod val="50000"/>
              </a:schemeClr>
            </a:solidFill>
          </a:endParaRPr>
        </a:p>
      </dgm:t>
    </dgm:pt>
    <dgm:pt modelId="{D6DD6E9A-8E14-4CB6-83A8-D653CD357312}" type="parTrans" cxnId="{DB638422-7CDC-442F-A975-4D2811B4D608}">
      <dgm:prSet/>
      <dgm:spPr/>
      <dgm:t>
        <a:bodyPr/>
        <a:lstStyle/>
        <a:p>
          <a:endParaRPr lang="hr-HR"/>
        </a:p>
      </dgm:t>
    </dgm:pt>
    <dgm:pt modelId="{1CD87089-EF37-47F1-8656-B1BAA7BB6218}" type="sibTrans" cxnId="{DB638422-7CDC-442F-A975-4D2811B4D608}">
      <dgm:prSet/>
      <dgm:spPr/>
      <dgm:t>
        <a:bodyPr/>
        <a:lstStyle/>
        <a:p>
          <a:endParaRPr lang="hr-HR"/>
        </a:p>
      </dgm:t>
    </dgm:pt>
    <dgm:pt modelId="{A2A46C64-E49D-436C-BB27-6667CC1A435D}" type="pres">
      <dgm:prSet presAssocID="{02F97669-D62B-42D9-93D6-1CF9365D191D}" presName="linear" presStyleCnt="0">
        <dgm:presLayoutVars>
          <dgm:dir/>
          <dgm:animLvl val="lvl"/>
          <dgm:resizeHandles val="exact"/>
        </dgm:presLayoutVars>
      </dgm:prSet>
      <dgm:spPr/>
    </dgm:pt>
    <dgm:pt modelId="{DA617952-31E5-4989-B87B-76BC4E8879F9}" type="pres">
      <dgm:prSet presAssocID="{7AFA1E48-90BE-4377-AEEC-D4F0AD8A1984}" presName="parentLin" presStyleCnt="0"/>
      <dgm:spPr/>
    </dgm:pt>
    <dgm:pt modelId="{DF77890C-B82E-4B42-BD41-1D0B90DE23C6}" type="pres">
      <dgm:prSet presAssocID="{7AFA1E48-90BE-4377-AEEC-D4F0AD8A1984}" presName="parentLeftMargin" presStyleLbl="node1" presStyleIdx="0" presStyleCnt="3"/>
      <dgm:spPr/>
    </dgm:pt>
    <dgm:pt modelId="{3BEBF16B-3ECD-402B-83DB-90D9B1DAB269}" type="pres">
      <dgm:prSet presAssocID="{7AFA1E48-90BE-4377-AEEC-D4F0AD8A1984}" presName="parentText" presStyleLbl="node1" presStyleIdx="0" presStyleCnt="3" custScaleX="96934" custScaleY="507353" custLinFactNeighborX="-81599" custLinFactNeighborY="-29069">
        <dgm:presLayoutVars>
          <dgm:chMax val="0"/>
          <dgm:bulletEnabled val="1"/>
        </dgm:presLayoutVars>
      </dgm:prSet>
      <dgm:spPr/>
    </dgm:pt>
    <dgm:pt modelId="{8CDA2E54-B219-4BEA-A9B0-896206D645C0}" type="pres">
      <dgm:prSet presAssocID="{7AFA1E48-90BE-4377-AEEC-D4F0AD8A1984}" presName="negativeSpace" presStyleCnt="0"/>
      <dgm:spPr/>
    </dgm:pt>
    <dgm:pt modelId="{F0359EE1-EA58-497E-B9C1-4E43852FFB92}" type="pres">
      <dgm:prSet presAssocID="{7AFA1E48-90BE-4377-AEEC-D4F0AD8A1984}" presName="childText" presStyleLbl="conFgAcc1" presStyleIdx="0" presStyleCnt="3" custLinFactY="-222038" custLinFactNeighborY="-300000">
        <dgm:presLayoutVars>
          <dgm:bulletEnabled val="1"/>
        </dgm:presLayoutVars>
      </dgm:prSet>
      <dgm:spPr/>
    </dgm:pt>
    <dgm:pt modelId="{39DF9595-0062-4374-9B3B-B3EFA40908F5}" type="pres">
      <dgm:prSet presAssocID="{386B054D-88B2-41C0-BC6F-1494CB26C299}" presName="spaceBetweenRectangles" presStyleCnt="0"/>
      <dgm:spPr/>
    </dgm:pt>
    <dgm:pt modelId="{3E14CBD1-683A-4BD1-BF04-E4B5C148ECB3}" type="pres">
      <dgm:prSet presAssocID="{237423E0-201D-4B4D-BBE3-9B79AF625AF0}" presName="parentLin" presStyleCnt="0"/>
      <dgm:spPr/>
    </dgm:pt>
    <dgm:pt modelId="{35298EF5-BEF5-44D5-8D6B-C90B5ACF155B}" type="pres">
      <dgm:prSet presAssocID="{237423E0-201D-4B4D-BBE3-9B79AF625AF0}" presName="parentLeftMargin" presStyleLbl="node1" presStyleIdx="0" presStyleCnt="3"/>
      <dgm:spPr/>
    </dgm:pt>
    <dgm:pt modelId="{4B6F156C-F4D3-497B-91F8-72D14DE7B54E}" type="pres">
      <dgm:prSet presAssocID="{237423E0-201D-4B4D-BBE3-9B79AF625AF0}" presName="parentText" presStyleLbl="node1" presStyleIdx="1" presStyleCnt="3" custScaleX="99782" custScaleY="486496" custLinFactNeighborX="-81599" custLinFactNeighborY="-52305">
        <dgm:presLayoutVars>
          <dgm:chMax val="0"/>
          <dgm:bulletEnabled val="1"/>
        </dgm:presLayoutVars>
      </dgm:prSet>
      <dgm:spPr/>
    </dgm:pt>
    <dgm:pt modelId="{4D388AC0-4C2D-41F9-A0E2-FA2DC64C349E}" type="pres">
      <dgm:prSet presAssocID="{237423E0-201D-4B4D-BBE3-9B79AF625AF0}" presName="negativeSpace" presStyleCnt="0"/>
      <dgm:spPr/>
    </dgm:pt>
    <dgm:pt modelId="{B4C7655E-4403-4C8F-87F6-337D4D44E247}" type="pres">
      <dgm:prSet presAssocID="{237423E0-201D-4B4D-BBE3-9B79AF625AF0}" presName="childText" presStyleLbl="conFgAcc1" presStyleIdx="1" presStyleCnt="3" custLinFactY="-256324" custLinFactNeighborY="-300000">
        <dgm:presLayoutVars>
          <dgm:bulletEnabled val="1"/>
        </dgm:presLayoutVars>
      </dgm:prSet>
      <dgm:spPr/>
    </dgm:pt>
    <dgm:pt modelId="{57464422-DADB-4A53-BDC8-C59B9D0FCF28}" type="pres">
      <dgm:prSet presAssocID="{177E9788-DEB1-4AA8-B608-22B1BD8A9B5C}" presName="spaceBetweenRectangles" presStyleCnt="0"/>
      <dgm:spPr/>
    </dgm:pt>
    <dgm:pt modelId="{F7BFED91-9B01-4924-97A5-E8683CF4CE02}" type="pres">
      <dgm:prSet presAssocID="{BF508BE4-345A-4BFC-BC26-A7008E5D7FF5}" presName="parentLin" presStyleCnt="0"/>
      <dgm:spPr/>
    </dgm:pt>
    <dgm:pt modelId="{CA439872-CD50-4E03-A1E1-332E83F71D7F}" type="pres">
      <dgm:prSet presAssocID="{BF508BE4-345A-4BFC-BC26-A7008E5D7FF5}" presName="parentLeftMargin" presStyleLbl="node1" presStyleIdx="1" presStyleCnt="3"/>
      <dgm:spPr/>
    </dgm:pt>
    <dgm:pt modelId="{BC5F7B33-7366-4B9B-A8C3-C33367067193}" type="pres">
      <dgm:prSet presAssocID="{BF508BE4-345A-4BFC-BC26-A7008E5D7FF5}" presName="parentText" presStyleLbl="node1" presStyleIdx="2" presStyleCnt="3" custScaleX="100195" custScaleY="418643" custLinFactNeighborX="-81599" custLinFactNeighborY="-54685">
        <dgm:presLayoutVars>
          <dgm:chMax val="0"/>
          <dgm:bulletEnabled val="1"/>
        </dgm:presLayoutVars>
      </dgm:prSet>
      <dgm:spPr/>
    </dgm:pt>
    <dgm:pt modelId="{0D910642-5C87-41FD-ADEC-1D43F5C01D1C}" type="pres">
      <dgm:prSet presAssocID="{BF508BE4-345A-4BFC-BC26-A7008E5D7FF5}" presName="negativeSpace" presStyleCnt="0"/>
      <dgm:spPr/>
    </dgm:pt>
    <dgm:pt modelId="{5750A33B-934E-446A-975D-837A1E23DAAD}" type="pres">
      <dgm:prSet presAssocID="{BF508BE4-345A-4BFC-BC26-A7008E5D7FF5}" presName="childText" presStyleLbl="conFgAcc1" presStyleIdx="2" presStyleCnt="3" custLinFactY="-200000" custLinFactNeighborY="-236305">
        <dgm:presLayoutVars>
          <dgm:bulletEnabled val="1"/>
        </dgm:presLayoutVars>
      </dgm:prSet>
      <dgm:spPr/>
    </dgm:pt>
  </dgm:ptLst>
  <dgm:cxnLst>
    <dgm:cxn modelId="{DB638422-7CDC-442F-A975-4D2811B4D608}" srcId="{02F97669-D62B-42D9-93D6-1CF9365D191D}" destId="{BF508BE4-345A-4BFC-BC26-A7008E5D7FF5}" srcOrd="2" destOrd="0" parTransId="{D6DD6E9A-8E14-4CB6-83A8-D653CD357312}" sibTransId="{1CD87089-EF37-47F1-8656-B1BAA7BB6218}"/>
    <dgm:cxn modelId="{04DF9D24-CEC6-4713-A740-038080BA49FE}" srcId="{02F97669-D62B-42D9-93D6-1CF9365D191D}" destId="{237423E0-201D-4B4D-BBE3-9B79AF625AF0}" srcOrd="1" destOrd="0" parTransId="{8BEF37E5-0DC5-4F89-A62B-B26DD0A19E2A}" sibTransId="{177E9788-DEB1-4AA8-B608-22B1BD8A9B5C}"/>
    <dgm:cxn modelId="{4795652D-4F58-4529-BFC3-3CA14CBBFFCC}" type="presOf" srcId="{7AFA1E48-90BE-4377-AEEC-D4F0AD8A1984}" destId="{DF77890C-B82E-4B42-BD41-1D0B90DE23C6}" srcOrd="0" destOrd="0" presId="urn:microsoft.com/office/officeart/2005/8/layout/list1"/>
    <dgm:cxn modelId="{93381D59-D7E7-46CE-9561-33E2259286F9}" type="presOf" srcId="{02F97669-D62B-42D9-93D6-1CF9365D191D}" destId="{A2A46C64-E49D-436C-BB27-6667CC1A435D}" srcOrd="0" destOrd="0" presId="urn:microsoft.com/office/officeart/2005/8/layout/list1"/>
    <dgm:cxn modelId="{8A972797-8401-452A-B61A-AE379D6EB89B}" srcId="{02F97669-D62B-42D9-93D6-1CF9365D191D}" destId="{7AFA1E48-90BE-4377-AEEC-D4F0AD8A1984}" srcOrd="0" destOrd="0" parTransId="{3A9E1A44-9030-4EEA-A598-B563BE070F99}" sibTransId="{386B054D-88B2-41C0-BC6F-1494CB26C299}"/>
    <dgm:cxn modelId="{144722B2-0752-49AC-A4A3-1F87A69FBB5E}" type="presOf" srcId="{237423E0-201D-4B4D-BBE3-9B79AF625AF0}" destId="{35298EF5-BEF5-44D5-8D6B-C90B5ACF155B}" srcOrd="0" destOrd="0" presId="urn:microsoft.com/office/officeart/2005/8/layout/list1"/>
    <dgm:cxn modelId="{46D00BE0-1EB3-4A12-8B10-E3225C015384}" type="presOf" srcId="{237423E0-201D-4B4D-BBE3-9B79AF625AF0}" destId="{4B6F156C-F4D3-497B-91F8-72D14DE7B54E}" srcOrd="1" destOrd="0" presId="urn:microsoft.com/office/officeart/2005/8/layout/list1"/>
    <dgm:cxn modelId="{EABB90E0-589A-467D-A499-61C5B239D4C2}" type="presOf" srcId="{7AFA1E48-90BE-4377-AEEC-D4F0AD8A1984}" destId="{3BEBF16B-3ECD-402B-83DB-90D9B1DAB269}" srcOrd="1" destOrd="0" presId="urn:microsoft.com/office/officeart/2005/8/layout/list1"/>
    <dgm:cxn modelId="{EF82ADE0-7E75-4B10-92BA-C5B736755E46}" type="presOf" srcId="{BF508BE4-345A-4BFC-BC26-A7008E5D7FF5}" destId="{BC5F7B33-7366-4B9B-A8C3-C33367067193}" srcOrd="1" destOrd="0" presId="urn:microsoft.com/office/officeart/2005/8/layout/list1"/>
    <dgm:cxn modelId="{665884EF-8371-49CD-A739-5D26740C016A}" type="presOf" srcId="{BF508BE4-345A-4BFC-BC26-A7008E5D7FF5}" destId="{CA439872-CD50-4E03-A1E1-332E83F71D7F}" srcOrd="0" destOrd="0" presId="urn:microsoft.com/office/officeart/2005/8/layout/list1"/>
    <dgm:cxn modelId="{C548239A-61FB-469A-9881-B3AAE162F14F}" type="presParOf" srcId="{A2A46C64-E49D-436C-BB27-6667CC1A435D}" destId="{DA617952-31E5-4989-B87B-76BC4E8879F9}" srcOrd="0" destOrd="0" presId="urn:microsoft.com/office/officeart/2005/8/layout/list1"/>
    <dgm:cxn modelId="{84074864-D822-4BB2-8987-045699B4C992}" type="presParOf" srcId="{DA617952-31E5-4989-B87B-76BC4E8879F9}" destId="{DF77890C-B82E-4B42-BD41-1D0B90DE23C6}" srcOrd="0" destOrd="0" presId="urn:microsoft.com/office/officeart/2005/8/layout/list1"/>
    <dgm:cxn modelId="{EA551F75-3F47-4593-BB0D-36913EBB3FBA}" type="presParOf" srcId="{DA617952-31E5-4989-B87B-76BC4E8879F9}" destId="{3BEBF16B-3ECD-402B-83DB-90D9B1DAB269}" srcOrd="1" destOrd="0" presId="urn:microsoft.com/office/officeart/2005/8/layout/list1"/>
    <dgm:cxn modelId="{C6D5513E-97C8-466E-904A-41548CF71717}" type="presParOf" srcId="{A2A46C64-E49D-436C-BB27-6667CC1A435D}" destId="{8CDA2E54-B219-4BEA-A9B0-896206D645C0}" srcOrd="1" destOrd="0" presId="urn:microsoft.com/office/officeart/2005/8/layout/list1"/>
    <dgm:cxn modelId="{5CC990D6-549D-4BA2-9355-987273A6E34B}" type="presParOf" srcId="{A2A46C64-E49D-436C-BB27-6667CC1A435D}" destId="{F0359EE1-EA58-497E-B9C1-4E43852FFB92}" srcOrd="2" destOrd="0" presId="urn:microsoft.com/office/officeart/2005/8/layout/list1"/>
    <dgm:cxn modelId="{AC7A00B5-56B5-4435-BCB1-37B85FDB15F9}" type="presParOf" srcId="{A2A46C64-E49D-436C-BB27-6667CC1A435D}" destId="{39DF9595-0062-4374-9B3B-B3EFA40908F5}" srcOrd="3" destOrd="0" presId="urn:microsoft.com/office/officeart/2005/8/layout/list1"/>
    <dgm:cxn modelId="{12411D6D-CAB6-4F0E-9CFC-0491BE5181E9}" type="presParOf" srcId="{A2A46C64-E49D-436C-BB27-6667CC1A435D}" destId="{3E14CBD1-683A-4BD1-BF04-E4B5C148ECB3}" srcOrd="4" destOrd="0" presId="urn:microsoft.com/office/officeart/2005/8/layout/list1"/>
    <dgm:cxn modelId="{BC22912C-C8DA-4312-98AF-D9844A6CD770}" type="presParOf" srcId="{3E14CBD1-683A-4BD1-BF04-E4B5C148ECB3}" destId="{35298EF5-BEF5-44D5-8D6B-C90B5ACF155B}" srcOrd="0" destOrd="0" presId="urn:microsoft.com/office/officeart/2005/8/layout/list1"/>
    <dgm:cxn modelId="{91E60492-362D-4F8A-8D88-BACCBF640DFC}" type="presParOf" srcId="{3E14CBD1-683A-4BD1-BF04-E4B5C148ECB3}" destId="{4B6F156C-F4D3-497B-91F8-72D14DE7B54E}" srcOrd="1" destOrd="0" presId="urn:microsoft.com/office/officeart/2005/8/layout/list1"/>
    <dgm:cxn modelId="{05F4A0F0-E438-405C-ADB6-857A8F6ED9DF}" type="presParOf" srcId="{A2A46C64-E49D-436C-BB27-6667CC1A435D}" destId="{4D388AC0-4C2D-41F9-A0E2-FA2DC64C349E}" srcOrd="5" destOrd="0" presId="urn:microsoft.com/office/officeart/2005/8/layout/list1"/>
    <dgm:cxn modelId="{43329701-E3A8-4C10-AFC4-51C2C7254783}" type="presParOf" srcId="{A2A46C64-E49D-436C-BB27-6667CC1A435D}" destId="{B4C7655E-4403-4C8F-87F6-337D4D44E247}" srcOrd="6" destOrd="0" presId="urn:microsoft.com/office/officeart/2005/8/layout/list1"/>
    <dgm:cxn modelId="{D6FF99EA-7843-47D4-9BB4-7F6214D78548}" type="presParOf" srcId="{A2A46C64-E49D-436C-BB27-6667CC1A435D}" destId="{57464422-DADB-4A53-BDC8-C59B9D0FCF28}" srcOrd="7" destOrd="0" presId="urn:microsoft.com/office/officeart/2005/8/layout/list1"/>
    <dgm:cxn modelId="{9533C2F2-5BCF-4BE2-A0E2-C7DEA3CDFABC}" type="presParOf" srcId="{A2A46C64-E49D-436C-BB27-6667CC1A435D}" destId="{F7BFED91-9B01-4924-97A5-E8683CF4CE02}" srcOrd="8" destOrd="0" presId="urn:microsoft.com/office/officeart/2005/8/layout/list1"/>
    <dgm:cxn modelId="{E2220259-DD00-4AFD-B906-8CC9BAF5EA56}" type="presParOf" srcId="{F7BFED91-9B01-4924-97A5-E8683CF4CE02}" destId="{CA439872-CD50-4E03-A1E1-332E83F71D7F}" srcOrd="0" destOrd="0" presId="urn:microsoft.com/office/officeart/2005/8/layout/list1"/>
    <dgm:cxn modelId="{92DDAB19-2BAC-42DF-BC80-43E18D8B8FC5}" type="presParOf" srcId="{F7BFED91-9B01-4924-97A5-E8683CF4CE02}" destId="{BC5F7B33-7366-4B9B-A8C3-C33367067193}" srcOrd="1" destOrd="0" presId="urn:microsoft.com/office/officeart/2005/8/layout/list1"/>
    <dgm:cxn modelId="{FCF2DA31-B1C8-46DF-A933-F7E651C78E67}" type="presParOf" srcId="{A2A46C64-E49D-436C-BB27-6667CC1A435D}" destId="{0D910642-5C87-41FD-ADEC-1D43F5C01D1C}" srcOrd="9" destOrd="0" presId="urn:microsoft.com/office/officeart/2005/8/layout/list1"/>
    <dgm:cxn modelId="{85A6E675-303F-478B-BC6C-BF27E52A60B1}" type="presParOf" srcId="{A2A46C64-E49D-436C-BB27-6667CC1A435D}" destId="{5750A33B-934E-446A-975D-837A1E23DAA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6AF29-0619-476A-9624-A43B61D270AA}">
      <dsp:nvSpPr>
        <dsp:cNvPr id="0" name=""/>
        <dsp:cNvSpPr/>
      </dsp:nvSpPr>
      <dsp:spPr>
        <a:xfrm>
          <a:off x="2750809" y="606"/>
          <a:ext cx="2573298" cy="709619"/>
        </a:xfrm>
        <a:prstGeom prst="roundRect">
          <a:avLst>
            <a:gd name="adj" fmla="val 10000"/>
          </a:avLst>
        </a:prstGeom>
        <a:solidFill>
          <a:schemeClr val="accent2">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bs-Latn-BA" sz="1800" kern="1200" dirty="0"/>
            <a:t>Tjelesne kazne</a:t>
          </a:r>
          <a:endParaRPr lang="hr-HR" sz="1800" kern="1200" dirty="0"/>
        </a:p>
      </dsp:txBody>
      <dsp:txXfrm>
        <a:off x="2771593" y="21390"/>
        <a:ext cx="2531730" cy="668051"/>
      </dsp:txXfrm>
    </dsp:sp>
    <dsp:sp modelId="{E1C53A87-0802-4DDF-BE82-2A14110F7AAD}">
      <dsp:nvSpPr>
        <dsp:cNvPr id="0" name=""/>
        <dsp:cNvSpPr/>
      </dsp:nvSpPr>
      <dsp:spPr>
        <a:xfrm rot="5400000">
          <a:off x="3904405" y="727966"/>
          <a:ext cx="266107" cy="319328"/>
        </a:xfrm>
        <a:prstGeom prst="rightArrow">
          <a:avLst>
            <a:gd name="adj1" fmla="val 60000"/>
            <a:gd name="adj2" fmla="val 50000"/>
          </a:avLst>
        </a:prstGeom>
        <a:solidFill>
          <a:schemeClr val="accent2">
            <a:shade val="9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hr-HR" sz="1300" kern="1200"/>
        </a:p>
      </dsp:txBody>
      <dsp:txXfrm rot="-5400000">
        <a:off x="3941661" y="754576"/>
        <a:ext cx="191596" cy="186275"/>
      </dsp:txXfrm>
    </dsp:sp>
    <dsp:sp modelId="{C197D1A3-98BD-4FA1-9CDA-AEAF8C8F0C4C}">
      <dsp:nvSpPr>
        <dsp:cNvPr id="0" name=""/>
        <dsp:cNvSpPr/>
      </dsp:nvSpPr>
      <dsp:spPr>
        <a:xfrm>
          <a:off x="2750809" y="1065036"/>
          <a:ext cx="2573298" cy="709619"/>
        </a:xfrm>
        <a:prstGeom prst="roundRect">
          <a:avLst>
            <a:gd name="adj" fmla="val 10000"/>
          </a:avLst>
        </a:prstGeom>
        <a:solidFill>
          <a:schemeClr val="accent2">
            <a:shade val="50000"/>
            <a:hueOff val="0"/>
            <a:satOff val="2600"/>
            <a:lumOff val="1489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bs-Latn-BA" sz="1800" kern="1200" dirty="0"/>
            <a:t>Kamenovanje</a:t>
          </a:r>
          <a:endParaRPr lang="hr-HR" sz="1800" kern="1200" dirty="0"/>
        </a:p>
      </dsp:txBody>
      <dsp:txXfrm>
        <a:off x="2771593" y="1085820"/>
        <a:ext cx="2531730" cy="668051"/>
      </dsp:txXfrm>
    </dsp:sp>
    <dsp:sp modelId="{228495AF-1871-42FF-929F-657FA3A19A6E}">
      <dsp:nvSpPr>
        <dsp:cNvPr id="0" name=""/>
        <dsp:cNvSpPr/>
      </dsp:nvSpPr>
      <dsp:spPr>
        <a:xfrm rot="5400000">
          <a:off x="3904405" y="1792396"/>
          <a:ext cx="266107" cy="319328"/>
        </a:xfrm>
        <a:prstGeom prst="rightArrow">
          <a:avLst>
            <a:gd name="adj1" fmla="val 60000"/>
            <a:gd name="adj2" fmla="val 50000"/>
          </a:avLst>
        </a:prstGeom>
        <a:solidFill>
          <a:schemeClr val="accent2">
            <a:shade val="90000"/>
            <a:hueOff val="0"/>
            <a:satOff val="-74"/>
            <a:lumOff val="10069"/>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hr-HR" sz="1300" kern="1200"/>
        </a:p>
      </dsp:txBody>
      <dsp:txXfrm rot="-5400000">
        <a:off x="3941661" y="1819006"/>
        <a:ext cx="191596" cy="186275"/>
      </dsp:txXfrm>
    </dsp:sp>
    <dsp:sp modelId="{E08D24A4-F475-405F-81E9-2C2FE33D5C91}">
      <dsp:nvSpPr>
        <dsp:cNvPr id="0" name=""/>
        <dsp:cNvSpPr/>
      </dsp:nvSpPr>
      <dsp:spPr>
        <a:xfrm>
          <a:off x="2750809" y="2129465"/>
          <a:ext cx="2573298" cy="709619"/>
        </a:xfrm>
        <a:prstGeom prst="roundRect">
          <a:avLst>
            <a:gd name="adj" fmla="val 10000"/>
          </a:avLst>
        </a:prstGeom>
        <a:solidFill>
          <a:schemeClr val="accent2">
            <a:shade val="50000"/>
            <a:hueOff val="0"/>
            <a:satOff val="5201"/>
            <a:lumOff val="2979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bs-Latn-BA" sz="1800" kern="1200" dirty="0"/>
            <a:t>Bičevanje</a:t>
          </a:r>
          <a:endParaRPr lang="hr-HR" sz="1800" kern="1200" dirty="0"/>
        </a:p>
      </dsp:txBody>
      <dsp:txXfrm>
        <a:off x="2771593" y="2150249"/>
        <a:ext cx="2531730" cy="668051"/>
      </dsp:txXfrm>
    </dsp:sp>
    <dsp:sp modelId="{D9D0E46B-8F4B-4D7B-8670-B116594EC424}">
      <dsp:nvSpPr>
        <dsp:cNvPr id="0" name=""/>
        <dsp:cNvSpPr/>
      </dsp:nvSpPr>
      <dsp:spPr>
        <a:xfrm rot="5400000">
          <a:off x="3904405" y="2856825"/>
          <a:ext cx="266107" cy="319328"/>
        </a:xfrm>
        <a:prstGeom prst="rightArrow">
          <a:avLst>
            <a:gd name="adj1" fmla="val 60000"/>
            <a:gd name="adj2" fmla="val 50000"/>
          </a:avLst>
        </a:prstGeom>
        <a:solidFill>
          <a:schemeClr val="accent2">
            <a:shade val="90000"/>
            <a:hueOff val="0"/>
            <a:satOff val="-149"/>
            <a:lumOff val="20137"/>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hr-HR" sz="1300" kern="1200"/>
        </a:p>
      </dsp:txBody>
      <dsp:txXfrm rot="-5400000">
        <a:off x="3941661" y="2883435"/>
        <a:ext cx="191596" cy="186275"/>
      </dsp:txXfrm>
    </dsp:sp>
    <dsp:sp modelId="{FAD78636-DF9B-41C5-8AF0-5FF015194A8D}">
      <dsp:nvSpPr>
        <dsp:cNvPr id="0" name=""/>
        <dsp:cNvSpPr/>
      </dsp:nvSpPr>
      <dsp:spPr>
        <a:xfrm>
          <a:off x="2750809" y="3193895"/>
          <a:ext cx="2573298" cy="709619"/>
        </a:xfrm>
        <a:prstGeom prst="roundRect">
          <a:avLst>
            <a:gd name="adj" fmla="val 10000"/>
          </a:avLst>
        </a:prstGeom>
        <a:solidFill>
          <a:schemeClr val="accent2">
            <a:shade val="50000"/>
            <a:hueOff val="0"/>
            <a:satOff val="5201"/>
            <a:lumOff val="2979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bs-Latn-BA" sz="1800" kern="1200" dirty="0"/>
            <a:t>Amputacija i dr. tjelesne povrede</a:t>
          </a:r>
          <a:endParaRPr lang="hr-HR" sz="1800" kern="1200" dirty="0"/>
        </a:p>
      </dsp:txBody>
      <dsp:txXfrm>
        <a:off x="2771593" y="3214679"/>
        <a:ext cx="2531730" cy="668051"/>
      </dsp:txXfrm>
    </dsp:sp>
    <dsp:sp modelId="{2255CADE-D850-4480-938D-EA0A5EBEF690}">
      <dsp:nvSpPr>
        <dsp:cNvPr id="0" name=""/>
        <dsp:cNvSpPr/>
      </dsp:nvSpPr>
      <dsp:spPr>
        <a:xfrm rot="5400000">
          <a:off x="3904405" y="3921255"/>
          <a:ext cx="266107" cy="319328"/>
        </a:xfrm>
        <a:prstGeom prst="rightArrow">
          <a:avLst>
            <a:gd name="adj1" fmla="val 60000"/>
            <a:gd name="adj2" fmla="val 50000"/>
          </a:avLst>
        </a:prstGeom>
        <a:solidFill>
          <a:schemeClr val="accent2">
            <a:shade val="90000"/>
            <a:hueOff val="0"/>
            <a:satOff val="-74"/>
            <a:lumOff val="10069"/>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hr-HR" sz="1300" kern="1200"/>
        </a:p>
      </dsp:txBody>
      <dsp:txXfrm rot="-5400000">
        <a:off x="3941661" y="3947865"/>
        <a:ext cx="191596" cy="186275"/>
      </dsp:txXfrm>
    </dsp:sp>
    <dsp:sp modelId="{D39D0B3E-BCB4-4433-B814-FC9C47CF3063}">
      <dsp:nvSpPr>
        <dsp:cNvPr id="0" name=""/>
        <dsp:cNvSpPr/>
      </dsp:nvSpPr>
      <dsp:spPr>
        <a:xfrm>
          <a:off x="2750809" y="4258324"/>
          <a:ext cx="2573298" cy="709619"/>
        </a:xfrm>
        <a:prstGeom prst="roundRect">
          <a:avLst>
            <a:gd name="adj" fmla="val 10000"/>
          </a:avLst>
        </a:prstGeom>
        <a:solidFill>
          <a:schemeClr val="accent2">
            <a:shade val="50000"/>
            <a:hueOff val="0"/>
            <a:satOff val="2600"/>
            <a:lumOff val="1489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bs-Latn-BA" sz="1800" kern="1200" dirty="0"/>
            <a:t>Kazne protiv slobode, kazna zatvora...</a:t>
          </a:r>
          <a:endParaRPr lang="hr-HR" sz="1800" kern="1200" dirty="0"/>
        </a:p>
      </dsp:txBody>
      <dsp:txXfrm>
        <a:off x="2771593" y="4279108"/>
        <a:ext cx="2531730" cy="668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FDEBE-036F-48CE-98BD-7354CC54E0AA}">
      <dsp:nvSpPr>
        <dsp:cNvPr id="0" name=""/>
        <dsp:cNvSpPr/>
      </dsp:nvSpPr>
      <dsp:spPr>
        <a:xfrm>
          <a:off x="0" y="622738"/>
          <a:ext cx="7772400" cy="226800"/>
        </a:xfrm>
        <a:prstGeom prst="rect">
          <a:avLst/>
        </a:prstGeom>
        <a:solidFill>
          <a:schemeClr val="lt1">
            <a:alpha val="90000"/>
            <a:hueOff val="0"/>
            <a:satOff val="0"/>
            <a:lumOff val="0"/>
            <a:alphaOff val="0"/>
          </a:schemeClr>
        </a:solidFill>
        <a:ln w="9525" cap="rnd" cmpd="sng" algn="ctr">
          <a:solidFill>
            <a:schemeClr val="accent1">
              <a:shade val="50000"/>
              <a:hueOff val="0"/>
              <a:satOff val="0"/>
              <a:lumOff val="0"/>
              <a:alphaOff val="0"/>
            </a:schemeClr>
          </a:solidFill>
          <a:prstDash val="solid"/>
        </a:ln>
        <a:effectLst>
          <a:innerShdw blurRad="50800" dist="25400" dir="13500000">
            <a:srgbClr val="000000">
              <a:alpha val="55000"/>
            </a:srgbClr>
          </a:inn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95AEF87-4DF1-4695-B280-CCBAFB523CEE}">
      <dsp:nvSpPr>
        <dsp:cNvPr id="0" name=""/>
        <dsp:cNvSpPr/>
      </dsp:nvSpPr>
      <dsp:spPr>
        <a:xfrm>
          <a:off x="228351" y="0"/>
          <a:ext cx="5435366" cy="1615828"/>
        </a:xfrm>
        <a:prstGeom prst="roundRect">
          <a:avLst/>
        </a:prstGeom>
        <a:gradFill rotWithShape="0">
          <a:gsLst>
            <a:gs pos="0">
              <a:schemeClr val="accent1">
                <a:shade val="50000"/>
                <a:hueOff val="0"/>
                <a:satOff val="0"/>
                <a:lumOff val="0"/>
                <a:alphaOff val="0"/>
                <a:tint val="96000"/>
                <a:lumMod val="104000"/>
              </a:schemeClr>
            </a:gs>
            <a:gs pos="100000">
              <a:schemeClr val="accent1">
                <a:shade val="50000"/>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1066800">
            <a:lnSpc>
              <a:spcPct val="90000"/>
            </a:lnSpc>
            <a:spcBef>
              <a:spcPct val="0"/>
            </a:spcBef>
            <a:spcAft>
              <a:spcPct val="35000"/>
            </a:spcAft>
            <a:buNone/>
          </a:pPr>
          <a:r>
            <a:rPr lang="bs-Latn-BA" sz="2400" kern="1200" dirty="0"/>
            <a:t>Podaci o provedbi zakona pružaju podatke o godišnjim stopama uhićenja i imovinskih zločina.</a:t>
          </a:r>
          <a:endParaRPr lang="hr-HR" sz="2400" kern="1200" dirty="0"/>
        </a:p>
      </dsp:txBody>
      <dsp:txXfrm>
        <a:off x="307229" y="78878"/>
        <a:ext cx="5277610" cy="1458072"/>
      </dsp:txXfrm>
    </dsp:sp>
    <dsp:sp modelId="{AF34AB1C-E46E-4E38-B4C9-8AA409A8B9D7}">
      <dsp:nvSpPr>
        <dsp:cNvPr id="0" name=""/>
        <dsp:cNvSpPr/>
      </dsp:nvSpPr>
      <dsp:spPr>
        <a:xfrm>
          <a:off x="0" y="2553844"/>
          <a:ext cx="7772400" cy="226800"/>
        </a:xfrm>
        <a:prstGeom prst="rect">
          <a:avLst/>
        </a:prstGeom>
        <a:solidFill>
          <a:schemeClr val="lt1">
            <a:alpha val="90000"/>
            <a:hueOff val="0"/>
            <a:satOff val="0"/>
            <a:lumOff val="0"/>
            <a:alphaOff val="0"/>
          </a:schemeClr>
        </a:solidFill>
        <a:ln w="9525" cap="rnd" cmpd="sng" algn="ctr">
          <a:solidFill>
            <a:schemeClr val="accent1">
              <a:shade val="50000"/>
              <a:hueOff val="0"/>
              <a:satOff val="0"/>
              <a:lumOff val="29813"/>
              <a:alphaOff val="0"/>
            </a:schemeClr>
          </a:solidFill>
          <a:prstDash val="solid"/>
        </a:ln>
        <a:effectLst>
          <a:innerShdw blurRad="50800" dist="25400" dir="13500000">
            <a:srgbClr val="000000">
              <a:alpha val="55000"/>
            </a:srgbClr>
          </a:inn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D7C459E-A5C1-4210-A147-379A3C3348EE}">
      <dsp:nvSpPr>
        <dsp:cNvPr id="0" name=""/>
        <dsp:cNvSpPr/>
      </dsp:nvSpPr>
      <dsp:spPr>
        <a:xfrm>
          <a:off x="300012" y="1837185"/>
          <a:ext cx="5323235" cy="1501703"/>
        </a:xfrm>
        <a:prstGeom prst="roundRect">
          <a:avLst/>
        </a:prstGeom>
        <a:gradFill rotWithShape="0">
          <a:gsLst>
            <a:gs pos="0">
              <a:schemeClr val="accent1">
                <a:shade val="50000"/>
                <a:hueOff val="0"/>
                <a:satOff val="0"/>
                <a:lumOff val="29813"/>
                <a:alphaOff val="0"/>
                <a:tint val="96000"/>
                <a:lumMod val="104000"/>
              </a:schemeClr>
            </a:gs>
            <a:gs pos="100000">
              <a:schemeClr val="accent1">
                <a:shade val="50000"/>
                <a:hueOff val="0"/>
                <a:satOff val="0"/>
                <a:lumOff val="29813"/>
                <a:alphaOff val="0"/>
                <a:shade val="84000"/>
                <a:lumMod val="84000"/>
              </a:schemeClr>
            </a:gs>
          </a:gsLst>
          <a:lin ang="5400000" scaled="0"/>
        </a:gradFill>
        <a:ln>
          <a:noFill/>
        </a:ln>
        <a:effectLst>
          <a:innerShdw blurRad="50800" dist="25400" dir="13500000">
            <a:srgbClr val="000000">
              <a:alpha val="5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1066800">
            <a:lnSpc>
              <a:spcPct val="90000"/>
            </a:lnSpc>
            <a:spcBef>
              <a:spcPct val="0"/>
            </a:spcBef>
            <a:spcAft>
              <a:spcPct val="35000"/>
            </a:spcAft>
            <a:buNone/>
          </a:pPr>
          <a:r>
            <a:rPr lang="bs-Latn-BA" sz="2400" kern="1200" dirty="0">
              <a:solidFill>
                <a:schemeClr val="bg1"/>
              </a:solidFill>
            </a:rPr>
            <a:t>Hapšenja policije donose podatke o slučajevima delikventnog ponašanja te samoprijava mladih.</a:t>
          </a:r>
          <a:endParaRPr lang="hr-HR" sz="2400" kern="1200" dirty="0">
            <a:solidFill>
              <a:schemeClr val="bg1"/>
            </a:solidFill>
          </a:endParaRPr>
        </a:p>
      </dsp:txBody>
      <dsp:txXfrm>
        <a:off x="373319" y="1910492"/>
        <a:ext cx="5176621" cy="1355089"/>
      </dsp:txXfrm>
    </dsp:sp>
    <dsp:sp modelId="{501586AB-6608-49F5-8380-5A14F4BE90DC}">
      <dsp:nvSpPr>
        <dsp:cNvPr id="0" name=""/>
        <dsp:cNvSpPr/>
      </dsp:nvSpPr>
      <dsp:spPr>
        <a:xfrm>
          <a:off x="0" y="4125480"/>
          <a:ext cx="7772400" cy="226800"/>
        </a:xfrm>
        <a:prstGeom prst="rect">
          <a:avLst/>
        </a:prstGeom>
        <a:solidFill>
          <a:schemeClr val="lt1">
            <a:alpha val="90000"/>
            <a:hueOff val="0"/>
            <a:satOff val="0"/>
            <a:lumOff val="0"/>
            <a:alphaOff val="0"/>
          </a:schemeClr>
        </a:solidFill>
        <a:ln w="9525" cap="rnd" cmpd="sng" algn="ctr">
          <a:solidFill>
            <a:schemeClr val="accent1">
              <a:shade val="50000"/>
              <a:hueOff val="0"/>
              <a:satOff val="0"/>
              <a:lumOff val="29813"/>
              <a:alphaOff val="0"/>
            </a:schemeClr>
          </a:solidFill>
          <a:prstDash val="solid"/>
        </a:ln>
        <a:effectLst>
          <a:innerShdw blurRad="50800" dist="25400" dir="13500000">
            <a:srgbClr val="000000">
              <a:alpha val="55000"/>
            </a:srgbClr>
          </a:inn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E20450B-012E-48CA-A02A-2746C12453B8}">
      <dsp:nvSpPr>
        <dsp:cNvPr id="0" name=""/>
        <dsp:cNvSpPr/>
      </dsp:nvSpPr>
      <dsp:spPr>
        <a:xfrm>
          <a:off x="228576" y="3625412"/>
          <a:ext cx="5435366" cy="1414180"/>
        </a:xfrm>
        <a:prstGeom prst="roundRect">
          <a:avLst/>
        </a:prstGeom>
        <a:gradFill rotWithShape="0">
          <a:gsLst>
            <a:gs pos="0">
              <a:schemeClr val="accent1">
                <a:shade val="50000"/>
                <a:hueOff val="0"/>
                <a:satOff val="0"/>
                <a:lumOff val="29813"/>
                <a:alphaOff val="0"/>
                <a:tint val="96000"/>
                <a:lumMod val="104000"/>
              </a:schemeClr>
            </a:gs>
            <a:gs pos="100000">
              <a:schemeClr val="accent1">
                <a:shade val="50000"/>
                <a:hueOff val="0"/>
                <a:satOff val="0"/>
                <a:lumOff val="29813"/>
                <a:alphaOff val="0"/>
                <a:shade val="84000"/>
                <a:lumMod val="84000"/>
              </a:schemeClr>
            </a:gs>
          </a:gsLst>
          <a:lin ang="5400000" scaled="0"/>
        </a:gradFill>
        <a:ln>
          <a:noFill/>
        </a:ln>
        <a:effectLst>
          <a:innerShdw blurRad="50800" dist="25400" dir="13500000">
            <a:srgbClr val="000000">
              <a:alpha val="5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89000">
            <a:lnSpc>
              <a:spcPct val="90000"/>
            </a:lnSpc>
            <a:spcBef>
              <a:spcPct val="0"/>
            </a:spcBef>
            <a:spcAft>
              <a:spcPct val="35000"/>
            </a:spcAft>
            <a:buNone/>
          </a:pPr>
          <a:r>
            <a:rPr lang="bs-Latn-BA" sz="2000" kern="1200" dirty="0">
              <a:solidFill>
                <a:schemeClr val="bg1"/>
              </a:solidFill>
            </a:rPr>
            <a:t>Nacionalna anketa o žrtvi zločina koja prikazuje godišnju procjenu žrtava kriminala koja se vrši sa otprilike 50.000 pojedinaca od 12 god. </a:t>
          </a:r>
          <a:endParaRPr lang="hr-HR" sz="2000" kern="1200" dirty="0">
            <a:solidFill>
              <a:schemeClr val="bg1"/>
            </a:solidFill>
          </a:endParaRPr>
        </a:p>
      </dsp:txBody>
      <dsp:txXfrm>
        <a:off x="297611" y="3694447"/>
        <a:ext cx="5297296" cy="12761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59EE1-EA58-497E-B9C1-4E43852FFB92}">
      <dsp:nvSpPr>
        <dsp:cNvPr id="0" name=""/>
        <dsp:cNvSpPr/>
      </dsp:nvSpPr>
      <dsp:spPr>
        <a:xfrm>
          <a:off x="0" y="785818"/>
          <a:ext cx="7772400" cy="22680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sp>
    <dsp:sp modelId="{3BEBF16B-3ECD-402B-83DB-90D9B1DAB269}">
      <dsp:nvSpPr>
        <dsp:cNvPr id="0" name=""/>
        <dsp:cNvSpPr/>
      </dsp:nvSpPr>
      <dsp:spPr>
        <a:xfrm>
          <a:off x="71440" y="142875"/>
          <a:ext cx="5268718" cy="1347935"/>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1066800">
            <a:lnSpc>
              <a:spcPct val="90000"/>
            </a:lnSpc>
            <a:spcBef>
              <a:spcPct val="0"/>
            </a:spcBef>
            <a:spcAft>
              <a:spcPct val="35000"/>
            </a:spcAft>
            <a:buNone/>
          </a:pPr>
          <a:r>
            <a:rPr lang="bs-Latn-BA" sz="2400" kern="1200" dirty="0">
              <a:solidFill>
                <a:schemeClr val="bg2">
                  <a:lumMod val="50000"/>
                </a:schemeClr>
              </a:solidFill>
            </a:rPr>
            <a:t>Vrijeme i stručnost potrebna za dokumentiranje potrebnih kliničkih podataka nisu bili dostupni.</a:t>
          </a:r>
          <a:endParaRPr lang="hr-HR" sz="2400" kern="1200" dirty="0">
            <a:solidFill>
              <a:schemeClr val="bg2">
                <a:lumMod val="50000"/>
              </a:schemeClr>
            </a:solidFill>
          </a:endParaRPr>
        </a:p>
      </dsp:txBody>
      <dsp:txXfrm>
        <a:off x="137241" y="208676"/>
        <a:ext cx="5137116" cy="1216333"/>
      </dsp:txXfrm>
    </dsp:sp>
    <dsp:sp modelId="{B4C7655E-4403-4C8F-87F6-337D4D44E247}">
      <dsp:nvSpPr>
        <dsp:cNvPr id="0" name=""/>
        <dsp:cNvSpPr/>
      </dsp:nvSpPr>
      <dsp:spPr>
        <a:xfrm>
          <a:off x="0" y="2143140"/>
          <a:ext cx="7772400" cy="22680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sp>
    <dsp:sp modelId="{4B6F156C-F4D3-497B-91F8-72D14DE7B54E}">
      <dsp:nvSpPr>
        <dsp:cNvPr id="0" name=""/>
        <dsp:cNvSpPr/>
      </dsp:nvSpPr>
      <dsp:spPr>
        <a:xfrm>
          <a:off x="71440" y="1571637"/>
          <a:ext cx="5423517" cy="1292522"/>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1066800">
            <a:lnSpc>
              <a:spcPct val="90000"/>
            </a:lnSpc>
            <a:spcBef>
              <a:spcPct val="0"/>
            </a:spcBef>
            <a:spcAft>
              <a:spcPct val="35000"/>
            </a:spcAft>
            <a:buNone/>
          </a:pPr>
          <a:r>
            <a:rPr lang="bs-Latn-BA" sz="2400" kern="1200" dirty="0">
              <a:solidFill>
                <a:schemeClr val="bg2">
                  <a:lumMod val="50000"/>
                </a:schemeClr>
              </a:solidFill>
            </a:rPr>
            <a:t>Advokati su često bili podijeljeni između maloljetnika i njihovih porodica.</a:t>
          </a:r>
          <a:endParaRPr lang="hr-HR" sz="2400" kern="1200" dirty="0">
            <a:solidFill>
              <a:schemeClr val="bg2">
                <a:lumMod val="50000"/>
              </a:schemeClr>
            </a:solidFill>
          </a:endParaRPr>
        </a:p>
      </dsp:txBody>
      <dsp:txXfrm>
        <a:off x="134536" y="1634733"/>
        <a:ext cx="5297325" cy="1166330"/>
      </dsp:txXfrm>
    </dsp:sp>
    <dsp:sp modelId="{5750A33B-934E-446A-975D-837A1E23DAAD}">
      <dsp:nvSpPr>
        <dsp:cNvPr id="0" name=""/>
        <dsp:cNvSpPr/>
      </dsp:nvSpPr>
      <dsp:spPr>
        <a:xfrm>
          <a:off x="0" y="3357586"/>
          <a:ext cx="7772400" cy="22680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sp>
    <dsp:sp modelId="{BC5F7B33-7366-4B9B-A8C3-C33367067193}">
      <dsp:nvSpPr>
        <dsp:cNvPr id="0" name=""/>
        <dsp:cNvSpPr/>
      </dsp:nvSpPr>
      <dsp:spPr>
        <a:xfrm>
          <a:off x="71440" y="3000396"/>
          <a:ext cx="5445965" cy="1112250"/>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889000">
            <a:lnSpc>
              <a:spcPct val="90000"/>
            </a:lnSpc>
            <a:spcBef>
              <a:spcPct val="0"/>
            </a:spcBef>
            <a:spcAft>
              <a:spcPct val="35000"/>
            </a:spcAft>
            <a:buNone/>
          </a:pPr>
          <a:r>
            <a:rPr lang="bs-Latn-BA" sz="2000" kern="1200" dirty="0">
              <a:solidFill>
                <a:schemeClr val="bg2">
                  <a:lumMod val="50000"/>
                </a:schemeClr>
              </a:solidFill>
            </a:rPr>
            <a:t>Advokati su znali tražiti u par navrata da se prekriju roditeljsko fizičko ili seksualno zlostavljanje kako bi se porodica poštedila.</a:t>
          </a:r>
          <a:endParaRPr lang="hr-HR" sz="2000" kern="1200" dirty="0">
            <a:solidFill>
              <a:schemeClr val="bg2">
                <a:lumMod val="50000"/>
              </a:schemeClr>
            </a:solidFill>
          </a:endParaRPr>
        </a:p>
      </dsp:txBody>
      <dsp:txXfrm>
        <a:off x="125736" y="3054692"/>
        <a:ext cx="5337373" cy="100365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D5510E-3836-4B35-9F5B-FDC7F7A997FA}" type="datetimeFigureOut">
              <a:rPr lang="sr-Latn-CS" smtClean="0"/>
              <a:t>22.4.2020.</a:t>
            </a:fld>
            <a:endParaRPr lang="hr-HR"/>
          </a:p>
        </p:txBody>
      </p:sp>
      <p:sp>
        <p:nvSpPr>
          <p:cNvPr id="4" name="Rezervirano mjesto slike slajd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A75392-9CB9-46B5-9FB0-58B164C3EE38}" type="slidenum">
              <a:rPr lang="hr-HR" smtClean="0"/>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endParaRPr lang="hr-HR" dirty="0"/>
          </a:p>
        </p:txBody>
      </p:sp>
      <p:sp>
        <p:nvSpPr>
          <p:cNvPr id="4" name="Rezervirano mjesto broja slajda 3"/>
          <p:cNvSpPr>
            <a:spLocks noGrp="1"/>
          </p:cNvSpPr>
          <p:nvPr>
            <p:ph type="sldNum" sz="quarter" idx="10"/>
          </p:nvPr>
        </p:nvSpPr>
        <p:spPr/>
        <p:txBody>
          <a:bodyPr/>
          <a:lstStyle/>
          <a:p>
            <a:fld id="{D7A75392-9CB9-46B5-9FB0-58B164C3EE38}" type="slidenum">
              <a:rPr lang="hr-HR" smtClean="0"/>
              <a:t>14</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544183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6" name="Footer Placeholder 5"/>
          <p:cNvSpPr>
            <a:spLocks noGrp="1"/>
          </p:cNvSpPr>
          <p:nvPr>
            <p:ph type="ftr" sz="quarter" idx="11"/>
          </p:nvPr>
        </p:nvSpPr>
        <p:spPr>
          <a:xfrm>
            <a:off x="917678" y="6181344"/>
            <a:ext cx="5337278" cy="365125"/>
          </a:xfrm>
        </p:spPr>
        <p:txBody>
          <a:bodyPr/>
          <a:lstStyle/>
          <a:p>
            <a:endParaRPr lang="hr-HR"/>
          </a:p>
        </p:txBody>
      </p:sp>
      <p:sp>
        <p:nvSpPr>
          <p:cNvPr id="7" name="Slide Number Placeholder 6"/>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108471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1389939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281305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1053413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2247325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294560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2264353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1460616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2772383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3786273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153530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1037158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33740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132022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CCCCFD-85EC-45D2-B3AD-DBD1CC25B329}" type="datetimeFigureOut">
              <a:rPr lang="sr-Latn-CS" smtClean="0"/>
              <a:pPr/>
              <a:t>22.4.2020.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1103259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A1CCCCFD-85EC-45D2-B3AD-DBD1CC25B329}" type="datetimeFigureOut">
              <a:rPr lang="sr-Latn-CS" smtClean="0"/>
              <a:pPr/>
              <a:t>22.4.2020.</a:t>
            </a:fld>
            <a:endParaRPr lang="hr-HR"/>
          </a:p>
        </p:txBody>
      </p:sp>
      <p:sp>
        <p:nvSpPr>
          <p:cNvPr id="6" name="Footer Placeholder 5"/>
          <p:cNvSpPr>
            <a:spLocks noGrp="1"/>
          </p:cNvSpPr>
          <p:nvPr>
            <p:ph type="ftr" sz="quarter" idx="11"/>
          </p:nvPr>
        </p:nvSpPr>
        <p:spPr>
          <a:xfrm>
            <a:off x="818348" y="6181344"/>
            <a:ext cx="3705300" cy="365125"/>
          </a:xfrm>
        </p:spPr>
        <p:txBody>
          <a:bodyPr/>
          <a:lstStyle/>
          <a:p>
            <a:endParaRPr lang="en-US" dirty="0"/>
          </a:p>
        </p:txBody>
      </p:sp>
      <p:sp>
        <p:nvSpPr>
          <p:cNvPr id="7" name="Slide Number Placeholder 6"/>
          <p:cNvSpPr>
            <a:spLocks noGrp="1"/>
          </p:cNvSpPr>
          <p:nvPr>
            <p:ph type="sldNum" sz="quarter" idx="12"/>
          </p:nvPr>
        </p:nvSpPr>
        <p:spPr>
          <a:xfrm>
            <a:off x="8024262" y="6181344"/>
            <a:ext cx="305186" cy="329250"/>
          </a:xfrm>
        </p:spPr>
        <p:txBody>
          <a:bodyPr/>
          <a:lstStyle/>
          <a:p>
            <a:fld id="{695A4CB5-E2C1-41BF-84C3-DFBD1366C059}" type="slidenum">
              <a:rPr lang="hr-HR" smtClean="0"/>
              <a:pPr/>
              <a:t>‹#›</a:t>
            </a:fld>
            <a:endParaRPr lang="hr-HR"/>
          </a:p>
        </p:txBody>
      </p:sp>
    </p:spTree>
    <p:extLst>
      <p:ext uri="{BB962C8B-B14F-4D97-AF65-F5344CB8AC3E}">
        <p14:creationId xmlns:p14="http://schemas.microsoft.com/office/powerpoint/2010/main" val="4127202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A1CCCCFD-85EC-45D2-B3AD-DBD1CC25B329}" type="datetimeFigureOut">
              <a:rPr lang="sr-Latn-CS" smtClean="0"/>
              <a:pPr/>
              <a:t>22.4.2020.</a:t>
            </a:fld>
            <a:endParaRPr lang="hr-HR"/>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hr-HR"/>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695A4CB5-E2C1-41BF-84C3-DFBD1366C059}" type="slidenum">
              <a:rPr lang="hr-HR" smtClean="0"/>
              <a:pPr/>
              <a:t>‹#›</a:t>
            </a:fld>
            <a:endParaRPr lang="hr-HR"/>
          </a:p>
        </p:txBody>
      </p:sp>
    </p:spTree>
    <p:extLst>
      <p:ext uri="{BB962C8B-B14F-4D97-AF65-F5344CB8AC3E}">
        <p14:creationId xmlns:p14="http://schemas.microsoft.com/office/powerpoint/2010/main" val="3274846323"/>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9.png"/><Relationship Id="rId5" Type="http://schemas.openxmlformats.org/officeDocument/2006/relationships/diagramColors" Target="../diagrams/colors1.xml"/><Relationship Id="rId10" Type="http://schemas.openxmlformats.org/officeDocument/2006/relationships/image" Target="../media/image8.png"/><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11560" y="3291935"/>
            <a:ext cx="8229600" cy="1470025"/>
          </a:xfrm>
        </p:spPr>
        <p:txBody>
          <a:bodyPr>
            <a:normAutofit fontScale="90000"/>
          </a:bodyPr>
          <a:lstStyle/>
          <a:p>
            <a:r>
              <a:rPr lang="bs-Latn-BA" b="1" dirty="0">
                <a:latin typeface="+mn-lt"/>
              </a:rPr>
              <a:t>SMRTNA KAZNA I MALOLJETNICI U SAD-U</a:t>
            </a:r>
            <a:br>
              <a:rPr lang="hr-HR" dirty="0"/>
            </a:br>
            <a:endParaRPr lang="hr-HR" dirty="0"/>
          </a:p>
        </p:txBody>
      </p:sp>
      <p:sp>
        <p:nvSpPr>
          <p:cNvPr id="3" name="Podnaslov 2"/>
          <p:cNvSpPr>
            <a:spLocks noGrp="1"/>
          </p:cNvSpPr>
          <p:nvPr>
            <p:ph type="subTitle" idx="1"/>
          </p:nvPr>
        </p:nvSpPr>
        <p:spPr>
          <a:xfrm>
            <a:off x="0" y="6070003"/>
            <a:ext cx="3747267" cy="800100"/>
          </a:xfrm>
        </p:spPr>
        <p:txBody>
          <a:bodyPr>
            <a:normAutofit/>
          </a:bodyPr>
          <a:lstStyle/>
          <a:p>
            <a:r>
              <a:rPr lang="bs-Latn-BA" dirty="0"/>
              <a:t>Radili: Zuhra Omanović, Sedad Tucak,  Vildana Musić</a:t>
            </a:r>
          </a:p>
          <a:p>
            <a:endParaRPr lang="hr-HR" dirty="0"/>
          </a:p>
        </p:txBody>
      </p:sp>
      <p:pic>
        <p:nvPicPr>
          <p:cNvPr id="4"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0"/>
            <a:ext cx="3024336" cy="1814676"/>
          </a:xfrm>
          <a:prstGeom prst="rect">
            <a:avLst/>
          </a:prstGeom>
          <a:noFill/>
        </p:spPr>
      </p:pic>
      <p:sp>
        <p:nvSpPr>
          <p:cNvPr id="5" name="TekstniOkvir 4"/>
          <p:cNvSpPr txBox="1"/>
          <p:nvPr/>
        </p:nvSpPr>
        <p:spPr>
          <a:xfrm>
            <a:off x="5292080" y="6239220"/>
            <a:ext cx="3995936" cy="461665"/>
          </a:xfrm>
          <a:prstGeom prst="rect">
            <a:avLst/>
          </a:prstGeom>
          <a:noFill/>
        </p:spPr>
        <p:txBody>
          <a:bodyPr wrap="square" rtlCol="0">
            <a:spAutoFit/>
          </a:bodyPr>
          <a:lstStyle/>
          <a:p>
            <a:r>
              <a:rPr lang="bs-Latn-BA" sz="2400" dirty="0">
                <a:latin typeface="Calibri" panose="020F0502020204030204" pitchFamily="34" charset="0"/>
                <a:cs typeface="Calibri" panose="020F0502020204030204" pitchFamily="34" charset="0"/>
              </a:rPr>
              <a:t>Mentor : doc.dr. Vildana Pleh </a:t>
            </a:r>
            <a:endParaRPr lang="hr-HR" sz="2400" dirty="0">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p:txBody>
          <a:bodyPr>
            <a:normAutofit/>
          </a:bodyPr>
          <a:lstStyle/>
          <a:p>
            <a:r>
              <a:rPr lang="bs-Latn-BA" b="1" dirty="0"/>
              <a:t>Pravosudni sistem SAD i smrtna kazna</a:t>
            </a:r>
            <a:endParaRPr lang="hr-HR" dirty="0"/>
          </a:p>
        </p:txBody>
      </p:sp>
      <p:sp>
        <p:nvSpPr>
          <p:cNvPr id="6" name="Rezervirano mjesto sadržaja 5"/>
          <p:cNvSpPr>
            <a:spLocks noGrp="1"/>
          </p:cNvSpPr>
          <p:nvPr>
            <p:ph idx="1"/>
          </p:nvPr>
        </p:nvSpPr>
        <p:spPr>
          <a:xfrm>
            <a:off x="685800" y="1556792"/>
            <a:ext cx="7772400" cy="4981596"/>
          </a:xfrm>
        </p:spPr>
        <p:txBody>
          <a:bodyPr>
            <a:normAutofit/>
          </a:bodyPr>
          <a:lstStyle/>
          <a:p>
            <a:pPr algn="just"/>
            <a:r>
              <a:rPr lang="bs-Latn-BA" dirty="0"/>
              <a:t>Svaka država ima svoje zakonodavstvo i autonomiju, tj. vlasitit ustav, vladu koja se bira,vlastite zakone, sudoce čije suce i državne tužitelje bira narod, također i vlastite krivične sankcije.</a:t>
            </a:r>
          </a:p>
          <a:p>
            <a:pPr algn="just"/>
            <a:r>
              <a:rPr lang="bs-Latn-BA" dirty="0"/>
              <a:t>Prva faza koja se zove 'suđenje', vrši se procjena da li je počinitelj kriv ili nije, ukoliko je kriv, počinje druga faza pod nazivom ' suđenje za odmjeravanje kazne ', gdje će odrediti kaznu počinitelju analizirajući sve otežavajuće i olakšavajuće okolnosti.</a:t>
            </a:r>
          </a:p>
          <a:p>
            <a:pPr algn="just"/>
            <a:r>
              <a:rPr lang="bs-Latn-BA" dirty="0"/>
              <a:t>Za izricanje smrtne kazne mora postojati barem jedna otežavajuća okolnost (ubistvo,silovanje itd</a:t>
            </a:r>
          </a:p>
          <a:p>
            <a:pPr algn="just"/>
            <a:r>
              <a:rPr lang="bs-Latn-BA" dirty="0"/>
              <a:t>Olakšavajući faktori mogu biti starost,mentalna retardacija, teško djetinjstvo itd.. Ako neko ne želi da odredi smrtnu kaznu, jer se tome protivi , on se može odstraniti iz porote.</a:t>
            </a:r>
            <a:endParaRPr lang="hr-H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928662" y="428604"/>
            <a:ext cx="7772400" cy="1143000"/>
          </a:xfrm>
        </p:spPr>
        <p:txBody>
          <a:bodyPr>
            <a:normAutofit/>
          </a:bodyPr>
          <a:lstStyle/>
          <a:p>
            <a:r>
              <a:rPr lang="bs-Latn-BA" b="1" dirty="0"/>
              <a:t>Pravnici u slučajevima smrtne kazne</a:t>
            </a:r>
            <a:br>
              <a:rPr lang="hr-HR" dirty="0"/>
            </a:br>
            <a:endParaRPr lang="hr-HR" dirty="0"/>
          </a:p>
        </p:txBody>
      </p:sp>
      <p:sp>
        <p:nvSpPr>
          <p:cNvPr id="5" name="Rezervirano mjesto sadržaja 4"/>
          <p:cNvSpPr>
            <a:spLocks noGrp="1"/>
          </p:cNvSpPr>
          <p:nvPr>
            <p:ph idx="1"/>
          </p:nvPr>
        </p:nvSpPr>
        <p:spPr>
          <a:xfrm>
            <a:off x="857224" y="1214422"/>
            <a:ext cx="7772400" cy="3267084"/>
          </a:xfrm>
        </p:spPr>
        <p:txBody>
          <a:bodyPr>
            <a:normAutofit lnSpcReduction="10000"/>
          </a:bodyPr>
          <a:lstStyle/>
          <a:p>
            <a:pPr algn="just"/>
            <a:r>
              <a:rPr lang="bs-Latn-BA" sz="2400" dirty="0"/>
              <a:t>Kada je počinitelj krivičnog djela 'nepristojan' ili se ne ponaša onako kako priliči, što je 99,9% slučaja kada dođe do presude smrtne kazne, dodjeljuje mu se imenovani advokat. U većini slučajeva ovi pravnici nemaju gotovo nikakvog iskustva, stoga postaje pretežak posao da 'ogorčenu' osobu dobro zastupaju i brane. U nekim slučajevima neki su pravnici potrošili samo nekoliko sati na predmetu za koji bi trebalo dosta više vremena. </a:t>
            </a:r>
            <a:endParaRPr lang="hr-HR" sz="2400" dirty="0"/>
          </a:p>
        </p:txBody>
      </p:sp>
      <p:pic>
        <p:nvPicPr>
          <p:cNvPr id="25602" name="Picture 2" descr="Faktor | Uhapšen &quot;advokat&quot; koji je varajući građane &quot;zaradio ..."/>
          <p:cNvPicPr>
            <a:picLocks noChangeAspect="1" noChangeArrowheads="1"/>
          </p:cNvPicPr>
          <p:nvPr/>
        </p:nvPicPr>
        <p:blipFill>
          <a:blip r:embed="rId2"/>
          <a:srcRect/>
          <a:stretch>
            <a:fillRect/>
          </a:stretch>
        </p:blipFill>
        <p:spPr bwMode="auto">
          <a:xfrm>
            <a:off x="2771800" y="4423531"/>
            <a:ext cx="3817169" cy="21700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85762" y="313121"/>
            <a:ext cx="7772400" cy="1143000"/>
          </a:xfrm>
        </p:spPr>
        <p:txBody>
          <a:bodyPr>
            <a:normAutofit/>
          </a:bodyPr>
          <a:lstStyle/>
          <a:p>
            <a:r>
              <a:rPr lang="bs-Latn-BA" sz="2000" b="1" dirty="0"/>
              <a:t>Izvršenje smrtne kazne,rasa i spol</a:t>
            </a:r>
            <a:br>
              <a:rPr lang="hr-HR" dirty="0"/>
            </a:br>
            <a:endParaRPr lang="hr-HR" dirty="0"/>
          </a:p>
        </p:txBody>
      </p:sp>
      <p:sp>
        <p:nvSpPr>
          <p:cNvPr id="3" name="Rezervirano mjesto sadržaja 2"/>
          <p:cNvSpPr>
            <a:spLocks noGrp="1"/>
          </p:cNvSpPr>
          <p:nvPr>
            <p:ph idx="1"/>
          </p:nvPr>
        </p:nvSpPr>
        <p:spPr>
          <a:xfrm>
            <a:off x="385762" y="964389"/>
            <a:ext cx="7972452" cy="3143272"/>
          </a:xfrm>
        </p:spPr>
        <p:txBody>
          <a:bodyPr>
            <a:normAutofit/>
          </a:bodyPr>
          <a:lstStyle/>
          <a:p>
            <a:pPr algn="just"/>
            <a:r>
              <a:rPr lang="bs-Latn-BA" dirty="0"/>
              <a:t> Samo 2% država u SAD-u odgovorno je za većinu slučajeva koji su doveli do pogubljenja od 1976.godine. Krajem 2016.godine , Kalifornija, Florida te Texas bili su odgovorni za gotovo polovicu svih zatvorenika koji su osuđeni na smrtnu kaznu. Kada se posmatra rasa i spol osuđenika smrtne kazne, 98% svih zatvorenika osuđenih na smrtnu kaznu su muškarci, od toga je 55% bijelaca dok je 45% negroidne rase. Od 1976. godine, pogubljeno je samo 16 žena.</a:t>
            </a:r>
            <a:endParaRPr lang="hr-HR" dirty="0"/>
          </a:p>
        </p:txBody>
      </p:sp>
      <p:pic>
        <p:nvPicPr>
          <p:cNvPr id="27650" name="Picture 2" descr="2017. godinu, kojejc"/>
          <p:cNvPicPr>
            <a:picLocks noChangeAspect="1" noChangeArrowheads="1"/>
          </p:cNvPicPr>
          <p:nvPr/>
        </p:nvPicPr>
        <p:blipFill>
          <a:blip r:embed="rId2"/>
          <a:srcRect/>
          <a:stretch>
            <a:fillRect/>
          </a:stretch>
        </p:blipFill>
        <p:spPr bwMode="auto">
          <a:xfrm>
            <a:off x="1698822" y="3923896"/>
            <a:ext cx="5676339" cy="2708323"/>
          </a:xfrm>
          <a:prstGeom prst="rect">
            <a:avLst/>
          </a:prstGeom>
          <a:ln>
            <a:noFill/>
          </a:ln>
          <a:effectLst>
            <a:softEdge rad="112500"/>
          </a:effectLst>
        </p:spPr>
      </p:pic>
      <p:sp>
        <p:nvSpPr>
          <p:cNvPr id="5" name="TekstniOkvir 4"/>
          <p:cNvSpPr txBox="1"/>
          <p:nvPr/>
        </p:nvSpPr>
        <p:spPr>
          <a:xfrm>
            <a:off x="2928481" y="5062163"/>
            <a:ext cx="1428760" cy="615553"/>
          </a:xfrm>
          <a:prstGeom prst="rect">
            <a:avLst/>
          </a:prstGeom>
          <a:noFill/>
        </p:spPr>
        <p:txBody>
          <a:bodyPr wrap="square" rtlCol="0">
            <a:spAutoFit/>
          </a:bodyPr>
          <a:lstStyle/>
          <a:p>
            <a:r>
              <a:rPr lang="bs-Latn-BA" sz="1600" dirty="0">
                <a:solidFill>
                  <a:schemeClr val="bg1"/>
                </a:solidFill>
              </a:rPr>
              <a:t>98% muškarci</a:t>
            </a:r>
          </a:p>
          <a:p>
            <a:endParaRPr lang="hr-HR" dirty="0"/>
          </a:p>
        </p:txBody>
      </p:sp>
      <p:sp>
        <p:nvSpPr>
          <p:cNvPr id="7" name="TekstniOkvir 6"/>
          <p:cNvSpPr txBox="1"/>
          <p:nvPr/>
        </p:nvSpPr>
        <p:spPr>
          <a:xfrm>
            <a:off x="3714744" y="3969134"/>
            <a:ext cx="857256" cy="338554"/>
          </a:xfrm>
          <a:prstGeom prst="rect">
            <a:avLst/>
          </a:prstGeom>
          <a:noFill/>
        </p:spPr>
        <p:txBody>
          <a:bodyPr wrap="square" rtlCol="0">
            <a:spAutoFit/>
          </a:bodyPr>
          <a:lstStyle/>
          <a:p>
            <a:r>
              <a:rPr lang="bs-Latn-BA" sz="1600" dirty="0">
                <a:solidFill>
                  <a:schemeClr val="bg1"/>
                </a:solidFill>
              </a:rPr>
              <a:t>2% žene</a:t>
            </a:r>
            <a:endParaRPr lang="hr-HR" sz="1600" dirty="0">
              <a:solidFill>
                <a:schemeClr val="bg1"/>
              </a:solidFill>
            </a:endParaRPr>
          </a:p>
        </p:txBody>
      </p:sp>
      <p:sp>
        <p:nvSpPr>
          <p:cNvPr id="8" name="TekstniOkvir 7"/>
          <p:cNvSpPr txBox="1"/>
          <p:nvPr/>
        </p:nvSpPr>
        <p:spPr>
          <a:xfrm>
            <a:off x="5652120" y="4538309"/>
            <a:ext cx="1000132" cy="738664"/>
          </a:xfrm>
          <a:prstGeom prst="rect">
            <a:avLst/>
          </a:prstGeom>
          <a:noFill/>
        </p:spPr>
        <p:txBody>
          <a:bodyPr wrap="square" rtlCol="0">
            <a:spAutoFit/>
          </a:bodyPr>
          <a:lstStyle/>
          <a:p>
            <a:r>
              <a:rPr lang="bs-Latn-BA" sz="1400" dirty="0">
                <a:solidFill>
                  <a:schemeClr val="bg1"/>
                </a:solidFill>
              </a:rPr>
              <a:t>55% bijelci i 45% crnci</a:t>
            </a:r>
            <a:endParaRPr lang="hr-HR" sz="1400"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28662" y="142852"/>
            <a:ext cx="7772400" cy="1143000"/>
          </a:xfrm>
        </p:spPr>
        <p:txBody>
          <a:bodyPr>
            <a:normAutofit/>
          </a:bodyPr>
          <a:lstStyle/>
          <a:p>
            <a:r>
              <a:rPr lang="bs-Latn-BA" sz="2800" dirty="0"/>
              <a:t>Rasprostranjenost maloljetničkog prijestupništva u SAD-u</a:t>
            </a:r>
            <a:endParaRPr lang="hr-HR" sz="2800" dirty="0"/>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3208699508"/>
              </p:ext>
            </p:extLst>
          </p:nvPr>
        </p:nvGraphicFramePr>
        <p:xfrm>
          <a:off x="914400" y="1447800"/>
          <a:ext cx="7772400" cy="5053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554372" y="3805028"/>
            <a:ext cx="8035256" cy="2511602"/>
          </a:xfrm>
        </p:spPr>
        <p:txBody>
          <a:bodyPr>
            <a:noAutofit/>
          </a:bodyPr>
          <a:lstStyle/>
          <a:p>
            <a:pPr algn="just"/>
            <a:r>
              <a:rPr lang="bs-Latn-BA" sz="2000" dirty="0"/>
              <a:t>Godine 1998. bilo je otprilike 1,960 hapšenja na svakih 100.000 mladih u SAD-u. Nakon dosta vremena stabilnosti, stopa nasilnog kriminala povećala se za 70%. Iako je dosta adolescenata uhapšeno zbog zločina u ovom periodu,on je smanjen za 19% između 1994. i 1998.godine. Podaci koji pokazuju godišnje smanjenje nasilja kod mladih od sredine 1990-ih, pružaju veliki optimizam u američkom maloljetničkom pravosuđu. Reduciranjem nasilja među mladima,koji je doprinio njegovom smanjenju, zatim , slabija upotreba droge, hapšenja od strane policije, federalni nadzor nad distribucijom oružja i mnogi programi prevencije u zajednici i školi.</a:t>
            </a:r>
            <a:endParaRPr lang="hr-HR" sz="2000" dirty="0"/>
          </a:p>
        </p:txBody>
      </p:sp>
      <p:pic>
        <p:nvPicPr>
          <p:cNvPr id="4" name="Slika 3" descr="p20004703g35001.jpg"/>
          <p:cNvPicPr>
            <a:picLocks noChangeAspect="1"/>
          </p:cNvPicPr>
          <p:nvPr/>
        </p:nvPicPr>
        <p:blipFill>
          <a:blip r:embed="rId3"/>
          <a:stretch>
            <a:fillRect/>
          </a:stretch>
        </p:blipFill>
        <p:spPr>
          <a:xfrm>
            <a:off x="2246845" y="11015"/>
            <a:ext cx="4221682" cy="2735174"/>
          </a:xfrm>
          <a:prstGeom prst="rect">
            <a:avLst/>
          </a:prstGeom>
          <a:ln>
            <a:noFill/>
          </a:ln>
          <a:effectLst>
            <a:outerShdw blurRad="292100" dist="139700" dir="2700000" algn="tl" rotWithShape="0">
              <a:srgbClr val="333333">
                <a:alpha val="65000"/>
              </a:srgbClr>
            </a:outerShdw>
          </a:effectLst>
        </p:spPr>
      </p:pic>
      <p:sp>
        <p:nvSpPr>
          <p:cNvPr id="5" name="TekstniOkvir 4"/>
          <p:cNvSpPr txBox="1"/>
          <p:nvPr/>
        </p:nvSpPr>
        <p:spPr>
          <a:xfrm>
            <a:off x="2555776" y="2735174"/>
            <a:ext cx="4680520" cy="307777"/>
          </a:xfrm>
          <a:prstGeom prst="rect">
            <a:avLst/>
          </a:prstGeom>
          <a:noFill/>
        </p:spPr>
        <p:txBody>
          <a:bodyPr wrap="square" rtlCol="0">
            <a:spAutoFit/>
          </a:bodyPr>
          <a:lstStyle/>
          <a:p>
            <a:pPr>
              <a:buFont typeface="Wingdings" pitchFamily="2" charset="2"/>
              <a:buChar char="v"/>
            </a:pPr>
            <a:r>
              <a:rPr lang="bs-Latn-BA" sz="1400" dirty="0"/>
              <a:t>Trendovi u maljetničkom kriminalu</a:t>
            </a:r>
            <a:endParaRPr lang="hr-HR"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B6EACE-F4FC-4C0E-823D-08DCAA6F152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33413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685800" y="332656"/>
            <a:ext cx="7772400" cy="2857544"/>
          </a:xfrm>
        </p:spPr>
        <p:txBody>
          <a:bodyPr>
            <a:normAutofit lnSpcReduction="10000"/>
          </a:bodyPr>
          <a:lstStyle/>
          <a:p>
            <a:r>
              <a:rPr lang="bs-Latn-BA" sz="2000" dirty="0"/>
              <a:t>Podaci NCVS-a otkrivaju da su tinejdžeri i mladi često žrtva zločina u SAD-u. Mladi između 12 i 19 godina bili su najverovatnije dobna grupa koja je predstavljala žrtve zločina 1998.godine. 1998.godine adolescenti u dobi od 12 do 19 godina, duplo su češće od starijih između 25 i 34 godine i tri puta češće od starijih u dobi od 35 do 49 godina bili žrtve ubistava, otežanih napada, silovanja i pljačke. Rezultati NCVS-a pokazuju da se kao žrtve zločina najviše javljaju, osobe u adolescentnim godinama, vrhunac je 20 godina , dok se smanjuje kako ljudi postaju stariji.</a:t>
            </a:r>
            <a:endParaRPr lang="hr-HR" sz="2000" dirty="0"/>
          </a:p>
        </p:txBody>
      </p:sp>
      <p:pic>
        <p:nvPicPr>
          <p:cNvPr id="2" name="Picture 1">
            <a:extLst>
              <a:ext uri="{FF2B5EF4-FFF2-40B4-BE49-F238E27FC236}">
                <a16:creationId xmlns:a16="http://schemas.microsoft.com/office/drawing/2014/main" id="{91BB42F9-0561-42AE-9ECE-030B0BB0555B}"/>
              </a:ext>
            </a:extLst>
          </p:cNvPr>
          <p:cNvPicPr>
            <a:picLocks noChangeAspect="1"/>
          </p:cNvPicPr>
          <p:nvPr/>
        </p:nvPicPr>
        <p:blipFill rotWithShape="1">
          <a:blip r:embed="rId2"/>
          <a:srcRect l="6456" t="34250" r="11899" b="25850"/>
          <a:stretch/>
        </p:blipFill>
        <p:spPr>
          <a:xfrm>
            <a:off x="2267744" y="3781473"/>
            <a:ext cx="4320480" cy="273630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71472" y="214290"/>
            <a:ext cx="7772400" cy="3214710"/>
          </a:xfrm>
        </p:spPr>
        <p:txBody>
          <a:bodyPr>
            <a:normAutofit fontScale="90000"/>
          </a:bodyPr>
          <a:lstStyle/>
          <a:p>
            <a:pPr algn="just">
              <a:buFont typeface="Wingdings" pitchFamily="2" charset="2"/>
              <a:buChar char="v"/>
            </a:pPr>
            <a:r>
              <a:rPr lang="bs-Latn-BA" sz="2000" dirty="0"/>
              <a:t> Razlike u rasi, etničkoj pripadnosti i spolu , bile su velike i nisu mogle ostati neprimijetne tokom vijeka. Podaci o hapšenju otkrivaju da Afroamerikanci više dolaze do izražaja kada se govori o zločinima mladih. Oni su predstavljali 15% američke omladinske populacije u 1995.godini ali su činili gotovo 50% svih hapšenja zbog kriminala. Rasna nejednakost prilikom prekršaja posebno je velika kada se radi o zločinima; 61% američkih mladića uhapšenih zbog ubistva bili su Afroamerikanci; oni su činili 45% uhićenja zbog mogućeg silovanja, te 42% zbog teških napada. Ankete pokazuju kako Latinoameri vrše zločine dosta rjeđe od Afroamerikanaca, ali dosta više od bijelaca.</a:t>
            </a:r>
            <a:endParaRPr lang="hr-HR" sz="2000" dirty="0"/>
          </a:p>
        </p:txBody>
      </p:sp>
      <p:sp>
        <p:nvSpPr>
          <p:cNvPr id="31746" name="AutoShape 2" descr="https://www.pewresearch.org/wp-content/uploads/2019/05/FT_19.05.16_RaceCriminalJustice_1.png?w=62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pic>
        <p:nvPicPr>
          <p:cNvPr id="5" name="Slika 4" descr="FT_19.05.16_RaceCriminalJustice_1.png"/>
          <p:cNvPicPr>
            <a:picLocks noChangeAspect="1"/>
          </p:cNvPicPr>
          <p:nvPr/>
        </p:nvPicPr>
        <p:blipFill>
          <a:blip r:embed="rId2"/>
          <a:stretch>
            <a:fillRect/>
          </a:stretch>
        </p:blipFill>
        <p:spPr>
          <a:xfrm>
            <a:off x="729786" y="3800407"/>
            <a:ext cx="3842214" cy="28433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D175DDB5-777E-4D7E-BEC8-A1814D412C56}"/>
              </a:ext>
            </a:extLst>
          </p:cNvPr>
          <p:cNvPicPr>
            <a:picLocks noChangeAspect="1"/>
          </p:cNvPicPr>
          <p:nvPr/>
        </p:nvPicPr>
        <p:blipFill>
          <a:blip r:embed="rId3"/>
          <a:stretch>
            <a:fillRect/>
          </a:stretch>
        </p:blipFill>
        <p:spPr>
          <a:xfrm>
            <a:off x="5076056" y="4007050"/>
            <a:ext cx="3727886" cy="24300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7206" y="160338"/>
            <a:ext cx="9001445" cy="1143000"/>
          </a:xfrm>
        </p:spPr>
        <p:txBody>
          <a:bodyPr>
            <a:normAutofit fontScale="90000"/>
          </a:bodyPr>
          <a:lstStyle/>
          <a:p>
            <a:r>
              <a:rPr lang="bs-Latn-BA" sz="2800" b="1" dirty="0"/>
              <a:t>Osnovne pretpostavke delikventskog ponašanja</a:t>
            </a:r>
            <a:br>
              <a:rPr lang="bs-Latn-BA" sz="2800" b="1" dirty="0"/>
            </a:br>
            <a:r>
              <a:rPr lang="bs-Latn-BA" sz="2400" b="1" dirty="0"/>
              <a:t> </a:t>
            </a:r>
            <a:r>
              <a:rPr lang="bs-Latn-BA" sz="2800" b="1" dirty="0"/>
              <a:t> </a:t>
            </a:r>
            <a:br>
              <a:rPr lang="bs-Latn-BA" sz="2800" b="1" dirty="0"/>
            </a:br>
            <a:endParaRPr lang="hr-HR" sz="2800" dirty="0"/>
          </a:p>
        </p:txBody>
      </p:sp>
      <p:sp>
        <p:nvSpPr>
          <p:cNvPr id="7" name="Rezervirano mjesto sadržaja 6"/>
          <p:cNvSpPr>
            <a:spLocks noGrp="1"/>
          </p:cNvSpPr>
          <p:nvPr>
            <p:ph sz="half" idx="1"/>
          </p:nvPr>
        </p:nvSpPr>
        <p:spPr>
          <a:xfrm>
            <a:off x="27206" y="1844824"/>
            <a:ext cx="3749040" cy="4572000"/>
          </a:xfrm>
        </p:spPr>
        <p:txBody>
          <a:bodyPr>
            <a:normAutofit/>
          </a:bodyPr>
          <a:lstStyle/>
          <a:p>
            <a:pPr algn="just"/>
            <a:r>
              <a:rPr lang="bs-Latn-BA" sz="1800" b="1" dirty="0">
                <a:latin typeface="+mj-lt"/>
              </a:rPr>
              <a:t>Maloljetnička delikvencija potaknuta je negativnim posljednicama društvenog i ekonomskom razvoja, posebno ekonomskim krizama, političkom nestabilnošću i slabljenjem velikih institucija (uključujući državu, sisteme javnog obrazovanja, javne pomoći i obitelji).</a:t>
            </a:r>
            <a:endParaRPr lang="hr-HR" sz="1800" b="1" dirty="0">
              <a:latin typeface="+mj-lt"/>
            </a:endParaRPr>
          </a:p>
        </p:txBody>
      </p:sp>
      <p:sp>
        <p:nvSpPr>
          <p:cNvPr id="36866" name="AutoShape 2" descr="WHO | Preventing youth violence: taking action and generating evide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36868" name="AutoShape 4" descr="WHO | Preventing youth violence: taking action and generating evide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pic>
        <p:nvPicPr>
          <p:cNvPr id="11" name="Slika 10" descr="YOUTHDESK_DH_-14_750_500_80.jpg"/>
          <p:cNvPicPr>
            <a:picLocks noChangeAspect="1"/>
          </p:cNvPicPr>
          <p:nvPr/>
        </p:nvPicPr>
        <p:blipFill>
          <a:blip r:embed="rId2"/>
          <a:stretch>
            <a:fillRect/>
          </a:stretch>
        </p:blipFill>
        <p:spPr>
          <a:xfrm>
            <a:off x="4714876" y="4000504"/>
            <a:ext cx="3714751" cy="2625019"/>
          </a:xfrm>
          <a:prstGeom prst="rect">
            <a:avLst/>
          </a:prstGeom>
          <a:ln>
            <a:noFill/>
          </a:ln>
          <a:effectLst>
            <a:outerShdw blurRad="292100" dist="139700" dir="2700000" algn="tl" rotWithShape="0">
              <a:srgbClr val="333333">
                <a:alpha val="65000"/>
              </a:srgbClr>
            </a:outerShdw>
          </a:effectLst>
        </p:spPr>
      </p:pic>
      <p:pic>
        <p:nvPicPr>
          <p:cNvPr id="12" name="Slika 11" descr="Maggie5-58.jpg"/>
          <p:cNvPicPr>
            <a:picLocks noChangeAspect="1"/>
          </p:cNvPicPr>
          <p:nvPr/>
        </p:nvPicPr>
        <p:blipFill>
          <a:blip r:embed="rId3" cstate="print"/>
          <a:stretch>
            <a:fillRect/>
          </a:stretch>
        </p:blipFill>
        <p:spPr>
          <a:xfrm>
            <a:off x="4714851" y="1074213"/>
            <a:ext cx="3714776" cy="267892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A98962E-BDFC-4A86-A068-85DF024D7276}"/>
              </a:ext>
            </a:extLst>
          </p:cNvPr>
          <p:cNvSpPr txBox="1"/>
          <p:nvPr/>
        </p:nvSpPr>
        <p:spPr>
          <a:xfrm>
            <a:off x="155575" y="2044344"/>
            <a:ext cx="3717684" cy="369332"/>
          </a:xfrm>
          <a:prstGeom prst="rect">
            <a:avLst/>
          </a:prstGeom>
          <a:noFill/>
        </p:spPr>
        <p:txBody>
          <a:bodyPr wrap="none" rtlCol="0">
            <a:spAutoFit/>
          </a:bodyPr>
          <a:lstStyle/>
          <a:p>
            <a:r>
              <a:rPr lang="bs-Latn-BA" b="1" dirty="0">
                <a:solidFill>
                  <a:srgbClr val="FFC000"/>
                </a:solidFill>
              </a:rPr>
              <a:t>1. EKOMSKI I SOCIJALNI FAKTOR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1520" y="1165406"/>
            <a:ext cx="7511473" cy="1312480"/>
          </a:xfrm>
        </p:spPr>
        <p:txBody>
          <a:bodyPr>
            <a:normAutofit/>
          </a:bodyPr>
          <a:lstStyle/>
          <a:p>
            <a:r>
              <a:rPr lang="bs-Latn-BA" sz="1800" b="1" dirty="0">
                <a:solidFill>
                  <a:srgbClr val="FFC000"/>
                </a:solidFill>
              </a:rPr>
              <a:t>2.Kulturni faktori </a:t>
            </a:r>
            <a:endParaRPr lang="hr-HR" sz="1800" b="1" dirty="0">
              <a:solidFill>
                <a:srgbClr val="FFC000"/>
              </a:solidFill>
            </a:endParaRPr>
          </a:p>
        </p:txBody>
      </p:sp>
      <p:sp>
        <p:nvSpPr>
          <p:cNvPr id="3" name="Rezervirano mjesto sadržaja 2"/>
          <p:cNvSpPr>
            <a:spLocks noGrp="1"/>
          </p:cNvSpPr>
          <p:nvPr>
            <p:ph sz="half" idx="1"/>
          </p:nvPr>
        </p:nvSpPr>
        <p:spPr>
          <a:xfrm>
            <a:off x="148843" y="1827653"/>
            <a:ext cx="3749040" cy="4572000"/>
          </a:xfrm>
        </p:spPr>
        <p:txBody>
          <a:bodyPr>
            <a:normAutofit/>
          </a:bodyPr>
          <a:lstStyle/>
          <a:p>
            <a:pPr algn="just"/>
            <a:r>
              <a:rPr lang="bs-Latn-BA" sz="1800" b="1" dirty="0"/>
              <a:t> Primjer takve pretpostavke bila bi modernizacija tradicionalnih društava i prateće promjene prouzrokovane primjenom novih tehnologija. I u razvijenim zemljama, kao i zemljama u razvoju potrošački standardi koje kreiraju mediji znatno su iznad mogućnosti koje većina porodica može postići.</a:t>
            </a:r>
            <a:endParaRPr lang="hr-HR" sz="1800" b="1" dirty="0"/>
          </a:p>
        </p:txBody>
      </p:sp>
      <p:pic>
        <p:nvPicPr>
          <p:cNvPr id="6" name="Slika 5" descr="IMG-4708.jpg"/>
          <p:cNvPicPr>
            <a:picLocks noChangeAspect="1"/>
          </p:cNvPicPr>
          <p:nvPr/>
        </p:nvPicPr>
        <p:blipFill>
          <a:blip r:embed="rId2"/>
          <a:stretch>
            <a:fillRect/>
          </a:stretch>
        </p:blipFill>
        <p:spPr>
          <a:xfrm>
            <a:off x="4786314" y="357167"/>
            <a:ext cx="3905277" cy="2928958"/>
          </a:xfrm>
          <a:prstGeom prst="rect">
            <a:avLst/>
          </a:prstGeom>
        </p:spPr>
      </p:pic>
      <p:pic>
        <p:nvPicPr>
          <p:cNvPr id="8" name="Slika 7" descr="Angulo.jpg"/>
          <p:cNvPicPr>
            <a:picLocks noChangeAspect="1"/>
          </p:cNvPicPr>
          <p:nvPr/>
        </p:nvPicPr>
        <p:blipFill>
          <a:blip r:embed="rId3" cstate="print"/>
          <a:stretch>
            <a:fillRect/>
          </a:stretch>
        </p:blipFill>
        <p:spPr>
          <a:xfrm>
            <a:off x="4786314" y="3357562"/>
            <a:ext cx="3929090" cy="292893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7504" y="100296"/>
            <a:ext cx="7511473" cy="1312480"/>
          </a:xfrm>
        </p:spPr>
        <p:txBody>
          <a:bodyPr>
            <a:normAutofit/>
          </a:bodyPr>
          <a:lstStyle/>
          <a:p>
            <a:r>
              <a:rPr lang="bs-Latn-BA" sz="3600" dirty="0"/>
              <a:t>UVOD</a:t>
            </a:r>
            <a:endParaRPr lang="hr-HR" sz="3600" dirty="0"/>
          </a:p>
        </p:txBody>
      </p:sp>
      <p:sp>
        <p:nvSpPr>
          <p:cNvPr id="3" name="Rezervirano mjesto sadržaja 2"/>
          <p:cNvSpPr>
            <a:spLocks noGrp="1"/>
          </p:cNvSpPr>
          <p:nvPr>
            <p:ph idx="1"/>
          </p:nvPr>
        </p:nvSpPr>
        <p:spPr>
          <a:xfrm>
            <a:off x="685800" y="1124744"/>
            <a:ext cx="7772400" cy="3873612"/>
          </a:xfrm>
        </p:spPr>
        <p:txBody>
          <a:bodyPr/>
          <a:lstStyle/>
          <a:p>
            <a:r>
              <a:rPr lang="bs-Latn-BA" dirty="0"/>
              <a:t> Smrtna kazna je najteža vrsta kazne kojom se osoba lišava života.</a:t>
            </a:r>
          </a:p>
          <a:p>
            <a:r>
              <a:rPr lang="bs-Latn-BA" dirty="0"/>
              <a:t>Ona se primjenjuje još od davnina, gdje je smrtna kazna bila propisana čak i za krađu.</a:t>
            </a:r>
          </a:p>
          <a:p>
            <a:r>
              <a:rPr lang="bs-Latn-BA" dirty="0"/>
              <a:t>Kroz samu historiju je korištena u svim društvima, a veliki dio društva je smrtnu kaznu zadržao i dan danas.</a:t>
            </a:r>
          </a:p>
          <a:p>
            <a:r>
              <a:rPr lang="bs-Latn-BA" dirty="0"/>
              <a:t>U narednom izlaganju ćemo objasniti smrtnu kaznu,njenu historiju, njeno područje primjene kao i načine na koje se izvršava smrtna kazna u sad-u.</a:t>
            </a:r>
            <a:endParaRPr lang="hr-HR" dirty="0"/>
          </a:p>
          <a:p>
            <a:endParaRPr lang="hr-HR" dirty="0"/>
          </a:p>
        </p:txBody>
      </p:sp>
      <p:pic>
        <p:nvPicPr>
          <p:cNvPr id="4" name="Picture 3">
            <a:extLst>
              <a:ext uri="{FF2B5EF4-FFF2-40B4-BE49-F238E27FC236}">
                <a16:creationId xmlns:a16="http://schemas.microsoft.com/office/drawing/2014/main" id="{DFBB00BC-9E7E-4EA8-BF02-014B30335AD8}"/>
              </a:ext>
            </a:extLst>
          </p:cNvPr>
          <p:cNvPicPr>
            <a:picLocks noChangeAspect="1"/>
          </p:cNvPicPr>
          <p:nvPr/>
        </p:nvPicPr>
        <p:blipFill>
          <a:blip r:embed="rId2"/>
          <a:stretch>
            <a:fillRect/>
          </a:stretch>
        </p:blipFill>
        <p:spPr>
          <a:xfrm>
            <a:off x="3586529" y="4077072"/>
            <a:ext cx="4032448" cy="2464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12278" y="1142988"/>
            <a:ext cx="7772400" cy="1143000"/>
          </a:xfrm>
        </p:spPr>
        <p:txBody>
          <a:bodyPr>
            <a:normAutofit/>
          </a:bodyPr>
          <a:lstStyle/>
          <a:p>
            <a:r>
              <a:rPr lang="bs-Latn-BA" sz="1800" b="1" dirty="0">
                <a:solidFill>
                  <a:srgbClr val="FFC000"/>
                </a:solidFill>
              </a:rPr>
              <a:t>3.Urbanizacija </a:t>
            </a:r>
            <a:endParaRPr lang="hr-HR" sz="1800" b="1" dirty="0">
              <a:solidFill>
                <a:srgbClr val="FFC000"/>
              </a:solidFill>
            </a:endParaRPr>
          </a:p>
        </p:txBody>
      </p:sp>
      <p:sp>
        <p:nvSpPr>
          <p:cNvPr id="3" name="Rezervirano mjesto sadržaja 2"/>
          <p:cNvSpPr>
            <a:spLocks noGrp="1"/>
          </p:cNvSpPr>
          <p:nvPr>
            <p:ph sz="half" idx="1"/>
          </p:nvPr>
        </p:nvSpPr>
        <p:spPr>
          <a:xfrm>
            <a:off x="428596" y="1714488"/>
            <a:ext cx="4000528" cy="4714908"/>
          </a:xfrm>
        </p:spPr>
        <p:txBody>
          <a:bodyPr>
            <a:normAutofit/>
          </a:bodyPr>
          <a:lstStyle/>
          <a:p>
            <a:pPr algn="just"/>
            <a:r>
              <a:rPr lang="bs-Latn-BA" sz="1800" b="1" dirty="0"/>
              <a:t>Gradska industrijalizirana društva,o kojoj mi govorimo, teže pribjegavaju formalnim zakonskim i pravosudnim mjerama a koji izazivaju vecu stopu kriminala. Kulturne i institucionalne razlike su takve da reakcije na isti prekršaj mogu varirati od zemlje do zemlje. Tekući proces urbanizacije u zemljama u razvoju doprinosi miješanju maloljetnika u kriminal.</a:t>
            </a:r>
            <a:endParaRPr lang="hr-HR" sz="1800" b="1" dirty="0"/>
          </a:p>
        </p:txBody>
      </p:sp>
      <p:pic>
        <p:nvPicPr>
          <p:cNvPr id="5" name="Rezervirano mjesto sadržaja 4" descr="rio-de-janeiro-and-london.png"/>
          <p:cNvPicPr>
            <a:picLocks noGrp="1" noChangeAspect="1"/>
          </p:cNvPicPr>
          <p:nvPr>
            <p:ph sz="half" idx="2"/>
          </p:nvPr>
        </p:nvPicPr>
        <p:blipFill>
          <a:blip r:embed="rId2" cstate="print"/>
          <a:stretch>
            <a:fillRect/>
          </a:stretch>
        </p:blipFill>
        <p:spPr>
          <a:xfrm>
            <a:off x="5028487" y="908059"/>
            <a:ext cx="3686917" cy="4949837"/>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E668B0-06D6-4CA6-8AF4-9663828E5BF3}"/>
              </a:ext>
            </a:extLst>
          </p:cNvPr>
          <p:cNvSpPr txBox="1"/>
          <p:nvPr/>
        </p:nvSpPr>
        <p:spPr>
          <a:xfrm>
            <a:off x="395536" y="1052736"/>
            <a:ext cx="2736304" cy="369332"/>
          </a:xfrm>
          <a:prstGeom prst="rect">
            <a:avLst/>
          </a:prstGeom>
          <a:noFill/>
        </p:spPr>
        <p:txBody>
          <a:bodyPr wrap="square" rtlCol="0">
            <a:spAutoFit/>
          </a:bodyPr>
          <a:lstStyle/>
          <a:p>
            <a:r>
              <a:rPr lang="bs-Latn-BA" b="1" dirty="0">
                <a:solidFill>
                  <a:srgbClr val="FFC000"/>
                </a:solidFill>
              </a:rPr>
              <a:t>4.PORODICA</a:t>
            </a:r>
          </a:p>
        </p:txBody>
      </p:sp>
      <p:sp>
        <p:nvSpPr>
          <p:cNvPr id="3" name="TextBox 2">
            <a:extLst>
              <a:ext uri="{FF2B5EF4-FFF2-40B4-BE49-F238E27FC236}">
                <a16:creationId xmlns:a16="http://schemas.microsoft.com/office/drawing/2014/main" id="{61BE3728-2D9B-4DE7-B9CC-F36D5C186775}"/>
              </a:ext>
            </a:extLst>
          </p:cNvPr>
          <p:cNvSpPr txBox="1"/>
          <p:nvPr/>
        </p:nvSpPr>
        <p:spPr>
          <a:xfrm>
            <a:off x="395536" y="1700808"/>
            <a:ext cx="4344337" cy="4524315"/>
          </a:xfrm>
          <a:prstGeom prst="rect">
            <a:avLst/>
          </a:prstGeom>
          <a:noFill/>
        </p:spPr>
        <p:txBody>
          <a:bodyPr wrap="square" rtlCol="0">
            <a:spAutoFit/>
          </a:bodyPr>
          <a:lstStyle/>
          <a:p>
            <a:r>
              <a:rPr lang="bs-Latn-BA" dirty="0"/>
              <a:t>Porodica, kao socijalna ustanova trenutno prolazi kroz značajne promjene, njegov se oblik diverzificira, na primjer, sa porastom samohranih porodica i vanbračnih sindikata. Odsustvo očeva u mnogim porodicama s malim primanjima, mogu natjerati dječake da traže modele muževnosti u delikventnim grupama vršnjaka. Te grupe, u mnogočemu zamjenjuju porodicu, definiraju muške uloge i doprinose sticanju takvih atributa kao što su surovost,snaga,uzbudljivost i aksioznost. Važnost porodičnog blagostanja sve se više prepoznaje.</a:t>
            </a:r>
          </a:p>
        </p:txBody>
      </p:sp>
      <p:pic>
        <p:nvPicPr>
          <p:cNvPr id="4" name="Picture 3">
            <a:extLst>
              <a:ext uri="{FF2B5EF4-FFF2-40B4-BE49-F238E27FC236}">
                <a16:creationId xmlns:a16="http://schemas.microsoft.com/office/drawing/2014/main" id="{193FB343-F242-4C20-8162-D3B6F41F8DA5}"/>
              </a:ext>
            </a:extLst>
          </p:cNvPr>
          <p:cNvPicPr>
            <a:picLocks noChangeAspect="1"/>
          </p:cNvPicPr>
          <p:nvPr/>
        </p:nvPicPr>
        <p:blipFill>
          <a:blip r:embed="rId2"/>
          <a:stretch>
            <a:fillRect/>
          </a:stretch>
        </p:blipFill>
        <p:spPr>
          <a:xfrm>
            <a:off x="5107391" y="511623"/>
            <a:ext cx="3641073" cy="2883222"/>
          </a:xfrm>
          <a:prstGeom prst="rect">
            <a:avLst/>
          </a:prstGeom>
        </p:spPr>
      </p:pic>
      <p:pic>
        <p:nvPicPr>
          <p:cNvPr id="5" name="Picture 4">
            <a:extLst>
              <a:ext uri="{FF2B5EF4-FFF2-40B4-BE49-F238E27FC236}">
                <a16:creationId xmlns:a16="http://schemas.microsoft.com/office/drawing/2014/main" id="{25C2DC85-9F6D-45DA-806B-EBE0AEC79C0C}"/>
              </a:ext>
            </a:extLst>
          </p:cNvPr>
          <p:cNvPicPr>
            <a:picLocks noChangeAspect="1"/>
          </p:cNvPicPr>
          <p:nvPr/>
        </p:nvPicPr>
        <p:blipFill>
          <a:blip r:embed="rId3"/>
          <a:stretch>
            <a:fillRect/>
          </a:stretch>
        </p:blipFill>
        <p:spPr>
          <a:xfrm>
            <a:off x="5173346" y="3962965"/>
            <a:ext cx="3575117" cy="2383412"/>
          </a:xfrm>
          <a:prstGeom prst="rect">
            <a:avLst/>
          </a:prstGeom>
        </p:spPr>
      </p:pic>
    </p:spTree>
    <p:extLst>
      <p:ext uri="{BB962C8B-B14F-4D97-AF65-F5344CB8AC3E}">
        <p14:creationId xmlns:p14="http://schemas.microsoft.com/office/powerpoint/2010/main" val="1404614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14314" y="1052736"/>
            <a:ext cx="7772400" cy="1143000"/>
          </a:xfrm>
        </p:spPr>
        <p:txBody>
          <a:bodyPr>
            <a:normAutofit/>
          </a:bodyPr>
          <a:lstStyle/>
          <a:p>
            <a:r>
              <a:rPr lang="bs-Latn-BA" sz="1800" b="1" dirty="0">
                <a:solidFill>
                  <a:srgbClr val="FFC000"/>
                </a:solidFill>
              </a:rPr>
              <a:t>4.Migracija</a:t>
            </a:r>
            <a:endParaRPr lang="hr-HR" sz="1800" dirty="0">
              <a:solidFill>
                <a:srgbClr val="FFC000"/>
              </a:solidFill>
            </a:endParaRPr>
          </a:p>
        </p:txBody>
      </p:sp>
      <p:sp>
        <p:nvSpPr>
          <p:cNvPr id="3" name="Rezervirano mjesto sadržaja 2"/>
          <p:cNvSpPr>
            <a:spLocks noGrp="1"/>
          </p:cNvSpPr>
          <p:nvPr>
            <p:ph sz="half" idx="1"/>
          </p:nvPr>
        </p:nvSpPr>
        <p:spPr>
          <a:xfrm>
            <a:off x="214282" y="1707863"/>
            <a:ext cx="3749040" cy="4838720"/>
          </a:xfrm>
        </p:spPr>
        <p:txBody>
          <a:bodyPr>
            <a:normAutofit/>
          </a:bodyPr>
          <a:lstStyle/>
          <a:p>
            <a:pPr algn="just"/>
            <a:r>
              <a:rPr lang="bs-Latn-BA" sz="1800" b="1" dirty="0"/>
              <a:t>Budući da migranti često postoje na margini društva i ekonomije, te imaju malo šanse za uspjeh u okviru postojećeg pravnog poretka, oni često traže utjehu u vlastitom okruženju i kulturi. Razlike u normama, vrijednostima i različitim stepenima prihvatljivosti nekih dijela u različitim etničkim subkulturama rezultiraju kulturološkim sukobima, koji su jedan od glavnih izbora zločinačkog ponašanja.</a:t>
            </a:r>
            <a:endParaRPr lang="hr-HR" sz="1800" b="1" dirty="0"/>
          </a:p>
        </p:txBody>
      </p:sp>
      <p:pic>
        <p:nvPicPr>
          <p:cNvPr id="5" name="Rezervirano mjesto sadržaja 4" descr="migration2ndrevision1-1200x800.jpg"/>
          <p:cNvPicPr>
            <a:picLocks noGrp="1" noChangeAspect="1"/>
          </p:cNvPicPr>
          <p:nvPr>
            <p:ph sz="half" idx="2"/>
          </p:nvPr>
        </p:nvPicPr>
        <p:blipFill>
          <a:blip r:embed="rId2"/>
          <a:stretch>
            <a:fillRect/>
          </a:stretch>
        </p:blipFill>
        <p:spPr>
          <a:xfrm>
            <a:off x="5126372" y="319093"/>
            <a:ext cx="3749040" cy="2857520"/>
          </a:xfrm>
        </p:spPr>
      </p:pic>
      <p:pic>
        <p:nvPicPr>
          <p:cNvPr id="6" name="Slika 5" descr="46911262_303.jpg"/>
          <p:cNvPicPr>
            <a:picLocks noChangeAspect="1"/>
          </p:cNvPicPr>
          <p:nvPr/>
        </p:nvPicPr>
        <p:blipFill>
          <a:blip r:embed="rId3"/>
          <a:stretch>
            <a:fillRect/>
          </a:stretch>
        </p:blipFill>
        <p:spPr>
          <a:xfrm>
            <a:off x="4067944" y="3479430"/>
            <a:ext cx="4861774" cy="305947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1497" y="1124744"/>
            <a:ext cx="7772400" cy="1143000"/>
          </a:xfrm>
        </p:spPr>
        <p:txBody>
          <a:bodyPr>
            <a:normAutofit/>
          </a:bodyPr>
          <a:lstStyle/>
          <a:p>
            <a:r>
              <a:rPr lang="bs-Latn-BA" sz="1800" b="1" dirty="0">
                <a:solidFill>
                  <a:srgbClr val="FFC000"/>
                </a:solidFill>
              </a:rPr>
              <a:t>5.Uticaj medija</a:t>
            </a:r>
            <a:endParaRPr lang="hr-HR" sz="1800" b="1" dirty="0">
              <a:solidFill>
                <a:srgbClr val="FFC000"/>
              </a:solidFill>
            </a:endParaRPr>
          </a:p>
        </p:txBody>
      </p:sp>
      <p:sp>
        <p:nvSpPr>
          <p:cNvPr id="3" name="Rezervirano mjesto sadržaja 2"/>
          <p:cNvSpPr>
            <a:spLocks noGrp="1"/>
          </p:cNvSpPr>
          <p:nvPr>
            <p:ph sz="half" idx="1"/>
          </p:nvPr>
        </p:nvSpPr>
        <p:spPr>
          <a:xfrm>
            <a:off x="315051" y="1321595"/>
            <a:ext cx="3749040" cy="4572000"/>
          </a:xfrm>
        </p:spPr>
        <p:txBody>
          <a:bodyPr>
            <a:normAutofit/>
          </a:bodyPr>
          <a:lstStyle/>
          <a:p>
            <a:pPr algn="just"/>
            <a:r>
              <a:rPr lang="bs-Latn-BA" sz="1800" b="1" dirty="0"/>
              <a:t>Mnogi istraživači zaključili su da se mladi ljudi koji promatraju nasiljE ponašaju sami agresivno ili nasilno, posebno kada su provocirani. To je uglavnom karakteristično za dječake od 8 do 12 godina, koji su osjetljivi na takve uticaje.</a:t>
            </a:r>
            <a:endParaRPr lang="hr-HR" sz="1800" b="1" dirty="0"/>
          </a:p>
        </p:txBody>
      </p:sp>
      <p:pic>
        <p:nvPicPr>
          <p:cNvPr id="5" name="Rezervirano mjesto sadržaja 4" descr="social_media.jpg"/>
          <p:cNvPicPr>
            <a:picLocks noGrp="1" noChangeAspect="1"/>
          </p:cNvPicPr>
          <p:nvPr>
            <p:ph sz="half" idx="2"/>
          </p:nvPr>
        </p:nvPicPr>
        <p:blipFill>
          <a:blip r:embed="rId2" cstate="print"/>
          <a:stretch>
            <a:fillRect/>
          </a:stretch>
        </p:blipFill>
        <p:spPr>
          <a:xfrm rot="21421026">
            <a:off x="4666336" y="1228348"/>
            <a:ext cx="4079013" cy="373187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20218D-3BE9-4F98-BF31-2BDB3636F807}"/>
              </a:ext>
            </a:extLst>
          </p:cNvPr>
          <p:cNvSpPr/>
          <p:nvPr/>
        </p:nvSpPr>
        <p:spPr>
          <a:xfrm>
            <a:off x="251520" y="703574"/>
            <a:ext cx="8640960" cy="5450851"/>
          </a:xfrm>
          <a:prstGeom prst="rect">
            <a:avLst/>
          </a:prstGeom>
        </p:spPr>
        <p:txBody>
          <a:bodyPr wrap="square">
            <a:spAutoFit/>
          </a:bodyPr>
          <a:lstStyle/>
          <a:p>
            <a:pPr marL="342900" lvl="0" indent="-342900">
              <a:lnSpc>
                <a:spcPct val="150000"/>
              </a:lnSpc>
              <a:spcAft>
                <a:spcPts val="0"/>
              </a:spcAft>
              <a:buFont typeface="+mj-lt"/>
              <a:buAutoNum type="romanUcPeriod"/>
            </a:pPr>
            <a:r>
              <a:rPr lang="bs-Latn-BA" dirty="0">
                <a:latin typeface="Calibri Light" panose="020F0302020204030204" pitchFamily="34" charset="0"/>
                <a:ea typeface="Calibri" panose="020F0502020204030204" pitchFamily="34" charset="0"/>
                <a:cs typeface="Calibri Light" panose="020F0302020204030204" pitchFamily="34" charset="0"/>
              </a:rPr>
              <a:t>Filmovi koji demonstiraju nasilna djela pobuduju gledaoce, a agresivna energija se može prenijeti i na svakodnevni život, mameći pojedinca na to da se bavi fizičkim aktivnostima na ulici. Ova vrsta uticaja je privremena,traje nekoliko sati do nekoliko dana.</a:t>
            </a:r>
            <a:endParaRPr lang="bs-Latn-BA" sz="16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nSpc>
                <a:spcPct val="150000"/>
              </a:lnSpc>
              <a:spcAft>
                <a:spcPts val="0"/>
              </a:spcAft>
              <a:buFont typeface="+mj-lt"/>
              <a:buAutoNum type="romanUcPeriod"/>
            </a:pPr>
            <a:r>
              <a:rPr lang="bs-Latn-BA" dirty="0">
                <a:latin typeface="Calibri Light" panose="020F0302020204030204" pitchFamily="34" charset="0"/>
                <a:ea typeface="Calibri" panose="020F0502020204030204" pitchFamily="34" charset="0"/>
                <a:cs typeface="Calibri Light" panose="020F0302020204030204" pitchFamily="34" charset="0"/>
              </a:rPr>
              <a:t>Televizija može prikazati svakodnevno nasilje počinjeno od strane roditelja ili vršnjaka. Nemoguće je pronaći televizijske emisije koje ne prikazuju takve obrasce nasilja, jer je odobravanje gledatelja za ovu vrstu programa osiguralo njegovo održavanje. Kao rezultat toga, djeca su stalno izložena upotrebi nasilja u različitim situacijama a kako vrijeme prolazi, sve više se nasilje na televiziji povećava.</a:t>
            </a:r>
            <a:endParaRPr lang="bs-Latn-BA" sz="16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nSpc>
                <a:spcPct val="150000"/>
              </a:lnSpc>
              <a:spcAft>
                <a:spcPts val="800"/>
              </a:spcAft>
              <a:buFont typeface="+mj-lt"/>
              <a:buAutoNum type="romanUcPeriod"/>
            </a:pPr>
            <a:r>
              <a:rPr lang="bs-Latn-BA" dirty="0">
                <a:latin typeface="Calibri Light" panose="020F0302020204030204" pitchFamily="34" charset="0"/>
                <a:ea typeface="Calibri" panose="020F0502020204030204" pitchFamily="34" charset="0"/>
                <a:cs typeface="Calibri Light" panose="020F0302020204030204" pitchFamily="34" charset="0"/>
              </a:rPr>
              <a:t>Nasilje prikazano na medijima je nerealno i ima nadrealistički kvalitet, rane krvare manje, a prava bol i agonija proizašli iz naslinih akcija vrlo su rijetko prikazani,pa se posljedice nasilnog ponašanja često čine zanemarive. Vremenom televizija uzrokuje pomak u sistemu ljudskih vrijednosti i posredno tjera djecu da nasilje vide kao poželjan i čak hrabar način ponovne uspostave pravde.</a:t>
            </a:r>
            <a:endParaRPr lang="bs-Latn-BA" sz="1600" dirty="0">
              <a:effectLst/>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1808212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57158" y="1196752"/>
            <a:ext cx="4299960" cy="1123936"/>
          </a:xfrm>
        </p:spPr>
        <p:txBody>
          <a:bodyPr>
            <a:normAutofit/>
          </a:bodyPr>
          <a:lstStyle/>
          <a:p>
            <a:r>
              <a:rPr lang="bs-Latn-BA" sz="1800" b="1" dirty="0">
                <a:solidFill>
                  <a:srgbClr val="FFC000"/>
                </a:solidFill>
              </a:rPr>
              <a:t>6.Uticaj vršnjaka</a:t>
            </a:r>
            <a:br>
              <a:rPr lang="hr-HR" dirty="0"/>
            </a:br>
            <a:endParaRPr lang="hr-HR" dirty="0"/>
          </a:p>
        </p:txBody>
      </p:sp>
      <p:sp>
        <p:nvSpPr>
          <p:cNvPr id="3" name="Rezervirano mjesto sadržaja 2"/>
          <p:cNvSpPr>
            <a:spLocks noGrp="1"/>
          </p:cNvSpPr>
          <p:nvPr>
            <p:ph sz="half" idx="1"/>
          </p:nvPr>
        </p:nvSpPr>
        <p:spPr>
          <a:xfrm>
            <a:off x="271587" y="1758720"/>
            <a:ext cx="4091968" cy="4838720"/>
          </a:xfrm>
        </p:spPr>
        <p:txBody>
          <a:bodyPr>
            <a:normAutofit/>
          </a:bodyPr>
          <a:lstStyle/>
          <a:p>
            <a:pPr algn="just"/>
            <a:r>
              <a:rPr lang="bs-Latn-BA" sz="1800" b="1" dirty="0"/>
              <a:t>Često delikventne grupe mogu uravnotežiti ili nadoknaditi nesavršenost porodice i škole. Brojna istraživanja u SAD pokazača su da članovi maloljetnih bandi, svoju grupu doživljavaju kao porodica. Za adolescente koji se stalno suočavaju sa nasiljem, pripadnost bandi može pružiti zaštitu unutar okoline. U nekim oblastima oni koji nisu uključeni u bande kontinuirano se suočavaju s prijetnjom napada, ugnjetavanja, uznemiravanja ili iznude na ulici ili u školi.</a:t>
            </a:r>
            <a:endParaRPr lang="hr-HR" sz="1800" b="1" dirty="0"/>
          </a:p>
        </p:txBody>
      </p:sp>
      <p:pic>
        <p:nvPicPr>
          <p:cNvPr id="5" name="Rezervirano mjesto sadržaja 4" descr="38.jpg"/>
          <p:cNvPicPr>
            <a:picLocks noGrp="1" noChangeAspect="1"/>
          </p:cNvPicPr>
          <p:nvPr>
            <p:ph sz="half" idx="2"/>
          </p:nvPr>
        </p:nvPicPr>
        <p:blipFill>
          <a:blip r:embed="rId2"/>
          <a:stretch>
            <a:fillRect/>
          </a:stretch>
        </p:blipFill>
        <p:spPr>
          <a:xfrm>
            <a:off x="4657118" y="404664"/>
            <a:ext cx="4071966" cy="344010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597C3A1-2A7C-4B3B-812A-CED683F6A4E3}"/>
              </a:ext>
            </a:extLst>
          </p:cNvPr>
          <p:cNvPicPr>
            <a:picLocks noChangeAspect="1"/>
          </p:cNvPicPr>
          <p:nvPr/>
        </p:nvPicPr>
        <p:blipFill>
          <a:blip r:embed="rId3"/>
          <a:stretch>
            <a:fillRect/>
          </a:stretch>
        </p:blipFill>
        <p:spPr>
          <a:xfrm>
            <a:off x="4657118" y="3973562"/>
            <a:ext cx="4091968" cy="288797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00100" y="0"/>
            <a:ext cx="7772400" cy="1143000"/>
          </a:xfrm>
        </p:spPr>
        <p:txBody>
          <a:bodyPr>
            <a:normAutofit/>
          </a:bodyPr>
          <a:lstStyle/>
          <a:p>
            <a:r>
              <a:rPr lang="bs-Latn-BA" b="1" dirty="0"/>
              <a:t>Suzbijanje maloljetničke delikvencije</a:t>
            </a:r>
            <a:endParaRPr lang="hr-HR" dirty="0"/>
          </a:p>
        </p:txBody>
      </p:sp>
      <p:pic>
        <p:nvPicPr>
          <p:cNvPr id="6" name="Rezervirano mjesto sadržaja 5" descr="Comp-gang-model-core-strategies_666.657.png"/>
          <p:cNvPicPr>
            <a:picLocks noGrp="1" noChangeAspect="1"/>
          </p:cNvPicPr>
          <p:nvPr>
            <p:ph idx="1"/>
          </p:nvPr>
        </p:nvPicPr>
        <p:blipFill>
          <a:blip r:embed="rId2"/>
          <a:stretch>
            <a:fillRect/>
          </a:stretch>
        </p:blipFill>
        <p:spPr>
          <a:xfrm>
            <a:off x="1643042" y="1142984"/>
            <a:ext cx="5715040" cy="5500726"/>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42910" y="571480"/>
            <a:ext cx="8343904" cy="1143000"/>
          </a:xfrm>
        </p:spPr>
        <p:txBody>
          <a:bodyPr>
            <a:normAutofit fontScale="90000"/>
          </a:bodyPr>
          <a:lstStyle/>
          <a:p>
            <a:br>
              <a:rPr lang="hr-HR" dirty="0"/>
            </a:br>
            <a:r>
              <a:rPr lang="bs-Latn-BA" b="1" dirty="0"/>
              <a:t> </a:t>
            </a:r>
            <a:r>
              <a:rPr lang="bs-Latn-BA" sz="2700" b="1" dirty="0"/>
              <a:t>Profil maloljetnika osuđenih na smrtnu kaznu</a:t>
            </a:r>
            <a:br>
              <a:rPr lang="hr-HR" dirty="0"/>
            </a:br>
            <a:endParaRPr lang="hr-HR" dirty="0"/>
          </a:p>
        </p:txBody>
      </p:sp>
      <p:sp>
        <p:nvSpPr>
          <p:cNvPr id="3" name="Rezervirano mjesto sadržaja 2"/>
          <p:cNvSpPr>
            <a:spLocks noGrp="1"/>
          </p:cNvSpPr>
          <p:nvPr>
            <p:ph idx="1"/>
          </p:nvPr>
        </p:nvSpPr>
        <p:spPr>
          <a:xfrm>
            <a:off x="714348" y="1500174"/>
            <a:ext cx="7772400" cy="4786346"/>
          </a:xfrm>
        </p:spPr>
        <p:txBody>
          <a:bodyPr>
            <a:normAutofit/>
          </a:bodyPr>
          <a:lstStyle/>
          <a:p>
            <a:r>
              <a:rPr lang="bs-Latn-BA" b="1" dirty="0"/>
              <a:t>Nekoliko istraživača su ispitivali informacije za profile maloljetnika osuđenih na smrtnu kaznu. </a:t>
            </a:r>
          </a:p>
          <a:p>
            <a:r>
              <a:rPr lang="bs-Latn-BA" b="1" dirty="0"/>
              <a:t>Tako su izašle procjene, 14 od 37 maloljetnih počinitelja k.dijela  nalaze se u SAD-u ; svih 14 su kao djeca imali povredu glave; devet osoba je imalo glavne neuropsihološke poremećaje; sedam od njih je imalo psihotične poremećaje od ranog djetinjstva a 7 njih je imalo ozbiljne psihijatrijske poremećaje. </a:t>
            </a:r>
          </a:p>
          <a:p>
            <a:r>
              <a:rPr lang="bs-Latn-BA" b="1" dirty="0"/>
              <a:t>Samo je dvoje postiglo IQ rezultate iznad 90, trojica su imala prosječne sposobnosti učenja a troje ih je naučilo čitati tek na izdržavanju kazne.</a:t>
            </a:r>
          </a:p>
          <a:p>
            <a:r>
              <a:rPr lang="bs-Latn-BA" b="1" dirty="0"/>
              <a:t>Dvanaest ih je prijavljeno da su bili brutalno zlostavljani ( fizički ,seksualno ili oboje).</a:t>
            </a:r>
            <a:endParaRPr lang="hr-HR"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500042"/>
            <a:ext cx="8592988" cy="1143000"/>
          </a:xfrm>
        </p:spPr>
        <p:txBody>
          <a:bodyPr>
            <a:noAutofit/>
          </a:bodyPr>
          <a:lstStyle/>
          <a:p>
            <a:r>
              <a:rPr lang="bs-Latn-BA" sz="2400" b="1" dirty="0"/>
              <a:t>Mnogi od ovih faktora, nisu se uzimali u obzir prilikom suđenja ili određivanja kazne i nisu korišteni za utvrđivanje olakšavajućih okolnosti:</a:t>
            </a:r>
            <a:endParaRPr lang="hr-HR" sz="2400" b="1" dirty="0"/>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3506453869"/>
              </p:ext>
            </p:extLst>
          </p:nvPr>
        </p:nvGraphicFramePr>
        <p:xfrm>
          <a:off x="1000100" y="1857364"/>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8299" y="178270"/>
            <a:ext cx="7772400" cy="1143000"/>
          </a:xfrm>
        </p:spPr>
        <p:txBody>
          <a:bodyPr>
            <a:normAutofit/>
          </a:bodyPr>
          <a:lstStyle/>
          <a:p>
            <a:r>
              <a:rPr lang="bs-Latn-BA" b="1" dirty="0">
                <a:solidFill>
                  <a:srgbClr val="FF0000"/>
                </a:solidFill>
              </a:rPr>
              <a:t>Slučaj: </a:t>
            </a:r>
            <a:r>
              <a:rPr lang="hr-HR" b="1" dirty="0" err="1">
                <a:solidFill>
                  <a:srgbClr val="FF0000"/>
                </a:solidFill>
              </a:rPr>
              <a:t>Dwayne</a:t>
            </a:r>
            <a:r>
              <a:rPr lang="hr-HR" b="1" dirty="0">
                <a:solidFill>
                  <a:srgbClr val="FF0000"/>
                </a:solidFill>
              </a:rPr>
              <a:t> Allen Wright</a:t>
            </a:r>
            <a:br>
              <a:rPr lang="hr-HR" b="1" dirty="0"/>
            </a:br>
            <a:endParaRPr lang="hr-HR" dirty="0"/>
          </a:p>
        </p:txBody>
      </p:sp>
      <p:sp>
        <p:nvSpPr>
          <p:cNvPr id="3" name="Rezervirano mjesto sadržaja 2"/>
          <p:cNvSpPr>
            <a:spLocks noGrp="1"/>
          </p:cNvSpPr>
          <p:nvPr>
            <p:ph idx="1"/>
          </p:nvPr>
        </p:nvSpPr>
        <p:spPr>
          <a:xfrm>
            <a:off x="0" y="1196752"/>
            <a:ext cx="6786610" cy="5465990"/>
          </a:xfrm>
        </p:spPr>
        <p:txBody>
          <a:bodyPr>
            <a:normAutofit lnSpcReduction="10000"/>
          </a:bodyPr>
          <a:lstStyle/>
          <a:p>
            <a:pPr algn="just"/>
            <a:r>
              <a:rPr lang="bs-Latn-BA" dirty="0"/>
              <a:t>pogubljen 1998.godine u kazneno-popravnom </a:t>
            </a:r>
          </a:p>
          <a:p>
            <a:pPr algn="just"/>
            <a:r>
              <a:rPr lang="bs-Latn-BA" dirty="0"/>
              <a:t>centru Greensville u Virginiji, zbog zločina koji je počinio u dobi od 17 godina.</a:t>
            </a:r>
            <a:endParaRPr lang="hr-HR" dirty="0"/>
          </a:p>
          <a:p>
            <a:pPr algn="just"/>
            <a:r>
              <a:rPr lang="bs-Latn-BA" dirty="0"/>
              <a:t>Sud je bio imenovao kliničkog psihologa, da bi se tek kasnije utvrdilo da je psiholog autor studija koja je zaključila da mentalne bolesti i okruženje NISU olakšavajući faktori u izuvrđenju zločina. </a:t>
            </a:r>
            <a:endParaRPr lang="hr-HR" dirty="0"/>
          </a:p>
          <a:p>
            <a:pPr algn="just"/>
            <a:r>
              <a:rPr lang="bs-Latn-BA" dirty="0"/>
              <a:t>Istraživanja su pokazala 5 opisnih kategorija za 91 maloljetnika koji su osuđeni na smrt između 1973.godine i 1991.godine:</a:t>
            </a:r>
          </a:p>
          <a:p>
            <a:pPr lvl="0" algn="just"/>
            <a:r>
              <a:rPr lang="bs-Latn-BA" dirty="0"/>
              <a:t>Skoro polovina osuđenih imala je problematične prodične prošlosti, </a:t>
            </a:r>
            <a:endParaRPr lang="hr-HR" dirty="0"/>
          </a:p>
          <a:p>
            <a:pPr lvl="0" algn="just"/>
            <a:r>
              <a:rPr lang="bs-Latn-BA" dirty="0"/>
              <a:t>Dvadeset devet osoba pretrpjelo je psihičke poremećaje;</a:t>
            </a:r>
            <a:endParaRPr lang="hr-HR" dirty="0"/>
          </a:p>
          <a:p>
            <a:pPr lvl="0" algn="just"/>
            <a:r>
              <a:rPr lang="bs-Latn-BA" dirty="0"/>
              <a:t>Nešto manje od 1/3 ispoljenog mentalnog oštećenja je pokazano niskim IQ rezultatima.</a:t>
            </a:r>
            <a:endParaRPr lang="hr-HR" dirty="0"/>
          </a:p>
          <a:p>
            <a:pPr lvl="0" algn="just"/>
            <a:r>
              <a:rPr lang="bs-Latn-BA" dirty="0"/>
              <a:t>Više od polovine je bilo “samoživo“.</a:t>
            </a:r>
            <a:endParaRPr lang="hr-HR" dirty="0"/>
          </a:p>
          <a:p>
            <a:pPr algn="just"/>
            <a:endParaRPr lang="hr-HR" dirty="0"/>
          </a:p>
          <a:p>
            <a:endParaRPr lang="hr-HR" dirty="0"/>
          </a:p>
        </p:txBody>
      </p:sp>
      <p:pic>
        <p:nvPicPr>
          <p:cNvPr id="6" name="Slika 5" descr="587f945626eed.image.jpg"/>
          <p:cNvPicPr>
            <a:picLocks noChangeAspect="1"/>
          </p:cNvPicPr>
          <p:nvPr/>
        </p:nvPicPr>
        <p:blipFill>
          <a:blip r:embed="rId2"/>
          <a:stretch>
            <a:fillRect/>
          </a:stretch>
        </p:blipFill>
        <p:spPr>
          <a:xfrm>
            <a:off x="6844908" y="332657"/>
            <a:ext cx="2101349" cy="2363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928662" y="214290"/>
            <a:ext cx="7772400" cy="846158"/>
          </a:xfrm>
        </p:spPr>
        <p:txBody>
          <a:bodyPr>
            <a:normAutofit fontScale="90000"/>
          </a:bodyPr>
          <a:lstStyle/>
          <a:p>
            <a:r>
              <a:rPr lang="bs-Latn-BA" sz="2800" b="1" dirty="0"/>
              <a:t>POJMOVNO ODREĐIVANJE KRIVIČNIH SANKCIJA</a:t>
            </a:r>
            <a:endParaRPr lang="hr-HR" sz="2800" dirty="0"/>
          </a:p>
        </p:txBody>
      </p:sp>
      <p:sp>
        <p:nvSpPr>
          <p:cNvPr id="6" name="Rezervirano mjesto sadržaja 5"/>
          <p:cNvSpPr>
            <a:spLocks noGrp="1"/>
          </p:cNvSpPr>
          <p:nvPr>
            <p:ph sz="half" idx="1"/>
          </p:nvPr>
        </p:nvSpPr>
        <p:spPr>
          <a:xfrm>
            <a:off x="428596" y="1357298"/>
            <a:ext cx="4163406" cy="5143536"/>
          </a:xfrm>
        </p:spPr>
        <p:txBody>
          <a:bodyPr>
            <a:normAutofit fontScale="85000" lnSpcReduction="10000"/>
          </a:bodyPr>
          <a:lstStyle/>
          <a:p>
            <a:pPr algn="just"/>
            <a:r>
              <a:rPr lang="bs-Latn-BA" sz="2400" dirty="0"/>
              <a:t>Krivične sankcije su mjere koje nadležni organi izriču učiniocima krivičnih djela prema zakonom propisanom postupku.</a:t>
            </a:r>
          </a:p>
          <a:p>
            <a:pPr algn="just"/>
            <a:r>
              <a:rPr lang="bs-Latn-BA" sz="2400" dirty="0"/>
              <a:t>Sistem krivičnih sankcija jedne zemlje, čine sve krivične sankcije propisane u njenom krivičnom zakonodavstvu.</a:t>
            </a:r>
          </a:p>
          <a:p>
            <a:pPr algn="just"/>
            <a:r>
              <a:rPr lang="bs-Latn-BA" sz="2400" dirty="0"/>
              <a:t>Kazna je zakonom predviđena represivna mjera koja se, u cilju suzbijanja kriminaliteta, primjenjuje prema učiniocu krivičnog djela, na osnovu odluke suda a nakon sprovedenog krivičnog postupka.</a:t>
            </a:r>
            <a:endParaRPr lang="hr-HR" sz="2400" dirty="0"/>
          </a:p>
        </p:txBody>
      </p:sp>
      <p:pic>
        <p:nvPicPr>
          <p:cNvPr id="8" name="Rezervirano mjesto sadržaja 7" descr="sud-cekic-pravda.jpg"/>
          <p:cNvPicPr>
            <a:picLocks noGrp="1" noChangeAspect="1"/>
          </p:cNvPicPr>
          <p:nvPr>
            <p:ph sz="half" idx="2"/>
          </p:nvPr>
        </p:nvPicPr>
        <p:blipFill>
          <a:blip r:embed="rId2"/>
          <a:stretch>
            <a:fillRect/>
          </a:stretch>
        </p:blipFill>
        <p:spPr>
          <a:xfrm>
            <a:off x="5000628" y="1785926"/>
            <a:ext cx="3749675" cy="3714776"/>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3568" y="263956"/>
            <a:ext cx="7164288" cy="785810"/>
          </a:xfrm>
        </p:spPr>
        <p:txBody>
          <a:bodyPr>
            <a:normAutofit fontScale="90000"/>
          </a:bodyPr>
          <a:lstStyle/>
          <a:p>
            <a:r>
              <a:rPr lang="bs-Latn-BA" b="1" dirty="0"/>
              <a:t> </a:t>
            </a:r>
            <a:r>
              <a:rPr lang="bs-Latn-BA" sz="3100" b="1" dirty="0"/>
              <a:t>Vrhovni sud ukida smrtnu kaznu za  maloljetnike</a:t>
            </a:r>
            <a:endParaRPr lang="hr-HR" sz="3100" dirty="0"/>
          </a:p>
        </p:txBody>
      </p:sp>
      <p:sp>
        <p:nvSpPr>
          <p:cNvPr id="3" name="Rezervirano mjesto sadržaja 2"/>
          <p:cNvSpPr>
            <a:spLocks noGrp="1"/>
          </p:cNvSpPr>
          <p:nvPr>
            <p:ph idx="1"/>
          </p:nvPr>
        </p:nvSpPr>
        <p:spPr>
          <a:xfrm>
            <a:off x="500034" y="1447800"/>
            <a:ext cx="8186766" cy="5053034"/>
          </a:xfrm>
        </p:spPr>
        <p:txBody>
          <a:bodyPr>
            <a:normAutofit fontScale="92500" lnSpcReduction="10000"/>
          </a:bodyPr>
          <a:lstStyle/>
          <a:p>
            <a:r>
              <a:rPr lang="bs-Latn-BA" dirty="0"/>
              <a:t>Vrhovni sud u Americi je napokon ukinuo smrtnu kaznu za maloljetnike. </a:t>
            </a:r>
          </a:p>
          <a:p>
            <a:r>
              <a:rPr lang="bs-Latn-BA" dirty="0"/>
              <a:t>Historijska odluka donesena je u </a:t>
            </a:r>
            <a:r>
              <a:rPr lang="bs-Latn-BA" b="1" dirty="0"/>
              <a:t>slučaju Roper.V.Simmons iz Missourija</a:t>
            </a:r>
            <a:r>
              <a:rPr lang="bs-Latn-BA" dirty="0"/>
              <a:t>, u koji je umiješan </a:t>
            </a:r>
            <a:r>
              <a:rPr lang="bs-Latn-BA" b="1" dirty="0"/>
              <a:t>Christopher Simmons</a:t>
            </a:r>
            <a:r>
              <a:rPr lang="bs-Latn-BA" dirty="0"/>
              <a:t>, koji je 1993 godine vezao ženu i bacio je s mosta u smrt.</a:t>
            </a:r>
          </a:p>
          <a:p>
            <a:endParaRPr lang="bs-Latn-BA" dirty="0"/>
          </a:p>
          <a:p>
            <a:endParaRPr lang="bs-Latn-BA" dirty="0"/>
          </a:p>
          <a:p>
            <a:endParaRPr lang="bs-Latn-BA" dirty="0"/>
          </a:p>
          <a:p>
            <a:endParaRPr lang="bs-Latn-BA" dirty="0"/>
          </a:p>
          <a:p>
            <a:r>
              <a:rPr lang="bs-Latn-BA" dirty="0"/>
              <a:t> Ovakva odluka je utjecala na više od 70 zatvorenika, sa smrtnom kaznom koji se suočavaju sa pogubljenjem, za ubistva počinjena kada su imali 16 ili 17 godina.</a:t>
            </a:r>
            <a:endParaRPr lang="hr-HR" dirty="0"/>
          </a:p>
          <a:p>
            <a:r>
              <a:rPr lang="bs-Latn-BA" dirty="0"/>
              <a:t>Novinari su vodili razgovor sa Rena Beazly majkom Napoleona koji je pogubljen kada je imao 25 godina. Jennifer Bishop, sestra Nancy Bishop Langer koja je ubijena zajedno sa svojim suprugom 1990. Članica je Porodica žrtava ubistava za ljudska prava, kao i sa Jotaka Eaddy, koordinatorom domaćeg programa Nacionalne koalicije za ukidanje smrtne kazne.</a:t>
            </a:r>
            <a:endParaRPr lang="hr-HR" dirty="0"/>
          </a:p>
        </p:txBody>
      </p:sp>
      <p:pic>
        <p:nvPicPr>
          <p:cNvPr id="5" name="Picture 4">
            <a:extLst>
              <a:ext uri="{FF2B5EF4-FFF2-40B4-BE49-F238E27FC236}">
                <a16:creationId xmlns:a16="http://schemas.microsoft.com/office/drawing/2014/main" id="{B214D906-AFEF-4225-A644-D092703A17CA}"/>
              </a:ext>
            </a:extLst>
          </p:cNvPr>
          <p:cNvPicPr>
            <a:picLocks noChangeAspect="1"/>
          </p:cNvPicPr>
          <p:nvPr/>
        </p:nvPicPr>
        <p:blipFill>
          <a:blip r:embed="rId2"/>
          <a:stretch>
            <a:fillRect/>
          </a:stretch>
        </p:blipFill>
        <p:spPr>
          <a:xfrm>
            <a:off x="2771800" y="2492896"/>
            <a:ext cx="2852403" cy="1590476"/>
          </a:xfrm>
          <a:prstGeom prst="rect">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755576" y="1071522"/>
            <a:ext cx="7901014" cy="5786478"/>
          </a:xfrm>
        </p:spPr>
        <p:txBody>
          <a:bodyPr>
            <a:normAutofit lnSpcReduction="10000"/>
          </a:bodyPr>
          <a:lstStyle/>
          <a:p>
            <a:r>
              <a:rPr lang="bs-Latn-BA" sz="2000" b="1" dirty="0"/>
              <a:t>Dakle, Napoleon je osuđen na smrt 1994 godine. U trenutku pogubljenja imao je svega 25 godina, a kada je učinio krivično djelo samo 17 godina. Tačno na dan njegovog pogubljenja, Simmonsovo pogubljenje je bilo podržano i njemu je bilo dozvoljeno da živi, a na osnovu toga čekali su presudu iz slučaja Atkins i odbijen je Napoleonov boravak i on je pogubljen 28.maja 2002 godine. Da je odluka stigla prije dvije godine s Vrhovnog suda, on ne bi umro. Njegovi roditelji nisu poricali da je on učinio ubistvo. Bili su sretni zbog 70 ostalih porodica koje će uspjeti sačuvati svog člana, zahvaljujući ovakvoj odluci Vrhovnog suda, ali su u isto vrijeme bili uznemireni činjenicom da su izgubili sina.</a:t>
            </a:r>
          </a:p>
          <a:p>
            <a:r>
              <a:rPr lang="bs-Latn-BA" sz="2000" b="1" dirty="0"/>
              <a:t>Jennifer Bishop je žena čiju je sestru ubio 16-godišnjak, nakon čije je smrti bilo poteza da se u Illinoisu započne sa maloljetničkim smrtnim kaznama, međutim ona čak i kao član porodice žrtbe ubistva smatra da je to nehumano i okrutno. Ističe da mozak kod osobe nije u potpunosti formiran do 20-ih godina i da je veoma dobro što je sud dobrim dijelom to i prepoznao.</a:t>
            </a:r>
            <a:endParaRPr lang="hr-HR" sz="2000" b="1" dirty="0"/>
          </a:p>
          <a:p>
            <a:pPr>
              <a:buNone/>
            </a:pPr>
            <a:endParaRPr lang="bs-Latn-BA" sz="2400" dirty="0"/>
          </a:p>
          <a:p>
            <a:endParaRPr lang="hr-HR"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712" y="-12234"/>
            <a:ext cx="8415342" cy="1143000"/>
          </a:xfrm>
        </p:spPr>
        <p:txBody>
          <a:bodyPr>
            <a:normAutofit/>
          </a:bodyPr>
          <a:lstStyle/>
          <a:p>
            <a:r>
              <a:rPr lang="bs-Latn-BA" sz="2400" b="1" dirty="0">
                <a:solidFill>
                  <a:srgbClr val="FF0000"/>
                </a:solidFill>
              </a:rPr>
              <a:t>Za ili protiv smrtne kazne?!</a:t>
            </a:r>
            <a:endParaRPr lang="hr-HR" sz="2400" dirty="0">
              <a:solidFill>
                <a:srgbClr val="FF0000"/>
              </a:solidFill>
            </a:endParaRPr>
          </a:p>
        </p:txBody>
      </p:sp>
      <p:sp>
        <p:nvSpPr>
          <p:cNvPr id="37890" name="AutoShape 2" descr="SMRTNA KAZ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3" name="Rectangle 2">
            <a:extLst>
              <a:ext uri="{FF2B5EF4-FFF2-40B4-BE49-F238E27FC236}">
                <a16:creationId xmlns:a16="http://schemas.microsoft.com/office/drawing/2014/main" id="{04AEA4AB-D9A9-42A1-8E65-1AC138E75D6E}"/>
              </a:ext>
            </a:extLst>
          </p:cNvPr>
          <p:cNvSpPr/>
          <p:nvPr/>
        </p:nvSpPr>
        <p:spPr>
          <a:xfrm>
            <a:off x="320712" y="1452563"/>
            <a:ext cx="8988425" cy="923330"/>
          </a:xfrm>
          <a:prstGeom prst="rect">
            <a:avLst/>
          </a:prstGeom>
        </p:spPr>
        <p:txBody>
          <a:bodyPr wrap="square">
            <a:spAutoFit/>
          </a:bodyPr>
          <a:lstStyle/>
          <a:p>
            <a:r>
              <a:rPr lang="bs-Latn-BA" b="1" dirty="0">
                <a:latin typeface="Calibri Light" panose="020F0302020204030204" pitchFamily="34" charset="0"/>
                <a:ea typeface="Calibri" panose="020F0502020204030204" pitchFamily="34" charset="0"/>
                <a:cs typeface="Calibri Light" panose="020F0302020204030204" pitchFamily="34" charset="0"/>
              </a:rPr>
              <a:t>- Oni koji su se zalagali za zadržavanje smrtne kazne, navodili su da su zapravo državna zakonodavna tijela ta koja treba da odrede da li se trebaju kažnjavati maloljetnici smrtnom kaznom, a ne sudovi.</a:t>
            </a:r>
            <a:endParaRPr lang="bs-Latn-BA" b="1" dirty="0">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83C962C7-D9DE-4A37-A257-4D5BA82AE924}"/>
              </a:ext>
            </a:extLst>
          </p:cNvPr>
          <p:cNvSpPr/>
          <p:nvPr/>
        </p:nvSpPr>
        <p:spPr>
          <a:xfrm>
            <a:off x="307975" y="4805272"/>
            <a:ext cx="8604531" cy="1200329"/>
          </a:xfrm>
          <a:prstGeom prst="rect">
            <a:avLst/>
          </a:prstGeom>
        </p:spPr>
        <p:txBody>
          <a:bodyPr wrap="square">
            <a:spAutoFit/>
          </a:bodyPr>
          <a:lstStyle/>
          <a:p>
            <a:r>
              <a:rPr lang="bs-Latn-BA" b="1" dirty="0">
                <a:latin typeface="Calibri Light" panose="020F0302020204030204" pitchFamily="34" charset="0"/>
                <a:ea typeface="Calibri" panose="020F0502020204030204" pitchFamily="34" charset="0"/>
                <a:cs typeface="Calibri Light" panose="020F0302020204030204" pitchFamily="34" charset="0"/>
              </a:rPr>
              <a:t>- Oni koji su se protivili smrtnoj kazni za maloljetnike, iznosili su da je ubijanje djece  nehumano i necivilizarano. Smatraju da su maloljetnici nedovoljno razvijeni da bi mogli upravljati svojim postupcima, da bi mogli donositi ispravne odluke te se s toga ne bi trebali smatrati krivima.</a:t>
            </a:r>
            <a:endParaRPr lang="bs-Latn-BA" b="1" dirty="0">
              <a:latin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6216F9EB-049E-4F1E-8521-002D04CB2111}"/>
              </a:ext>
            </a:extLst>
          </p:cNvPr>
          <p:cNvPicPr>
            <a:picLocks noChangeAspect="1"/>
          </p:cNvPicPr>
          <p:nvPr/>
        </p:nvPicPr>
        <p:blipFill>
          <a:blip r:embed="rId2"/>
          <a:stretch>
            <a:fillRect/>
          </a:stretch>
        </p:blipFill>
        <p:spPr>
          <a:xfrm>
            <a:off x="2771800" y="2421261"/>
            <a:ext cx="2747796" cy="206084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089F72-2375-44B5-B94E-0556D0485736}"/>
              </a:ext>
            </a:extLst>
          </p:cNvPr>
          <p:cNvSpPr/>
          <p:nvPr/>
        </p:nvSpPr>
        <p:spPr>
          <a:xfrm>
            <a:off x="107504" y="692696"/>
            <a:ext cx="9144000" cy="2542363"/>
          </a:xfrm>
          <a:prstGeom prst="rect">
            <a:avLst/>
          </a:prstGeom>
        </p:spPr>
        <p:txBody>
          <a:bodyPr wrap="square">
            <a:spAutoFit/>
          </a:bodyPr>
          <a:lstStyle/>
          <a:p>
            <a:pPr>
              <a:lnSpc>
                <a:spcPct val="150000"/>
              </a:lnSpc>
            </a:pPr>
            <a:r>
              <a:rPr lang="bs-Latn-BA" b="1" dirty="0">
                <a:latin typeface="Calibri" panose="020F0502020204030204" pitchFamily="34" charset="0"/>
                <a:ea typeface="Calibri" panose="020F0502020204030204" pitchFamily="34" charset="0"/>
                <a:cs typeface="Calibri" panose="020F0502020204030204" pitchFamily="34" charset="0"/>
              </a:rPr>
              <a:t>- Porota je ta koja bi trebala da odlučuju o krivici maloljetnika, prirodi krivičnog djela i nivou zrelosti maloljetnika. </a:t>
            </a:r>
          </a:p>
          <a:p>
            <a:pPr>
              <a:lnSpc>
                <a:spcPct val="150000"/>
              </a:lnSpc>
            </a:pPr>
            <a:r>
              <a:rPr lang="bs-Latn-BA" b="1" dirty="0">
                <a:latin typeface="Calibri" panose="020F0502020204030204" pitchFamily="34" charset="0"/>
                <a:ea typeface="Calibri" panose="020F0502020204030204" pitchFamily="34" charset="0"/>
                <a:cs typeface="Calibri" panose="020F0502020204030204" pitchFamily="34" charset="0"/>
              </a:rPr>
              <a:t>- U društvu u kojem se dešava porast nasilja od strane maloljetnika, zabrana smrtne kazne bi automatski značila prihvatanje takvog ponašanja Ono što druge zemlje čine u vezi s izvršavanjem maloljetnika ne bi trebalo biti relevantno za razmatranje suda o onome što traži Ustav Sjedinjenih Država.</a:t>
            </a:r>
            <a:endParaRPr lang="bs-Latn-BA" b="1"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D3EA9BB4-5AC5-4C56-AB0F-55A513C3B879}"/>
              </a:ext>
            </a:extLst>
          </p:cNvPr>
          <p:cNvSpPr/>
          <p:nvPr/>
        </p:nvSpPr>
        <p:spPr>
          <a:xfrm>
            <a:off x="106075" y="3104851"/>
            <a:ext cx="9144000" cy="3578544"/>
          </a:xfrm>
          <a:prstGeom prst="rect">
            <a:avLst/>
          </a:prstGeom>
        </p:spPr>
        <p:txBody>
          <a:bodyPr wrap="square">
            <a:spAutoFit/>
          </a:bodyPr>
          <a:lstStyle/>
          <a:p>
            <a:pPr>
              <a:lnSpc>
                <a:spcPct val="150000"/>
              </a:lnSpc>
              <a:spcAft>
                <a:spcPts val="800"/>
              </a:spcAft>
            </a:pPr>
            <a:r>
              <a:rPr lang="bs-Latn-BA" b="1" dirty="0">
                <a:latin typeface="Calibri" panose="020F0502020204030204" pitchFamily="34" charset="0"/>
                <a:ea typeface="Calibri" panose="020F0502020204030204" pitchFamily="34" charset="0"/>
                <a:cs typeface="Calibri" panose="020F0502020204030204" pitchFamily="34" charset="0"/>
              </a:rPr>
              <a:t>- Veliki dio maloljetnika je pretrpio psihičko, fizičko i seksualno zlostavljanje, veliki dio njih je napušten i živi u siromaštvu. </a:t>
            </a:r>
          </a:p>
          <a:p>
            <a:pPr>
              <a:lnSpc>
                <a:spcPct val="150000"/>
              </a:lnSpc>
              <a:spcAft>
                <a:spcPts val="800"/>
              </a:spcAft>
            </a:pPr>
            <a:r>
              <a:rPr lang="bs-Latn-BA" b="1" dirty="0">
                <a:latin typeface="Calibri" panose="020F0502020204030204" pitchFamily="34" charset="0"/>
                <a:ea typeface="Calibri" panose="020F0502020204030204" pitchFamily="34" charset="0"/>
                <a:cs typeface="Calibri" panose="020F0502020204030204" pitchFamily="34" charset="0"/>
              </a:rPr>
              <a:t>- Također navode da je ubijanje maloljetnika izričito zabranjeno Međunarodnim paktom o građanskim i političkim pravima, Američkom konvencijom o ljudskim pravima, Ženevskom konvencijom o zaštiti civilnih osoba u vremenu rata i Konvencijom Ujedinjenih nacija o pravima djeteta. </a:t>
            </a:r>
            <a:endParaRPr lang="bs-Latn-BA" sz="1600" b="1" dirty="0">
              <a:latin typeface="Calibri" panose="020F0502020204030204" pitchFamily="34" charset="0"/>
              <a:ea typeface="Calibri" panose="020F0502020204030204" pitchFamily="34" charset="0"/>
              <a:cs typeface="Calibri" panose="020F0502020204030204" pitchFamily="34" charset="0"/>
            </a:endParaRPr>
          </a:p>
          <a:p>
            <a:pPr>
              <a:lnSpc>
                <a:spcPct val="150000"/>
              </a:lnSpc>
              <a:spcAft>
                <a:spcPts val="800"/>
              </a:spcAft>
            </a:pPr>
            <a:r>
              <a:rPr lang="bs-Latn-BA" b="1" dirty="0">
                <a:latin typeface="Calibri" panose="020F0502020204030204" pitchFamily="34" charset="0"/>
                <a:ea typeface="Calibri" panose="020F0502020204030204" pitchFamily="34" charset="0"/>
                <a:cs typeface="Calibri" panose="020F0502020204030204" pitchFamily="34" charset="0"/>
              </a:rPr>
              <a:t>- SAD je, s izuzetkom Somaline, </a:t>
            </a:r>
            <a:r>
              <a:rPr lang="bs-Latn-BA" b="1" u="sng" dirty="0">
                <a:solidFill>
                  <a:srgbClr val="FF0000"/>
                </a:solidFill>
                <a:latin typeface="Calibri" panose="020F0502020204030204" pitchFamily="34" charset="0"/>
                <a:ea typeface="Calibri" panose="020F0502020204030204" pitchFamily="34" charset="0"/>
                <a:cs typeface="Calibri" panose="020F0502020204030204" pitchFamily="34" charset="0"/>
              </a:rPr>
              <a:t>jedina zemlja na svijetu koja još uvijek na maloljetnike primjenjuje smrtnu kaznu.</a:t>
            </a:r>
            <a:endParaRPr lang="bs-Latn-BA" sz="16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23C61A-A74F-4E31-83AC-C7C27146B9B4}"/>
              </a:ext>
            </a:extLst>
          </p:cNvPr>
          <p:cNvPicPr>
            <a:picLocks noChangeAspect="1"/>
          </p:cNvPicPr>
          <p:nvPr/>
        </p:nvPicPr>
        <p:blipFill>
          <a:blip r:embed="rId2"/>
          <a:stretch>
            <a:fillRect/>
          </a:stretch>
        </p:blipFill>
        <p:spPr>
          <a:xfrm>
            <a:off x="227075" y="804602"/>
            <a:ext cx="8689850" cy="52487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13653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4400" y="274638"/>
            <a:ext cx="7772400" cy="939784"/>
          </a:xfrm>
        </p:spPr>
        <p:txBody>
          <a:bodyPr/>
          <a:lstStyle/>
          <a:p>
            <a:r>
              <a:rPr lang="bs-Latn-BA" b="1" dirty="0"/>
              <a:t>Zaključak</a:t>
            </a:r>
            <a:endParaRPr lang="hr-HR" b="1" dirty="0"/>
          </a:p>
        </p:txBody>
      </p:sp>
      <p:sp>
        <p:nvSpPr>
          <p:cNvPr id="3" name="Rezervirano mjesto sadržaja 2"/>
          <p:cNvSpPr>
            <a:spLocks noGrp="1"/>
          </p:cNvSpPr>
          <p:nvPr>
            <p:ph idx="1"/>
          </p:nvPr>
        </p:nvSpPr>
        <p:spPr>
          <a:xfrm>
            <a:off x="785786" y="1285860"/>
            <a:ext cx="8072494" cy="5286412"/>
          </a:xfrm>
        </p:spPr>
        <p:txBody>
          <a:bodyPr>
            <a:normAutofit/>
          </a:bodyPr>
          <a:lstStyle/>
          <a:p>
            <a:pPr algn="just"/>
            <a:r>
              <a:rPr lang="bs-Latn-BA" b="1" dirty="0">
                <a:solidFill>
                  <a:srgbClr val="FFFF00"/>
                </a:solidFill>
              </a:rPr>
              <a:t>U našem seminarskom radu pokušali smo obuhvatiti sve aspekte smrtne kazne, krenuvši od njene historije, načina izvršenja, argumenata ZA i PROTIV i slično.</a:t>
            </a:r>
          </a:p>
          <a:p>
            <a:pPr algn="just"/>
            <a:r>
              <a:rPr lang="bs-Latn-BA" b="1" dirty="0">
                <a:solidFill>
                  <a:srgbClr val="FFFF00"/>
                </a:solidFill>
              </a:rPr>
              <a:t> U radu smo se bazirali isključivo na SAD koja je jedina indrustrijalizirana država u kojoj smrtna kazna postoji, čak je i zakonita.  Neki od načina izvršenja smrtna kazne su : vješanje, streljački tim, električna stolica, plinska komora, smrtonosna injekcija i drugo. </a:t>
            </a:r>
          </a:p>
          <a:p>
            <a:pPr algn="just"/>
            <a:r>
              <a:rPr lang="bs-Latn-BA" b="1" dirty="0">
                <a:solidFill>
                  <a:srgbClr val="FFFF00"/>
                </a:solidFill>
              </a:rPr>
              <a:t>Narod SAD-a ima podijeljeno mišljenje oko primjene smrtne kazne, 47% javnosti podržava primjenu smrtne kazne, dok 48 % javnosti podržava doživotan zatvor bez mogućnosti pomilovanja. </a:t>
            </a:r>
          </a:p>
          <a:p>
            <a:pPr algn="just"/>
            <a:r>
              <a:rPr lang="bs-Latn-BA" b="1" dirty="0">
                <a:solidFill>
                  <a:srgbClr val="FFFF00"/>
                </a:solidFill>
              </a:rPr>
              <a:t>Naše mišljenje je da smrtnu kaznu ipak ne treba provoditi, jer usljed nekih nedostataka u procesu mogla bi da bude ubijena nedužna osoba.</a:t>
            </a:r>
          </a:p>
          <a:p>
            <a:pPr algn="just"/>
            <a:r>
              <a:rPr lang="bs-Latn-BA" b="1" dirty="0">
                <a:solidFill>
                  <a:srgbClr val="FFFF00"/>
                </a:solidFill>
              </a:rPr>
              <a:t>Ono što je velika greška današnjeg društva uopšte jeste upravo ta što se često u medijima pozivitno prikazuje agresivno i kriminalno ponašanje.Sstvarajući zbunjenu sliku prihvatiljivih društvenih normi u nekim mladim subkulturama. </a:t>
            </a:r>
            <a:endParaRPr lang="hr-HR" b="1" dirty="0">
              <a:solidFill>
                <a:srgbClr val="FF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635779" y="908720"/>
            <a:ext cx="7872442" cy="5715040"/>
          </a:xfrm>
        </p:spPr>
        <p:txBody>
          <a:bodyPr>
            <a:normAutofit/>
          </a:bodyPr>
          <a:lstStyle/>
          <a:p>
            <a:pPr algn="just"/>
            <a:r>
              <a:rPr lang="bs-Latn-BA" b="1" dirty="0">
                <a:solidFill>
                  <a:srgbClr val="FFFF00"/>
                </a:solidFill>
              </a:rPr>
              <a:t>Maloljetnička delinkvencija pokriva mnoštvo različitih kršenja zakonskih i socijalnih normi, u rasponu od manjih prekršaja do teških zločina počinjenih od strane mladih. </a:t>
            </a:r>
          </a:p>
          <a:p>
            <a:pPr algn="just"/>
            <a:r>
              <a:rPr lang="bs-Latn-BA" b="1" dirty="0">
                <a:solidFill>
                  <a:srgbClr val="FFFF00"/>
                </a:solidFill>
              </a:rPr>
              <a:t>Neke vrste maloljetničkog prijestupništva dio su procesa sazrijevanja i rasta i spontano nestaju dok mladi prelaze u odraslu dob. </a:t>
            </a:r>
          </a:p>
          <a:p>
            <a:pPr algn="just"/>
            <a:r>
              <a:rPr lang="bs-Latn-BA" b="1" dirty="0">
                <a:solidFill>
                  <a:srgbClr val="FFFF00"/>
                </a:solidFill>
              </a:rPr>
              <a:t>Mislimo da bi se maloljetnici trebali već na početku osnovne škole upoznati sa posljedicama koje donosi nepropisano i neprihvatljivo ponašanje, obzirom da se nažalost već u ranim godinama kod neke djece očituje sklonost ka delikvenciji, iskazana kroz maltretiranje svojih vršnjaka ili na neki drugi način. </a:t>
            </a:r>
          </a:p>
          <a:p>
            <a:pPr algn="just"/>
            <a:r>
              <a:rPr lang="bs-Latn-BA" b="1" dirty="0">
                <a:solidFill>
                  <a:srgbClr val="FFFF00"/>
                </a:solidFill>
              </a:rPr>
              <a:t>Također porodica ima jako važnu ulogu u ponašanju maloljetnika, trebali bi se roditelji više posvetiti njima ukazivajući im na propisna ponašanja te posljedice suprotnim,sve dok ne izrastu u već oformljene ličnosti.</a:t>
            </a:r>
            <a:endParaRPr lang="hr-HR" b="1" dirty="0">
              <a:solidFill>
                <a:srgbClr val="FFFF00"/>
              </a:solidFill>
            </a:endParaRPr>
          </a:p>
          <a:p>
            <a:endParaRPr lang="hr-HR" dirty="0"/>
          </a:p>
        </p:txBody>
      </p:sp>
      <p:sp>
        <p:nvSpPr>
          <p:cNvPr id="2" name="TextBox 1">
            <a:extLst>
              <a:ext uri="{FF2B5EF4-FFF2-40B4-BE49-F238E27FC236}">
                <a16:creationId xmlns:a16="http://schemas.microsoft.com/office/drawing/2014/main" id="{F1AABCA9-69D8-4774-B964-644297FA5B50}"/>
              </a:ext>
            </a:extLst>
          </p:cNvPr>
          <p:cNvSpPr txBox="1"/>
          <p:nvPr/>
        </p:nvSpPr>
        <p:spPr>
          <a:xfrm>
            <a:off x="6126827" y="6396335"/>
            <a:ext cx="3017173" cy="461665"/>
          </a:xfrm>
          <a:prstGeom prst="rect">
            <a:avLst/>
          </a:prstGeom>
          <a:noFill/>
        </p:spPr>
        <p:txBody>
          <a:bodyPr wrap="none" rtlCol="0">
            <a:spAutoFit/>
          </a:bodyPr>
          <a:lstStyle/>
          <a:p>
            <a:r>
              <a:rPr lang="bs-Latn-BA" sz="2400" b="1" dirty="0"/>
              <a:t>HVALA NA PAŽNJI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3143240" y="0"/>
            <a:ext cx="5286412" cy="1143000"/>
          </a:xfrm>
        </p:spPr>
        <p:txBody>
          <a:bodyPr>
            <a:normAutofit/>
          </a:bodyPr>
          <a:lstStyle/>
          <a:p>
            <a:r>
              <a:rPr lang="bs-Latn-BA" sz="4800" dirty="0">
                <a:latin typeface="+mn-lt"/>
              </a:rPr>
              <a:t>Vrste kazni </a:t>
            </a:r>
            <a:endParaRPr lang="hr-HR" sz="4800" dirty="0">
              <a:latin typeface="+mn-lt"/>
            </a:endParaRPr>
          </a:p>
        </p:txBody>
      </p:sp>
      <p:graphicFrame>
        <p:nvGraphicFramePr>
          <p:cNvPr id="7" name="Rezervirano mjesto sadržaja 6"/>
          <p:cNvGraphicFramePr>
            <a:graphicFrameLocks noGrp="1"/>
          </p:cNvGraphicFramePr>
          <p:nvPr>
            <p:ph idx="1"/>
            <p:extLst>
              <p:ext uri="{D42A27DB-BD31-4B8C-83A1-F6EECF244321}">
                <p14:modId xmlns:p14="http://schemas.microsoft.com/office/powerpoint/2010/main" val="1424086250"/>
              </p:ext>
            </p:extLst>
          </p:nvPr>
        </p:nvGraphicFramePr>
        <p:xfrm>
          <a:off x="817562" y="1484784"/>
          <a:ext cx="8074918" cy="4968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E835DAB3-35CA-41E1-BB15-42EFBA65CC95}"/>
              </a:ext>
            </a:extLst>
          </p:cNvPr>
          <p:cNvPicPr>
            <a:picLocks noChangeAspect="1"/>
          </p:cNvPicPr>
          <p:nvPr/>
        </p:nvPicPr>
        <p:blipFill>
          <a:blip r:embed="rId7"/>
          <a:stretch>
            <a:fillRect/>
          </a:stretch>
        </p:blipFill>
        <p:spPr>
          <a:xfrm>
            <a:off x="251520" y="1519673"/>
            <a:ext cx="2831976" cy="1354460"/>
          </a:xfrm>
          <a:prstGeom prst="rect">
            <a:avLst/>
          </a:prstGeom>
        </p:spPr>
      </p:pic>
      <p:pic>
        <p:nvPicPr>
          <p:cNvPr id="3" name="Picture 2">
            <a:extLst>
              <a:ext uri="{FF2B5EF4-FFF2-40B4-BE49-F238E27FC236}">
                <a16:creationId xmlns:a16="http://schemas.microsoft.com/office/drawing/2014/main" id="{690925F8-2852-481F-B066-8282295810EB}"/>
              </a:ext>
            </a:extLst>
          </p:cNvPr>
          <p:cNvPicPr>
            <a:picLocks noChangeAspect="1"/>
          </p:cNvPicPr>
          <p:nvPr/>
        </p:nvPicPr>
        <p:blipFill>
          <a:blip r:embed="rId8"/>
          <a:stretch>
            <a:fillRect/>
          </a:stretch>
        </p:blipFill>
        <p:spPr>
          <a:xfrm>
            <a:off x="6660232" y="1512495"/>
            <a:ext cx="2072383" cy="1361638"/>
          </a:xfrm>
          <a:prstGeom prst="rect">
            <a:avLst/>
          </a:prstGeom>
        </p:spPr>
      </p:pic>
      <p:pic>
        <p:nvPicPr>
          <p:cNvPr id="4" name="Picture 3">
            <a:extLst>
              <a:ext uri="{FF2B5EF4-FFF2-40B4-BE49-F238E27FC236}">
                <a16:creationId xmlns:a16="http://schemas.microsoft.com/office/drawing/2014/main" id="{401892B2-D845-408E-A1A8-279BB14B1066}"/>
              </a:ext>
            </a:extLst>
          </p:cNvPr>
          <p:cNvPicPr>
            <a:picLocks noChangeAspect="1"/>
          </p:cNvPicPr>
          <p:nvPr/>
        </p:nvPicPr>
        <p:blipFill>
          <a:blip r:embed="rId9"/>
          <a:stretch>
            <a:fillRect/>
          </a:stretch>
        </p:blipFill>
        <p:spPr>
          <a:xfrm>
            <a:off x="6660232" y="3215917"/>
            <a:ext cx="2123728" cy="1592796"/>
          </a:xfrm>
          <a:prstGeom prst="rect">
            <a:avLst/>
          </a:prstGeom>
        </p:spPr>
      </p:pic>
      <p:pic>
        <p:nvPicPr>
          <p:cNvPr id="6" name="Picture 5">
            <a:extLst>
              <a:ext uri="{FF2B5EF4-FFF2-40B4-BE49-F238E27FC236}">
                <a16:creationId xmlns:a16="http://schemas.microsoft.com/office/drawing/2014/main" id="{1701E7F4-4D29-4A4B-B969-5435DC93E64B}"/>
              </a:ext>
            </a:extLst>
          </p:cNvPr>
          <p:cNvPicPr>
            <a:picLocks noChangeAspect="1"/>
          </p:cNvPicPr>
          <p:nvPr/>
        </p:nvPicPr>
        <p:blipFill>
          <a:blip r:embed="rId10"/>
          <a:stretch>
            <a:fillRect/>
          </a:stretch>
        </p:blipFill>
        <p:spPr>
          <a:xfrm>
            <a:off x="370986" y="3249841"/>
            <a:ext cx="2724908" cy="1592796"/>
          </a:xfrm>
          <a:prstGeom prst="rect">
            <a:avLst/>
          </a:prstGeom>
        </p:spPr>
      </p:pic>
      <p:pic>
        <p:nvPicPr>
          <p:cNvPr id="8" name="Picture 7">
            <a:extLst>
              <a:ext uri="{FF2B5EF4-FFF2-40B4-BE49-F238E27FC236}">
                <a16:creationId xmlns:a16="http://schemas.microsoft.com/office/drawing/2014/main" id="{941A2EE1-0124-4B31-9CE3-FDFB6DF9A162}"/>
              </a:ext>
            </a:extLst>
          </p:cNvPr>
          <p:cNvPicPr>
            <a:picLocks noChangeAspect="1"/>
          </p:cNvPicPr>
          <p:nvPr/>
        </p:nvPicPr>
        <p:blipFill rotWithShape="1">
          <a:blip r:embed="rId11"/>
          <a:srcRect l="7812" r="7812"/>
          <a:stretch/>
        </p:blipFill>
        <p:spPr>
          <a:xfrm>
            <a:off x="6660233" y="5150497"/>
            <a:ext cx="2123728" cy="1644622"/>
          </a:xfrm>
          <a:prstGeom prst="rect">
            <a:avLst/>
          </a:prstGeom>
        </p:spPr>
      </p:pic>
      <p:pic>
        <p:nvPicPr>
          <p:cNvPr id="9" name="Picture 8">
            <a:extLst>
              <a:ext uri="{FF2B5EF4-FFF2-40B4-BE49-F238E27FC236}">
                <a16:creationId xmlns:a16="http://schemas.microsoft.com/office/drawing/2014/main" id="{50BBA2E9-CFA2-4985-8CB6-A5744FE1E84D}"/>
              </a:ext>
            </a:extLst>
          </p:cNvPr>
          <p:cNvPicPr>
            <a:picLocks noChangeAspect="1"/>
          </p:cNvPicPr>
          <p:nvPr/>
        </p:nvPicPr>
        <p:blipFill>
          <a:blip r:embed="rId12"/>
          <a:stretch>
            <a:fillRect/>
          </a:stretch>
        </p:blipFill>
        <p:spPr>
          <a:xfrm>
            <a:off x="351198" y="5150497"/>
            <a:ext cx="2744696" cy="159279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xfrm>
            <a:off x="755576" y="116632"/>
            <a:ext cx="7772400" cy="4011358"/>
          </a:xfrm>
        </p:spPr>
        <p:txBody>
          <a:bodyPr>
            <a:normAutofit/>
          </a:bodyPr>
          <a:lstStyle/>
          <a:p>
            <a:r>
              <a:rPr lang="bs-Latn-BA" sz="2700" b="1" i="1" dirty="0">
                <a:latin typeface="Calibri Light" panose="020F0302020204030204" pitchFamily="34" charset="0"/>
                <a:cs typeface="Calibri Light" panose="020F0302020204030204" pitchFamily="34" charset="0"/>
              </a:rPr>
              <a:t>Jedna od najrigoroznijih je SMRTNA KAZNA,kao najteži oblik društvene reakcije protiv onoga ko krši društvena pravila. U periodu 'ispaštanja i zastrašivanja' ova kazna je izricana često na svirep način kako bi se osoba kojoj se izriče ova kazna našla u najstrašnijim mukama.</a:t>
            </a:r>
            <a:br>
              <a:rPr lang="hr-HR" dirty="0"/>
            </a:br>
            <a:endParaRPr lang="hr-HR" dirty="0"/>
          </a:p>
        </p:txBody>
      </p:sp>
      <p:pic>
        <p:nvPicPr>
          <p:cNvPr id="3" name="Picture 2">
            <a:extLst>
              <a:ext uri="{FF2B5EF4-FFF2-40B4-BE49-F238E27FC236}">
                <a16:creationId xmlns:a16="http://schemas.microsoft.com/office/drawing/2014/main" id="{D868787E-C585-4F8B-AE42-0AD9C5814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24" y="3510253"/>
            <a:ext cx="7992590" cy="332468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500034" y="3695696"/>
            <a:ext cx="7215238" cy="3162304"/>
          </a:xfrm>
        </p:spPr>
        <p:txBody>
          <a:bodyPr>
            <a:normAutofit fontScale="92500"/>
          </a:bodyPr>
          <a:lstStyle/>
          <a:p>
            <a:pPr>
              <a:buNone/>
            </a:pPr>
            <a:r>
              <a:rPr lang="bs-Latn-BA" dirty="0"/>
              <a:t> </a:t>
            </a:r>
          </a:p>
          <a:p>
            <a:pPr algn="just"/>
            <a:r>
              <a:rPr lang="bs-Latn-BA" sz="2400" dirty="0"/>
              <a:t>Sjedinjene Države su jedina industrijalizirana dežava u kojoj smrtna kazna i dalje postoji, čak šta više, zakonita je.</a:t>
            </a:r>
          </a:p>
          <a:p>
            <a:pPr algn="just"/>
            <a:r>
              <a:rPr lang="bs-Latn-BA" sz="2400" dirty="0"/>
              <a:t>Neke države SAD-a kao što su Connecticut,New York ili New Yersey imaju smrtnu kaznu, ali pogubljenje se zadnje desilo 1976. godine, nakon toga na ovim prostorima nije bilo sličnih pojava.</a:t>
            </a:r>
            <a:endParaRPr lang="hr-HR" sz="2400" dirty="0"/>
          </a:p>
        </p:txBody>
      </p:sp>
      <p:pic>
        <p:nvPicPr>
          <p:cNvPr id="6" name="Picture 5">
            <a:extLst>
              <a:ext uri="{FF2B5EF4-FFF2-40B4-BE49-F238E27FC236}">
                <a16:creationId xmlns:a16="http://schemas.microsoft.com/office/drawing/2014/main" id="{A118E26A-CD3D-40E6-A017-17D3E33D1799}"/>
              </a:ext>
            </a:extLst>
          </p:cNvPr>
          <p:cNvPicPr>
            <a:picLocks noChangeAspect="1"/>
          </p:cNvPicPr>
          <p:nvPr/>
        </p:nvPicPr>
        <p:blipFill>
          <a:blip r:embed="rId2"/>
          <a:stretch>
            <a:fillRect/>
          </a:stretch>
        </p:blipFill>
        <p:spPr>
          <a:xfrm>
            <a:off x="867102" y="9593"/>
            <a:ext cx="7031704" cy="4112660"/>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347980" y="1357298"/>
            <a:ext cx="7772400" cy="857256"/>
          </a:xfrm>
        </p:spPr>
        <p:txBody>
          <a:bodyPr/>
          <a:lstStyle/>
          <a:p>
            <a:r>
              <a:rPr lang="bs-Latn-BA" sz="2000" b="1" dirty="0"/>
              <a:t>Vješanje</a:t>
            </a:r>
            <a:r>
              <a:rPr lang="bs-Latn-BA" b="1" dirty="0"/>
              <a:t> </a:t>
            </a:r>
            <a:endParaRPr lang="hr-HR" b="1" dirty="0"/>
          </a:p>
        </p:txBody>
      </p:sp>
      <p:sp>
        <p:nvSpPr>
          <p:cNvPr id="6" name="Rezervirano mjesto sadržaja 5"/>
          <p:cNvSpPr>
            <a:spLocks noGrp="1"/>
          </p:cNvSpPr>
          <p:nvPr>
            <p:ph sz="half" idx="1"/>
          </p:nvPr>
        </p:nvSpPr>
        <p:spPr>
          <a:xfrm>
            <a:off x="285720" y="1357298"/>
            <a:ext cx="3891916" cy="5072098"/>
          </a:xfrm>
        </p:spPr>
        <p:txBody>
          <a:bodyPr>
            <a:normAutofit/>
          </a:bodyPr>
          <a:lstStyle/>
          <a:p>
            <a:pPr algn="just"/>
            <a:r>
              <a:rPr lang="bs-Latn-BA" dirty="0"/>
              <a:t>Pogubljenja su bila javna,na javnim izložbama, koje su imale za cilj da predomisle druge osobe, koje su bile sklone kriminalu,da ih odvrate od istog.</a:t>
            </a:r>
          </a:p>
          <a:p>
            <a:pPr algn="just"/>
            <a:r>
              <a:rPr lang="bs-Latn-BA" dirty="0"/>
              <a:t>Poseljednje javno vješanje održano je 1937.godine u Misuriju.</a:t>
            </a:r>
          </a:p>
          <a:p>
            <a:pPr algn="just"/>
            <a:r>
              <a:rPr lang="bs-Latn-BA" dirty="0"/>
              <a:t>Pogubljenja su se počela izvoditi 'privatno' zbog humanosti.</a:t>
            </a:r>
          </a:p>
          <a:p>
            <a:pPr algn="just"/>
            <a:r>
              <a:rPr lang="bs-Latn-BA" dirty="0"/>
              <a:t>Od 1976.godine , izvršena su samo tri pogubljenja koristeći metodu vješanja.</a:t>
            </a:r>
            <a:endParaRPr lang="hr-HR" dirty="0"/>
          </a:p>
          <a:p>
            <a:endParaRPr lang="hr-HR" dirty="0"/>
          </a:p>
        </p:txBody>
      </p:sp>
      <p:pic>
        <p:nvPicPr>
          <p:cNvPr id="8" name="Rezervirano mjesto sadržaja 7" descr="gallery-1489674831-screen-shot-2017-03-16-at-103335-am.png"/>
          <p:cNvPicPr>
            <a:picLocks noGrp="1" noChangeAspect="1"/>
          </p:cNvPicPr>
          <p:nvPr>
            <p:ph sz="half" idx="2"/>
          </p:nvPr>
        </p:nvPicPr>
        <p:blipFill>
          <a:blip r:embed="rId2"/>
          <a:stretch>
            <a:fillRect/>
          </a:stretch>
        </p:blipFill>
        <p:spPr>
          <a:xfrm>
            <a:off x="4500562" y="1785926"/>
            <a:ext cx="4357718" cy="4091346"/>
          </a:xfrm>
          <a:prstGeom prst="rect">
            <a:avLst/>
          </a:prstGeom>
          <a:ln>
            <a:noFill/>
          </a:ln>
          <a:effectLst>
            <a:outerShdw blurRad="292100" dist="139700" dir="2700000" algn="tl" rotWithShape="0">
              <a:srgbClr val="333333">
                <a:alpha val="65000"/>
              </a:srgbClr>
            </a:outerShdw>
          </a:effectLst>
        </p:spPr>
      </p:pic>
      <p:sp>
        <p:nvSpPr>
          <p:cNvPr id="21506" name="AutoShape 2" descr="The Most Gruesome Government Report Ever Writt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2" name="TextBox 1">
            <a:extLst>
              <a:ext uri="{FF2B5EF4-FFF2-40B4-BE49-F238E27FC236}">
                <a16:creationId xmlns:a16="http://schemas.microsoft.com/office/drawing/2014/main" id="{9D486613-FB11-4E0F-A094-2E3934871507}"/>
              </a:ext>
            </a:extLst>
          </p:cNvPr>
          <p:cNvSpPr txBox="1"/>
          <p:nvPr/>
        </p:nvSpPr>
        <p:spPr>
          <a:xfrm>
            <a:off x="3059832" y="243938"/>
            <a:ext cx="3384376" cy="461665"/>
          </a:xfrm>
          <a:prstGeom prst="rect">
            <a:avLst/>
          </a:prstGeom>
          <a:noFill/>
        </p:spPr>
        <p:txBody>
          <a:bodyPr wrap="square" rtlCol="0">
            <a:spAutoFit/>
          </a:bodyPr>
          <a:lstStyle/>
          <a:p>
            <a:r>
              <a:rPr lang="bs-Latn-BA" sz="2400" dirty="0"/>
              <a:t>VRSTE SMRTNE KAZNE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71600" y="1844824"/>
            <a:ext cx="5864696" cy="457187"/>
          </a:xfrm>
        </p:spPr>
        <p:txBody>
          <a:bodyPr>
            <a:normAutofit fontScale="90000"/>
          </a:bodyPr>
          <a:lstStyle/>
          <a:p>
            <a:r>
              <a:rPr lang="bs-Latn-BA" b="1" dirty="0"/>
              <a:t>Električna stolica</a:t>
            </a:r>
            <a:br>
              <a:rPr lang="hr-HR" dirty="0"/>
            </a:br>
            <a:endParaRPr lang="hr-HR" dirty="0"/>
          </a:p>
        </p:txBody>
      </p:sp>
      <p:sp>
        <p:nvSpPr>
          <p:cNvPr id="3" name="Rezervirano mjesto sadržaja 2"/>
          <p:cNvSpPr>
            <a:spLocks noGrp="1"/>
          </p:cNvSpPr>
          <p:nvPr>
            <p:ph sz="half" idx="1"/>
          </p:nvPr>
        </p:nvSpPr>
        <p:spPr>
          <a:xfrm>
            <a:off x="428596" y="1500174"/>
            <a:ext cx="4091968" cy="4981596"/>
          </a:xfrm>
        </p:spPr>
        <p:txBody>
          <a:bodyPr>
            <a:normAutofit/>
          </a:bodyPr>
          <a:lstStyle/>
          <a:p>
            <a:pPr algn="just"/>
            <a:r>
              <a:rPr lang="bs-Latn-BA" dirty="0"/>
              <a:t>Harold Brown izumio je električnu stolicu,a prvi čovjek koji je na taj način, stujom pogubljen, bio je Wiliam Kemmler u aprilu 1890.godine , koji je osuđen za ubistvo svoje djevojke.</a:t>
            </a:r>
          </a:p>
          <a:p>
            <a:pPr algn="just"/>
            <a:r>
              <a:rPr lang="bs-Latn-BA" dirty="0"/>
              <a:t>Obdukcija je pokazala da mu je mozak 'kuhao' ,te da mu je krv bila poput crnog uglja.</a:t>
            </a:r>
          </a:p>
          <a:p>
            <a:pPr algn="just"/>
            <a:r>
              <a:rPr lang="bs-Latn-BA" dirty="0"/>
              <a:t>Od 1890. do 2003. godine u SAD na električnoj stolici je bilo 4.459 ljudi.</a:t>
            </a:r>
            <a:endParaRPr lang="hr-HR" dirty="0"/>
          </a:p>
        </p:txBody>
      </p:sp>
      <p:pic>
        <p:nvPicPr>
          <p:cNvPr id="5" name="Rezervirano mjesto sadržaja 4" descr="3.png"/>
          <p:cNvPicPr>
            <a:picLocks noGrp="1" noChangeAspect="1"/>
          </p:cNvPicPr>
          <p:nvPr>
            <p:ph sz="half" idx="2"/>
          </p:nvPr>
        </p:nvPicPr>
        <p:blipFill>
          <a:blip r:embed="rId2"/>
          <a:stretch>
            <a:fillRect/>
          </a:stretch>
        </p:blipFill>
        <p:spPr>
          <a:xfrm>
            <a:off x="4734987" y="1532182"/>
            <a:ext cx="4161004" cy="397132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54074" y="913401"/>
            <a:ext cx="7772400" cy="1143000"/>
          </a:xfrm>
        </p:spPr>
        <p:txBody>
          <a:bodyPr>
            <a:normAutofit/>
          </a:bodyPr>
          <a:lstStyle/>
          <a:p>
            <a:r>
              <a:rPr lang="bs-Latn-BA" sz="2000" b="1" dirty="0"/>
              <a:t>Smrtonosna injekcija</a:t>
            </a:r>
            <a:br>
              <a:rPr lang="hr-HR" dirty="0"/>
            </a:br>
            <a:endParaRPr lang="hr-HR" dirty="0"/>
          </a:p>
        </p:txBody>
      </p:sp>
      <p:sp>
        <p:nvSpPr>
          <p:cNvPr id="3" name="Rezervirano mjesto sadržaja 2"/>
          <p:cNvSpPr>
            <a:spLocks noGrp="1"/>
          </p:cNvSpPr>
          <p:nvPr>
            <p:ph sz="half" idx="1"/>
          </p:nvPr>
        </p:nvSpPr>
        <p:spPr>
          <a:xfrm>
            <a:off x="642910" y="1571612"/>
            <a:ext cx="3749040" cy="4572000"/>
          </a:xfrm>
        </p:spPr>
        <p:txBody>
          <a:bodyPr>
            <a:normAutofit/>
          </a:bodyPr>
          <a:lstStyle/>
          <a:p>
            <a:pPr algn="just"/>
            <a:r>
              <a:rPr lang="bs-Latn-BA" dirty="0"/>
              <a:t>Smrtonosna injekcija jeste rezultat veoma naprednog naučnog rada, a stručnjaci su je smatrali najhumanijim i najsavremenijim načinom ubistva počinitelja krivičnog djela.</a:t>
            </a:r>
          </a:p>
          <a:p>
            <a:pPr algn="just"/>
            <a:r>
              <a:rPr lang="bs-Latn-BA" dirty="0"/>
              <a:t>Prva osoba čije je smaknuće bilo smrtonosnom injekcijom, bio je Charles Brooks,1982.godine u Teksasu.</a:t>
            </a:r>
          </a:p>
          <a:p>
            <a:pPr algn="just"/>
            <a:r>
              <a:rPr lang="bs-Latn-BA" dirty="0"/>
              <a:t>Nakon što ga je Oklahoma država iskoristila, dosta njih je slijedilo njen primjer, osim Nebraske, gdje je elektična struja ostala prioritetna. </a:t>
            </a:r>
            <a:endParaRPr lang="hr-HR" dirty="0"/>
          </a:p>
        </p:txBody>
      </p:sp>
      <p:pic>
        <p:nvPicPr>
          <p:cNvPr id="5" name="Rezervirano mjesto sadržaja 4" descr="19257348_303.jpg"/>
          <p:cNvPicPr>
            <a:picLocks noGrp="1" noChangeAspect="1"/>
          </p:cNvPicPr>
          <p:nvPr>
            <p:ph sz="half" idx="2"/>
          </p:nvPr>
        </p:nvPicPr>
        <p:blipFill>
          <a:blip r:embed="rId2"/>
          <a:stretch>
            <a:fillRect/>
          </a:stretch>
        </p:blipFill>
        <p:spPr>
          <a:xfrm>
            <a:off x="5137124" y="4064723"/>
            <a:ext cx="3689350" cy="2076577"/>
          </a:xfrm>
          <a:prstGeom prst="rect">
            <a:avLst/>
          </a:prstGeom>
          <a:ln>
            <a:noFill/>
          </a:ln>
          <a:effectLst>
            <a:outerShdw blurRad="292100" dist="139700" dir="2700000" algn="tl" rotWithShape="0">
              <a:srgbClr val="333333">
                <a:alpha val="65000"/>
              </a:srgbClr>
            </a:outerShdw>
          </a:effectLst>
        </p:spPr>
      </p:pic>
      <p:pic>
        <p:nvPicPr>
          <p:cNvPr id="23554" name="Picture 2" descr="Americano é libertado após 30 anos no corredor da morte | VEJA"/>
          <p:cNvPicPr>
            <a:picLocks noChangeAspect="1" noChangeArrowheads="1"/>
          </p:cNvPicPr>
          <p:nvPr/>
        </p:nvPicPr>
        <p:blipFill>
          <a:blip r:embed="rId3"/>
          <a:srcRect/>
          <a:stretch>
            <a:fillRect/>
          </a:stretch>
        </p:blipFill>
        <p:spPr bwMode="auto">
          <a:xfrm>
            <a:off x="5643570" y="913401"/>
            <a:ext cx="2643206" cy="2544979"/>
          </a:xfrm>
          <a:prstGeom prst="rect">
            <a:avLst/>
          </a:prstGeom>
          <a:ln>
            <a:noFill/>
          </a:ln>
          <a:effectLst>
            <a:softEdge rad="112500"/>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TM03457485[[fn=Mesh]]</Template>
  <TotalTime>404</TotalTime>
  <Words>3030</Words>
  <Application>Microsoft Office PowerPoint</Application>
  <PresentationFormat>On-screen Show (4:3)</PresentationFormat>
  <Paragraphs>124</Paragraphs>
  <Slides>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Century Gothic</vt:lpstr>
      <vt:lpstr>Wingdings</vt:lpstr>
      <vt:lpstr>Mesh</vt:lpstr>
      <vt:lpstr>SMRTNA KAZNA I MALOLJETNICI U SAD-U </vt:lpstr>
      <vt:lpstr>UVOD</vt:lpstr>
      <vt:lpstr>POJMOVNO ODREĐIVANJE KRIVIČNIH SANKCIJA</vt:lpstr>
      <vt:lpstr>Vrste kazni </vt:lpstr>
      <vt:lpstr>Jedna od najrigoroznijih je SMRTNA KAZNA,kao najteži oblik društvene reakcije protiv onoga ko krši društvena pravila. U periodu 'ispaštanja i zastrašivanja' ova kazna je izricana često na svirep način kako bi se osoba kojoj se izriče ova kazna našla u najstrašnijim mukama. </vt:lpstr>
      <vt:lpstr>PowerPoint Presentation</vt:lpstr>
      <vt:lpstr>Vješanje </vt:lpstr>
      <vt:lpstr>Električna stolica </vt:lpstr>
      <vt:lpstr>Smrtonosna injekcija </vt:lpstr>
      <vt:lpstr>Pravosudni sistem SAD i smrtna kazna</vt:lpstr>
      <vt:lpstr>Pravnici u slučajevima smrtne kazne </vt:lpstr>
      <vt:lpstr>Izvršenje smrtne kazne,rasa i spol </vt:lpstr>
      <vt:lpstr>Rasprostranjenost maloljetničkog prijestupništva u SAD-u</vt:lpstr>
      <vt:lpstr>PowerPoint Presentation</vt:lpstr>
      <vt:lpstr>PowerPoint Presentation</vt:lpstr>
      <vt:lpstr>PowerPoint Presentation</vt:lpstr>
      <vt:lpstr> Razlike u rasi, etničkoj pripadnosti i spolu , bile su velike i nisu mogle ostati neprimijetne tokom vijeka. Podaci o hapšenju otkrivaju da Afroamerikanci više dolaze do izražaja kada se govori o zločinima mladih. Oni su predstavljali 15% američke omladinske populacije u 1995.godini ali su činili gotovo 50% svih hapšenja zbog kriminala. Rasna nejednakost prilikom prekršaja posebno je velika kada se radi o zločinima; 61% američkih mladića uhapšenih zbog ubistva bili su Afroamerikanci; oni su činili 45% uhićenja zbog mogućeg silovanja, te 42% zbog teških napada. Ankete pokazuju kako Latinoameri vrše zločine dosta rjeđe od Afroamerikanaca, ali dosta više od bijelaca.</vt:lpstr>
      <vt:lpstr>Osnovne pretpostavke delikventskog ponašanja    </vt:lpstr>
      <vt:lpstr>2.Kulturni faktori </vt:lpstr>
      <vt:lpstr>3.Urbanizacija </vt:lpstr>
      <vt:lpstr>PowerPoint Presentation</vt:lpstr>
      <vt:lpstr>4.Migracija</vt:lpstr>
      <vt:lpstr>5.Uticaj medija</vt:lpstr>
      <vt:lpstr>PowerPoint Presentation</vt:lpstr>
      <vt:lpstr>6.Uticaj vršnjaka </vt:lpstr>
      <vt:lpstr>Suzbijanje maloljetničke delikvencije</vt:lpstr>
      <vt:lpstr>  Profil maloljetnika osuđenih na smrtnu kaznu </vt:lpstr>
      <vt:lpstr>Mnogi od ovih faktora, nisu se uzimali u obzir prilikom suđenja ili određivanja kazne i nisu korišteni za utvrđivanje olakšavajućih okolnosti:</vt:lpstr>
      <vt:lpstr>Slučaj: Dwayne Allen Wright </vt:lpstr>
      <vt:lpstr> Vrhovni sud ukida smrtnu kaznu za  maloljetnike</vt:lpstr>
      <vt:lpstr>PowerPoint Presentation</vt:lpstr>
      <vt:lpstr>Za ili protiv smrtne kazne?!</vt:lpstr>
      <vt:lpstr>PowerPoint Presentation</vt:lpstr>
      <vt:lpstr>PowerPoint Presentation</vt:lpstr>
      <vt:lpstr>Zaključak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SMRTNA KAZNA I MALOLJETNICI U SAD-U</dc:title>
  <dc:creator>HP</dc:creator>
  <cp:lastModifiedBy>Zuhra Omanovic</cp:lastModifiedBy>
  <cp:revision>57</cp:revision>
  <dcterms:created xsi:type="dcterms:W3CDTF">2020-04-20T18:36:50Z</dcterms:created>
  <dcterms:modified xsi:type="dcterms:W3CDTF">2020-04-22T11:07:16Z</dcterms:modified>
</cp:coreProperties>
</file>