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8301-0289-4353-9359-B8D57DD1BEA8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266C-2268-4088-B810-90A650DD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94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8301-0289-4353-9359-B8D57DD1BEA8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266C-2268-4088-B810-90A650DD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8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8301-0289-4353-9359-B8D57DD1BEA8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266C-2268-4088-B810-90A650DD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48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8301-0289-4353-9359-B8D57DD1BEA8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266C-2268-4088-B810-90A650DD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55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8301-0289-4353-9359-B8D57DD1BEA8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266C-2268-4088-B810-90A650DD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06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8301-0289-4353-9359-B8D57DD1BEA8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266C-2268-4088-B810-90A650DD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73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8301-0289-4353-9359-B8D57DD1BEA8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266C-2268-4088-B810-90A650DD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8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8301-0289-4353-9359-B8D57DD1BEA8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266C-2268-4088-B810-90A650DD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0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8301-0289-4353-9359-B8D57DD1BEA8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266C-2268-4088-B810-90A650DD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50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8301-0289-4353-9359-B8D57DD1BEA8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266C-2268-4088-B810-90A650DD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6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8301-0289-4353-9359-B8D57DD1BEA8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266C-2268-4088-B810-90A650DD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3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A8301-0289-4353-9359-B8D57DD1BEA8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8266C-2268-4088-B810-90A650DD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0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36394"/>
            <a:ext cx="9144000" cy="621406"/>
          </a:xfrm>
        </p:spPr>
        <p:txBody>
          <a:bodyPr/>
          <a:lstStyle/>
          <a:p>
            <a:r>
              <a:rPr lang="bs-Latn-BA" b="1" dirty="0"/>
              <a:t>Sarajevo, 22. 05. </a:t>
            </a:r>
            <a:r>
              <a:rPr lang="bs-Latn-BA" b="1"/>
              <a:t>2020. </a:t>
            </a:r>
            <a:r>
              <a:rPr lang="bs-Latn-BA" b="1" dirty="0"/>
              <a:t>godine 		Ass. Ena Gotovuša, MA iur. 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113756" y="2967335"/>
            <a:ext cx="7964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Latn-BA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PREGOVARANJE O KRIVNJI 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9430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412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s-Latn-BA" b="1" dirty="0"/>
              <a:t>Šta mora sadržavati sporazum?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9252"/>
            <a:ext cx="10515600" cy="576973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Ime</a:t>
            </a:r>
            <a:r>
              <a:rPr lang="en-US" dirty="0"/>
              <a:t> i </a:t>
            </a:r>
            <a:r>
              <a:rPr lang="en-US" dirty="0" err="1"/>
              <a:t>prezime</a:t>
            </a:r>
            <a:r>
              <a:rPr lang="en-US" dirty="0"/>
              <a:t> </a:t>
            </a:r>
            <a:r>
              <a:rPr lang="en-US" dirty="0" err="1"/>
              <a:t>tužioca</a:t>
            </a:r>
            <a:r>
              <a:rPr lang="en-US" dirty="0"/>
              <a:t>, </a:t>
            </a:r>
            <a:r>
              <a:rPr lang="en-US" dirty="0" err="1"/>
              <a:t>branioca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i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generalijske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osumnjičenog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optuženog</a:t>
            </a:r>
            <a:r>
              <a:rPr lang="bs-Latn-BA" dirty="0"/>
              <a:t>; </a:t>
            </a:r>
          </a:p>
          <a:p>
            <a:pPr algn="just"/>
            <a:r>
              <a:rPr lang="en-US" dirty="0"/>
              <a:t>datum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zaključen</a:t>
            </a:r>
            <a:r>
              <a:rPr lang="en-US" dirty="0"/>
              <a:t>, </a:t>
            </a:r>
            <a:r>
              <a:rPr lang="en-US" dirty="0" err="1"/>
              <a:t>mjesto</a:t>
            </a:r>
            <a:r>
              <a:rPr lang="en-US" dirty="0"/>
              <a:t> </a:t>
            </a:r>
            <a:r>
              <a:rPr lang="en-US" dirty="0" err="1"/>
              <a:t>gdje</a:t>
            </a:r>
            <a:r>
              <a:rPr lang="en-US" dirty="0"/>
              <a:t> je </a:t>
            </a:r>
            <a:r>
              <a:rPr lang="en-US" dirty="0" err="1"/>
              <a:t>zaključen</a:t>
            </a:r>
            <a:r>
              <a:rPr lang="bs-Latn-BA" dirty="0"/>
              <a:t>; </a:t>
            </a:r>
          </a:p>
          <a:p>
            <a:pPr algn="just"/>
            <a:r>
              <a:rPr lang="en-US" dirty="0"/>
              <a:t> </a:t>
            </a:r>
            <a:r>
              <a:rPr lang="en-US" dirty="0" err="1"/>
              <a:t>činjenični</a:t>
            </a:r>
            <a:r>
              <a:rPr lang="en-US" dirty="0"/>
              <a:t> i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opis</a:t>
            </a:r>
            <a:r>
              <a:rPr lang="en-US" dirty="0"/>
              <a:t> </a:t>
            </a:r>
            <a:r>
              <a:rPr lang="en-US" dirty="0" err="1"/>
              <a:t>krivičnog</a:t>
            </a:r>
            <a:r>
              <a:rPr lang="en-US" dirty="0"/>
              <a:t> </a:t>
            </a:r>
            <a:r>
              <a:rPr lang="en-US" dirty="0" err="1"/>
              <a:t>djela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se </a:t>
            </a:r>
            <a:r>
              <a:rPr lang="en-US" dirty="0" err="1"/>
              <a:t>sporazum</a:t>
            </a:r>
            <a:r>
              <a:rPr lang="en-US" dirty="0"/>
              <a:t> o </a:t>
            </a:r>
            <a:r>
              <a:rPr lang="en-US" dirty="0" err="1"/>
              <a:t>priznanju</a:t>
            </a:r>
            <a:r>
              <a:rPr lang="en-US" dirty="0"/>
              <a:t> </a:t>
            </a:r>
            <a:r>
              <a:rPr lang="en-US" dirty="0" err="1"/>
              <a:t>krivnje</a:t>
            </a:r>
            <a:r>
              <a:rPr lang="en-US" dirty="0"/>
              <a:t> </a:t>
            </a:r>
            <a:r>
              <a:rPr lang="en-US" dirty="0" err="1"/>
              <a:t>zaključuje</a:t>
            </a:r>
            <a:r>
              <a:rPr lang="en-US" dirty="0"/>
              <a:t> u </a:t>
            </a:r>
            <a:r>
              <a:rPr lang="en-US" dirty="0" err="1"/>
              <a:t>fazi</a:t>
            </a:r>
            <a:r>
              <a:rPr lang="en-US" dirty="0"/>
              <a:t> </a:t>
            </a:r>
            <a:r>
              <a:rPr lang="en-US" dirty="0" err="1"/>
              <a:t>istrage</a:t>
            </a:r>
            <a:r>
              <a:rPr lang="en-US" dirty="0"/>
              <a:t>, a </a:t>
            </a:r>
            <a:r>
              <a:rPr lang="en-US" dirty="0" err="1"/>
              <a:t>ukoliko</a:t>
            </a:r>
            <a:r>
              <a:rPr lang="en-US" dirty="0"/>
              <a:t> se </a:t>
            </a:r>
            <a:r>
              <a:rPr lang="en-US" dirty="0" err="1"/>
              <a:t>sporazum</a:t>
            </a:r>
            <a:r>
              <a:rPr lang="en-US" dirty="0"/>
              <a:t> o </a:t>
            </a:r>
            <a:r>
              <a:rPr lang="en-US" dirty="0" err="1"/>
              <a:t>priznanju</a:t>
            </a:r>
            <a:r>
              <a:rPr lang="en-US" dirty="0"/>
              <a:t> </a:t>
            </a:r>
            <a:r>
              <a:rPr lang="en-US" dirty="0" err="1"/>
              <a:t>krivnje</a:t>
            </a:r>
            <a:r>
              <a:rPr lang="en-US" dirty="0"/>
              <a:t> </a:t>
            </a:r>
            <a:r>
              <a:rPr lang="en-US" dirty="0" err="1"/>
              <a:t>zaključuje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potvrđena</a:t>
            </a:r>
            <a:r>
              <a:rPr lang="en-US" dirty="0"/>
              <a:t> </a:t>
            </a:r>
            <a:r>
              <a:rPr lang="en-US" dirty="0" err="1"/>
              <a:t>optužnica</a:t>
            </a:r>
            <a:r>
              <a:rPr lang="en-US" dirty="0"/>
              <a:t>, </a:t>
            </a:r>
            <a:r>
              <a:rPr lang="en-US" dirty="0" err="1"/>
              <a:t>naziv</a:t>
            </a:r>
            <a:r>
              <a:rPr lang="en-US" dirty="0"/>
              <a:t> </a:t>
            </a:r>
            <a:r>
              <a:rPr lang="en-US" dirty="0" err="1"/>
              <a:t>tužilaštva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podiglo</a:t>
            </a:r>
            <a:r>
              <a:rPr lang="en-US" dirty="0"/>
              <a:t> </a:t>
            </a:r>
            <a:r>
              <a:rPr lang="en-US" dirty="0" err="1"/>
              <a:t>optužnicu</a:t>
            </a:r>
            <a:r>
              <a:rPr lang="en-US" dirty="0"/>
              <a:t>, </a:t>
            </a:r>
            <a:r>
              <a:rPr lang="en-US" dirty="0" err="1"/>
              <a:t>broj</a:t>
            </a:r>
            <a:r>
              <a:rPr lang="en-US" dirty="0"/>
              <a:t> i datum </a:t>
            </a:r>
            <a:r>
              <a:rPr lang="en-US" dirty="0" err="1"/>
              <a:t>iste</a:t>
            </a:r>
            <a:r>
              <a:rPr lang="bs-Latn-BA" dirty="0"/>
              <a:t>; </a:t>
            </a:r>
          </a:p>
          <a:p>
            <a:pPr algn="just"/>
            <a:r>
              <a:rPr lang="en-US" dirty="0" err="1"/>
              <a:t>prijedlog</a:t>
            </a:r>
            <a:r>
              <a:rPr lang="en-US" dirty="0"/>
              <a:t> da se </a:t>
            </a:r>
            <a:r>
              <a:rPr lang="en-US" dirty="0" err="1"/>
              <a:t>optuženom</a:t>
            </a:r>
            <a:r>
              <a:rPr lang="en-US" dirty="0"/>
              <a:t> </a:t>
            </a:r>
            <a:r>
              <a:rPr lang="en-US" dirty="0" err="1"/>
              <a:t>izrekne</a:t>
            </a:r>
            <a:r>
              <a:rPr lang="en-US" dirty="0"/>
              <a:t> </a:t>
            </a:r>
            <a:r>
              <a:rPr lang="en-US" dirty="0" err="1"/>
              <a:t>krivično</a:t>
            </a:r>
            <a:r>
              <a:rPr lang="en-US" dirty="0"/>
              <a:t> 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/>
              <a:t>sankcija</a:t>
            </a:r>
            <a:r>
              <a:rPr lang="en-US" dirty="0"/>
              <a:t>, </a:t>
            </a:r>
            <a:r>
              <a:rPr lang="en-US" dirty="0" err="1"/>
              <a:t>mjera</a:t>
            </a:r>
            <a:r>
              <a:rPr lang="en-US" dirty="0"/>
              <a:t> </a:t>
            </a:r>
            <a:r>
              <a:rPr lang="en-US" dirty="0" err="1"/>
              <a:t>bezbjednosti</a:t>
            </a:r>
            <a:r>
              <a:rPr lang="en-US" dirty="0"/>
              <a:t>, da se </a:t>
            </a:r>
            <a:r>
              <a:rPr lang="en-US" dirty="0" err="1"/>
              <a:t>obaveže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krivičnog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en-US" dirty="0"/>
              <a:t>, da se </a:t>
            </a:r>
            <a:r>
              <a:rPr lang="en-US" dirty="0" err="1"/>
              <a:t>usvoji</a:t>
            </a:r>
            <a:r>
              <a:rPr lang="en-US" dirty="0"/>
              <a:t> </a:t>
            </a:r>
            <a:r>
              <a:rPr lang="en-US" dirty="0" err="1"/>
              <a:t>imovinsko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zahtijev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podaci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djelimično</a:t>
            </a:r>
            <a:r>
              <a:rPr lang="en-US" dirty="0"/>
              <a:t> </a:t>
            </a:r>
            <a:r>
              <a:rPr lang="en-US" dirty="0" err="1"/>
              <a:t>presuđenje</a:t>
            </a:r>
            <a:r>
              <a:rPr lang="bs-Latn-BA" dirty="0"/>
              <a:t>; </a:t>
            </a:r>
          </a:p>
          <a:p>
            <a:pPr algn="just"/>
            <a:r>
              <a:rPr lang="en-US" dirty="0"/>
              <a:t>da je do </a:t>
            </a:r>
            <a:r>
              <a:rPr lang="en-US" dirty="0" err="1"/>
              <a:t>sporazum</a:t>
            </a:r>
            <a:r>
              <a:rPr lang="en-US" dirty="0"/>
              <a:t> o </a:t>
            </a:r>
            <a:r>
              <a:rPr lang="en-US" dirty="0" err="1"/>
              <a:t>priznanju</a:t>
            </a:r>
            <a:r>
              <a:rPr lang="en-US" dirty="0"/>
              <a:t> </a:t>
            </a:r>
            <a:r>
              <a:rPr lang="en-US" dirty="0" err="1"/>
              <a:t>krivnje</a:t>
            </a:r>
            <a:r>
              <a:rPr lang="en-US" dirty="0"/>
              <a:t> </a:t>
            </a:r>
            <a:r>
              <a:rPr lang="en-US" dirty="0" err="1"/>
              <a:t>došlo</a:t>
            </a:r>
            <a:r>
              <a:rPr lang="en-US" dirty="0"/>
              <a:t> </a:t>
            </a:r>
            <a:r>
              <a:rPr lang="en-US" dirty="0" err="1"/>
              <a:t>svjesno</a:t>
            </a:r>
            <a:r>
              <a:rPr lang="en-US" dirty="0"/>
              <a:t>, </a:t>
            </a:r>
            <a:r>
              <a:rPr lang="en-US" dirty="0" err="1"/>
              <a:t>dobrovoljno</a:t>
            </a:r>
            <a:r>
              <a:rPr lang="en-US" dirty="0"/>
              <a:t> i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razumjevanjem</a:t>
            </a:r>
            <a:r>
              <a:rPr lang="en-US" dirty="0"/>
              <a:t>, da je </a:t>
            </a:r>
            <a:r>
              <a:rPr lang="en-US" dirty="0" err="1"/>
              <a:t>osumnjičeni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optuženi</a:t>
            </a:r>
            <a:r>
              <a:rPr lang="en-US" dirty="0"/>
              <a:t> </a:t>
            </a:r>
            <a:r>
              <a:rPr lang="en-US" dirty="0" err="1"/>
              <a:t>upoznat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posledicama</a:t>
            </a:r>
            <a:r>
              <a:rPr lang="en-US" dirty="0"/>
              <a:t> o </a:t>
            </a:r>
            <a:r>
              <a:rPr lang="en-US" dirty="0" err="1"/>
              <a:t>imovinsko</a:t>
            </a:r>
            <a:r>
              <a:rPr lang="en-US" dirty="0"/>
              <a:t> </a:t>
            </a:r>
            <a:r>
              <a:rPr lang="en-US" dirty="0" err="1"/>
              <a:t>pravnom</a:t>
            </a:r>
            <a:r>
              <a:rPr lang="en-US" dirty="0"/>
              <a:t> </a:t>
            </a:r>
            <a:r>
              <a:rPr lang="en-US" dirty="0" err="1"/>
              <a:t>zahtijevu</a:t>
            </a:r>
            <a:r>
              <a:rPr lang="en-US" dirty="0"/>
              <a:t> i </a:t>
            </a:r>
            <a:r>
              <a:rPr lang="en-US" dirty="0" err="1"/>
              <a:t>troškovima</a:t>
            </a:r>
            <a:r>
              <a:rPr lang="en-US" dirty="0"/>
              <a:t> </a:t>
            </a:r>
            <a:r>
              <a:rPr lang="en-US" dirty="0" err="1"/>
              <a:t>krivičnog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en-US" dirty="0"/>
              <a:t>, da </a:t>
            </a:r>
            <a:r>
              <a:rPr lang="en-US" dirty="0" err="1"/>
              <a:t>optuženi</a:t>
            </a:r>
            <a:r>
              <a:rPr lang="en-US" dirty="0"/>
              <a:t> </a:t>
            </a:r>
            <a:r>
              <a:rPr lang="en-US" dirty="0" err="1"/>
              <a:t>razumije</a:t>
            </a:r>
            <a:r>
              <a:rPr lang="en-US" dirty="0"/>
              <a:t> </a:t>
            </a:r>
            <a:r>
              <a:rPr lang="en-US" b="1" u="sng" dirty="0"/>
              <a:t>da se </a:t>
            </a:r>
            <a:r>
              <a:rPr lang="en-US" b="1" u="sng" dirty="0" err="1"/>
              <a:t>sporazumom</a:t>
            </a:r>
            <a:r>
              <a:rPr lang="en-US" b="1" u="sng" dirty="0"/>
              <a:t> o </a:t>
            </a:r>
            <a:r>
              <a:rPr lang="en-US" b="1" u="sng" dirty="0" err="1"/>
              <a:t>priznanju</a:t>
            </a:r>
            <a:r>
              <a:rPr lang="en-US" b="1" u="sng" dirty="0"/>
              <a:t> </a:t>
            </a:r>
            <a:r>
              <a:rPr lang="en-US" b="1" u="sng" dirty="0" err="1"/>
              <a:t>krivnje</a:t>
            </a:r>
            <a:r>
              <a:rPr lang="en-US" b="1" u="sng" dirty="0"/>
              <a:t> </a:t>
            </a:r>
            <a:r>
              <a:rPr lang="en-US" b="1" u="sng" dirty="0" err="1"/>
              <a:t>odriče</a:t>
            </a:r>
            <a:r>
              <a:rPr lang="en-US" b="1" u="sng" dirty="0"/>
              <a:t> </a:t>
            </a:r>
            <a:r>
              <a:rPr lang="en-US" b="1" u="sng" dirty="0" err="1"/>
              <a:t>prava</a:t>
            </a:r>
            <a:r>
              <a:rPr lang="en-US" b="1" u="sng" dirty="0"/>
              <a:t> </a:t>
            </a:r>
            <a:r>
              <a:rPr lang="en-US" b="1" u="sng" dirty="0" err="1"/>
              <a:t>na</a:t>
            </a:r>
            <a:r>
              <a:rPr lang="en-US" b="1" u="sng" dirty="0"/>
              <a:t> </a:t>
            </a:r>
            <a:r>
              <a:rPr lang="en-US" b="1" u="sng" dirty="0" err="1"/>
              <a:t>suđenje</a:t>
            </a:r>
            <a:r>
              <a:rPr lang="en-US" b="1" u="sng" dirty="0"/>
              <a:t> i da ne </a:t>
            </a:r>
            <a:r>
              <a:rPr lang="en-US" b="1" u="sng" dirty="0" err="1"/>
              <a:t>može</a:t>
            </a:r>
            <a:r>
              <a:rPr lang="en-US" b="1" u="sng" dirty="0"/>
              <a:t> </a:t>
            </a:r>
            <a:r>
              <a:rPr lang="en-US" b="1" u="sng" dirty="0" err="1"/>
              <a:t>uložiti</a:t>
            </a:r>
            <a:r>
              <a:rPr lang="en-US" b="1" u="sng" dirty="0"/>
              <a:t> </a:t>
            </a:r>
            <a:r>
              <a:rPr lang="en-US" b="1" u="sng" dirty="0" err="1"/>
              <a:t>žalbu</a:t>
            </a:r>
            <a:r>
              <a:rPr lang="en-US" b="1" u="sng" dirty="0"/>
              <a:t> </a:t>
            </a:r>
            <a:r>
              <a:rPr lang="en-US" b="1" u="sng" dirty="0" err="1"/>
              <a:t>na</a:t>
            </a:r>
            <a:r>
              <a:rPr lang="en-US" b="1" u="sng" dirty="0"/>
              <a:t> </a:t>
            </a:r>
            <a:r>
              <a:rPr lang="en-US" b="1" u="sng" dirty="0" err="1"/>
              <a:t>krivično</a:t>
            </a:r>
            <a:r>
              <a:rPr lang="en-US" b="1" u="sng" dirty="0"/>
              <a:t> </a:t>
            </a:r>
            <a:r>
              <a:rPr lang="en-US" b="1" u="sng" dirty="0" err="1"/>
              <a:t>pravnu</a:t>
            </a:r>
            <a:r>
              <a:rPr lang="en-US" b="1" u="sng" dirty="0"/>
              <a:t> </a:t>
            </a:r>
            <a:r>
              <a:rPr lang="en-US" b="1" u="sng" dirty="0" err="1"/>
              <a:t>sankciju</a:t>
            </a:r>
            <a:r>
              <a:rPr lang="en-US" b="1" u="sng" dirty="0"/>
              <a:t> </a:t>
            </a:r>
            <a:r>
              <a:rPr lang="en-US" b="1" u="sng" dirty="0" err="1"/>
              <a:t>koja</a:t>
            </a:r>
            <a:r>
              <a:rPr lang="en-US" b="1" u="sng" dirty="0"/>
              <a:t> </a:t>
            </a:r>
            <a:r>
              <a:rPr lang="en-US" b="1" u="sng" dirty="0" err="1"/>
              <a:t>će</a:t>
            </a:r>
            <a:r>
              <a:rPr lang="en-US" b="1" u="sng" dirty="0"/>
              <a:t> mu se </a:t>
            </a:r>
            <a:r>
              <a:rPr lang="en-US" b="1" u="sng" dirty="0" err="1"/>
              <a:t>izreći</a:t>
            </a:r>
            <a:r>
              <a:rPr lang="bs-Latn-BA" b="1" dirty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48067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s-Latn-BA" b="1" dirty="0"/>
              <a:t>Razmatranje sporazuma o priznanju krivnje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Sporazum o priznanju krivnje se mora podnijeti na razmatranje i odluku sudu. </a:t>
            </a:r>
          </a:p>
          <a:p>
            <a:pPr marL="0" indent="0">
              <a:buNone/>
            </a:pPr>
            <a:endParaRPr lang="bs-Latn-BA" dirty="0"/>
          </a:p>
          <a:p>
            <a:r>
              <a:rPr lang="en-US" dirty="0" err="1"/>
              <a:t>Sudija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prethodno</a:t>
            </a:r>
            <a:r>
              <a:rPr lang="en-US" dirty="0"/>
              <a:t> </a:t>
            </a:r>
            <a:r>
              <a:rPr lang="en-US" dirty="0" err="1"/>
              <a:t>saslušanje</a:t>
            </a:r>
            <a:r>
              <a:rPr lang="en-US" dirty="0"/>
              <a:t>, </a:t>
            </a:r>
            <a:r>
              <a:rPr lang="en-US" dirty="0" err="1"/>
              <a:t>sudija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vijeće</a:t>
            </a:r>
            <a:r>
              <a:rPr lang="en-US" dirty="0"/>
              <a:t> </a:t>
            </a:r>
            <a:r>
              <a:rPr lang="en-US" dirty="0" err="1"/>
              <a:t>sporazum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prihvatiti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odbaciti</a:t>
            </a:r>
            <a:r>
              <a:rPr lang="en-US" dirty="0"/>
              <a:t>. </a:t>
            </a:r>
            <a:endParaRPr lang="bs-Latn-BA" dirty="0"/>
          </a:p>
          <a:p>
            <a:pPr marL="0" indent="0">
              <a:buNone/>
            </a:pPr>
            <a:endParaRPr lang="bs-Latn-BA" dirty="0"/>
          </a:p>
          <a:p>
            <a:r>
              <a:rPr lang="bs-Latn-BA" dirty="0"/>
              <a:t>Prilikom razmatranja sporazuma o priznanju krivnje sud je dužan da provjeri  zakonom taksativno nabrojane uslove (čl. 231 st. 6. ZKP BiH)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725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3"/>
            <a:ext cx="10515600" cy="47873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bs-Latn-BA" b="1" dirty="0"/>
              <a:t>Zakonski uslovi koje sud provjerava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628068"/>
          </a:xfrm>
        </p:spPr>
        <p:txBody>
          <a:bodyPr/>
          <a:lstStyle/>
          <a:p>
            <a:pPr algn="just"/>
            <a:r>
              <a:rPr lang="en-US" dirty="0"/>
              <a:t>a) da li je do </a:t>
            </a:r>
            <a:r>
              <a:rPr lang="en-US" dirty="0" err="1"/>
              <a:t>sporazuma</a:t>
            </a:r>
            <a:r>
              <a:rPr lang="en-US" dirty="0"/>
              <a:t> o </a:t>
            </a:r>
            <a:r>
              <a:rPr lang="en-US" dirty="0" err="1"/>
              <a:t>priznanju</a:t>
            </a:r>
            <a:r>
              <a:rPr lang="en-US" dirty="0"/>
              <a:t> </a:t>
            </a:r>
            <a:r>
              <a:rPr lang="en-US" dirty="0" err="1"/>
              <a:t>krivice</a:t>
            </a:r>
            <a:r>
              <a:rPr lang="en-US" dirty="0"/>
              <a:t> </a:t>
            </a:r>
            <a:r>
              <a:rPr lang="en-US" dirty="0" err="1"/>
              <a:t>došlo</a:t>
            </a:r>
            <a:r>
              <a:rPr lang="en-US" dirty="0"/>
              <a:t> </a:t>
            </a:r>
            <a:r>
              <a:rPr lang="en-US" dirty="0" err="1"/>
              <a:t>dobrovoljno</a:t>
            </a:r>
            <a:r>
              <a:rPr lang="en-US" dirty="0"/>
              <a:t>, </a:t>
            </a:r>
            <a:r>
              <a:rPr lang="en-US" dirty="0" err="1"/>
              <a:t>svjesno</a:t>
            </a:r>
            <a:r>
              <a:rPr lang="en-US" dirty="0"/>
              <a:t> i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razumijevanjem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i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upoznavanja</a:t>
            </a:r>
            <a:r>
              <a:rPr lang="en-US" dirty="0"/>
              <a:t> o </a:t>
            </a:r>
            <a:r>
              <a:rPr lang="en-US" dirty="0" err="1"/>
              <a:t>mogućim</a:t>
            </a:r>
            <a:r>
              <a:rPr lang="en-US" dirty="0"/>
              <a:t> </a:t>
            </a:r>
            <a:r>
              <a:rPr lang="en-US" dirty="0" err="1"/>
              <a:t>posljedicama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i </a:t>
            </a:r>
            <a:r>
              <a:rPr lang="en-US" dirty="0" err="1"/>
              <a:t>posljedice</a:t>
            </a:r>
            <a:r>
              <a:rPr lang="en-US" dirty="0"/>
              <a:t> </a:t>
            </a:r>
            <a:r>
              <a:rPr lang="en-US" dirty="0" err="1"/>
              <a:t>vezane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imovinskopravni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, </a:t>
            </a:r>
            <a:r>
              <a:rPr lang="en-US" dirty="0" err="1"/>
              <a:t>oduzimanje</a:t>
            </a:r>
            <a:r>
              <a:rPr lang="en-US" dirty="0"/>
              <a:t> </a:t>
            </a:r>
            <a:r>
              <a:rPr lang="en-US" dirty="0" err="1"/>
              <a:t>imovinske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pribavljene</a:t>
            </a:r>
            <a:r>
              <a:rPr lang="en-US" dirty="0"/>
              <a:t> </a:t>
            </a:r>
            <a:r>
              <a:rPr lang="en-US" dirty="0" err="1"/>
              <a:t>krivičnim</a:t>
            </a:r>
            <a:r>
              <a:rPr lang="en-US" dirty="0"/>
              <a:t> </a:t>
            </a:r>
            <a:r>
              <a:rPr lang="en-US" dirty="0" err="1"/>
              <a:t>djelom</a:t>
            </a:r>
            <a:r>
              <a:rPr lang="en-US" dirty="0"/>
              <a:t> i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krivičnog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en-US" dirty="0"/>
              <a:t>,</a:t>
            </a:r>
            <a:endParaRPr lang="bs-Latn-BA" dirty="0"/>
          </a:p>
          <a:p>
            <a:pPr algn="just"/>
            <a:r>
              <a:rPr lang="en-US" dirty="0"/>
              <a:t> b) da li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dokaza</a:t>
            </a:r>
            <a:r>
              <a:rPr lang="en-US" dirty="0"/>
              <a:t> o </a:t>
            </a:r>
            <a:r>
              <a:rPr lang="en-US" dirty="0" err="1"/>
              <a:t>krivici</a:t>
            </a:r>
            <a:r>
              <a:rPr lang="en-US" dirty="0"/>
              <a:t> </a:t>
            </a:r>
            <a:r>
              <a:rPr lang="en-US" dirty="0" err="1"/>
              <a:t>optuženog</a:t>
            </a:r>
            <a:r>
              <a:rPr lang="en-US" dirty="0"/>
              <a:t>, </a:t>
            </a:r>
            <a:endParaRPr lang="bs-Latn-BA" dirty="0"/>
          </a:p>
          <a:p>
            <a:pPr algn="just"/>
            <a:r>
              <a:rPr lang="en-US" dirty="0"/>
              <a:t>c) da li </a:t>
            </a:r>
            <a:r>
              <a:rPr lang="en-US" dirty="0" err="1"/>
              <a:t>optuženi</a:t>
            </a:r>
            <a:r>
              <a:rPr lang="en-US" dirty="0"/>
              <a:t> </a:t>
            </a:r>
            <a:r>
              <a:rPr lang="en-US" dirty="0" err="1"/>
              <a:t>razumije</a:t>
            </a:r>
            <a:r>
              <a:rPr lang="en-US" dirty="0"/>
              <a:t> da se </a:t>
            </a:r>
            <a:r>
              <a:rPr lang="en-US" dirty="0" err="1"/>
              <a:t>sporazumom</a:t>
            </a:r>
            <a:r>
              <a:rPr lang="en-US" dirty="0"/>
              <a:t> o </a:t>
            </a:r>
            <a:r>
              <a:rPr lang="en-US" dirty="0" err="1"/>
              <a:t>priznanju</a:t>
            </a:r>
            <a:r>
              <a:rPr lang="en-US" dirty="0"/>
              <a:t> </a:t>
            </a:r>
            <a:r>
              <a:rPr lang="en-US" dirty="0" err="1"/>
              <a:t>krivice</a:t>
            </a:r>
            <a:r>
              <a:rPr lang="en-US" dirty="0"/>
              <a:t> </a:t>
            </a:r>
            <a:r>
              <a:rPr lang="en-US" dirty="0" err="1"/>
              <a:t>odriče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suđenje</a:t>
            </a:r>
            <a:r>
              <a:rPr lang="en-US" dirty="0"/>
              <a:t> i da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uložiti</a:t>
            </a:r>
            <a:r>
              <a:rPr lang="en-US" dirty="0"/>
              <a:t> </a:t>
            </a:r>
            <a:r>
              <a:rPr lang="en-US" dirty="0" err="1"/>
              <a:t>žalbu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krivičnopravnu</a:t>
            </a:r>
            <a:r>
              <a:rPr lang="en-US" dirty="0"/>
              <a:t> </a:t>
            </a:r>
            <a:r>
              <a:rPr lang="en-US" dirty="0" err="1"/>
              <a:t>sankciju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mu se </a:t>
            </a:r>
            <a:r>
              <a:rPr lang="en-US" dirty="0" err="1"/>
              <a:t>izreći</a:t>
            </a:r>
            <a:r>
              <a:rPr lang="en-US" dirty="0"/>
              <a:t>, </a:t>
            </a:r>
            <a:endParaRPr lang="bs-Latn-BA" dirty="0"/>
          </a:p>
          <a:p>
            <a:pPr algn="just"/>
            <a:r>
              <a:rPr lang="en-US" dirty="0"/>
              <a:t>d) da li je </a:t>
            </a:r>
            <a:r>
              <a:rPr lang="en-US" dirty="0" err="1"/>
              <a:t>izrečena</a:t>
            </a:r>
            <a:r>
              <a:rPr lang="en-US" dirty="0"/>
              <a:t> </a:t>
            </a:r>
            <a:r>
              <a:rPr lang="en-US" dirty="0" err="1"/>
              <a:t>krivičnopravna</a:t>
            </a:r>
            <a:r>
              <a:rPr lang="en-US" dirty="0"/>
              <a:t> </a:t>
            </a:r>
            <a:r>
              <a:rPr lang="en-US" dirty="0" err="1"/>
              <a:t>sankcija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bs-Latn-BA" dirty="0"/>
              <a:t>krivičnim zakonom (princip zakonitosti) </a:t>
            </a:r>
          </a:p>
          <a:p>
            <a:pPr algn="just"/>
            <a:r>
              <a:rPr lang="en-US" dirty="0"/>
              <a:t>e) da li je </a:t>
            </a:r>
            <a:r>
              <a:rPr lang="en-US" dirty="0" err="1"/>
              <a:t>oštećenom</a:t>
            </a:r>
            <a:r>
              <a:rPr lang="en-US" dirty="0"/>
              <a:t> </a:t>
            </a:r>
            <a:r>
              <a:rPr lang="en-US" dirty="0" err="1"/>
              <a:t>pružena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da se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tužiocem</a:t>
            </a:r>
            <a:r>
              <a:rPr lang="en-US" dirty="0"/>
              <a:t> </a:t>
            </a:r>
            <a:r>
              <a:rPr lang="en-US" dirty="0" err="1"/>
              <a:t>izjasni</a:t>
            </a:r>
            <a:r>
              <a:rPr lang="en-US" dirty="0"/>
              <a:t> o </a:t>
            </a:r>
            <a:r>
              <a:rPr lang="en-US" dirty="0" err="1"/>
              <a:t>imovinskopravnom</a:t>
            </a:r>
            <a:r>
              <a:rPr lang="en-US" dirty="0"/>
              <a:t> </a:t>
            </a:r>
            <a:r>
              <a:rPr lang="en-US" dirty="0" err="1"/>
              <a:t>zahtjevu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51744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s-Latn-BA" b="1" dirty="0"/>
              <a:t>Sud može prihvatiti ili odbaciti sporazum o priznanju krivnje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Ako</a:t>
            </a:r>
            <a:r>
              <a:rPr lang="en-US" dirty="0"/>
              <a:t> Sud </a:t>
            </a:r>
            <a:r>
              <a:rPr lang="en-US" dirty="0" err="1"/>
              <a:t>prihvati</a:t>
            </a:r>
            <a:r>
              <a:rPr lang="en-US" dirty="0"/>
              <a:t> </a:t>
            </a:r>
            <a:r>
              <a:rPr lang="en-US" dirty="0" err="1"/>
              <a:t>sporazum</a:t>
            </a:r>
            <a:r>
              <a:rPr lang="en-US" dirty="0"/>
              <a:t> o </a:t>
            </a:r>
            <a:r>
              <a:rPr lang="en-US" dirty="0" err="1"/>
              <a:t>priznanju</a:t>
            </a:r>
            <a:r>
              <a:rPr lang="en-US" dirty="0"/>
              <a:t> </a:t>
            </a:r>
            <a:r>
              <a:rPr lang="en-US" dirty="0" err="1"/>
              <a:t>krivice</a:t>
            </a:r>
            <a:r>
              <a:rPr lang="en-US" dirty="0"/>
              <a:t>, </a:t>
            </a:r>
            <a:r>
              <a:rPr lang="en-US" dirty="0" err="1"/>
              <a:t>izjava</a:t>
            </a:r>
            <a:r>
              <a:rPr lang="en-US" dirty="0"/>
              <a:t> </a:t>
            </a:r>
            <a:r>
              <a:rPr lang="en-US" dirty="0" err="1"/>
              <a:t>optuženog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unijeti</a:t>
            </a:r>
            <a:r>
              <a:rPr lang="en-US" dirty="0"/>
              <a:t> u </a:t>
            </a:r>
            <a:r>
              <a:rPr lang="en-US" dirty="0" err="1"/>
              <a:t>zapisnik</a:t>
            </a:r>
            <a:r>
              <a:rPr lang="en-US" dirty="0"/>
              <a:t> i </a:t>
            </a:r>
            <a:r>
              <a:rPr lang="en-US" dirty="0" err="1"/>
              <a:t>nastaviti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pretresom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izricanje</a:t>
            </a:r>
            <a:r>
              <a:rPr lang="en-US" dirty="0"/>
              <a:t> </a:t>
            </a:r>
            <a:r>
              <a:rPr lang="en-US" dirty="0" err="1"/>
              <a:t>krivičnopravne</a:t>
            </a:r>
            <a:r>
              <a:rPr lang="en-US" dirty="0"/>
              <a:t> </a:t>
            </a:r>
            <a:r>
              <a:rPr lang="en-US" dirty="0" err="1"/>
              <a:t>sankcije</a:t>
            </a:r>
            <a:r>
              <a:rPr lang="en-US" dirty="0"/>
              <a:t> </a:t>
            </a:r>
            <a:r>
              <a:rPr lang="en-US" dirty="0" err="1"/>
              <a:t>predviđene</a:t>
            </a:r>
            <a:r>
              <a:rPr lang="en-US" dirty="0"/>
              <a:t> </a:t>
            </a:r>
            <a:r>
              <a:rPr lang="en-US" dirty="0" err="1"/>
              <a:t>sporazumom</a:t>
            </a:r>
            <a:r>
              <a:rPr lang="en-US" dirty="0"/>
              <a:t>. </a:t>
            </a:r>
            <a:r>
              <a:rPr lang="bs-Latn-BA" dirty="0"/>
              <a:t>(oštećenom se dostavlja presuda, 289. st. 4 ZKP BiH) </a:t>
            </a:r>
          </a:p>
          <a:p>
            <a:pPr algn="just"/>
            <a:r>
              <a:rPr lang="en-US" dirty="0" err="1"/>
              <a:t>Ako</a:t>
            </a:r>
            <a:r>
              <a:rPr lang="en-US" dirty="0"/>
              <a:t> Sud </a:t>
            </a:r>
            <a:r>
              <a:rPr lang="en-US" dirty="0" err="1"/>
              <a:t>odbaci</a:t>
            </a:r>
            <a:r>
              <a:rPr lang="en-US" dirty="0"/>
              <a:t> </a:t>
            </a:r>
            <a:r>
              <a:rPr lang="en-US" dirty="0" err="1"/>
              <a:t>sporazum</a:t>
            </a:r>
            <a:r>
              <a:rPr lang="en-US" dirty="0"/>
              <a:t> o </a:t>
            </a:r>
            <a:r>
              <a:rPr lang="en-US" dirty="0" err="1"/>
              <a:t>priznanju</a:t>
            </a:r>
            <a:r>
              <a:rPr lang="en-US" dirty="0"/>
              <a:t> </a:t>
            </a:r>
            <a:r>
              <a:rPr lang="en-US" dirty="0" err="1"/>
              <a:t>krivice</a:t>
            </a:r>
            <a:r>
              <a:rPr lang="en-US" dirty="0"/>
              <a:t>, to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saopštiti</a:t>
            </a:r>
            <a:r>
              <a:rPr lang="en-US" dirty="0"/>
              <a:t> </a:t>
            </a:r>
            <a:r>
              <a:rPr lang="en-US" dirty="0" err="1"/>
              <a:t>strankama</a:t>
            </a:r>
            <a:r>
              <a:rPr lang="en-US" dirty="0"/>
              <a:t> i </a:t>
            </a:r>
            <a:r>
              <a:rPr lang="en-US" dirty="0" err="1"/>
              <a:t>braniocu</a:t>
            </a:r>
            <a:r>
              <a:rPr lang="en-US" dirty="0"/>
              <a:t> i </a:t>
            </a:r>
            <a:r>
              <a:rPr lang="en-US" dirty="0" err="1"/>
              <a:t>konstatovati</a:t>
            </a:r>
            <a:r>
              <a:rPr lang="en-US" dirty="0"/>
              <a:t> u </a:t>
            </a:r>
            <a:r>
              <a:rPr lang="en-US" dirty="0" err="1"/>
              <a:t>zapisnik</a:t>
            </a:r>
            <a:r>
              <a:rPr lang="en-US" dirty="0"/>
              <a:t>.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odrediti</a:t>
            </a:r>
            <a:r>
              <a:rPr lang="en-US" dirty="0"/>
              <a:t> datum </a:t>
            </a:r>
            <a:r>
              <a:rPr lang="en-US" dirty="0" err="1"/>
              <a:t>održavanja</a:t>
            </a:r>
            <a:r>
              <a:rPr lang="en-US" dirty="0"/>
              <a:t> </a:t>
            </a:r>
            <a:r>
              <a:rPr lang="en-US" dirty="0" err="1"/>
              <a:t>glavnog</a:t>
            </a:r>
            <a:r>
              <a:rPr lang="en-US" dirty="0"/>
              <a:t> </a:t>
            </a:r>
            <a:r>
              <a:rPr lang="en-US" dirty="0" err="1"/>
              <a:t>pretresa</a:t>
            </a:r>
            <a:r>
              <a:rPr lang="en-US" dirty="0"/>
              <a:t>.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pretres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zakazan</a:t>
            </a:r>
            <a:r>
              <a:rPr lang="en-US" dirty="0"/>
              <a:t> u </a:t>
            </a:r>
            <a:r>
              <a:rPr lang="en-US" dirty="0" err="1"/>
              <a:t>roku</a:t>
            </a:r>
            <a:r>
              <a:rPr lang="en-US" dirty="0"/>
              <a:t> od 30 </a:t>
            </a:r>
            <a:r>
              <a:rPr lang="en-US" dirty="0" err="1"/>
              <a:t>dana</a:t>
            </a:r>
            <a:r>
              <a:rPr lang="en-US" dirty="0"/>
              <a:t>. </a:t>
            </a:r>
            <a:r>
              <a:rPr lang="en-US" dirty="0" err="1"/>
              <a:t>Priznanje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sporazuma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dokaz</a:t>
            </a:r>
            <a:r>
              <a:rPr lang="en-US" dirty="0"/>
              <a:t> u </a:t>
            </a:r>
            <a:r>
              <a:rPr lang="en-US" dirty="0" err="1"/>
              <a:t>krivičnom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. Sud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obavijestiti</a:t>
            </a:r>
            <a:r>
              <a:rPr lang="en-US" dirty="0"/>
              <a:t> </a:t>
            </a:r>
            <a:r>
              <a:rPr lang="en-US" dirty="0" err="1"/>
              <a:t>oštećenog</a:t>
            </a:r>
            <a:r>
              <a:rPr lang="en-US" dirty="0"/>
              <a:t> o </a:t>
            </a:r>
            <a:r>
              <a:rPr lang="en-US" dirty="0" err="1"/>
              <a:t>rezultatima</a:t>
            </a:r>
            <a:r>
              <a:rPr lang="en-US" dirty="0"/>
              <a:t> </a:t>
            </a:r>
            <a:r>
              <a:rPr lang="en-US" dirty="0" err="1"/>
              <a:t>pregovaranja</a:t>
            </a:r>
            <a:r>
              <a:rPr lang="en-US" dirty="0"/>
              <a:t> o </a:t>
            </a:r>
            <a:r>
              <a:rPr lang="en-US" dirty="0" err="1"/>
              <a:t>krivici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20453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s-Latn-BA" b="1" dirty="0"/>
              <a:t>Pregovaranje o krivnji: „nagodba“</a:t>
            </a:r>
            <a:br>
              <a:rPr lang="bs-Latn-BA" b="1" dirty="0"/>
            </a:br>
            <a:r>
              <a:rPr lang="bs-Latn-BA" b="1" dirty="0"/>
              <a:t>Sporazum o priznanju krivnje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bs-Latn-BA" dirty="0"/>
          </a:p>
          <a:p>
            <a:pPr algn="just"/>
            <a:r>
              <a:rPr lang="bs-Latn-BA" dirty="0"/>
              <a:t>U krivično pravosuđe BiH uvedeno 2003. godine. </a:t>
            </a:r>
          </a:p>
          <a:p>
            <a:pPr algn="just"/>
            <a:r>
              <a:rPr lang="bs-Latn-BA" dirty="0"/>
              <a:t>Anglosaksonski institut (eng. </a:t>
            </a:r>
            <a:r>
              <a:rPr lang="bs-Latn-BA" i="1" dirty="0"/>
              <a:t>plea bargain</a:t>
            </a:r>
            <a:r>
              <a:rPr lang="bs-Latn-BA" dirty="0"/>
              <a:t>) </a:t>
            </a:r>
          </a:p>
          <a:p>
            <a:pPr algn="just"/>
            <a:r>
              <a:rPr lang="bs-Latn-BA" dirty="0"/>
              <a:t>„Nagodba“ između dvije suprostavljene strane: optužbe i odbrane </a:t>
            </a:r>
          </a:p>
          <a:p>
            <a:pPr algn="just"/>
            <a:r>
              <a:rPr lang="en-US" dirty="0"/>
              <a:t>Da bi </a:t>
            </a:r>
            <a:r>
              <a:rPr lang="en-US" dirty="0" err="1"/>
              <a:t>uopšte</a:t>
            </a:r>
            <a:r>
              <a:rPr lang="en-US" dirty="0"/>
              <a:t> </a:t>
            </a:r>
            <a:r>
              <a:rPr lang="en-US" dirty="0" err="1"/>
              <a:t>došlo</a:t>
            </a:r>
            <a:r>
              <a:rPr lang="en-US" dirty="0"/>
              <a:t> da </a:t>
            </a:r>
            <a:r>
              <a:rPr lang="en-US" dirty="0" err="1"/>
              <a:t>primjene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instituta</a:t>
            </a:r>
            <a:r>
              <a:rPr lang="en-US" dirty="0"/>
              <a:t> </a:t>
            </a:r>
            <a:r>
              <a:rPr lang="en-US" dirty="0" err="1"/>
              <a:t>neophodno</a:t>
            </a:r>
            <a:r>
              <a:rPr lang="en-US" dirty="0"/>
              <a:t> je da </a:t>
            </a:r>
            <a:r>
              <a:rPr lang="en-US" dirty="0" err="1"/>
              <a:t>osumnjičeni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optuženi</a:t>
            </a:r>
            <a:r>
              <a:rPr lang="en-US" dirty="0"/>
              <a:t>, </a:t>
            </a:r>
            <a:r>
              <a:rPr lang="en-US" dirty="0" err="1"/>
              <a:t>njegov</a:t>
            </a:r>
            <a:r>
              <a:rPr lang="en-US" dirty="0"/>
              <a:t> </a:t>
            </a:r>
            <a:r>
              <a:rPr lang="en-US" dirty="0" err="1"/>
              <a:t>branilac</a:t>
            </a:r>
            <a:r>
              <a:rPr lang="en-US" dirty="0"/>
              <a:t> i </a:t>
            </a:r>
            <a:r>
              <a:rPr lang="en-US" dirty="0" err="1"/>
              <a:t>tužilac</a:t>
            </a:r>
            <a:r>
              <a:rPr lang="en-US" dirty="0"/>
              <a:t> </a:t>
            </a:r>
            <a:r>
              <a:rPr lang="en-US" dirty="0" err="1"/>
              <a:t>otpočnu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pregovorima</a:t>
            </a:r>
            <a:r>
              <a:rPr lang="en-US" dirty="0"/>
              <a:t> o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priznanja</a:t>
            </a:r>
            <a:r>
              <a:rPr lang="en-US" dirty="0"/>
              <a:t> </a:t>
            </a:r>
            <a:r>
              <a:rPr lang="en-US" dirty="0" err="1"/>
              <a:t>krivnje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djelo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osumnjičeni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optuženi</a:t>
            </a:r>
            <a:r>
              <a:rPr lang="en-US" dirty="0"/>
              <a:t> </a:t>
            </a:r>
            <a:r>
              <a:rPr lang="en-US" dirty="0" err="1"/>
              <a:t>tereti</a:t>
            </a:r>
            <a:r>
              <a:rPr lang="en-US" dirty="0"/>
              <a:t>. </a:t>
            </a:r>
            <a:endParaRPr lang="bs-Latn-BA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5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s-Latn-BA" b="1" dirty="0"/>
              <a:t>Pregovaranje o krivnji: „nagodba“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s-Latn-BA" sz="3200" dirty="0"/>
              <a:t>ZKP nisu propisana bilo kakva ograničenja vezana za težinu KD ili zaprijećenu krivičnopravnu sankciju. </a:t>
            </a:r>
          </a:p>
          <a:p>
            <a:pPr algn="just"/>
            <a:r>
              <a:rPr lang="bs-Latn-BA" sz="3200" dirty="0"/>
              <a:t>Pregovaranje je otvoreno za sva krivična djela i lakša i najsloženija. </a:t>
            </a:r>
          </a:p>
          <a:p>
            <a:pPr algn="just"/>
            <a:r>
              <a:rPr lang="bs-Latn-BA" sz="3200" dirty="0"/>
              <a:t>Kao i postupak za izdavanje kaznenog naloga osnovni cilj „nagodbe“ jeste rasterećenje krivičnog pravosuđa na način da se osigura efikasnost krivičnog postupka.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587486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s-Latn-BA" b="1" dirty="0"/>
              <a:t>Ko inicira postupak?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bs-Latn-BA" sz="3000" dirty="0"/>
              <a:t>Inicijativu za postizanje sporazuma mogu dati: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sz="3000" dirty="0"/>
              <a:t>Tužilac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sz="3000" dirty="0"/>
              <a:t>Osumnjičeni/optuženi, njegov branilac </a:t>
            </a:r>
          </a:p>
          <a:p>
            <a:pPr marL="0" indent="0" algn="just">
              <a:buNone/>
            </a:pPr>
            <a:r>
              <a:rPr lang="bs-Latn-BA" sz="3000" dirty="0"/>
              <a:t>Postupak se mora odvijati na ravnopravnoj osnovi. </a:t>
            </a:r>
          </a:p>
          <a:p>
            <a:pPr marL="0" indent="0" algn="just">
              <a:buNone/>
            </a:pPr>
            <a:r>
              <a:rPr lang="bs-Latn-BA" sz="3000" dirty="0"/>
              <a:t>ZKP propisuje da se pregovaranje o krivnji odnosi na uslove priznanja krivnje za djelo koje se osumnjičenom/optuženom stavlja na teret. </a:t>
            </a:r>
          </a:p>
          <a:p>
            <a:pPr marL="0" indent="0" algn="just">
              <a:buNone/>
            </a:pPr>
            <a:r>
              <a:rPr lang="bs-Latn-BA" b="1" dirty="0"/>
              <a:t>Drugim riječima: predmet pregovaranja ne može biti odustanak tužioca od krivičnog gonjenja niti on može ponuditi  blažu pravnu kvalifikaciju KD u slučaju postojanja dokaza koji upućuju da bi se KD trebalo teže pravno kvalifikovati. </a:t>
            </a:r>
          </a:p>
        </p:txBody>
      </p:sp>
    </p:spTree>
    <p:extLst>
      <p:ext uri="{BB962C8B-B14F-4D97-AF65-F5344CB8AC3E}">
        <p14:creationId xmlns:p14="http://schemas.microsoft.com/office/powerpoint/2010/main" val="1801389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s-Latn-BA" b="1" dirty="0"/>
              <a:t>Kada se ne može zaključiti sporazum o priznanju krivnje?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b="1" dirty="0"/>
              <a:t>Ako se optuženi na ročištu za izjašnjavanje o krivnji izjasnio: </a:t>
            </a:r>
          </a:p>
          <a:p>
            <a:pPr marL="0" indent="0" algn="ctr">
              <a:buNone/>
            </a:pPr>
            <a:r>
              <a:rPr lang="bs-Latn-BA" sz="3000" b="1" u="sng" dirty="0"/>
              <a:t>DA JE KRIV!!!</a:t>
            </a:r>
          </a:p>
          <a:p>
            <a:pPr marL="0" indent="0" algn="just">
              <a:buNone/>
            </a:pPr>
            <a:endParaRPr lang="bs-Latn-BA" sz="3000" b="1" u="sng" dirty="0"/>
          </a:p>
          <a:p>
            <a:pPr marL="0" indent="0" algn="just">
              <a:buNone/>
            </a:pPr>
            <a:r>
              <a:rPr lang="bs-Latn-BA" sz="3000" b="1" u="sng" dirty="0"/>
              <a:t>Član 231 ZKP BiH: </a:t>
            </a:r>
          </a:p>
          <a:p>
            <a:pPr marL="0" indent="0" algn="just">
              <a:buNone/>
            </a:pPr>
            <a:r>
              <a:rPr lang="en-US" sz="3200" dirty="0" err="1"/>
              <a:t>Sporazum</a:t>
            </a:r>
            <a:r>
              <a:rPr lang="en-US" sz="3200" dirty="0"/>
              <a:t> o </a:t>
            </a:r>
            <a:r>
              <a:rPr lang="en-US" sz="3200" dirty="0" err="1"/>
              <a:t>priznanju</a:t>
            </a:r>
            <a:r>
              <a:rPr lang="en-US" sz="3200" dirty="0"/>
              <a:t> </a:t>
            </a:r>
            <a:r>
              <a:rPr lang="en-US" sz="3200" dirty="0" err="1"/>
              <a:t>krivice</a:t>
            </a:r>
            <a:r>
              <a:rPr lang="en-US" sz="3200" dirty="0"/>
              <a:t> ne </a:t>
            </a:r>
            <a:r>
              <a:rPr lang="en-US" sz="3200" dirty="0" err="1"/>
              <a:t>može</a:t>
            </a:r>
            <a:r>
              <a:rPr lang="en-US" sz="3200" dirty="0"/>
              <a:t> se </a:t>
            </a:r>
            <a:r>
              <a:rPr lang="en-US" sz="3200" dirty="0" err="1"/>
              <a:t>zaključiti</a:t>
            </a:r>
            <a:r>
              <a:rPr lang="en-US" sz="3200" dirty="0"/>
              <a:t> </a:t>
            </a:r>
            <a:r>
              <a:rPr lang="en-US" sz="3200" dirty="0" err="1"/>
              <a:t>ako</a:t>
            </a:r>
            <a:r>
              <a:rPr lang="en-US" sz="3200" dirty="0"/>
              <a:t> se </a:t>
            </a:r>
            <a:r>
              <a:rPr lang="en-US" sz="3200" dirty="0" err="1"/>
              <a:t>optuženi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ročištu</a:t>
            </a:r>
            <a:r>
              <a:rPr lang="en-US" sz="3200" dirty="0"/>
              <a:t> </a:t>
            </a:r>
            <a:r>
              <a:rPr lang="en-US" sz="3200" dirty="0" err="1"/>
              <a:t>za</a:t>
            </a:r>
            <a:r>
              <a:rPr lang="en-US" sz="3200" dirty="0"/>
              <a:t> </a:t>
            </a:r>
            <a:r>
              <a:rPr lang="en-US" sz="3200" dirty="0" err="1"/>
              <a:t>izjašnjenje</a:t>
            </a:r>
            <a:r>
              <a:rPr lang="en-US" sz="3200" dirty="0"/>
              <a:t> o </a:t>
            </a:r>
            <a:r>
              <a:rPr lang="en-US" sz="3200" dirty="0" err="1"/>
              <a:t>krivici</a:t>
            </a:r>
            <a:r>
              <a:rPr lang="en-US" sz="3200" dirty="0"/>
              <a:t> </a:t>
            </a:r>
            <a:r>
              <a:rPr lang="en-US" sz="3200" dirty="0" err="1"/>
              <a:t>izjasnio</a:t>
            </a:r>
            <a:r>
              <a:rPr lang="en-US" sz="3200" dirty="0"/>
              <a:t> da je </a:t>
            </a:r>
            <a:r>
              <a:rPr lang="en-US" sz="3200" dirty="0" err="1"/>
              <a:t>kriv</a:t>
            </a:r>
            <a:r>
              <a:rPr lang="en-US" sz="3200" dirty="0"/>
              <a:t>. </a:t>
            </a:r>
            <a:endParaRPr lang="bs-Latn-BA" sz="3000" b="1" u="sng" dirty="0"/>
          </a:p>
          <a:p>
            <a:pPr marL="2743200" lvl="6" indent="0">
              <a:buNone/>
            </a:pPr>
            <a:endParaRPr lang="bs-Latn-BA" sz="3000" b="1" u="sng" dirty="0"/>
          </a:p>
          <a:p>
            <a:pPr marL="2743200" lvl="6" indent="0">
              <a:buNone/>
            </a:pPr>
            <a:endParaRPr lang="bs-Latn-BA" sz="3000" b="1" u="sng" dirty="0"/>
          </a:p>
        </p:txBody>
      </p:sp>
    </p:spTree>
    <p:extLst>
      <p:ext uri="{BB962C8B-B14F-4D97-AF65-F5344CB8AC3E}">
        <p14:creationId xmlns:p14="http://schemas.microsoft.com/office/powerpoint/2010/main" val="1543672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s-Latn-BA" b="1" dirty="0"/>
              <a:t>O čemu se pregovara?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s-Latn-BA" dirty="0"/>
              <a:t>Osumnjičeni/optuženi sa svojim braniocem i tužilac pregovaraju o: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s-Latn-BA" b="1" dirty="0"/>
              <a:t>Vrsti i visini krivičnopravne sankcije </a:t>
            </a:r>
          </a:p>
          <a:p>
            <a:pPr marL="0" indent="0">
              <a:buNone/>
            </a:pPr>
            <a:endParaRPr lang="bs-Latn-BA" dirty="0"/>
          </a:p>
          <a:p>
            <a:pPr algn="just"/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pregovaranja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osumnjičenim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optuženim</a:t>
            </a:r>
            <a:r>
              <a:rPr lang="en-US" dirty="0"/>
              <a:t> i </a:t>
            </a:r>
            <a:r>
              <a:rPr lang="en-US" dirty="0" err="1"/>
              <a:t>braniocem</a:t>
            </a:r>
            <a:r>
              <a:rPr lang="en-US" dirty="0"/>
              <a:t> o </a:t>
            </a:r>
            <a:r>
              <a:rPr lang="en-US" dirty="0" err="1"/>
              <a:t>priznanju</a:t>
            </a:r>
            <a:r>
              <a:rPr lang="en-US" dirty="0"/>
              <a:t> </a:t>
            </a:r>
            <a:r>
              <a:rPr lang="en-US" dirty="0" err="1"/>
              <a:t>krivice</a:t>
            </a:r>
            <a:r>
              <a:rPr lang="en-US" dirty="0"/>
              <a:t>, </a:t>
            </a:r>
            <a:r>
              <a:rPr lang="en-US" dirty="0" err="1"/>
              <a:t>tužilac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predložiti</a:t>
            </a:r>
            <a:r>
              <a:rPr lang="en-US" dirty="0"/>
              <a:t> </a:t>
            </a:r>
            <a:r>
              <a:rPr lang="en-US" dirty="0" err="1"/>
              <a:t>izricanje</a:t>
            </a:r>
            <a:r>
              <a:rPr lang="en-US" dirty="0"/>
              <a:t> </a:t>
            </a:r>
            <a:r>
              <a:rPr lang="en-US" dirty="0" err="1"/>
              <a:t>kazne</a:t>
            </a:r>
            <a:r>
              <a:rPr lang="en-US" dirty="0"/>
              <a:t> </a:t>
            </a:r>
            <a:r>
              <a:rPr lang="en-US" dirty="0" err="1"/>
              <a:t>ispod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određenog</a:t>
            </a:r>
            <a:r>
              <a:rPr lang="en-US" dirty="0"/>
              <a:t> </a:t>
            </a:r>
            <a:r>
              <a:rPr lang="en-US" dirty="0" err="1"/>
              <a:t>minimuma</a:t>
            </a:r>
            <a:r>
              <a:rPr lang="en-US" dirty="0"/>
              <a:t> </a:t>
            </a:r>
            <a:r>
              <a:rPr lang="en-US" dirty="0" err="1"/>
              <a:t>kazne</a:t>
            </a:r>
            <a:r>
              <a:rPr lang="en-US" dirty="0"/>
              <a:t> </a:t>
            </a:r>
            <a:r>
              <a:rPr lang="en-US" dirty="0" err="1"/>
              <a:t>zatvora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to </a:t>
            </a:r>
            <a:r>
              <a:rPr lang="en-US" dirty="0" err="1"/>
              <a:t>krivično</a:t>
            </a:r>
            <a:r>
              <a:rPr lang="en-US" dirty="0"/>
              <a:t> </a:t>
            </a:r>
            <a:r>
              <a:rPr lang="en-US" dirty="0" err="1"/>
              <a:t>djelo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blažu</a:t>
            </a:r>
            <a:r>
              <a:rPr lang="en-US" dirty="0"/>
              <a:t> </a:t>
            </a:r>
            <a:r>
              <a:rPr lang="en-US" dirty="0" err="1"/>
              <a:t>sankciju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osumnjičenog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optuženog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krivičnim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38906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27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s-Latn-BA" b="1" dirty="0"/>
              <a:t>Vrste krivičnopravnih sankcija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7888"/>
            <a:ext cx="10515600" cy="5570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0" i="0" dirty="0" err="1">
                <a:solidFill>
                  <a:srgbClr val="303E41"/>
                </a:solidFill>
                <a:effectLst/>
              </a:rPr>
              <a:t>Vrste</a:t>
            </a:r>
            <a:r>
              <a:rPr lang="en-US" sz="2000" b="0" i="0" dirty="0">
                <a:solidFill>
                  <a:srgbClr val="303E4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303E41"/>
                </a:solidFill>
                <a:effectLst/>
              </a:rPr>
              <a:t>krivičnopravnih</a:t>
            </a:r>
            <a:r>
              <a:rPr lang="en-US" sz="2000" b="0" i="0" dirty="0">
                <a:solidFill>
                  <a:srgbClr val="303E4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303E41"/>
                </a:solidFill>
                <a:effectLst/>
              </a:rPr>
              <a:t>sankcija</a:t>
            </a:r>
            <a:r>
              <a:rPr lang="en-US" sz="2000" b="0" i="0" dirty="0">
                <a:solidFill>
                  <a:srgbClr val="303E4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303E41"/>
                </a:solidFill>
                <a:effectLst/>
              </a:rPr>
              <a:t>su</a:t>
            </a:r>
            <a:r>
              <a:rPr lang="en-US" sz="2000" b="0" i="0" dirty="0">
                <a:solidFill>
                  <a:srgbClr val="303E41"/>
                </a:solidFill>
                <a:effectLst/>
              </a:rPr>
              <a:t>: </a:t>
            </a:r>
            <a:br>
              <a:rPr lang="en-US" sz="2000" dirty="0"/>
            </a:br>
            <a:r>
              <a:rPr lang="en-US" sz="2000" b="1" i="0" dirty="0">
                <a:solidFill>
                  <a:srgbClr val="303E41"/>
                </a:solidFill>
                <a:effectLst/>
              </a:rPr>
              <a:t>1. </a:t>
            </a:r>
            <a:r>
              <a:rPr lang="en-US" sz="2000" b="1" i="0" dirty="0" err="1">
                <a:solidFill>
                  <a:srgbClr val="303E41"/>
                </a:solidFill>
                <a:effectLst/>
              </a:rPr>
              <a:t>kazne</a:t>
            </a:r>
            <a:r>
              <a:rPr lang="en-US" sz="2000" b="1" i="0" dirty="0">
                <a:solidFill>
                  <a:srgbClr val="303E41"/>
                </a:solidFill>
                <a:effectLst/>
              </a:rPr>
              <a:t> </a:t>
            </a:r>
            <a:br>
              <a:rPr lang="en-US" sz="2000" dirty="0"/>
            </a:br>
            <a:r>
              <a:rPr lang="en-US" sz="2000" b="0" i="0" dirty="0">
                <a:solidFill>
                  <a:srgbClr val="303E41"/>
                </a:solidFill>
                <a:effectLst/>
              </a:rPr>
              <a:t>a) </a:t>
            </a:r>
            <a:r>
              <a:rPr lang="en-US" sz="2000" b="0" i="0" dirty="0" err="1">
                <a:solidFill>
                  <a:srgbClr val="303E41"/>
                </a:solidFill>
                <a:effectLst/>
              </a:rPr>
              <a:t>zatvor</a:t>
            </a:r>
            <a:r>
              <a:rPr lang="en-US" sz="2000" b="0" i="0" dirty="0">
                <a:solidFill>
                  <a:srgbClr val="303E41"/>
                </a:solidFill>
                <a:effectLst/>
              </a:rPr>
              <a:t> </a:t>
            </a:r>
            <a:br>
              <a:rPr lang="en-US" sz="2000" dirty="0"/>
            </a:br>
            <a:r>
              <a:rPr lang="en-US" sz="2000" b="0" i="0" dirty="0">
                <a:solidFill>
                  <a:srgbClr val="303E41"/>
                </a:solidFill>
                <a:effectLst/>
              </a:rPr>
              <a:t>b) </a:t>
            </a:r>
            <a:r>
              <a:rPr lang="en-US" sz="2000" b="0" i="0" dirty="0" err="1">
                <a:solidFill>
                  <a:srgbClr val="303E41"/>
                </a:solidFill>
                <a:effectLst/>
              </a:rPr>
              <a:t>dugotrajni</a:t>
            </a:r>
            <a:r>
              <a:rPr lang="en-US" sz="2000" b="0" i="0" dirty="0">
                <a:solidFill>
                  <a:srgbClr val="303E4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303E41"/>
                </a:solidFill>
                <a:effectLst/>
              </a:rPr>
              <a:t>zatvor</a:t>
            </a:r>
            <a:br>
              <a:rPr lang="en-US" sz="2000" dirty="0"/>
            </a:br>
            <a:r>
              <a:rPr lang="en-US" sz="2000" b="0" i="0" dirty="0">
                <a:solidFill>
                  <a:srgbClr val="303E41"/>
                </a:solidFill>
                <a:effectLst/>
              </a:rPr>
              <a:t>c) </a:t>
            </a:r>
            <a:r>
              <a:rPr lang="en-US" sz="2000" b="0" i="0" dirty="0" err="1">
                <a:solidFill>
                  <a:srgbClr val="303E41"/>
                </a:solidFill>
                <a:effectLst/>
              </a:rPr>
              <a:t>novčana</a:t>
            </a:r>
            <a:r>
              <a:rPr lang="en-US" sz="2000" b="0" i="0" dirty="0">
                <a:solidFill>
                  <a:srgbClr val="303E4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303E41"/>
                </a:solidFill>
                <a:effectLst/>
              </a:rPr>
              <a:t>kazna</a:t>
            </a:r>
            <a:endParaRPr lang="bs-Latn-BA" sz="2000" dirty="0">
              <a:solidFill>
                <a:srgbClr val="303E41"/>
              </a:solidFill>
            </a:endParaRPr>
          </a:p>
          <a:p>
            <a:pPr marL="0" indent="0">
              <a:buNone/>
            </a:pPr>
            <a:br>
              <a:rPr lang="en-US" sz="2000" dirty="0"/>
            </a:br>
            <a:r>
              <a:rPr lang="en-US" sz="2000" b="1" i="0" dirty="0">
                <a:solidFill>
                  <a:srgbClr val="303E41"/>
                </a:solidFill>
                <a:effectLst/>
              </a:rPr>
              <a:t>2. </a:t>
            </a:r>
            <a:r>
              <a:rPr lang="en-US" sz="2000" b="1" i="0" dirty="0" err="1">
                <a:solidFill>
                  <a:srgbClr val="303E41"/>
                </a:solidFill>
                <a:effectLst/>
              </a:rPr>
              <a:t>mjere</a:t>
            </a:r>
            <a:r>
              <a:rPr lang="en-US" sz="2000" b="1" i="0" dirty="0">
                <a:solidFill>
                  <a:srgbClr val="303E41"/>
                </a:solidFill>
                <a:effectLst/>
              </a:rPr>
              <a:t> </a:t>
            </a:r>
            <a:r>
              <a:rPr lang="en-US" sz="2000" b="1" i="0" dirty="0" err="1">
                <a:solidFill>
                  <a:srgbClr val="303E41"/>
                </a:solidFill>
                <a:effectLst/>
              </a:rPr>
              <a:t>upozorenja</a:t>
            </a:r>
            <a:r>
              <a:rPr lang="en-US" sz="2000" b="1" i="0" dirty="0">
                <a:solidFill>
                  <a:srgbClr val="303E41"/>
                </a:solidFill>
                <a:effectLst/>
              </a:rPr>
              <a:t> </a:t>
            </a:r>
            <a:br>
              <a:rPr lang="en-US" sz="2000" dirty="0"/>
            </a:br>
            <a:r>
              <a:rPr lang="en-US" sz="2000" b="0" i="0" dirty="0">
                <a:solidFill>
                  <a:srgbClr val="303E41"/>
                </a:solidFill>
                <a:effectLst/>
              </a:rPr>
              <a:t>a) </a:t>
            </a:r>
            <a:r>
              <a:rPr lang="en-US" sz="2000" b="0" i="0" dirty="0" err="1">
                <a:solidFill>
                  <a:srgbClr val="303E41"/>
                </a:solidFill>
                <a:effectLst/>
              </a:rPr>
              <a:t>sudska</a:t>
            </a:r>
            <a:r>
              <a:rPr lang="en-US" sz="2000" b="0" i="0" dirty="0">
                <a:solidFill>
                  <a:srgbClr val="303E4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303E41"/>
                </a:solidFill>
                <a:effectLst/>
              </a:rPr>
              <a:t>opomena</a:t>
            </a:r>
            <a:r>
              <a:rPr lang="en-US" sz="2000" b="0" i="0" dirty="0">
                <a:solidFill>
                  <a:srgbClr val="303E41"/>
                </a:solidFill>
                <a:effectLst/>
              </a:rPr>
              <a:t> </a:t>
            </a:r>
            <a:br>
              <a:rPr lang="en-US" sz="2000" dirty="0"/>
            </a:br>
            <a:r>
              <a:rPr lang="en-US" sz="2000" b="0" i="0" dirty="0">
                <a:solidFill>
                  <a:srgbClr val="303E41"/>
                </a:solidFill>
                <a:effectLst/>
              </a:rPr>
              <a:t>b) </a:t>
            </a:r>
            <a:r>
              <a:rPr lang="en-US" sz="2000" b="0" i="0" dirty="0" err="1">
                <a:solidFill>
                  <a:srgbClr val="303E41"/>
                </a:solidFill>
                <a:effectLst/>
              </a:rPr>
              <a:t>uslovna</a:t>
            </a:r>
            <a:r>
              <a:rPr lang="en-US" sz="2000" b="0" i="0" dirty="0">
                <a:solidFill>
                  <a:srgbClr val="303E4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303E41"/>
                </a:solidFill>
                <a:effectLst/>
              </a:rPr>
              <a:t>osuda</a:t>
            </a:r>
            <a:endParaRPr lang="bs-Latn-BA" sz="2000" dirty="0">
              <a:solidFill>
                <a:srgbClr val="303E41"/>
              </a:solidFill>
            </a:endParaRPr>
          </a:p>
          <a:p>
            <a:pPr marL="0" indent="0">
              <a:buNone/>
            </a:pPr>
            <a:br>
              <a:rPr lang="en-US" sz="2000" dirty="0"/>
            </a:br>
            <a:r>
              <a:rPr lang="en-US" sz="2000" b="1" i="0" dirty="0">
                <a:solidFill>
                  <a:srgbClr val="303E41"/>
                </a:solidFill>
                <a:effectLst/>
              </a:rPr>
              <a:t>3. </a:t>
            </a:r>
            <a:r>
              <a:rPr lang="en-US" sz="2000" b="1" i="0" dirty="0" err="1">
                <a:solidFill>
                  <a:srgbClr val="303E41"/>
                </a:solidFill>
                <a:effectLst/>
              </a:rPr>
              <a:t>mjere</a:t>
            </a:r>
            <a:r>
              <a:rPr lang="en-US" sz="2000" b="1" i="0" dirty="0">
                <a:solidFill>
                  <a:srgbClr val="303E41"/>
                </a:solidFill>
                <a:effectLst/>
              </a:rPr>
              <a:t> </a:t>
            </a:r>
            <a:r>
              <a:rPr lang="en-US" sz="2000" b="1" i="0" dirty="0" err="1">
                <a:solidFill>
                  <a:srgbClr val="303E41"/>
                </a:solidFill>
                <a:effectLst/>
              </a:rPr>
              <a:t>bezbjednosti</a:t>
            </a:r>
            <a:br>
              <a:rPr lang="en-US" sz="2000" dirty="0"/>
            </a:br>
            <a:r>
              <a:rPr lang="en-US" sz="2000" b="0" i="0" dirty="0">
                <a:solidFill>
                  <a:srgbClr val="303E41"/>
                </a:solidFill>
                <a:effectLst/>
              </a:rPr>
              <a:t>a) </a:t>
            </a:r>
            <a:r>
              <a:rPr lang="en-US" sz="2000" b="0" i="0" dirty="0" err="1">
                <a:solidFill>
                  <a:srgbClr val="303E41"/>
                </a:solidFill>
                <a:effectLst/>
              </a:rPr>
              <a:t>obavezno</a:t>
            </a:r>
            <a:r>
              <a:rPr lang="en-US" sz="2000" b="0" i="0" dirty="0">
                <a:solidFill>
                  <a:srgbClr val="303E4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303E41"/>
                </a:solidFill>
                <a:effectLst/>
              </a:rPr>
              <a:t>psihijatrijsko</a:t>
            </a:r>
            <a:r>
              <a:rPr lang="en-US" sz="2000" b="0" i="0" dirty="0">
                <a:solidFill>
                  <a:srgbClr val="303E4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303E41"/>
                </a:solidFill>
                <a:effectLst/>
              </a:rPr>
              <a:t>liječenje</a:t>
            </a:r>
            <a:r>
              <a:rPr lang="en-US" sz="2000" b="0" i="0" dirty="0">
                <a:solidFill>
                  <a:srgbClr val="303E41"/>
                </a:solidFill>
                <a:effectLst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0" i="0" dirty="0">
                <a:solidFill>
                  <a:srgbClr val="303E41"/>
                </a:solidFill>
                <a:effectLst/>
              </a:rPr>
              <a:t>b) </a:t>
            </a:r>
            <a:r>
              <a:rPr lang="en-US" sz="2000" b="0" i="0" dirty="0" err="1">
                <a:solidFill>
                  <a:srgbClr val="303E41"/>
                </a:solidFill>
                <a:effectLst/>
              </a:rPr>
              <a:t>obavezno</a:t>
            </a:r>
            <a:r>
              <a:rPr lang="en-US" sz="2000" b="0" i="0" dirty="0">
                <a:solidFill>
                  <a:srgbClr val="303E4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303E41"/>
                </a:solidFill>
                <a:effectLst/>
              </a:rPr>
              <a:t>liječenje</a:t>
            </a:r>
            <a:r>
              <a:rPr lang="en-US" sz="2000" b="0" i="0" dirty="0">
                <a:solidFill>
                  <a:srgbClr val="303E41"/>
                </a:solidFill>
                <a:effectLst/>
              </a:rPr>
              <a:t> od </a:t>
            </a:r>
            <a:r>
              <a:rPr lang="en-US" sz="2000" b="0" i="0" dirty="0" err="1">
                <a:solidFill>
                  <a:srgbClr val="303E41"/>
                </a:solidFill>
                <a:effectLst/>
              </a:rPr>
              <a:t>zavisnosti</a:t>
            </a:r>
            <a:r>
              <a:rPr lang="en-US" sz="2000" b="0" i="0" dirty="0">
                <a:solidFill>
                  <a:srgbClr val="303E41"/>
                </a:solidFill>
                <a:effectLst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0" i="0" dirty="0">
                <a:solidFill>
                  <a:srgbClr val="303E41"/>
                </a:solidFill>
                <a:effectLst/>
              </a:rPr>
              <a:t>c) </a:t>
            </a:r>
            <a:r>
              <a:rPr lang="en-US" sz="2000" b="0" i="0" dirty="0" err="1">
                <a:solidFill>
                  <a:srgbClr val="303E41"/>
                </a:solidFill>
                <a:effectLst/>
              </a:rPr>
              <a:t>zabrana</a:t>
            </a:r>
            <a:r>
              <a:rPr lang="en-US" sz="2000" b="0" i="0" dirty="0">
                <a:solidFill>
                  <a:srgbClr val="303E4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303E41"/>
                </a:solidFill>
                <a:effectLst/>
              </a:rPr>
              <a:t>vršenja</a:t>
            </a:r>
            <a:r>
              <a:rPr lang="en-US" sz="2000" b="0" i="0" dirty="0">
                <a:solidFill>
                  <a:srgbClr val="303E4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303E41"/>
                </a:solidFill>
                <a:effectLst/>
              </a:rPr>
              <a:t>poziva</a:t>
            </a:r>
            <a:r>
              <a:rPr lang="en-US" sz="2000" b="0" i="0" dirty="0">
                <a:solidFill>
                  <a:srgbClr val="303E41"/>
                </a:solidFill>
                <a:effectLst/>
              </a:rPr>
              <a:t>, </a:t>
            </a:r>
            <a:r>
              <a:rPr lang="en-US" sz="2000" b="0" i="0" dirty="0" err="1">
                <a:solidFill>
                  <a:srgbClr val="303E41"/>
                </a:solidFill>
                <a:effectLst/>
              </a:rPr>
              <a:t>djelatnosti</a:t>
            </a:r>
            <a:r>
              <a:rPr lang="en-US" sz="2000" b="0" i="0" dirty="0">
                <a:solidFill>
                  <a:srgbClr val="303E4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303E41"/>
                </a:solidFill>
                <a:effectLst/>
              </a:rPr>
              <a:t>ili</a:t>
            </a:r>
            <a:r>
              <a:rPr lang="en-US" sz="2000" b="0" i="0" dirty="0">
                <a:solidFill>
                  <a:srgbClr val="303E4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303E41"/>
                </a:solidFill>
                <a:effectLst/>
              </a:rPr>
              <a:t>dužnosti</a:t>
            </a:r>
            <a:r>
              <a:rPr lang="en-US" sz="2000" b="0" i="0" dirty="0">
                <a:solidFill>
                  <a:srgbClr val="303E41"/>
                </a:solidFill>
                <a:effectLst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0" i="0" dirty="0">
                <a:solidFill>
                  <a:srgbClr val="303E41"/>
                </a:solidFill>
                <a:effectLst/>
              </a:rPr>
              <a:t>d) </a:t>
            </a:r>
            <a:r>
              <a:rPr lang="en-US" sz="2000" b="0" i="0" dirty="0" err="1">
                <a:solidFill>
                  <a:srgbClr val="303E41"/>
                </a:solidFill>
                <a:effectLst/>
              </a:rPr>
              <a:t>oduzimanje</a:t>
            </a:r>
            <a:r>
              <a:rPr lang="en-US" sz="2000" b="0" i="0" dirty="0">
                <a:solidFill>
                  <a:srgbClr val="303E4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303E41"/>
                </a:solidFill>
                <a:effectLst/>
              </a:rPr>
              <a:t>predmeta</a:t>
            </a:r>
            <a:r>
              <a:rPr lang="en-US" sz="2000" b="0" i="0" dirty="0">
                <a:solidFill>
                  <a:srgbClr val="303E41"/>
                </a:solidFill>
                <a:effectLst/>
              </a:rPr>
              <a:t>. </a:t>
            </a:r>
            <a:br>
              <a:rPr lang="en-US" sz="2000" dirty="0"/>
            </a:br>
            <a:r>
              <a:rPr lang="en-US" sz="2000" b="1" i="0" dirty="0">
                <a:solidFill>
                  <a:srgbClr val="303E41"/>
                </a:solidFill>
                <a:effectLst/>
              </a:rPr>
              <a:t>4. </a:t>
            </a:r>
            <a:r>
              <a:rPr lang="en-US" sz="2000" b="1" i="0" dirty="0" err="1">
                <a:solidFill>
                  <a:srgbClr val="303E41"/>
                </a:solidFill>
                <a:effectLst/>
              </a:rPr>
              <a:t>odgojne</a:t>
            </a:r>
            <a:r>
              <a:rPr lang="en-US" sz="2000" b="1" i="0" dirty="0">
                <a:solidFill>
                  <a:srgbClr val="303E41"/>
                </a:solidFill>
                <a:effectLst/>
              </a:rPr>
              <a:t> </a:t>
            </a:r>
            <a:r>
              <a:rPr lang="en-US" sz="2000" b="1" i="0" dirty="0" err="1">
                <a:solidFill>
                  <a:srgbClr val="303E41"/>
                </a:solidFill>
                <a:effectLst/>
              </a:rPr>
              <a:t>mjere</a:t>
            </a:r>
            <a:r>
              <a:rPr lang="en-US" sz="2000" b="1" i="0" dirty="0">
                <a:solidFill>
                  <a:srgbClr val="303E41"/>
                </a:solidFill>
                <a:effectLst/>
              </a:rPr>
              <a:t> – </a:t>
            </a:r>
            <a:r>
              <a:rPr lang="en-US" sz="2000" b="1" i="0" dirty="0" err="1">
                <a:solidFill>
                  <a:srgbClr val="303E41"/>
                </a:solidFill>
                <a:effectLst/>
              </a:rPr>
              <a:t>primjenjuju</a:t>
            </a:r>
            <a:r>
              <a:rPr lang="en-US" sz="2000" b="1" i="0" dirty="0">
                <a:solidFill>
                  <a:srgbClr val="303E41"/>
                </a:solidFill>
                <a:effectLst/>
              </a:rPr>
              <a:t> se </a:t>
            </a:r>
            <a:r>
              <a:rPr lang="en-US" sz="2000" b="1" i="0" dirty="0" err="1">
                <a:solidFill>
                  <a:srgbClr val="303E41"/>
                </a:solidFill>
                <a:effectLst/>
              </a:rPr>
              <a:t>prema</a:t>
            </a:r>
            <a:r>
              <a:rPr lang="en-US" sz="2000" b="1" i="0" dirty="0">
                <a:solidFill>
                  <a:srgbClr val="303E41"/>
                </a:solidFill>
                <a:effectLst/>
              </a:rPr>
              <a:t> </a:t>
            </a:r>
            <a:r>
              <a:rPr lang="en-US" sz="2000" b="1" i="0" dirty="0" err="1">
                <a:solidFill>
                  <a:srgbClr val="303E41"/>
                </a:solidFill>
                <a:effectLst/>
              </a:rPr>
              <a:t>maloljetnicima</a:t>
            </a:r>
            <a:r>
              <a:rPr lang="en-US" sz="2000" b="1" i="0" dirty="0">
                <a:solidFill>
                  <a:srgbClr val="303E41"/>
                </a:solidFill>
                <a:effectLst/>
              </a:rPr>
              <a:t> </a:t>
            </a:r>
            <a:r>
              <a:rPr lang="en-US" sz="2000" b="1" i="0" dirty="0" err="1">
                <a:solidFill>
                  <a:srgbClr val="303E41"/>
                </a:solidFill>
                <a:effectLst/>
              </a:rPr>
              <a:t>uz</a:t>
            </a:r>
            <a:r>
              <a:rPr lang="en-US" sz="2000" b="1" i="0" dirty="0">
                <a:solidFill>
                  <a:srgbClr val="303E41"/>
                </a:solidFill>
                <a:effectLst/>
              </a:rPr>
              <a:t> </a:t>
            </a:r>
            <a:r>
              <a:rPr lang="en-US" sz="2000" b="1" i="0" dirty="0" err="1">
                <a:solidFill>
                  <a:srgbClr val="303E41"/>
                </a:solidFill>
                <a:effectLst/>
              </a:rPr>
              <a:t>odgojne</a:t>
            </a:r>
            <a:r>
              <a:rPr lang="en-US" sz="2000" b="1" i="0" dirty="0">
                <a:solidFill>
                  <a:srgbClr val="303E41"/>
                </a:solidFill>
                <a:effectLst/>
              </a:rPr>
              <a:t> </a:t>
            </a:r>
            <a:r>
              <a:rPr lang="en-US" sz="2000" b="1" i="0" dirty="0" err="1">
                <a:solidFill>
                  <a:srgbClr val="303E41"/>
                </a:solidFill>
                <a:effectLst/>
              </a:rPr>
              <a:t>preporuke</a:t>
            </a:r>
            <a:br>
              <a:rPr lang="en-US" sz="2000" b="1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8827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s-Latn-BA" b="1" dirty="0"/>
              <a:t>Do kada se može pregovarati?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Do završetka glavnog pretresa. </a:t>
            </a:r>
          </a:p>
          <a:p>
            <a:endParaRPr lang="bs-Latn-BA" dirty="0"/>
          </a:p>
          <a:p>
            <a:r>
              <a:rPr lang="bs-Latn-BA" dirty="0"/>
              <a:t>Drugim riječima pregovaranje o krivnji je dopušteno u toku cijelog krivičnog postupka, kako u istrazi tako i na glavnom pretresu. </a:t>
            </a:r>
          </a:p>
          <a:p>
            <a:endParaRPr lang="bs-Latn-BA" dirty="0"/>
          </a:p>
          <a:p>
            <a:r>
              <a:rPr lang="bs-Latn-BA" dirty="0"/>
              <a:t>Efikasnost krivičnog postupka najviše dolazi do izražaja ako je sa postupkom pregovaranja započeto već u fazi istrage, podnošenja optužnice na potvrđivanje.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91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s-Latn-BA" b="1" dirty="0"/>
              <a:t>Sporazum o priznanju krivinje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bs-Latn-BA" u="sng" dirty="0"/>
              <a:t> Mora biti sačinjen u pismenoj formi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s-Latn-BA" dirty="0"/>
              <a:t>Ako sačinjen u fazi istrage, dostavlja se uz optužnicu sudiji za prethodno saslušanje.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potvrđivanja</a:t>
            </a:r>
            <a:r>
              <a:rPr lang="en-US" dirty="0"/>
              <a:t> </a:t>
            </a:r>
            <a:r>
              <a:rPr lang="en-US" dirty="0" err="1"/>
              <a:t>optužnice</a:t>
            </a:r>
            <a:r>
              <a:rPr lang="en-US" dirty="0"/>
              <a:t>, </a:t>
            </a:r>
            <a:r>
              <a:rPr lang="en-US" dirty="0" err="1"/>
              <a:t>sporazum</a:t>
            </a:r>
            <a:r>
              <a:rPr lang="en-US" dirty="0"/>
              <a:t> o </a:t>
            </a:r>
            <a:r>
              <a:rPr lang="en-US" dirty="0" err="1"/>
              <a:t>priznanju</a:t>
            </a:r>
            <a:r>
              <a:rPr lang="en-US" dirty="0"/>
              <a:t> </a:t>
            </a:r>
            <a:r>
              <a:rPr lang="en-US" dirty="0" err="1"/>
              <a:t>krivice</a:t>
            </a:r>
            <a:r>
              <a:rPr lang="en-US" dirty="0"/>
              <a:t> </a:t>
            </a:r>
            <a:r>
              <a:rPr lang="en-US" dirty="0" err="1"/>
              <a:t>razmatra</a:t>
            </a:r>
            <a:r>
              <a:rPr lang="en-US" dirty="0"/>
              <a:t> i </a:t>
            </a:r>
            <a:r>
              <a:rPr lang="en-US" dirty="0" err="1"/>
              <a:t>izriče</a:t>
            </a:r>
            <a:r>
              <a:rPr lang="en-US" dirty="0"/>
              <a:t> </a:t>
            </a:r>
            <a:r>
              <a:rPr lang="en-US" dirty="0" err="1"/>
              <a:t>krivičnopravnu</a:t>
            </a:r>
            <a:r>
              <a:rPr lang="en-US" dirty="0"/>
              <a:t> </a:t>
            </a:r>
            <a:r>
              <a:rPr lang="en-US" dirty="0" err="1"/>
              <a:t>sankciju</a:t>
            </a:r>
            <a:r>
              <a:rPr lang="en-US" dirty="0"/>
              <a:t> </a:t>
            </a:r>
            <a:r>
              <a:rPr lang="en-US" dirty="0" err="1"/>
              <a:t>predviđenu</a:t>
            </a:r>
            <a:r>
              <a:rPr lang="en-US" dirty="0"/>
              <a:t> </a:t>
            </a:r>
            <a:r>
              <a:rPr lang="en-US" dirty="0" err="1"/>
              <a:t>sporazumom</a:t>
            </a:r>
            <a:r>
              <a:rPr lang="en-US" dirty="0"/>
              <a:t> </a:t>
            </a:r>
            <a:r>
              <a:rPr lang="en-US" dirty="0" err="1"/>
              <a:t>sudija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prethodno</a:t>
            </a:r>
            <a:r>
              <a:rPr lang="en-US" dirty="0"/>
              <a:t> </a:t>
            </a:r>
            <a:r>
              <a:rPr lang="en-US" dirty="0" err="1"/>
              <a:t>saslušanje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do </a:t>
            </a:r>
            <a:r>
              <a:rPr lang="en-US" dirty="0" err="1"/>
              <a:t>dostavljanja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 </a:t>
            </a:r>
            <a:r>
              <a:rPr lang="en-US" dirty="0" err="1"/>
              <a:t>sudiji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vijeću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zakazivanja</a:t>
            </a:r>
            <a:r>
              <a:rPr lang="en-US" dirty="0"/>
              <a:t> </a:t>
            </a:r>
            <a:r>
              <a:rPr lang="en-US" dirty="0" err="1"/>
              <a:t>glavnog</a:t>
            </a:r>
            <a:r>
              <a:rPr lang="en-US" dirty="0"/>
              <a:t> </a:t>
            </a:r>
            <a:r>
              <a:rPr lang="en-US" dirty="0" err="1"/>
              <a:t>pretresa</a:t>
            </a:r>
            <a:r>
              <a:rPr lang="bs-Latn-BA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dostavljanja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zakazivanja</a:t>
            </a:r>
            <a:r>
              <a:rPr lang="en-US" dirty="0"/>
              <a:t> </a:t>
            </a:r>
            <a:r>
              <a:rPr lang="en-US" dirty="0" err="1"/>
              <a:t>glavnog</a:t>
            </a:r>
            <a:r>
              <a:rPr lang="en-US" dirty="0"/>
              <a:t> </a:t>
            </a:r>
            <a:r>
              <a:rPr lang="en-US" dirty="0" err="1"/>
              <a:t>pretresa</a:t>
            </a:r>
            <a:r>
              <a:rPr lang="en-US" dirty="0"/>
              <a:t> o </a:t>
            </a:r>
            <a:r>
              <a:rPr lang="en-US" dirty="0" err="1"/>
              <a:t>sporazumu</a:t>
            </a:r>
            <a:r>
              <a:rPr lang="en-US" dirty="0"/>
              <a:t> </a:t>
            </a:r>
            <a:r>
              <a:rPr lang="en-US" dirty="0" err="1"/>
              <a:t>odlučuje</a:t>
            </a:r>
            <a:r>
              <a:rPr lang="en-US" dirty="0"/>
              <a:t> </a:t>
            </a:r>
            <a:r>
              <a:rPr lang="en-US" dirty="0" err="1"/>
              <a:t>sudija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vijeće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43574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1048</Words>
  <Application>Microsoft Office PowerPoint</Application>
  <PresentationFormat>Widescreen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PowerPoint Presentation</vt:lpstr>
      <vt:lpstr>Pregovaranje o krivnji: „nagodba“ Sporazum o priznanju krivnje </vt:lpstr>
      <vt:lpstr>Pregovaranje o krivnji: „nagodba“</vt:lpstr>
      <vt:lpstr>Ko inicira postupak? </vt:lpstr>
      <vt:lpstr>Kada se ne može zaključiti sporazum o priznanju krivnje? </vt:lpstr>
      <vt:lpstr>O čemu se pregovara? </vt:lpstr>
      <vt:lpstr>Vrste krivičnopravnih sankcija </vt:lpstr>
      <vt:lpstr>Do kada se može pregovarati? </vt:lpstr>
      <vt:lpstr>Sporazum o priznanju krivinje </vt:lpstr>
      <vt:lpstr>Šta mora sadržavati sporazum? </vt:lpstr>
      <vt:lpstr>Razmatranje sporazuma o priznanju krivnje </vt:lpstr>
      <vt:lpstr>Zakonski uslovi koje sud provjerava</vt:lpstr>
      <vt:lpstr>Sud može prihvatiti ili odbaciti sporazum o priznanju krivnje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13</dc:creator>
  <cp:lastModifiedBy>Ena Gotovuša</cp:lastModifiedBy>
  <cp:revision>8</cp:revision>
  <dcterms:created xsi:type="dcterms:W3CDTF">2019-05-14T09:51:07Z</dcterms:created>
  <dcterms:modified xsi:type="dcterms:W3CDTF">2020-05-22T10:56:46Z</dcterms:modified>
</cp:coreProperties>
</file>