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2" r:id="rId16"/>
    <p:sldId id="271" r:id="rId17"/>
    <p:sldId id="273" r:id="rId18"/>
    <p:sldId id="274" r:id="rId19"/>
    <p:sldId id="275" r:id="rId20"/>
    <p:sldId id="276" r:id="rId21"/>
    <p:sldId id="278" r:id="rId22"/>
    <p:sldId id="277" r:id="rId23"/>
    <p:sldId id="279"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370693" y="1769540"/>
            <a:ext cx="9440034" cy="1828801"/>
          </a:xfrm>
        </p:spPr>
        <p:txBody>
          <a:bodyPr anchor="b">
            <a:normAutofit/>
          </a:bodyPr>
          <a:lstStyle>
            <a:lvl1pPr algn="ctr">
              <a:defRPr sz="5400"/>
            </a:lvl1pPr>
          </a:lstStyle>
          <a:p>
            <a:r>
              <a:rPr lang="en-US"/>
              <a:t>Click to edit Master title style</a:t>
            </a:r>
            <a:endParaRPr lang="en-US" dirty="0"/>
          </a:p>
        </p:txBody>
      </p:sp>
      <p:sp>
        <p:nvSpPr>
          <p:cNvPr id="3" name="Subtitle 2"/>
          <p:cNvSpPr>
            <a:spLocks noGrp="1"/>
          </p:cNvSpPr>
          <p:nvPr>
            <p:ph type="subTitle" idx="1"/>
          </p:nvPr>
        </p:nvSpPr>
        <p:spPr>
          <a:xfrm>
            <a:off x="1370693" y="3598339"/>
            <a:ext cx="9440034" cy="1049867"/>
          </a:xfrm>
        </p:spPr>
        <p:txBody>
          <a:bodyPr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109402672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6" name="Picture 15" descr="Slate-V2-HD-pano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itle 1"/>
          <p:cNvSpPr>
            <a:spLocks noGrp="1"/>
          </p:cNvSpPr>
          <p:nvPr>
            <p:ph type="title"/>
          </p:nvPr>
        </p:nvSpPr>
        <p:spPr>
          <a:xfrm>
            <a:off x="913806" y="4565255"/>
            <a:ext cx="10355326" cy="543472"/>
          </a:xfrm>
        </p:spPr>
        <p:txBody>
          <a:bodyPr anchor="b">
            <a:normAutofit/>
          </a:bodyPr>
          <a:lstStyle>
            <a:lvl1pPr algn="ct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53762" cy="682472"/>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3287655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8437"/>
            <a:ext cx="10353762" cy="3534344"/>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295180"/>
            <a:ext cx="10353763" cy="150182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5952314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32749"/>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304353"/>
            <a:ext cx="10353763" cy="1489496"/>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
        <p:nvSpPr>
          <p:cNvPr id="11" name="TextBox 10"/>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72554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794" y="2126942"/>
            <a:ext cx="10353763"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84" y="4650556"/>
            <a:ext cx="10352199"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807226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5" y="609600"/>
            <a:ext cx="10353762" cy="970450"/>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5"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6711"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435"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66572" y="1885950"/>
            <a:ext cx="3300984" cy="576262"/>
          </a:xfrm>
        </p:spPr>
        <p:txBody>
          <a:bodyPr anchor="b">
            <a:noAutofit/>
          </a:bodyPr>
          <a:lstStyle>
            <a:lvl1pPr marL="0" indent="0" algn="ctr">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66572" y="2571750"/>
            <a:ext cx="3300984" cy="321945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3328179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2" name="Picture 1"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Picture 35"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Picture 36" descr="Slate-V2-HD-3col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itle 1"/>
          <p:cNvSpPr>
            <a:spLocks noGrp="1"/>
          </p:cNvSpPr>
          <p:nvPr>
            <p:ph type="title"/>
          </p:nvPr>
        </p:nvSpPr>
        <p:spPr>
          <a:xfrm>
            <a:off x="913794" y="609600"/>
            <a:ext cx="10353763" cy="97045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480368"/>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88"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435" y="4480367"/>
            <a:ext cx="3300984" cy="1310833"/>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66697" y="3904106"/>
            <a:ext cx="3300984" cy="576262"/>
          </a:xfrm>
        </p:spPr>
        <p:txBody>
          <a:bodyPr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66572" y="4480365"/>
            <a:ext cx="3300984" cy="131083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20542907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12588440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83068" y="609599"/>
            <a:ext cx="228448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6" y="609599"/>
            <a:ext cx="7916872" cy="5181601"/>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161899914"/>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3601054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95401" y="1761067"/>
            <a:ext cx="9590550" cy="1828813"/>
          </a:xfrm>
        </p:spPr>
        <p:txBody>
          <a:bodyPr anchor="b"/>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3589879"/>
            <a:ext cx="9590550" cy="1507054"/>
          </a:xfrm>
        </p:spPr>
        <p:txBody>
          <a:bodyPr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5" name="Footer Placeholder 4"/>
          <p:cNvSpPr>
            <a:spLocks noGrp="1"/>
          </p:cNvSpPr>
          <p:nvPr>
            <p:ph type="ftr" sz="quarter" idx="11"/>
          </p:nvPr>
        </p:nvSpPr>
        <p:spPr/>
        <p:txBody>
          <a:bodyPr/>
          <a:lstStyle/>
          <a:p>
            <a:endParaRPr lang="bs-Latn-BA"/>
          </a:p>
        </p:txBody>
      </p:sp>
      <p:sp>
        <p:nvSpPr>
          <p:cNvPr id="6" name="Slide Number Placeholder 5"/>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69412917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1732449"/>
            <a:ext cx="5060497" cy="4058750"/>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2892" y="1732449"/>
            <a:ext cx="5064665" cy="4058751"/>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36020748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20" name="Picture 19"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89072" cy="4148769"/>
          </a:xfrm>
          <a:prstGeom prst="rect">
            <a:avLst/>
          </a:prstGeom>
        </p:spPr>
      </p:pic>
      <p:pic>
        <p:nvPicPr>
          <p:cNvPr id="21" name="Picture 20" descr="Slate-V2-HD-comp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8485" y="1734506"/>
            <a:ext cx="5089072" cy="4148769"/>
          </a:xfrm>
          <a:prstGeom prst="rect">
            <a:avLst/>
          </a:prstGeom>
        </p:spPr>
      </p:pic>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005872" y="1835254"/>
            <a:ext cx="4876344" cy="544884"/>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5872" y="2380137"/>
            <a:ext cx="4876344"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94967" y="1835254"/>
            <a:ext cx="4895330" cy="544883"/>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94967" y="2380137"/>
            <a:ext cx="4895330" cy="3411063"/>
          </a:xfrm>
        </p:spPr>
        <p:txBody>
          <a:bodyPr anchor="t">
            <a:normAutofit/>
          </a:bodyPr>
          <a:lstStyle>
            <a:lvl1pPr>
              <a:defRPr sz="180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8" name="Footer Placeholder 7"/>
          <p:cNvSpPr>
            <a:spLocks noGrp="1"/>
          </p:cNvSpPr>
          <p:nvPr>
            <p:ph type="ftr" sz="quarter" idx="11"/>
          </p:nvPr>
        </p:nvSpPr>
        <p:spPr/>
        <p:txBody>
          <a:bodyPr/>
          <a:lstStyle/>
          <a:p>
            <a:endParaRPr lang="bs-Latn-BA"/>
          </a:p>
        </p:txBody>
      </p:sp>
      <p:sp>
        <p:nvSpPr>
          <p:cNvPr id="9" name="Slide Number Placeholder 8"/>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27643609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4" name="Footer Placeholder 3"/>
          <p:cNvSpPr>
            <a:spLocks noGrp="1"/>
          </p:cNvSpPr>
          <p:nvPr>
            <p:ph type="ftr" sz="quarter" idx="11"/>
          </p:nvPr>
        </p:nvSpPr>
        <p:spPr/>
        <p:txBody>
          <a:bodyPr/>
          <a:lstStyle/>
          <a:p>
            <a:endParaRPr lang="bs-Latn-BA"/>
          </a:p>
        </p:txBody>
      </p:sp>
      <p:sp>
        <p:nvSpPr>
          <p:cNvPr id="5" name="Slide Number Placeholder 4"/>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1117974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3" name="Footer Placeholder 2"/>
          <p:cNvSpPr>
            <a:spLocks noGrp="1"/>
          </p:cNvSpPr>
          <p:nvPr>
            <p:ph type="ftr" sz="quarter" idx="11"/>
          </p:nvPr>
        </p:nvSpPr>
        <p:spPr/>
        <p:txBody>
          <a:bodyPr/>
          <a:lstStyle/>
          <a:p>
            <a:endParaRPr lang="bs-Latn-BA"/>
          </a:p>
        </p:txBody>
      </p:sp>
      <p:sp>
        <p:nvSpPr>
          <p:cNvPr id="4" name="Slide Number Placeholder 3"/>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1127528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3706889" cy="1821918"/>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855633" y="609600"/>
            <a:ext cx="6411924" cy="51816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95" y="2431518"/>
            <a:ext cx="3706889" cy="3359681"/>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26914658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22" name="Picture 21" descr="Slate-V2-HD-vertPhotoInse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itle 1"/>
          <p:cNvSpPr>
            <a:spLocks noGrp="1"/>
          </p:cNvSpPr>
          <p:nvPr>
            <p:ph type="title"/>
          </p:nvPr>
        </p:nvSpPr>
        <p:spPr>
          <a:xfrm>
            <a:off x="913795" y="609923"/>
            <a:ext cx="5934949" cy="1829338"/>
          </a:xfrm>
        </p:spPr>
        <p:txBody>
          <a:bodyPr anchor="b">
            <a:noAutofit/>
          </a:bodyPr>
          <a:lstStyle>
            <a:lvl1pPr algn="ct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913795" y="2439261"/>
            <a:ext cx="5934949" cy="337613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9C8011-FCE0-437B-A7F6-7624CB1A508A}" type="datetimeFigureOut">
              <a:rPr lang="bs-Latn-BA" smtClean="0"/>
              <a:t>11.05.2020.</a:t>
            </a:fld>
            <a:endParaRPr lang="bs-Latn-BA"/>
          </a:p>
        </p:txBody>
      </p:sp>
      <p:sp>
        <p:nvSpPr>
          <p:cNvPr id="6" name="Footer Placeholder 5"/>
          <p:cNvSpPr>
            <a:spLocks noGrp="1"/>
          </p:cNvSpPr>
          <p:nvPr>
            <p:ph type="ftr" sz="quarter" idx="11"/>
          </p:nvPr>
        </p:nvSpPr>
        <p:spPr/>
        <p:txBody>
          <a:bodyPr/>
          <a:lstStyle/>
          <a:p>
            <a:endParaRPr lang="bs-Latn-BA"/>
          </a:p>
        </p:txBody>
      </p:sp>
      <p:sp>
        <p:nvSpPr>
          <p:cNvPr id="7" name="Slide Number Placeholder 6"/>
          <p:cNvSpPr>
            <a:spLocks noGrp="1"/>
          </p:cNvSpPr>
          <p:nvPr>
            <p:ph type="sldNum" sz="quarter" idx="12"/>
          </p:nvPr>
        </p:nvSpPr>
        <p:spPr/>
        <p:txBody>
          <a:bodyPr/>
          <a:lstStyle/>
          <a:p>
            <a:fld id="{BFA668F2-C312-4C07-82B2-2CAD4DC408F8}" type="slidenum">
              <a:rPr lang="bs-Latn-BA" smtClean="0"/>
              <a:t>‹#›</a:t>
            </a:fld>
            <a:endParaRPr lang="bs-Latn-BA"/>
          </a:p>
        </p:txBody>
      </p:sp>
    </p:spTree>
    <p:extLst>
      <p:ext uri="{BB962C8B-B14F-4D97-AF65-F5344CB8AC3E}">
        <p14:creationId xmlns:p14="http://schemas.microsoft.com/office/powerpoint/2010/main" val="3790474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2" cy="97045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1732449"/>
            <a:ext cx="10353762" cy="4058751"/>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129C8011-FCE0-437B-A7F6-7624CB1A508A}" type="datetimeFigureOut">
              <a:rPr lang="bs-Latn-BA" smtClean="0"/>
              <a:t>11.05.2020.</a:t>
            </a:fld>
            <a:endParaRPr lang="bs-Latn-BA"/>
          </a:p>
        </p:txBody>
      </p:sp>
      <p:sp>
        <p:nvSpPr>
          <p:cNvPr id="5" name="Footer Placeholder 4"/>
          <p:cNvSpPr>
            <a:spLocks noGrp="1"/>
          </p:cNvSpPr>
          <p:nvPr>
            <p:ph type="ftr" sz="quarter" idx="3"/>
          </p:nvPr>
        </p:nvSpPr>
        <p:spPr>
          <a:xfrm>
            <a:off x="913795" y="5883275"/>
            <a:ext cx="6672865" cy="365125"/>
          </a:xfrm>
          <a:prstGeom prst="rect">
            <a:avLst/>
          </a:prstGeom>
        </p:spPr>
        <p:txBody>
          <a:bodyPr vert="horz" lIns="91440" tIns="45720" rIns="91440" bIns="45720" rtlCol="0" anchor="ctr"/>
          <a:lstStyle>
            <a:lvl1pPr algn="l">
              <a:defRPr sz="1000">
                <a:solidFill>
                  <a:schemeClr val="tx1">
                    <a:lumMod val="95000"/>
                  </a:schemeClr>
                </a:solidFill>
                <a:effectLst>
                  <a:outerShdw blurRad="50800" dist="38100" dir="2700000" algn="tl" rotWithShape="0">
                    <a:schemeClr val="bg1">
                      <a:alpha val="43000"/>
                    </a:schemeClr>
                  </a:outerShdw>
                </a:effectLst>
              </a:defRPr>
            </a:lvl1pPr>
          </a:lstStyle>
          <a:p>
            <a:endParaRPr lang="bs-Latn-BA"/>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lumMod val="95000"/>
                  </a:schemeClr>
                </a:solidFill>
                <a:effectLst>
                  <a:outerShdw blurRad="50800" dist="38100" dir="2700000" algn="tl" rotWithShape="0">
                    <a:schemeClr val="bg1">
                      <a:alpha val="43000"/>
                    </a:schemeClr>
                  </a:outerShdw>
                </a:effectLst>
              </a:defRPr>
            </a:lvl1pPr>
          </a:lstStyle>
          <a:p>
            <a:fld id="{BFA668F2-C312-4C07-82B2-2CAD4DC408F8}" type="slidenum">
              <a:rPr lang="bs-Latn-BA" smtClean="0"/>
              <a:t>‹#›</a:t>
            </a:fld>
            <a:endParaRPr lang="bs-Latn-BA"/>
          </a:p>
        </p:txBody>
      </p:sp>
    </p:spTree>
    <p:extLst>
      <p:ext uri="{BB962C8B-B14F-4D97-AF65-F5344CB8AC3E}">
        <p14:creationId xmlns:p14="http://schemas.microsoft.com/office/powerpoint/2010/main" val="850700357"/>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spcBef>
          <a:spcPct val="20000"/>
        </a:spcBef>
        <a:spcAft>
          <a:spcPts val="600"/>
        </a:spcAft>
        <a:buClr>
          <a:schemeClr val="tx2"/>
        </a:buClr>
        <a:buSzPct val="70000"/>
        <a:buFont typeface="Wingdings 2" charset="2"/>
        <a:buChar char=""/>
        <a:defRPr sz="20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21.jpg"/><Relationship Id="rId5" Type="http://schemas.openxmlformats.org/officeDocument/2006/relationships/image" Target="../media/image20.jpg"/><Relationship Id="rId10" Type="http://schemas.openxmlformats.org/officeDocument/2006/relationships/image" Target="../media/image25.jpg"/><Relationship Id="rId4" Type="http://schemas.openxmlformats.org/officeDocument/2006/relationships/image" Target="../media/image19.jpg"/><Relationship Id="rId9" Type="http://schemas.openxmlformats.org/officeDocument/2006/relationships/image" Target="../media/image24.jpg"/></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7.xml"/><Relationship Id="rId4" Type="http://schemas.openxmlformats.org/officeDocument/2006/relationships/image" Target="../media/image1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F2913-5646-4FFB-87C2-84A654B20FB2}"/>
              </a:ext>
            </a:extLst>
          </p:cNvPr>
          <p:cNvSpPr>
            <a:spLocks noGrp="1"/>
          </p:cNvSpPr>
          <p:nvPr>
            <p:ph type="ctrTitle"/>
          </p:nvPr>
        </p:nvSpPr>
        <p:spPr/>
        <p:txBody>
          <a:bodyPr/>
          <a:lstStyle/>
          <a:p>
            <a:r>
              <a:rPr lang="bs-Latn-BA" dirty="0">
                <a:solidFill>
                  <a:schemeClr val="tx1"/>
                </a:solidFill>
              </a:rPr>
              <a:t>SMRTNA KAZNA I MALOLJETNICI U SAD-U</a:t>
            </a:r>
          </a:p>
        </p:txBody>
      </p:sp>
      <p:sp>
        <p:nvSpPr>
          <p:cNvPr id="3" name="Subtitle 2">
            <a:extLst>
              <a:ext uri="{FF2B5EF4-FFF2-40B4-BE49-F238E27FC236}">
                <a16:creationId xmlns:a16="http://schemas.microsoft.com/office/drawing/2014/main" id="{2453344A-1297-4B4E-87AA-88C7E2FAC1F7}"/>
              </a:ext>
            </a:extLst>
          </p:cNvPr>
          <p:cNvSpPr>
            <a:spLocks noGrp="1"/>
          </p:cNvSpPr>
          <p:nvPr>
            <p:ph type="subTitle" idx="1"/>
          </p:nvPr>
        </p:nvSpPr>
        <p:spPr>
          <a:xfrm>
            <a:off x="4515729" y="4811151"/>
            <a:ext cx="6294998" cy="562707"/>
          </a:xfrm>
        </p:spPr>
        <p:txBody>
          <a:bodyPr/>
          <a:lstStyle/>
          <a:p>
            <a:r>
              <a:rPr lang="bs-Latn-BA" dirty="0"/>
              <a:t>Radili : Omanović Zuhra, Tucak Sedad, Musić Vildana</a:t>
            </a:r>
          </a:p>
        </p:txBody>
      </p:sp>
    </p:spTree>
    <p:extLst>
      <p:ext uri="{BB962C8B-B14F-4D97-AF65-F5344CB8AC3E}">
        <p14:creationId xmlns:p14="http://schemas.microsoft.com/office/powerpoint/2010/main" val="2691827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0DA7F48-8A0E-4EB7-B41B-207D227F54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2944837" cy="1964183"/>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F0A6BAE8-B45A-496C-832C-E87265316E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4099" y="1"/>
            <a:ext cx="2818228" cy="1964182"/>
          </a:xfrm>
          <a:prstGeom prst="rect">
            <a:avLst/>
          </a:prstGeom>
        </p:spPr>
      </p:pic>
      <p:sp>
        <p:nvSpPr>
          <p:cNvPr id="6" name="Rectangle 5">
            <a:extLst>
              <a:ext uri="{FF2B5EF4-FFF2-40B4-BE49-F238E27FC236}">
                <a16:creationId xmlns:a16="http://schemas.microsoft.com/office/drawing/2014/main" id="{8C391CED-9EC0-42AB-B32A-60E9A9512494}"/>
              </a:ext>
            </a:extLst>
          </p:cNvPr>
          <p:cNvSpPr/>
          <p:nvPr/>
        </p:nvSpPr>
        <p:spPr>
          <a:xfrm>
            <a:off x="6644641" y="0"/>
            <a:ext cx="5448886" cy="4524315"/>
          </a:xfrm>
          <a:prstGeom prst="rect">
            <a:avLst/>
          </a:prstGeom>
        </p:spPr>
        <p:txBody>
          <a:bodyPr wrap="square">
            <a:spAutoFit/>
          </a:bodyPr>
          <a:lstStyle/>
          <a:p>
            <a:r>
              <a:rPr lang="bs-Latn-BA" dirty="0">
                <a:latin typeface="Calibri" panose="020F0502020204030204" pitchFamily="34" charset="0"/>
                <a:ea typeface="Calibri" panose="020F0502020204030204" pitchFamily="34" charset="0"/>
                <a:cs typeface="Calibri" panose="020F0502020204030204" pitchFamily="34" charset="0"/>
              </a:rPr>
              <a:t>„...nakon što prekršitelj bude osuđen i izrekne mu se smrtna kazna, ulazi u „život na smrtnoj kazni“, tu se čeka advokat da preuzme slučaj.Svi imaju uske pojedinačne ćelije, gdje se nalazi željezni krevet,sudoper i wc. Nekada zna biti toliko hlado, da se dah oslikava u zraku,jedino svjetlo u toku dana doolazi sa prozora prekrivenog prljavštinom. Stolova nije bilo, zatvorenik kada želi jesti ili pisati, to mora učiniti na svojim koljenima ili krevetu. Niko od ovih zatvorenika ne smije da radi i izvršava redovne poslove pritvora. U ćeliji provode 23 sata redovno , dok mogu provesti sat vremena u dvorištu pritvora,gdje mogu šetati,igrati igrice i razgovarati sa drugim.Iz ćelije su mogli vidjeti dimnjak,koji je, kako je čuo, ispuštao dim iz plinske komore,koja će na kraju biti iskorištena za njegovo pogubljenje. Imaju tuš koji mogu koristiti pet minuta,dva puta sedmično.....“</a:t>
            </a:r>
            <a:endParaRPr lang="bs-Latn-BA" dirty="0">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0F06779B-46B4-45A0-B021-65B81F4758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2106560"/>
            <a:ext cx="2183953" cy="3274331"/>
          </a:xfrm>
          <a:prstGeom prst="rect">
            <a:avLst/>
          </a:prstGeom>
        </p:spPr>
      </p:pic>
      <p:pic>
        <p:nvPicPr>
          <p:cNvPr id="12" name="Picture 11">
            <a:extLst>
              <a:ext uri="{FF2B5EF4-FFF2-40B4-BE49-F238E27FC236}">
                <a16:creationId xmlns:a16="http://schemas.microsoft.com/office/drawing/2014/main" id="{61EABBEA-37D1-43F3-8D4D-95CE01D45E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411383" y="4752075"/>
            <a:ext cx="2733823" cy="1964182"/>
          </a:xfrm>
          <a:prstGeom prst="rect">
            <a:avLst/>
          </a:prstGeom>
        </p:spPr>
      </p:pic>
      <p:pic>
        <p:nvPicPr>
          <p:cNvPr id="14" name="Picture 13">
            <a:extLst>
              <a:ext uri="{FF2B5EF4-FFF2-40B4-BE49-F238E27FC236}">
                <a16:creationId xmlns:a16="http://schemas.microsoft.com/office/drawing/2014/main" id="{1C0EEBC7-787E-47DC-8CF0-D5A3426BF3E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77931" y="2106560"/>
            <a:ext cx="2183953" cy="3274331"/>
          </a:xfrm>
          <a:prstGeom prst="rect">
            <a:avLst/>
          </a:prstGeom>
        </p:spPr>
      </p:pic>
      <p:pic>
        <p:nvPicPr>
          <p:cNvPr id="16" name="Picture 15">
            <a:extLst>
              <a:ext uri="{FF2B5EF4-FFF2-40B4-BE49-F238E27FC236}">
                <a16:creationId xmlns:a16="http://schemas.microsoft.com/office/drawing/2014/main" id="{AF1D90C4-5C9C-4CC1-9371-9EEC6969309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57238" y="2106559"/>
            <a:ext cx="1892485" cy="3274331"/>
          </a:xfrm>
          <a:prstGeom prst="rect">
            <a:avLst/>
          </a:prstGeom>
        </p:spPr>
      </p:pic>
      <p:pic>
        <p:nvPicPr>
          <p:cNvPr id="18" name="Picture 17">
            <a:extLst>
              <a:ext uri="{FF2B5EF4-FFF2-40B4-BE49-F238E27FC236}">
                <a16:creationId xmlns:a16="http://schemas.microsoft.com/office/drawing/2014/main" id="{48DE2F4E-F44A-4ADF-A037-98E612482F8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892037" y="4776695"/>
            <a:ext cx="1997341" cy="1964182"/>
          </a:xfrm>
          <a:prstGeom prst="rect">
            <a:avLst/>
          </a:prstGeom>
        </p:spPr>
      </p:pic>
      <p:pic>
        <p:nvPicPr>
          <p:cNvPr id="20" name="Picture 19">
            <a:extLst>
              <a:ext uri="{FF2B5EF4-FFF2-40B4-BE49-F238E27FC236}">
                <a16:creationId xmlns:a16="http://schemas.microsoft.com/office/drawing/2014/main" id="{4E10EDA6-0314-4D6C-942A-DE1F26BEA2B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21" y="5498013"/>
            <a:ext cx="3215121" cy="1359987"/>
          </a:xfrm>
          <a:prstGeom prst="rect">
            <a:avLst/>
          </a:prstGeom>
        </p:spPr>
      </p:pic>
      <p:pic>
        <p:nvPicPr>
          <p:cNvPr id="22" name="Picture 21">
            <a:extLst>
              <a:ext uri="{FF2B5EF4-FFF2-40B4-BE49-F238E27FC236}">
                <a16:creationId xmlns:a16="http://schemas.microsoft.com/office/drawing/2014/main" id="{C728C7AA-9B6A-465B-A47F-9609A71D95D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361149" y="5523266"/>
            <a:ext cx="3215121" cy="1359987"/>
          </a:xfrm>
          <a:prstGeom prst="rect">
            <a:avLst/>
          </a:prstGeom>
        </p:spPr>
      </p:pic>
    </p:spTree>
    <p:extLst>
      <p:ext uri="{BB962C8B-B14F-4D97-AF65-F5344CB8AC3E}">
        <p14:creationId xmlns:p14="http://schemas.microsoft.com/office/powerpoint/2010/main" val="1530242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858F6AA-64E4-47C6-8C01-E2530A73B63F}"/>
              </a:ext>
            </a:extLst>
          </p:cNvPr>
          <p:cNvSpPr txBox="1"/>
          <p:nvPr/>
        </p:nvSpPr>
        <p:spPr>
          <a:xfrm>
            <a:off x="2672862" y="0"/>
            <a:ext cx="6018379" cy="523220"/>
          </a:xfrm>
          <a:prstGeom prst="rect">
            <a:avLst/>
          </a:prstGeom>
          <a:noFill/>
        </p:spPr>
        <p:txBody>
          <a:bodyPr wrap="none" rtlCol="0">
            <a:spAutoFit/>
          </a:bodyPr>
          <a:lstStyle/>
          <a:p>
            <a:r>
              <a:rPr lang="bs-Latn-BA" sz="2800" b="1" dirty="0">
                <a:latin typeface="Calibri" panose="020F0502020204030204" pitchFamily="34" charset="0"/>
                <a:cs typeface="Calibri" panose="020F0502020204030204" pitchFamily="34" charset="0"/>
              </a:rPr>
              <a:t>Pravnosudni sistem SAD i smrtna kazna</a:t>
            </a:r>
          </a:p>
        </p:txBody>
      </p:sp>
      <p:sp>
        <p:nvSpPr>
          <p:cNvPr id="3" name="Rectangle 2">
            <a:extLst>
              <a:ext uri="{FF2B5EF4-FFF2-40B4-BE49-F238E27FC236}">
                <a16:creationId xmlns:a16="http://schemas.microsoft.com/office/drawing/2014/main" id="{45079567-AA29-4659-8976-27F83A609D2E}"/>
              </a:ext>
            </a:extLst>
          </p:cNvPr>
          <p:cNvSpPr/>
          <p:nvPr/>
        </p:nvSpPr>
        <p:spPr>
          <a:xfrm>
            <a:off x="734913" y="3426223"/>
            <a:ext cx="10119359" cy="646331"/>
          </a:xfrm>
          <a:prstGeom prst="rect">
            <a:avLst/>
          </a:prstGeom>
        </p:spPr>
        <p:txBody>
          <a:bodyPr wrap="square">
            <a:spAutoFit/>
          </a:bodyPr>
          <a:lstStyle/>
          <a:p>
            <a:r>
              <a:rPr lang="bs-Latn-BA" dirty="0">
                <a:latin typeface="Calibri" panose="020F0502020204030204" pitchFamily="34" charset="0"/>
                <a:ea typeface="Calibri" panose="020F0502020204030204" pitchFamily="34" charset="0"/>
                <a:cs typeface="Calibri" panose="020F0502020204030204" pitchFamily="34" charset="0"/>
              </a:rPr>
              <a:t>- Svaka država ima svoje zakonodavstvo i autonomiju, tj. vlasitit ustav, vladu koja se bira,vlastite zakone, sudoce čije suce i državne tužitelje bira narod, također i vlastite krivične sankcije.</a:t>
            </a:r>
            <a:endParaRPr lang="bs-Latn-BA" dirty="0">
              <a:latin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70D6078F-7700-48BF-92A5-0E2037C7BF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68443" y="690186"/>
            <a:ext cx="4490819" cy="2395103"/>
          </a:xfrm>
          <a:prstGeom prst="rect">
            <a:avLst/>
          </a:prstGeom>
        </p:spPr>
      </p:pic>
      <p:sp>
        <p:nvSpPr>
          <p:cNvPr id="6" name="Rectangle 5">
            <a:extLst>
              <a:ext uri="{FF2B5EF4-FFF2-40B4-BE49-F238E27FC236}">
                <a16:creationId xmlns:a16="http://schemas.microsoft.com/office/drawing/2014/main" id="{6072EEB3-3B06-4FEC-8F31-26D01E620523}"/>
              </a:ext>
            </a:extLst>
          </p:cNvPr>
          <p:cNvSpPr/>
          <p:nvPr/>
        </p:nvSpPr>
        <p:spPr>
          <a:xfrm>
            <a:off x="733616" y="4243021"/>
            <a:ext cx="11449638" cy="923330"/>
          </a:xfrm>
          <a:prstGeom prst="rect">
            <a:avLst/>
          </a:prstGeom>
        </p:spPr>
        <p:txBody>
          <a:bodyPr wrap="square">
            <a:spAutoFit/>
          </a:bodyPr>
          <a:lstStyle/>
          <a:p>
            <a:r>
              <a:rPr lang="bs-Latn-BA" dirty="0">
                <a:latin typeface="Calibri" panose="020F0502020204030204" pitchFamily="34" charset="0"/>
                <a:ea typeface="Calibri" panose="020F0502020204030204" pitchFamily="34" charset="0"/>
                <a:cs typeface="Calibri" panose="020F0502020204030204" pitchFamily="34" charset="0"/>
              </a:rPr>
              <a:t>- Kada se vrši suđenje,sudije imaju različite funkcije. Njegova prva uloga jeste faza koja se zove 'suđenje', vrši se procjena da li je počinitelj kriv ili nije, ukoliko je kriv, počinje druga faza pod nazivom ' suđenje za odmjeravanje kazne ', gdje će odrediti kaznu počinitelju analizirajući sve otežavajuće i olakšavajuće okolnosti (koje se razlikuju od države do države).</a:t>
            </a:r>
            <a:endParaRPr lang="bs-Latn-BA" dirty="0">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B79806EE-62B1-40D8-8F6D-4B3335DFF05F}"/>
              </a:ext>
            </a:extLst>
          </p:cNvPr>
          <p:cNvSpPr/>
          <p:nvPr/>
        </p:nvSpPr>
        <p:spPr>
          <a:xfrm>
            <a:off x="733616" y="5313845"/>
            <a:ext cx="11075963" cy="1200329"/>
          </a:xfrm>
          <a:prstGeom prst="rect">
            <a:avLst/>
          </a:prstGeom>
        </p:spPr>
        <p:txBody>
          <a:bodyPr wrap="square">
            <a:spAutoFit/>
          </a:bodyPr>
          <a:lstStyle/>
          <a:p>
            <a:r>
              <a:rPr lang="bs-Latn-BA" dirty="0">
                <a:latin typeface="Calibri" panose="020F0502020204030204" pitchFamily="34" charset="0"/>
                <a:ea typeface="Calibri" panose="020F0502020204030204" pitchFamily="34" charset="0"/>
                <a:cs typeface="Calibri" panose="020F0502020204030204" pitchFamily="34" charset="0"/>
              </a:rPr>
              <a:t>- Za izricanje smrtne kazne mora postojati barem jedna otežavajuća okolnost (ubistvo,silovanje itd). Olakšavajući faktori mogu biti starost,mentalna retardacija, teško djetinjstvo itd.. Ako neko ne želi da odredi smrtnu kaznu, jer se tome protivi , on se može odstraniti iz porote. Odluka mora biti jednoglasna, ukoliko se uoći i najmanja sumnja da se neki od članova ne slaže s ostatkom porote, počiniocu se izriče kazna doživotnog zatvora bez uvjetne slobode.</a:t>
            </a:r>
            <a:endParaRPr lang="bs-Latn-B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95165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2CA22E-3DDE-43D9-BD06-D34F28706004}"/>
              </a:ext>
            </a:extLst>
          </p:cNvPr>
          <p:cNvPicPr>
            <a:picLocks noChangeAspect="1"/>
          </p:cNvPicPr>
          <p:nvPr/>
        </p:nvPicPr>
        <p:blipFill>
          <a:blip r:embed="rId2"/>
          <a:stretch>
            <a:fillRect/>
          </a:stretch>
        </p:blipFill>
        <p:spPr>
          <a:xfrm>
            <a:off x="3193366" y="0"/>
            <a:ext cx="8998634" cy="6858000"/>
          </a:xfrm>
          <a:prstGeom prst="rect">
            <a:avLst/>
          </a:prstGeom>
        </p:spPr>
      </p:pic>
      <p:sp>
        <p:nvSpPr>
          <p:cNvPr id="3" name="Rectangle 2">
            <a:extLst>
              <a:ext uri="{FF2B5EF4-FFF2-40B4-BE49-F238E27FC236}">
                <a16:creationId xmlns:a16="http://schemas.microsoft.com/office/drawing/2014/main" id="{47A62078-0980-4D3D-85AC-2DCC47680327}"/>
              </a:ext>
            </a:extLst>
          </p:cNvPr>
          <p:cNvSpPr/>
          <p:nvPr/>
        </p:nvSpPr>
        <p:spPr>
          <a:xfrm>
            <a:off x="0" y="0"/>
            <a:ext cx="3193366" cy="6038063"/>
          </a:xfrm>
          <a:prstGeom prst="rect">
            <a:avLst/>
          </a:prstGeom>
        </p:spPr>
        <p:txBody>
          <a:bodyPr wrap="square">
            <a:spAutoFit/>
          </a:bodyPr>
          <a:lstStyle/>
          <a:p>
            <a:pPr>
              <a:lnSpc>
                <a:spcPct val="107000"/>
              </a:lnSpc>
              <a:spcBef>
                <a:spcPts val="200"/>
              </a:spcBef>
              <a:spcAft>
                <a:spcPts val="0"/>
              </a:spcAft>
            </a:pPr>
            <a:r>
              <a:rPr lang="bs-Latn-BA" b="1" dirty="0">
                <a:latin typeface="Times New Roman" panose="02020603050405020304" pitchFamily="18" charset="0"/>
                <a:ea typeface="Times New Roman" panose="02020603050405020304" pitchFamily="18" charset="0"/>
                <a:cs typeface="Times New Roman" panose="02020603050405020304" pitchFamily="18" charset="0"/>
              </a:rPr>
              <a:t>Pravnici u slučajevima smrtne            kazne</a:t>
            </a:r>
          </a:p>
          <a:p>
            <a:pPr>
              <a:lnSpc>
                <a:spcPct val="107000"/>
              </a:lnSpc>
              <a:spcBef>
                <a:spcPts val="200"/>
              </a:spcBef>
              <a:spcAft>
                <a:spcPts val="0"/>
              </a:spcAft>
            </a:pPr>
            <a:endParaRPr lang="bs-Latn-BA" b="1"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200"/>
              </a:spcBef>
              <a:spcAft>
                <a:spcPts val="0"/>
              </a:spcAft>
            </a:pPr>
            <a:endParaRPr lang="bs-Latn-BA" b="1" dirty="0">
              <a:latin typeface="Calibri Light" panose="020F0302020204030204" pitchFamily="34" charset="0"/>
              <a:ea typeface="Times New Roman" panose="02020603050405020304" pitchFamily="18" charset="0"/>
              <a:cs typeface="Times New Roman" panose="02020603050405020304" pitchFamily="18" charset="0"/>
            </a:endParaRPr>
          </a:p>
          <a:p>
            <a:r>
              <a:rPr lang="bs-Latn-BA" dirty="0">
                <a:latin typeface="Calibri" panose="020F0502020204030204" pitchFamily="34" charset="0"/>
                <a:ea typeface="Calibri" panose="020F0502020204030204" pitchFamily="34" charset="0"/>
                <a:cs typeface="Calibri" panose="020F0502020204030204" pitchFamily="34" charset="0"/>
              </a:rPr>
              <a:t>Kada je počinitelj krivičnog djela 'nepristojan' ili se ne ponaša onako kako priliči, što je 99,9% slučaja kada dođe do presude smrtne kazne, dodjeljuje mu se imenovani advokat. U većini slučajeva ovi pravnici nemaju gotovo nikakvog iskustva, stoga postaje pretežak posao da 'ogorčenu' osobu dobro zastupaju i brane. U nekim slučajevima neki su pravnici potrošili samo nekoliko sati na predmetu za koji bi trebalo dosta više vremena. Znalo se desiti da neki advokati i zaspu tokom suđenja.</a:t>
            </a:r>
            <a:endParaRPr lang="bs-Latn-BA"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637802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42F7F0F-7620-4BF0-9617-9C5AAD8BF089}"/>
              </a:ext>
            </a:extLst>
          </p:cNvPr>
          <p:cNvPicPr>
            <a:picLocks noChangeAspect="1"/>
          </p:cNvPicPr>
          <p:nvPr/>
        </p:nvPicPr>
        <p:blipFill>
          <a:blip r:embed="rId2"/>
          <a:stretch>
            <a:fillRect/>
          </a:stretch>
        </p:blipFill>
        <p:spPr>
          <a:xfrm>
            <a:off x="0" y="0"/>
            <a:ext cx="12192000" cy="6852901"/>
          </a:xfrm>
          <a:prstGeom prst="rect">
            <a:avLst/>
          </a:prstGeom>
        </p:spPr>
      </p:pic>
    </p:spTree>
    <p:extLst>
      <p:ext uri="{BB962C8B-B14F-4D97-AF65-F5344CB8AC3E}">
        <p14:creationId xmlns:p14="http://schemas.microsoft.com/office/powerpoint/2010/main" val="11649916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4EB51F-85AE-45B2-9315-5119BD9D1345}"/>
              </a:ext>
            </a:extLst>
          </p:cNvPr>
          <p:cNvPicPr>
            <a:picLocks noChangeAspect="1"/>
          </p:cNvPicPr>
          <p:nvPr/>
        </p:nvPicPr>
        <p:blipFill>
          <a:blip r:embed="rId2"/>
          <a:stretch>
            <a:fillRect/>
          </a:stretch>
        </p:blipFill>
        <p:spPr>
          <a:xfrm>
            <a:off x="3844055" y="1004536"/>
            <a:ext cx="4072481" cy="3048264"/>
          </a:xfrm>
          <a:prstGeom prst="rect">
            <a:avLst/>
          </a:prstGeom>
        </p:spPr>
      </p:pic>
      <p:sp>
        <p:nvSpPr>
          <p:cNvPr id="3" name="TextBox 2">
            <a:extLst>
              <a:ext uri="{FF2B5EF4-FFF2-40B4-BE49-F238E27FC236}">
                <a16:creationId xmlns:a16="http://schemas.microsoft.com/office/drawing/2014/main" id="{3426E770-1158-4619-A7D7-6930E3E102B2}"/>
              </a:ext>
            </a:extLst>
          </p:cNvPr>
          <p:cNvSpPr txBox="1"/>
          <p:nvPr/>
        </p:nvSpPr>
        <p:spPr>
          <a:xfrm>
            <a:off x="2152358" y="281353"/>
            <a:ext cx="7455876" cy="523220"/>
          </a:xfrm>
          <a:prstGeom prst="rect">
            <a:avLst/>
          </a:prstGeom>
          <a:noFill/>
        </p:spPr>
        <p:txBody>
          <a:bodyPr wrap="square" rtlCol="0">
            <a:spAutoFit/>
          </a:bodyPr>
          <a:lstStyle/>
          <a:p>
            <a:pPr algn="ctr"/>
            <a:r>
              <a:rPr lang="bs-Latn-BA" sz="2800" dirty="0">
                <a:latin typeface="Calibri" panose="020F0502020204030204" pitchFamily="34" charset="0"/>
                <a:cs typeface="Calibri" panose="020F0502020204030204" pitchFamily="34" charset="0"/>
              </a:rPr>
              <a:t>Maloljetnici i delikvencija u SAD-u</a:t>
            </a:r>
          </a:p>
        </p:txBody>
      </p:sp>
      <p:sp>
        <p:nvSpPr>
          <p:cNvPr id="4" name="Rectangle 3">
            <a:extLst>
              <a:ext uri="{FF2B5EF4-FFF2-40B4-BE49-F238E27FC236}">
                <a16:creationId xmlns:a16="http://schemas.microsoft.com/office/drawing/2014/main" id="{4256E53D-E879-4FF0-986A-D2C1B9D3BE05}"/>
              </a:ext>
            </a:extLst>
          </p:cNvPr>
          <p:cNvSpPr/>
          <p:nvPr/>
        </p:nvSpPr>
        <p:spPr>
          <a:xfrm>
            <a:off x="243840" y="4052800"/>
            <a:ext cx="11704320" cy="646331"/>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Prevencija maloljetničkog prijestupništva i pravilno postupanje sa maloljetnicima bila su najvažnija pitanja socijalne politike u Sjedinjenim Američkim Državama, posljednih stotinu godina.</a:t>
            </a:r>
            <a:endParaRPr lang="bs-Latn-BA" dirty="0"/>
          </a:p>
        </p:txBody>
      </p:sp>
      <p:sp>
        <p:nvSpPr>
          <p:cNvPr id="5" name="Rectangle 4">
            <a:extLst>
              <a:ext uri="{FF2B5EF4-FFF2-40B4-BE49-F238E27FC236}">
                <a16:creationId xmlns:a16="http://schemas.microsoft.com/office/drawing/2014/main" id="{49A39103-4BDA-43D6-96F7-FE4494CB5328}"/>
              </a:ext>
            </a:extLst>
          </p:cNvPr>
          <p:cNvSpPr/>
          <p:nvPr/>
        </p:nvSpPr>
        <p:spPr>
          <a:xfrm>
            <a:off x="243840" y="4695614"/>
            <a:ext cx="11573022" cy="923330"/>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Maloljetni kriminalci počinju koristiti alkohol i razne droge u ranijoj dobi nego odrasli počinitelji krivičnih dijela i izloženi su sve većem korištenju istih, kako sazrijevaju. Neuspjeh u školi, trudnoća rana i porodično nasilje, samo su neki od razloga zašto se pojavljuje delikventsko ponašanje maloljetnika na ovim prostorima.</a:t>
            </a:r>
            <a:endParaRPr lang="bs-Latn-BA" dirty="0"/>
          </a:p>
        </p:txBody>
      </p:sp>
      <p:sp>
        <p:nvSpPr>
          <p:cNvPr id="6" name="Rectangle 5">
            <a:extLst>
              <a:ext uri="{FF2B5EF4-FFF2-40B4-BE49-F238E27FC236}">
                <a16:creationId xmlns:a16="http://schemas.microsoft.com/office/drawing/2014/main" id="{81B262D6-1B55-4F50-8AC4-C127A5A05171}"/>
              </a:ext>
            </a:extLst>
          </p:cNvPr>
          <p:cNvSpPr/>
          <p:nvPr/>
        </p:nvSpPr>
        <p:spPr>
          <a:xfrm>
            <a:off x="243840" y="5653317"/>
            <a:ext cx="11573022" cy="646331"/>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Današnja stopa imovine u SAD-u , kao i osoba koje zlostavljaju maloljetnike u Americi, niža je nego ona koja je bila prije nekoliko godina.</a:t>
            </a:r>
            <a:endParaRPr lang="bs-Latn-BA" dirty="0"/>
          </a:p>
        </p:txBody>
      </p:sp>
    </p:spTree>
    <p:extLst>
      <p:ext uri="{BB962C8B-B14F-4D97-AF65-F5344CB8AC3E}">
        <p14:creationId xmlns:p14="http://schemas.microsoft.com/office/powerpoint/2010/main" val="1324191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AC14F-B152-45A3-A7F6-3BBD1302C007}"/>
              </a:ext>
            </a:extLst>
          </p:cNvPr>
          <p:cNvSpPr>
            <a:spLocks noGrp="1"/>
          </p:cNvSpPr>
          <p:nvPr>
            <p:ph type="title"/>
          </p:nvPr>
        </p:nvSpPr>
        <p:spPr/>
        <p:txBody>
          <a:bodyPr>
            <a:normAutofit fontScale="90000"/>
          </a:bodyPr>
          <a:lstStyle/>
          <a:p>
            <a:r>
              <a:rPr lang="bs-Latn-BA" dirty="0">
                <a:effectLst/>
              </a:rPr>
              <a:t>Vodi se rasprava o tri kritična pitanja koja se trenutno postavljaju i suočavaju s američkim sistemom maloljetničkogc pravosuđa , a to su :</a:t>
            </a:r>
            <a:br>
              <a:rPr lang="bs-Latn-BA" dirty="0">
                <a:effectLst/>
              </a:rPr>
            </a:br>
            <a:endParaRPr lang="bs-Latn-BA" dirty="0"/>
          </a:p>
        </p:txBody>
      </p:sp>
      <p:pic>
        <p:nvPicPr>
          <p:cNvPr id="12" name="Picture Placeholder 11">
            <a:extLst>
              <a:ext uri="{FF2B5EF4-FFF2-40B4-BE49-F238E27FC236}">
                <a16:creationId xmlns:a16="http://schemas.microsoft.com/office/drawing/2014/main" id="{B405107F-8B37-43CB-A3E1-80F0FA250971}"/>
              </a:ext>
            </a:extLst>
          </p:cNvPr>
          <p:cNvPicPr>
            <a:picLocks noGrp="1" noChangeAspect="1"/>
          </p:cNvPicPr>
          <p:nvPr>
            <p:ph type="pic" idx="15"/>
          </p:nvPr>
        </p:nvPicPr>
        <p:blipFill>
          <a:blip r:embed="rId2"/>
          <a:srcRect t="11050" b="11050"/>
          <a:stretch>
            <a:fillRect/>
          </a:stretch>
        </p:blipFill>
        <p:spPr>
          <a:xfrm>
            <a:off x="1018101" y="1938917"/>
            <a:ext cx="3300983" cy="1711091"/>
          </a:xfrm>
          <a:prstGeom prst="rect">
            <a:avLst/>
          </a:prstGeom>
        </p:spPr>
      </p:pic>
      <p:sp>
        <p:nvSpPr>
          <p:cNvPr id="5" name="Text Placeholder 4">
            <a:extLst>
              <a:ext uri="{FF2B5EF4-FFF2-40B4-BE49-F238E27FC236}">
                <a16:creationId xmlns:a16="http://schemas.microsoft.com/office/drawing/2014/main" id="{A75C2CF3-31DC-4756-8F30-359A79761E1F}"/>
              </a:ext>
            </a:extLst>
          </p:cNvPr>
          <p:cNvSpPr>
            <a:spLocks noGrp="1"/>
          </p:cNvSpPr>
          <p:nvPr>
            <p:ph type="body" sz="half" idx="18"/>
          </p:nvPr>
        </p:nvSpPr>
        <p:spPr/>
        <p:txBody>
          <a:bodyPr>
            <a:normAutofit/>
          </a:bodyPr>
          <a:lstStyle/>
          <a:p>
            <a:r>
              <a:rPr lang="bs-Latn-BA" sz="2000" dirty="0">
                <a:solidFill>
                  <a:schemeClr val="tx1"/>
                </a:solidFill>
                <a:latin typeface="Calibri" panose="020F0502020204030204" pitchFamily="34" charset="0"/>
                <a:cs typeface="Calibri" panose="020F0502020204030204" pitchFamily="34" charset="0"/>
              </a:rPr>
              <a:t>Nasilje mladih, pojava problema mentalnog zdravlja istih;</a:t>
            </a:r>
          </a:p>
        </p:txBody>
      </p:sp>
      <p:pic>
        <p:nvPicPr>
          <p:cNvPr id="13" name="Picture Placeholder 12">
            <a:extLst>
              <a:ext uri="{FF2B5EF4-FFF2-40B4-BE49-F238E27FC236}">
                <a16:creationId xmlns:a16="http://schemas.microsoft.com/office/drawing/2014/main" id="{506BD0F8-D694-42EC-BD24-C858C98FF359}"/>
              </a:ext>
            </a:extLst>
          </p:cNvPr>
          <p:cNvPicPr>
            <a:picLocks noGrp="1" noChangeAspect="1"/>
          </p:cNvPicPr>
          <p:nvPr>
            <p:ph type="pic" idx="21"/>
          </p:nvPr>
        </p:nvPicPr>
        <p:blipFill rotWithShape="1">
          <a:blip r:embed="rId3"/>
          <a:srcRect l="40" t="24959" r="-40" b="38291"/>
          <a:stretch/>
        </p:blipFill>
        <p:spPr>
          <a:xfrm>
            <a:off x="4545743" y="1934432"/>
            <a:ext cx="3092368" cy="1608164"/>
          </a:xfrm>
          <a:prstGeom prst="rect">
            <a:avLst/>
          </a:prstGeom>
        </p:spPr>
      </p:pic>
      <p:sp>
        <p:nvSpPr>
          <p:cNvPr id="8" name="Text Placeholder 7">
            <a:extLst>
              <a:ext uri="{FF2B5EF4-FFF2-40B4-BE49-F238E27FC236}">
                <a16:creationId xmlns:a16="http://schemas.microsoft.com/office/drawing/2014/main" id="{29491EA7-68FE-4683-A51D-57FCDF135F41}"/>
              </a:ext>
            </a:extLst>
          </p:cNvPr>
          <p:cNvSpPr>
            <a:spLocks noGrp="1"/>
          </p:cNvSpPr>
          <p:nvPr>
            <p:ph type="body" sz="half" idx="19"/>
          </p:nvPr>
        </p:nvSpPr>
        <p:spPr/>
        <p:txBody>
          <a:bodyPr>
            <a:normAutofit/>
          </a:bodyPr>
          <a:lstStyle/>
          <a:p>
            <a:r>
              <a:rPr lang="bs-Latn-BA" sz="2000" dirty="0">
                <a:latin typeface="Calibri" panose="020F0502020204030204" pitchFamily="34" charset="0"/>
                <a:cs typeface="Calibri" panose="020F0502020204030204" pitchFamily="34" charset="0"/>
              </a:rPr>
              <a:t>Zloupotreba droge među mladim prestupnicima;</a:t>
            </a:r>
          </a:p>
        </p:txBody>
      </p:sp>
      <p:pic>
        <p:nvPicPr>
          <p:cNvPr id="14" name="Picture Placeholder 13">
            <a:extLst>
              <a:ext uri="{FF2B5EF4-FFF2-40B4-BE49-F238E27FC236}">
                <a16:creationId xmlns:a16="http://schemas.microsoft.com/office/drawing/2014/main" id="{C99DD405-216D-4619-9896-D9B45AF725FB}"/>
              </a:ext>
            </a:extLst>
          </p:cNvPr>
          <p:cNvPicPr>
            <a:picLocks noGrp="1" noChangeAspect="1"/>
          </p:cNvPicPr>
          <p:nvPr>
            <p:ph type="pic" idx="22"/>
          </p:nvPr>
        </p:nvPicPr>
        <p:blipFill>
          <a:blip r:embed="rId4"/>
          <a:srcRect t="11452" b="11452"/>
          <a:stretch>
            <a:fillRect/>
          </a:stretch>
        </p:blipFill>
        <p:spPr>
          <a:prstGeom prst="rect">
            <a:avLst/>
          </a:prstGeom>
        </p:spPr>
      </p:pic>
      <p:sp>
        <p:nvSpPr>
          <p:cNvPr id="11" name="Text Placeholder 10">
            <a:extLst>
              <a:ext uri="{FF2B5EF4-FFF2-40B4-BE49-F238E27FC236}">
                <a16:creationId xmlns:a16="http://schemas.microsoft.com/office/drawing/2014/main" id="{5D5ABCBA-B6A0-48E0-BD57-F65B8935C794}"/>
              </a:ext>
            </a:extLst>
          </p:cNvPr>
          <p:cNvSpPr>
            <a:spLocks noGrp="1"/>
          </p:cNvSpPr>
          <p:nvPr>
            <p:ph type="body" sz="half" idx="20"/>
          </p:nvPr>
        </p:nvSpPr>
        <p:spPr>
          <a:xfrm>
            <a:off x="7966573" y="4480365"/>
            <a:ext cx="3300984" cy="1310835"/>
          </a:xfrm>
        </p:spPr>
        <p:txBody>
          <a:bodyPr>
            <a:normAutofit/>
          </a:bodyPr>
          <a:lstStyle/>
          <a:p>
            <a:r>
              <a:rPr lang="bs-Latn-BA" sz="2000" dirty="0">
                <a:latin typeface="Calibri" panose="020F0502020204030204" pitchFamily="34" charset="0"/>
                <a:cs typeface="Calibri" panose="020F0502020204030204" pitchFamily="34" charset="0"/>
              </a:rPr>
              <a:t>Ženska  delikvencija.</a:t>
            </a:r>
          </a:p>
        </p:txBody>
      </p:sp>
    </p:spTree>
    <p:extLst>
      <p:ext uri="{BB962C8B-B14F-4D97-AF65-F5344CB8AC3E}">
        <p14:creationId xmlns:p14="http://schemas.microsoft.com/office/powerpoint/2010/main" val="2045346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D4E9211-DFDB-466F-8C4D-18CE8C8AE544}"/>
              </a:ext>
            </a:extLst>
          </p:cNvPr>
          <p:cNvSpPr txBox="1"/>
          <p:nvPr/>
        </p:nvSpPr>
        <p:spPr>
          <a:xfrm>
            <a:off x="689317" y="506437"/>
            <a:ext cx="6343275" cy="523220"/>
          </a:xfrm>
          <a:prstGeom prst="rect">
            <a:avLst/>
          </a:prstGeom>
          <a:noFill/>
        </p:spPr>
        <p:txBody>
          <a:bodyPr wrap="none" rtlCol="0">
            <a:spAutoFit/>
          </a:bodyPr>
          <a:lstStyle/>
          <a:p>
            <a:r>
              <a:rPr lang="bs-Latn-BA" sz="2800" b="1" dirty="0">
                <a:solidFill>
                  <a:srgbClr val="FFC000"/>
                </a:solidFill>
              </a:rPr>
              <a:t>Uzroci delikvenskog ponašanja mladih </a:t>
            </a:r>
          </a:p>
        </p:txBody>
      </p:sp>
      <p:sp>
        <p:nvSpPr>
          <p:cNvPr id="3" name="Rectangle 2">
            <a:extLst>
              <a:ext uri="{FF2B5EF4-FFF2-40B4-BE49-F238E27FC236}">
                <a16:creationId xmlns:a16="http://schemas.microsoft.com/office/drawing/2014/main" id="{D955F7A1-EAFC-4902-B37A-AA8CCB43C546}"/>
              </a:ext>
            </a:extLst>
          </p:cNvPr>
          <p:cNvSpPr/>
          <p:nvPr/>
        </p:nvSpPr>
        <p:spPr>
          <a:xfrm>
            <a:off x="649639" y="1926827"/>
            <a:ext cx="3507545" cy="1200329"/>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Maloljetnička delikvencija prema shvatanjima u SAD-u , obuhvata sve javne 'nepravde' koje su počinili mladi u dobi od 12 do 20 godina.</a:t>
            </a:r>
            <a:endParaRPr lang="bs-Latn-BA" dirty="0"/>
          </a:p>
        </p:txBody>
      </p:sp>
      <p:sp>
        <p:nvSpPr>
          <p:cNvPr id="4" name="Rectangle 3">
            <a:extLst>
              <a:ext uri="{FF2B5EF4-FFF2-40B4-BE49-F238E27FC236}">
                <a16:creationId xmlns:a16="http://schemas.microsoft.com/office/drawing/2014/main" id="{F319BE85-656C-474D-8125-3FEF51B20E82}"/>
              </a:ext>
            </a:extLst>
          </p:cNvPr>
          <p:cNvSpPr/>
          <p:nvPr/>
        </p:nvSpPr>
        <p:spPr>
          <a:xfrm>
            <a:off x="534933" y="5485170"/>
            <a:ext cx="4182794" cy="1200329"/>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Smatraju da to obuhvata mnoštvo različitih kršenja zakonskih i socijalnih normi, od lakših do težih krivičnih dijela, počinjeni od strane maloljetnika.</a:t>
            </a:r>
            <a:endParaRPr lang="bs-Latn-BA" dirty="0"/>
          </a:p>
        </p:txBody>
      </p:sp>
      <p:sp>
        <p:nvSpPr>
          <p:cNvPr id="5" name="Rectangle 4">
            <a:extLst>
              <a:ext uri="{FF2B5EF4-FFF2-40B4-BE49-F238E27FC236}">
                <a16:creationId xmlns:a16="http://schemas.microsoft.com/office/drawing/2014/main" id="{336BD7BF-995E-4228-9200-92373B75C08D}"/>
              </a:ext>
            </a:extLst>
          </p:cNvPr>
          <p:cNvSpPr/>
          <p:nvPr/>
        </p:nvSpPr>
        <p:spPr>
          <a:xfrm>
            <a:off x="7104186" y="875769"/>
            <a:ext cx="4182794" cy="1477328"/>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Pod okriljem maloljetničke delikvencije spadaju tzv. statusni prekšaji,  jer su usko povezani sa starosnim statusom počinitelja; određena radnja se smatra kršenjem zakona samo ako ih je počinio maloljetnik. </a:t>
            </a:r>
            <a:endParaRPr lang="bs-Latn-BA" dirty="0"/>
          </a:p>
        </p:txBody>
      </p:sp>
      <p:sp>
        <p:nvSpPr>
          <p:cNvPr id="6" name="Rectangle 5">
            <a:extLst>
              <a:ext uri="{FF2B5EF4-FFF2-40B4-BE49-F238E27FC236}">
                <a16:creationId xmlns:a16="http://schemas.microsoft.com/office/drawing/2014/main" id="{484717E4-2548-4F95-8266-287107C78E13}"/>
              </a:ext>
            </a:extLst>
          </p:cNvPr>
          <p:cNvSpPr/>
          <p:nvPr/>
        </p:nvSpPr>
        <p:spPr>
          <a:xfrm>
            <a:off x="9195583" y="2690336"/>
            <a:ext cx="2691618" cy="1477328"/>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Antisoclijano ponašanje može biti normalan dio odrastanja ili početak kriminalnih aktivnosti od strane maloljetnika.</a:t>
            </a:r>
            <a:endParaRPr lang="bs-Latn-BA" dirty="0"/>
          </a:p>
        </p:txBody>
      </p:sp>
      <p:sp>
        <p:nvSpPr>
          <p:cNvPr id="7" name="Rectangle 6">
            <a:extLst>
              <a:ext uri="{FF2B5EF4-FFF2-40B4-BE49-F238E27FC236}">
                <a16:creationId xmlns:a16="http://schemas.microsoft.com/office/drawing/2014/main" id="{919E7484-F942-47D9-BAF2-106AD4AEA991}"/>
              </a:ext>
            </a:extLst>
          </p:cNvPr>
          <p:cNvSpPr/>
          <p:nvPr/>
        </p:nvSpPr>
        <p:spPr>
          <a:xfrm>
            <a:off x="6804075" y="4906328"/>
            <a:ext cx="5387925" cy="1754326"/>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Statistički podaci pokazuju, da je u SAD-u te mnogim drugim državama, delikvencija grupna pojava, između 2/3 i ¾ svih maloljetničkij prekršaja počine pripadnici različitih grupa. Također podaci govore da stopa kriminalnih aktivnosti među maloljetnicima u grupama je oko 3 do 4 puta veća od stope odraslih prestupnika.</a:t>
            </a:r>
            <a:endParaRPr lang="bs-Latn-BA" dirty="0"/>
          </a:p>
        </p:txBody>
      </p:sp>
      <p:sp>
        <p:nvSpPr>
          <p:cNvPr id="8" name="Rectangle 7">
            <a:extLst>
              <a:ext uri="{FF2B5EF4-FFF2-40B4-BE49-F238E27FC236}">
                <a16:creationId xmlns:a16="http://schemas.microsoft.com/office/drawing/2014/main" id="{C12BA3EB-DBC9-4569-AFD2-F34CAEA57E6C}"/>
              </a:ext>
            </a:extLst>
          </p:cNvPr>
          <p:cNvSpPr/>
          <p:nvPr/>
        </p:nvSpPr>
        <p:spPr>
          <a:xfrm>
            <a:off x="535294" y="3429000"/>
            <a:ext cx="4182433" cy="1754326"/>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 Oni koji najviše sudjeluju u delikventnim aktivnostima su članovi teritorijalnih bandi, oni počine 3 puta više krivičnih dijela od maloljetnika ili mladića koji nisu članovi bande. Oni se usmjeravaju na činjenje tuča, uličnih iznuda te nasilja u školi.</a:t>
            </a:r>
            <a:endParaRPr lang="bs-Latn-BA" dirty="0"/>
          </a:p>
        </p:txBody>
      </p:sp>
      <p:pic>
        <p:nvPicPr>
          <p:cNvPr id="9" name="Picture 8">
            <a:extLst>
              <a:ext uri="{FF2B5EF4-FFF2-40B4-BE49-F238E27FC236}">
                <a16:creationId xmlns:a16="http://schemas.microsoft.com/office/drawing/2014/main" id="{D8B2511A-8455-4EAE-8F01-74E1E5BE5AD0}"/>
              </a:ext>
            </a:extLst>
          </p:cNvPr>
          <p:cNvPicPr>
            <a:picLocks noChangeAspect="1"/>
          </p:cNvPicPr>
          <p:nvPr/>
        </p:nvPicPr>
        <p:blipFill>
          <a:blip r:embed="rId2"/>
          <a:stretch>
            <a:fillRect/>
          </a:stretch>
        </p:blipFill>
        <p:spPr>
          <a:xfrm>
            <a:off x="4712677" y="2408324"/>
            <a:ext cx="4182795" cy="2442776"/>
          </a:xfrm>
          <a:prstGeom prst="rect">
            <a:avLst/>
          </a:prstGeom>
        </p:spPr>
      </p:pic>
    </p:spTree>
    <p:extLst>
      <p:ext uri="{BB962C8B-B14F-4D97-AF65-F5344CB8AC3E}">
        <p14:creationId xmlns:p14="http://schemas.microsoft.com/office/powerpoint/2010/main" val="1115063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1156CD8-763E-4A9E-B56F-60727756A21A}"/>
              </a:ext>
            </a:extLst>
          </p:cNvPr>
          <p:cNvSpPr/>
          <p:nvPr/>
        </p:nvSpPr>
        <p:spPr>
          <a:xfrm>
            <a:off x="3048000" y="392109"/>
            <a:ext cx="6096000" cy="830997"/>
          </a:xfrm>
          <a:prstGeom prst="rect">
            <a:avLst/>
          </a:prstGeom>
        </p:spPr>
        <p:txBody>
          <a:bodyPr>
            <a:spAutoFit/>
          </a:bodyPr>
          <a:lstStyle/>
          <a:p>
            <a:r>
              <a:rPr lang="bs-Latn-BA" sz="2400" dirty="0">
                <a:solidFill>
                  <a:srgbClr val="FF0000"/>
                </a:solidFill>
                <a:latin typeface="Calibri" panose="020F0502020204030204" pitchFamily="34" charset="0"/>
                <a:cs typeface="Calibri" panose="020F0502020204030204" pitchFamily="34" charset="0"/>
              </a:rPr>
              <a:t>OSNOVNE PRETPOSTAVKE DELIKVENTSKOG </a:t>
            </a:r>
          </a:p>
          <a:p>
            <a:r>
              <a:rPr lang="bs-Latn-BA" sz="2400" dirty="0">
                <a:solidFill>
                  <a:srgbClr val="FF0000"/>
                </a:solidFill>
                <a:latin typeface="Calibri" panose="020F0502020204030204" pitchFamily="34" charset="0"/>
                <a:cs typeface="Calibri" panose="020F0502020204030204" pitchFamily="34" charset="0"/>
              </a:rPr>
              <a:t>            PONAŠANJA MALOLJETNIKA</a:t>
            </a:r>
          </a:p>
        </p:txBody>
      </p:sp>
      <p:sp>
        <p:nvSpPr>
          <p:cNvPr id="4" name="TextBox 3">
            <a:extLst>
              <a:ext uri="{FF2B5EF4-FFF2-40B4-BE49-F238E27FC236}">
                <a16:creationId xmlns:a16="http://schemas.microsoft.com/office/drawing/2014/main" id="{F3BEF61E-F758-48A8-A76D-568893F86048}"/>
              </a:ext>
            </a:extLst>
          </p:cNvPr>
          <p:cNvSpPr txBox="1"/>
          <p:nvPr/>
        </p:nvSpPr>
        <p:spPr>
          <a:xfrm>
            <a:off x="1012874" y="2450137"/>
            <a:ext cx="3505511" cy="830997"/>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1. EKONOMSKI I SOCIJALNI</a:t>
            </a:r>
          </a:p>
          <a:p>
            <a:r>
              <a:rPr lang="bs-Latn-BA" sz="2400" dirty="0">
                <a:latin typeface="Calibri" panose="020F0502020204030204" pitchFamily="34" charset="0"/>
                <a:cs typeface="Calibri" panose="020F0502020204030204" pitchFamily="34" charset="0"/>
              </a:rPr>
              <a:t>                FAKTORI</a:t>
            </a:r>
          </a:p>
        </p:txBody>
      </p:sp>
      <p:sp>
        <p:nvSpPr>
          <p:cNvPr id="5" name="TextBox 4">
            <a:extLst>
              <a:ext uri="{FF2B5EF4-FFF2-40B4-BE49-F238E27FC236}">
                <a16:creationId xmlns:a16="http://schemas.microsoft.com/office/drawing/2014/main" id="{34DD12B6-5B46-4B48-BC65-59D232D31379}"/>
              </a:ext>
            </a:extLst>
          </p:cNvPr>
          <p:cNvSpPr txBox="1"/>
          <p:nvPr/>
        </p:nvSpPr>
        <p:spPr>
          <a:xfrm>
            <a:off x="1012874" y="3429000"/>
            <a:ext cx="3094892" cy="461665"/>
          </a:xfrm>
          <a:prstGeom prst="rect">
            <a:avLst/>
          </a:prstGeom>
          <a:noFill/>
        </p:spPr>
        <p:txBody>
          <a:bodyPr wrap="square" rtlCol="0">
            <a:spAutoFit/>
          </a:bodyPr>
          <a:lstStyle/>
          <a:p>
            <a:r>
              <a:rPr lang="bs-Latn-BA" sz="2400" dirty="0">
                <a:latin typeface="Calibri" panose="020F0502020204030204" pitchFamily="34" charset="0"/>
                <a:cs typeface="Calibri" panose="020F0502020204030204" pitchFamily="34" charset="0"/>
              </a:rPr>
              <a:t>2. KULTURNI FAKTORI</a:t>
            </a:r>
          </a:p>
        </p:txBody>
      </p:sp>
      <p:sp>
        <p:nvSpPr>
          <p:cNvPr id="6" name="TextBox 5">
            <a:extLst>
              <a:ext uri="{FF2B5EF4-FFF2-40B4-BE49-F238E27FC236}">
                <a16:creationId xmlns:a16="http://schemas.microsoft.com/office/drawing/2014/main" id="{C5845A51-7A09-4CA4-B019-EE2D0FA199DF}"/>
              </a:ext>
            </a:extLst>
          </p:cNvPr>
          <p:cNvSpPr txBox="1"/>
          <p:nvPr/>
        </p:nvSpPr>
        <p:spPr>
          <a:xfrm>
            <a:off x="1012874" y="4041707"/>
            <a:ext cx="2296463" cy="461665"/>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3. URBANIZACIJA</a:t>
            </a:r>
          </a:p>
        </p:txBody>
      </p:sp>
      <p:sp>
        <p:nvSpPr>
          <p:cNvPr id="7" name="TextBox 6">
            <a:extLst>
              <a:ext uri="{FF2B5EF4-FFF2-40B4-BE49-F238E27FC236}">
                <a16:creationId xmlns:a16="http://schemas.microsoft.com/office/drawing/2014/main" id="{14B7C2BF-88D1-4699-AA58-CB8D71723BE9}"/>
              </a:ext>
            </a:extLst>
          </p:cNvPr>
          <p:cNvSpPr txBox="1"/>
          <p:nvPr/>
        </p:nvSpPr>
        <p:spPr>
          <a:xfrm>
            <a:off x="1012874" y="5491648"/>
            <a:ext cx="1823128" cy="461665"/>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6. PORODICA</a:t>
            </a:r>
          </a:p>
        </p:txBody>
      </p:sp>
      <p:sp>
        <p:nvSpPr>
          <p:cNvPr id="8" name="TextBox 7">
            <a:extLst>
              <a:ext uri="{FF2B5EF4-FFF2-40B4-BE49-F238E27FC236}">
                <a16:creationId xmlns:a16="http://schemas.microsoft.com/office/drawing/2014/main" id="{E0506101-AFB3-4DB4-89F7-E646A71FFBF1}"/>
              </a:ext>
            </a:extLst>
          </p:cNvPr>
          <p:cNvSpPr txBox="1"/>
          <p:nvPr/>
        </p:nvSpPr>
        <p:spPr>
          <a:xfrm>
            <a:off x="1052902" y="4572607"/>
            <a:ext cx="1873141" cy="461665"/>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4. MIGRACIJA</a:t>
            </a:r>
          </a:p>
        </p:txBody>
      </p:sp>
      <p:sp>
        <p:nvSpPr>
          <p:cNvPr id="9" name="TextBox 8">
            <a:extLst>
              <a:ext uri="{FF2B5EF4-FFF2-40B4-BE49-F238E27FC236}">
                <a16:creationId xmlns:a16="http://schemas.microsoft.com/office/drawing/2014/main" id="{93D90279-FB25-46DC-A9F2-E03AD45841AE}"/>
              </a:ext>
            </a:extLst>
          </p:cNvPr>
          <p:cNvSpPr txBox="1"/>
          <p:nvPr/>
        </p:nvSpPr>
        <p:spPr>
          <a:xfrm>
            <a:off x="1052902" y="5047530"/>
            <a:ext cx="2372573" cy="461665"/>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5. UTICAJ MEDIJA</a:t>
            </a:r>
          </a:p>
        </p:txBody>
      </p:sp>
      <p:sp>
        <p:nvSpPr>
          <p:cNvPr id="10" name="TextBox 9">
            <a:extLst>
              <a:ext uri="{FF2B5EF4-FFF2-40B4-BE49-F238E27FC236}">
                <a16:creationId xmlns:a16="http://schemas.microsoft.com/office/drawing/2014/main" id="{3E3677BA-8694-4F1E-A874-1CC07114611F}"/>
              </a:ext>
            </a:extLst>
          </p:cNvPr>
          <p:cNvSpPr txBox="1"/>
          <p:nvPr/>
        </p:nvSpPr>
        <p:spPr>
          <a:xfrm>
            <a:off x="1012874" y="5953313"/>
            <a:ext cx="2777299" cy="461665"/>
          </a:xfrm>
          <a:prstGeom prst="rect">
            <a:avLst/>
          </a:prstGeom>
          <a:noFill/>
        </p:spPr>
        <p:txBody>
          <a:bodyPr wrap="none" rtlCol="0">
            <a:spAutoFit/>
          </a:bodyPr>
          <a:lstStyle/>
          <a:p>
            <a:r>
              <a:rPr lang="bs-Latn-BA" sz="2400" dirty="0">
                <a:latin typeface="Calibri" panose="020F0502020204030204" pitchFamily="34" charset="0"/>
                <a:cs typeface="Calibri" panose="020F0502020204030204" pitchFamily="34" charset="0"/>
              </a:rPr>
              <a:t> 7. UTICAJ VRŠNJAKA</a:t>
            </a:r>
          </a:p>
        </p:txBody>
      </p:sp>
      <p:pic>
        <p:nvPicPr>
          <p:cNvPr id="12" name="Picture 11">
            <a:extLst>
              <a:ext uri="{FF2B5EF4-FFF2-40B4-BE49-F238E27FC236}">
                <a16:creationId xmlns:a16="http://schemas.microsoft.com/office/drawing/2014/main" id="{9A875635-D4C1-4023-9576-EBCDAA851AC4}"/>
              </a:ext>
            </a:extLst>
          </p:cNvPr>
          <p:cNvPicPr>
            <a:picLocks noChangeAspect="1"/>
          </p:cNvPicPr>
          <p:nvPr/>
        </p:nvPicPr>
        <p:blipFill>
          <a:blip r:embed="rId2"/>
          <a:stretch>
            <a:fillRect/>
          </a:stretch>
        </p:blipFill>
        <p:spPr>
          <a:xfrm>
            <a:off x="5590368" y="2433644"/>
            <a:ext cx="5991225" cy="3838575"/>
          </a:xfrm>
          <a:prstGeom prst="rect">
            <a:avLst/>
          </a:prstGeom>
        </p:spPr>
      </p:pic>
    </p:spTree>
    <p:extLst>
      <p:ext uri="{BB962C8B-B14F-4D97-AF65-F5344CB8AC3E}">
        <p14:creationId xmlns:p14="http://schemas.microsoft.com/office/powerpoint/2010/main" val="3154603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6B4AD5-A350-423D-B276-AFF9CB81CD9E}"/>
              </a:ext>
            </a:extLst>
          </p:cNvPr>
          <p:cNvSpPr/>
          <p:nvPr/>
        </p:nvSpPr>
        <p:spPr>
          <a:xfrm>
            <a:off x="1570892" y="923509"/>
            <a:ext cx="8557846" cy="5355312"/>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Razne zemlje koriste razne metode kako bi obeshrabrile delikventno ponašanje. Neki se fokusiraju na krivičnu prevenciju namijenjenu zastrašivanju potencijalnih prijestupnika tako što ptovjere da li razumiju mogućnost teške kazne ili se mogu poduzeti mjere za sprječavanje ponavljanja zločina, što uključuje objašnjavanje negativnih aspekata prekršaja delikventima i pokušaj pomirenja počinitelja i njegove žrtve. U okviru ekonomskog sektora,uspostavljaju se programi profesionalnog razvoja koji pružaju pravne alternative za stvaranje prihoda. Snabdijevanje adolescenata i mladih, povećanim ekonomskim mogućnostima, profesionalnim usavršavanjem i obrazovanjem, novim radnim mjestima i pomoći u organiziranju preduzeća može pomoći u sprječavanju uključivanja mladih u delikventske aktivnosti. Obrazovni programi pomažu mladima da nauče kako da se bave pozitivnom samoprocjenom, da se bave  sukobom ali da kontrolišu agresiju. Raznorazni programi razbijaju mit o popularnosti bandi i pomažu mladima da pronađu alternative za ilegalno ponašanje, da svoju lošu energiju usmjere na druge , pozitivnije stvari. Djeca odrasla u jakim školama, kvalitetnim porodicama i zdravim zajednicama obično ove vještine brzo savladaju te se ponašaju u skladu sa zakonima. U Sjedinjenim Američkim Državama, agencije za sprovođenje zakona, škole, lokalne zajednice i roditelji adolescenata uključeni su u ove programe. U mnogim gradovima SAD-a,  uspostavljanje košarkaškim programa za adolescente dovelo je do smanjenja stope kriminala među mladima za 60%. </a:t>
            </a:r>
            <a:endParaRPr lang="bs-Latn-BA" dirty="0"/>
          </a:p>
        </p:txBody>
      </p:sp>
      <p:sp>
        <p:nvSpPr>
          <p:cNvPr id="3" name="TextBox 2">
            <a:extLst>
              <a:ext uri="{FF2B5EF4-FFF2-40B4-BE49-F238E27FC236}">
                <a16:creationId xmlns:a16="http://schemas.microsoft.com/office/drawing/2014/main" id="{39136304-A26E-462B-B903-36FE9F02C2D1}"/>
              </a:ext>
            </a:extLst>
          </p:cNvPr>
          <p:cNvSpPr txBox="1"/>
          <p:nvPr/>
        </p:nvSpPr>
        <p:spPr>
          <a:xfrm>
            <a:off x="2739027" y="400289"/>
            <a:ext cx="6221575" cy="523220"/>
          </a:xfrm>
          <a:prstGeom prst="rect">
            <a:avLst/>
          </a:prstGeom>
          <a:noFill/>
        </p:spPr>
        <p:txBody>
          <a:bodyPr wrap="none" rtlCol="0">
            <a:spAutoFit/>
          </a:bodyPr>
          <a:lstStyle/>
          <a:p>
            <a:r>
              <a:rPr lang="bs-Latn-BA" sz="2800" dirty="0">
                <a:latin typeface="Calibri" panose="020F0502020204030204" pitchFamily="34" charset="0"/>
                <a:cs typeface="Calibri" panose="020F0502020204030204" pitchFamily="34" charset="0"/>
              </a:rPr>
              <a:t>SUZBIJANJE DELIKVENTSKOG PONAŠANJA</a:t>
            </a:r>
          </a:p>
        </p:txBody>
      </p:sp>
    </p:spTree>
    <p:extLst>
      <p:ext uri="{BB962C8B-B14F-4D97-AF65-F5344CB8AC3E}">
        <p14:creationId xmlns:p14="http://schemas.microsoft.com/office/powerpoint/2010/main" val="39464718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55C1729-A1CF-40CB-9094-8D0A9A4D2311}"/>
              </a:ext>
            </a:extLst>
          </p:cNvPr>
          <p:cNvSpPr/>
          <p:nvPr/>
        </p:nvSpPr>
        <p:spPr>
          <a:xfrm>
            <a:off x="1591993" y="155913"/>
            <a:ext cx="8811065" cy="2308324"/>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Često je moguće smanjiti nivo maloljetničke delikvencije promjenom urbanog okruženja, mijenjanjem fizičkih karakteristika arhitektonskim i pejzažnim planiranjem i pružanjem mogućnosti za uključivanje interesa mladih. Istraživanja u gradiću SAD-a pokazalo je da je većina aktivnosti maloljetničkih delikventnih grupa koncentrisana oko jednog gradskog parka. Raspored parka redizajniran je tako da stvori mnogo više slobodnih i rekreativnih alternativa za maloljetnike i njihove roditelje. Povećan je i broj pozitivnih popodnevnih aktivnosti u školama i parkovima. Sve ove mjere dovele su do znatnog smanjenja prijestupništva maloljetnika.</a:t>
            </a:r>
            <a:endParaRPr lang="bs-Latn-BA" dirty="0"/>
          </a:p>
        </p:txBody>
      </p:sp>
      <p:pic>
        <p:nvPicPr>
          <p:cNvPr id="3" name="Picture 2">
            <a:extLst>
              <a:ext uri="{FF2B5EF4-FFF2-40B4-BE49-F238E27FC236}">
                <a16:creationId xmlns:a16="http://schemas.microsoft.com/office/drawing/2014/main" id="{40D693D9-F508-45E8-9972-C8E558AA62F6}"/>
              </a:ext>
            </a:extLst>
          </p:cNvPr>
          <p:cNvPicPr>
            <a:picLocks noChangeAspect="1"/>
          </p:cNvPicPr>
          <p:nvPr/>
        </p:nvPicPr>
        <p:blipFill>
          <a:blip r:embed="rId2"/>
          <a:stretch>
            <a:fillRect/>
          </a:stretch>
        </p:blipFill>
        <p:spPr>
          <a:xfrm>
            <a:off x="5392132" y="2361078"/>
            <a:ext cx="6579473" cy="4393763"/>
          </a:xfrm>
          <a:prstGeom prst="rect">
            <a:avLst/>
          </a:prstGeom>
        </p:spPr>
      </p:pic>
      <p:cxnSp>
        <p:nvCxnSpPr>
          <p:cNvPr id="18" name="Connector: Elbow 17">
            <a:extLst>
              <a:ext uri="{FF2B5EF4-FFF2-40B4-BE49-F238E27FC236}">
                <a16:creationId xmlns:a16="http://schemas.microsoft.com/office/drawing/2014/main" id="{0F266A32-79C5-4DF3-B538-32B84BAF402F}"/>
              </a:ext>
            </a:extLst>
          </p:cNvPr>
          <p:cNvCxnSpPr>
            <a:cxnSpLocks/>
          </p:cNvCxnSpPr>
          <p:nvPr/>
        </p:nvCxnSpPr>
        <p:spPr>
          <a:xfrm>
            <a:off x="2926080" y="2982351"/>
            <a:ext cx="1519311" cy="1411413"/>
          </a:xfrm>
          <a:prstGeom prst="bentConnector3">
            <a:avLst/>
          </a:prstGeom>
          <a:ln>
            <a:solidFill>
              <a:schemeClr val="accent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6414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94023-731B-4AA9-BD13-D101B1895835}"/>
              </a:ext>
            </a:extLst>
          </p:cNvPr>
          <p:cNvSpPr>
            <a:spLocks noGrp="1"/>
          </p:cNvSpPr>
          <p:nvPr>
            <p:ph type="title"/>
          </p:nvPr>
        </p:nvSpPr>
        <p:spPr/>
        <p:txBody>
          <a:bodyPr/>
          <a:lstStyle/>
          <a:p>
            <a:r>
              <a:rPr lang="bs-Latn-BA" dirty="0"/>
              <a:t>KRIVIČNE SANKCIJE</a:t>
            </a:r>
          </a:p>
        </p:txBody>
      </p:sp>
      <p:sp>
        <p:nvSpPr>
          <p:cNvPr id="3" name="Content Placeholder 2">
            <a:extLst>
              <a:ext uri="{FF2B5EF4-FFF2-40B4-BE49-F238E27FC236}">
                <a16:creationId xmlns:a16="http://schemas.microsoft.com/office/drawing/2014/main" id="{58B38FFE-3AC0-42F9-9CCB-693F9BF8803A}"/>
              </a:ext>
            </a:extLst>
          </p:cNvPr>
          <p:cNvSpPr>
            <a:spLocks noGrp="1"/>
          </p:cNvSpPr>
          <p:nvPr>
            <p:ph idx="1"/>
          </p:nvPr>
        </p:nvSpPr>
        <p:spPr/>
        <p:txBody>
          <a:bodyPr/>
          <a:lstStyle/>
          <a:p>
            <a:r>
              <a:rPr lang="bs-Latn-BA" dirty="0">
                <a:effectLst/>
              </a:rPr>
              <a:t>Krivične sankcije su mjere koje nadležni organi izriču učiniocima krivičnih djela prema zakonom propisanom postupku.</a:t>
            </a:r>
          </a:p>
          <a:p>
            <a:r>
              <a:rPr lang="bs-Latn-BA" dirty="0">
                <a:effectLst/>
              </a:rPr>
              <a:t>U krivičnopravnoj teoriji i sudskoj praksi opšteprihvaćen je stav da je najvažniji kriterijum za uređivanje krivičnih sankcija posebna svrha koja se želi postići propisivanjem određene grupe krivičnih sankcija ili određene vrste krivičnih sankcija.</a:t>
            </a:r>
          </a:p>
          <a:p>
            <a:r>
              <a:rPr lang="bs-Latn-BA" dirty="0">
                <a:effectLst/>
              </a:rPr>
              <a:t>Sistem krivičnih sankcija jedne zemlje, čine sve krivične sankcije propisane u njenom krivičnom zakonodavstvu.</a:t>
            </a:r>
            <a:endParaRPr lang="bs-Latn-BA" dirty="0"/>
          </a:p>
        </p:txBody>
      </p:sp>
      <p:pic>
        <p:nvPicPr>
          <p:cNvPr id="7" name="Picture 6">
            <a:extLst>
              <a:ext uri="{FF2B5EF4-FFF2-40B4-BE49-F238E27FC236}">
                <a16:creationId xmlns:a16="http://schemas.microsoft.com/office/drawing/2014/main" id="{7A0CD545-101B-4243-9861-36C26500EB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9455" y="3881511"/>
            <a:ext cx="4589292" cy="2703342"/>
          </a:xfrm>
          <a:prstGeom prst="rect">
            <a:avLst/>
          </a:prstGeom>
          <a:ln>
            <a:noFill/>
          </a:ln>
          <a:effectLst>
            <a:softEdge rad="112500"/>
          </a:effectLst>
        </p:spPr>
      </p:pic>
      <p:sp>
        <p:nvSpPr>
          <p:cNvPr id="4" name="TextBox 3">
            <a:extLst>
              <a:ext uri="{FF2B5EF4-FFF2-40B4-BE49-F238E27FC236}">
                <a16:creationId xmlns:a16="http://schemas.microsoft.com/office/drawing/2014/main" id="{49B36C45-DE28-459C-A6FB-D7C32C017061}"/>
              </a:ext>
            </a:extLst>
          </p:cNvPr>
          <p:cNvSpPr txBox="1"/>
          <p:nvPr/>
        </p:nvSpPr>
        <p:spPr>
          <a:xfrm>
            <a:off x="1209821" y="4717732"/>
            <a:ext cx="5670823" cy="1477328"/>
          </a:xfrm>
          <a:prstGeom prst="rect">
            <a:avLst/>
          </a:prstGeom>
          <a:noFill/>
        </p:spPr>
        <p:txBody>
          <a:bodyPr wrap="square" rtlCol="0">
            <a:spAutoFit/>
          </a:bodyPr>
          <a:lstStyle/>
          <a:p>
            <a:r>
              <a:rPr lang="bs-Latn-BA" dirty="0">
                <a:solidFill>
                  <a:schemeClr val="bg2">
                    <a:lumMod val="50000"/>
                    <a:lumOff val="50000"/>
                  </a:schemeClr>
                </a:solidFill>
              </a:rPr>
              <a:t>Kazna je zakonom predviđena represivna mjera koja se, u cilju suzbijanja kriminaliteta, primjenjuje prema učiniocu krivičnog djela, na osnovu odluke suda a nakon sprovedenog krivičnog postupka. Kazne imaju ključno mjesto među krivičnim sankcijama.</a:t>
            </a:r>
          </a:p>
        </p:txBody>
      </p:sp>
    </p:spTree>
    <p:extLst>
      <p:ext uri="{BB962C8B-B14F-4D97-AF65-F5344CB8AC3E}">
        <p14:creationId xmlns:p14="http://schemas.microsoft.com/office/powerpoint/2010/main" val="13526050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7B2C5A-C954-4A9F-92A0-D0802DDF0EC0}"/>
              </a:ext>
            </a:extLst>
          </p:cNvPr>
          <p:cNvSpPr/>
          <p:nvPr/>
        </p:nvSpPr>
        <p:spPr>
          <a:xfrm>
            <a:off x="689317" y="416727"/>
            <a:ext cx="3458010" cy="400110"/>
          </a:xfrm>
          <a:prstGeom prst="rect">
            <a:avLst/>
          </a:prstGeom>
        </p:spPr>
        <p:txBody>
          <a:bodyPr wrap="square">
            <a:spAutoFit/>
          </a:bodyPr>
          <a:lstStyle/>
          <a:p>
            <a:endParaRPr lang="bs-Latn-BA" sz="2000" dirty="0">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FCFB204C-0B03-4B5B-804A-2CEC9F8130D4}"/>
              </a:ext>
            </a:extLst>
          </p:cNvPr>
          <p:cNvSpPr/>
          <p:nvPr/>
        </p:nvSpPr>
        <p:spPr>
          <a:xfrm>
            <a:off x="1472418" y="416727"/>
            <a:ext cx="8881403" cy="1015663"/>
          </a:xfrm>
          <a:prstGeom prst="rect">
            <a:avLst/>
          </a:prstGeom>
        </p:spPr>
        <p:txBody>
          <a:bodyPr wrap="square">
            <a:spAutoFit/>
          </a:bodyPr>
          <a:lstStyle/>
          <a:p>
            <a:pPr>
              <a:spcAft>
                <a:spcPts val="0"/>
              </a:spcAft>
            </a:pPr>
            <a:r>
              <a:rPr lang="bs-Latn-BA" sz="2000" dirty="0">
                <a:latin typeface="Calibri" panose="020F0502020204030204" pitchFamily="34" charset="0"/>
                <a:ea typeface="Calibri" panose="020F0502020204030204" pitchFamily="34" charset="0"/>
                <a:cs typeface="Calibri" panose="020F0502020204030204" pitchFamily="34" charset="0"/>
              </a:rPr>
              <a:t>Vrhovni sud u Americi je napokon ukinuo smrtnu kaznu za maloljetnike. Historijska odluka donesena je u slučaju </a:t>
            </a:r>
            <a:r>
              <a:rPr lang="bs-Latn-BA" sz="2000" b="1" dirty="0">
                <a:latin typeface="Calibri" panose="020F0502020204030204" pitchFamily="34" charset="0"/>
                <a:ea typeface="Calibri" panose="020F0502020204030204" pitchFamily="34" charset="0"/>
                <a:cs typeface="Calibri" panose="020F0502020204030204" pitchFamily="34" charset="0"/>
              </a:rPr>
              <a:t>Roper.V.Simmons iz Missourija</a:t>
            </a:r>
            <a:r>
              <a:rPr lang="bs-Latn-BA" sz="2000" dirty="0">
                <a:latin typeface="Calibri" panose="020F0502020204030204" pitchFamily="34" charset="0"/>
                <a:ea typeface="Calibri" panose="020F0502020204030204" pitchFamily="34" charset="0"/>
                <a:cs typeface="Calibri" panose="020F0502020204030204" pitchFamily="34" charset="0"/>
              </a:rPr>
              <a:t>, u koji je umiješan Christopher Simmons, koji je 1993. godine vezao ženu i bacio je s mosta u smrt. </a:t>
            </a:r>
            <a:endParaRPr lang="bs-Latn-BA" sz="2000" dirty="0">
              <a:effectLst/>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0EB8D5C-C7E3-433A-8ACF-168880E9296C}"/>
              </a:ext>
            </a:extLst>
          </p:cNvPr>
          <p:cNvPicPr>
            <a:picLocks noChangeAspect="1"/>
          </p:cNvPicPr>
          <p:nvPr/>
        </p:nvPicPr>
        <p:blipFill>
          <a:blip r:embed="rId2"/>
          <a:stretch>
            <a:fillRect/>
          </a:stretch>
        </p:blipFill>
        <p:spPr>
          <a:xfrm>
            <a:off x="3249783" y="2361852"/>
            <a:ext cx="4740666" cy="26433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ctangle 5">
            <a:extLst>
              <a:ext uri="{FF2B5EF4-FFF2-40B4-BE49-F238E27FC236}">
                <a16:creationId xmlns:a16="http://schemas.microsoft.com/office/drawing/2014/main" id="{5F81085A-FE9C-493E-9F56-6B452691E4AA}"/>
              </a:ext>
            </a:extLst>
          </p:cNvPr>
          <p:cNvSpPr/>
          <p:nvPr/>
        </p:nvSpPr>
        <p:spPr>
          <a:xfrm>
            <a:off x="1472418" y="5934670"/>
            <a:ext cx="8881402" cy="646331"/>
          </a:xfrm>
          <a:prstGeom prst="rect">
            <a:avLst/>
          </a:prstGeom>
        </p:spPr>
        <p:txBody>
          <a:bodyPr wrap="square">
            <a:spAutoFit/>
          </a:bodyPr>
          <a:lstStyle/>
          <a:p>
            <a:r>
              <a:rPr lang="bs-Latn-BA" dirty="0">
                <a:latin typeface="Times New Roman" panose="02020603050405020304" pitchFamily="18" charset="0"/>
                <a:ea typeface="Calibri" panose="020F0502020204030204" pitchFamily="34" charset="0"/>
              </a:rPr>
              <a:t>Ovakva odluka uticala je na više od 70 zatvorenika, sa smrtnom kaznom koji se suočavaju sa pogubljenjem, za ubistva počinjena kada su imali 16 ili 17 godina.</a:t>
            </a:r>
            <a:endParaRPr lang="bs-Latn-BA" dirty="0"/>
          </a:p>
        </p:txBody>
      </p:sp>
    </p:spTree>
    <p:extLst>
      <p:ext uri="{BB962C8B-B14F-4D97-AF65-F5344CB8AC3E}">
        <p14:creationId xmlns:p14="http://schemas.microsoft.com/office/powerpoint/2010/main" val="19294614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AA8C4A-2976-4270-BBC8-61871F5EC5E3}"/>
              </a:ext>
            </a:extLst>
          </p:cNvPr>
          <p:cNvSpPr/>
          <p:nvPr/>
        </p:nvSpPr>
        <p:spPr>
          <a:xfrm>
            <a:off x="764344" y="965572"/>
            <a:ext cx="10663312" cy="5582939"/>
          </a:xfrm>
          <a:prstGeom prst="rect">
            <a:avLst/>
          </a:prstGeom>
        </p:spPr>
        <p:txBody>
          <a:bodyPr wrap="square">
            <a:spAutoFit/>
          </a:bodyPr>
          <a:lstStyle/>
          <a:p>
            <a:pPr>
              <a:lnSpc>
                <a:spcPct val="150000"/>
              </a:lnSpc>
              <a:spcAft>
                <a:spcPts val="800"/>
              </a:spcAft>
            </a:pPr>
            <a:r>
              <a:rPr lang="bs-Latn-BA" sz="2000" dirty="0">
                <a:latin typeface="Calibri" panose="020F0502020204030204" pitchFamily="34" charset="0"/>
                <a:ea typeface="Calibri" panose="020F0502020204030204" pitchFamily="34" charset="0"/>
                <a:cs typeface="Calibri" panose="020F0502020204030204" pitchFamily="34" charset="0"/>
              </a:rPr>
              <a:t>U našem seminarskom radu pokušali smo obuhvatiti sve aspekte smrtne kazne, krenuvši od njene historije, načina izvršenja, argumenata ZA i PROTIV i slično. Ona je upravo najteži oblik kažnjavanja, samim tim, i oduzimanja života. Zajednici, plemenima i društvu je poznata jos od davnina. U radu smo se bazirali isključivo na SAD koja je jedina indrustrijalizirana država u kojoj smrtna kazna postoji, čak je i zakonita.  Neki od načina izvršenja smrtna kazne su : vješanje, streljački tim, električna stolica, plinska komora, smrtonosna injekcija i drugo. Narod SAD-a ima podijeljeno mišljenje oko primjene smrtne kazne, 47% javnosti podržava primjenu smrtne kazne, dok 48 % javnosti podržava doživotan zatvor bez mogućnosti pomilovanja. Naše mišljenje je da smrtnu kaznu ipak ne treba provoditi, jer usljed nekih nedostataka u procesu mogla bi da bude ubijena nedužna osoba. Primjena smrtna kazne ne pokazuje napredak države u kojoj se primjenjuje, za razliku od države u kojoj se primjenjuje. Čak je stopa ubistava veća tamo gdje je smrtna kazna zakonom dozvoljenja. Niko nema pravo da drugome oduzme život, pa čak ni država, jer su to ipak temeljna ljudska prava.</a:t>
            </a:r>
          </a:p>
        </p:txBody>
      </p:sp>
      <p:sp>
        <p:nvSpPr>
          <p:cNvPr id="3" name="TextBox 2">
            <a:extLst>
              <a:ext uri="{FF2B5EF4-FFF2-40B4-BE49-F238E27FC236}">
                <a16:creationId xmlns:a16="http://schemas.microsoft.com/office/drawing/2014/main" id="{EB631781-76F8-4DA2-B56A-E3D7693A7007}"/>
              </a:ext>
            </a:extLst>
          </p:cNvPr>
          <p:cNvSpPr txBox="1"/>
          <p:nvPr/>
        </p:nvSpPr>
        <p:spPr>
          <a:xfrm>
            <a:off x="351692" y="309489"/>
            <a:ext cx="2124877" cy="584775"/>
          </a:xfrm>
          <a:prstGeom prst="rect">
            <a:avLst/>
          </a:prstGeom>
          <a:noFill/>
        </p:spPr>
        <p:txBody>
          <a:bodyPr wrap="none" rtlCol="0">
            <a:spAutoFit/>
          </a:bodyPr>
          <a:lstStyle/>
          <a:p>
            <a:r>
              <a:rPr lang="bs-Latn-BA" sz="3200" b="1" u="sng" dirty="0">
                <a:latin typeface="Calibri" panose="020F0502020204030204" pitchFamily="34" charset="0"/>
                <a:cs typeface="Calibri" panose="020F0502020204030204" pitchFamily="34" charset="0"/>
              </a:rPr>
              <a:t>ZAKLJUČAK</a:t>
            </a:r>
          </a:p>
        </p:txBody>
      </p:sp>
    </p:spTree>
    <p:extLst>
      <p:ext uri="{BB962C8B-B14F-4D97-AF65-F5344CB8AC3E}">
        <p14:creationId xmlns:p14="http://schemas.microsoft.com/office/powerpoint/2010/main" val="42941600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87886C-83BA-4581-9439-A3724F7922DD}"/>
              </a:ext>
            </a:extLst>
          </p:cNvPr>
          <p:cNvPicPr>
            <a:picLocks noChangeAspect="1"/>
          </p:cNvPicPr>
          <p:nvPr/>
        </p:nvPicPr>
        <p:blipFill>
          <a:blip r:embed="rId2"/>
          <a:stretch>
            <a:fillRect/>
          </a:stretch>
        </p:blipFill>
        <p:spPr>
          <a:xfrm>
            <a:off x="0" y="0"/>
            <a:ext cx="12191999" cy="6858000"/>
          </a:xfrm>
          <a:prstGeom prst="rect">
            <a:avLst/>
          </a:prstGeom>
        </p:spPr>
      </p:pic>
    </p:spTree>
    <p:extLst>
      <p:ext uri="{BB962C8B-B14F-4D97-AF65-F5344CB8AC3E}">
        <p14:creationId xmlns:p14="http://schemas.microsoft.com/office/powerpoint/2010/main" val="457938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DF89365-0D54-42A3-8F83-7F21767669B1}"/>
              </a:ext>
            </a:extLst>
          </p:cNvPr>
          <p:cNvSpPr/>
          <p:nvPr/>
        </p:nvSpPr>
        <p:spPr>
          <a:xfrm>
            <a:off x="989428" y="1119810"/>
            <a:ext cx="10213144" cy="4618380"/>
          </a:xfrm>
          <a:prstGeom prst="rect">
            <a:avLst/>
          </a:prstGeom>
        </p:spPr>
        <p:txBody>
          <a:bodyPr wrap="square">
            <a:spAutoFit/>
          </a:bodyPr>
          <a:lstStyle/>
          <a:p>
            <a:pPr>
              <a:lnSpc>
                <a:spcPct val="150000"/>
              </a:lnSpc>
              <a:spcAft>
                <a:spcPts val="800"/>
              </a:spcAft>
            </a:pPr>
            <a:r>
              <a:rPr lang="bs-Latn-BA" dirty="0">
                <a:latin typeface="Times New Roman" panose="02020603050405020304" pitchFamily="18" charset="0"/>
                <a:ea typeface="Calibri" panose="020F0502020204030204" pitchFamily="34" charset="0"/>
                <a:cs typeface="Times New Roman" panose="02020603050405020304" pitchFamily="18" charset="0"/>
              </a:rPr>
              <a:t>Kada govorimo o maloljetnicima ono što je velika greška današnjeg društva uopšte jeste upravo ta što se često u medijima pozivitno prikazuje agresivno i kriminalno ponašanje.Sstvarajući zbunjenu sliku prihvatiljivih društvenih normi u nekim mladim subkulturama. Maloljetnička delinkvencija pokriva mnoštvo različitih kršenja zakonskih i socijalnih normi, u rasponu od manjih prekršaja do teških zločina počinjenih od strane mladih. Neke vrste maloljetničkog prijestupništva dio su procesa sazrijevanja i rasta i spontano nestaju dok mladi prelaze u odraslu dob. Mladi ljudi češće postaju žrtve zločina počinjenih od strane maloljetnih delikvenata. Mislimo da bi se maloljetnici trebali već na početku osnovne škole upoznati sa posljedicama koje donosi nepropisano i neprihvatljivo ponašanje, obzirom da se nažalost već u ranim godinama kod neke djece očituje sklonost ka delikvenciji, iskazana kroz maltretiranje svojih vršnjaka ili na neki drugi način. Također porodica ima jako važnu ulogu u ponašanju maloljetnika, trebali bi se roditelji više posvetiti njima ukazivajući im na propisna ponašanja te posljedice suprotnim,sve dok ne izrastu u već oformljene ličnosti.</a:t>
            </a:r>
            <a:endParaRPr lang="bs-Latn-BA"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73882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6E830F4-2F59-4994-9309-4EB5B60F2EE3}"/>
              </a:ext>
            </a:extLst>
          </p:cNvPr>
          <p:cNvPicPr>
            <a:picLocks noChangeAspect="1"/>
          </p:cNvPicPr>
          <p:nvPr/>
        </p:nvPicPr>
        <p:blipFill rotWithShape="1">
          <a:blip r:embed="rId2"/>
          <a:srcRect r="517" b="7143"/>
          <a:stretch/>
        </p:blipFill>
        <p:spPr>
          <a:xfrm>
            <a:off x="1983325" y="350368"/>
            <a:ext cx="8225350" cy="5512052"/>
          </a:xfrm>
          <a:prstGeom prst="rect">
            <a:avLst/>
          </a:prstGeom>
        </p:spPr>
      </p:pic>
      <p:sp>
        <p:nvSpPr>
          <p:cNvPr id="3" name="TextBox 2">
            <a:extLst>
              <a:ext uri="{FF2B5EF4-FFF2-40B4-BE49-F238E27FC236}">
                <a16:creationId xmlns:a16="http://schemas.microsoft.com/office/drawing/2014/main" id="{A1DDD11D-12A7-4F16-9417-6FEDA1D5CDB9}"/>
              </a:ext>
            </a:extLst>
          </p:cNvPr>
          <p:cNvSpPr txBox="1"/>
          <p:nvPr/>
        </p:nvSpPr>
        <p:spPr>
          <a:xfrm>
            <a:off x="4515728" y="5984412"/>
            <a:ext cx="3601329" cy="523220"/>
          </a:xfrm>
          <a:prstGeom prst="rect">
            <a:avLst/>
          </a:prstGeom>
          <a:noFill/>
        </p:spPr>
        <p:txBody>
          <a:bodyPr wrap="square" rtlCol="0">
            <a:spAutoFit/>
          </a:bodyPr>
          <a:lstStyle/>
          <a:p>
            <a:r>
              <a:rPr lang="bs-Latn-BA" sz="2800" dirty="0">
                <a:latin typeface="Calibri" panose="020F0502020204030204" pitchFamily="34" charset="0"/>
                <a:cs typeface="Calibri" panose="020F0502020204030204" pitchFamily="34" charset="0"/>
              </a:rPr>
              <a:t>HVALA NA PAŽNJI !</a:t>
            </a:r>
            <a:endParaRPr lang="bs-Latn-BA" dirty="0"/>
          </a:p>
        </p:txBody>
      </p:sp>
    </p:spTree>
    <p:extLst>
      <p:ext uri="{BB962C8B-B14F-4D97-AF65-F5344CB8AC3E}">
        <p14:creationId xmlns:p14="http://schemas.microsoft.com/office/powerpoint/2010/main" val="1780509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221A2-C476-4860-B077-A91200F3E3BA}"/>
              </a:ext>
            </a:extLst>
          </p:cNvPr>
          <p:cNvSpPr>
            <a:spLocks noGrp="1"/>
          </p:cNvSpPr>
          <p:nvPr>
            <p:ph type="title"/>
          </p:nvPr>
        </p:nvSpPr>
        <p:spPr/>
        <p:txBody>
          <a:bodyPr/>
          <a:lstStyle/>
          <a:p>
            <a:r>
              <a:rPr lang="bs-Latn-BA" dirty="0"/>
              <a:t>VRSTE KAZNI</a:t>
            </a:r>
          </a:p>
        </p:txBody>
      </p:sp>
      <p:sp>
        <p:nvSpPr>
          <p:cNvPr id="3" name="Content Placeholder 2">
            <a:extLst>
              <a:ext uri="{FF2B5EF4-FFF2-40B4-BE49-F238E27FC236}">
                <a16:creationId xmlns:a16="http://schemas.microsoft.com/office/drawing/2014/main" id="{5901D71A-8BC9-4B09-A786-BEB13266E1EF}"/>
              </a:ext>
            </a:extLst>
          </p:cNvPr>
          <p:cNvSpPr>
            <a:spLocks noGrp="1"/>
          </p:cNvSpPr>
          <p:nvPr>
            <p:ph idx="1"/>
          </p:nvPr>
        </p:nvSpPr>
        <p:spPr>
          <a:xfrm>
            <a:off x="913795" y="1732449"/>
            <a:ext cx="10353762" cy="4386997"/>
          </a:xfrm>
        </p:spPr>
        <p:txBody>
          <a:bodyPr>
            <a:normAutofit/>
          </a:bodyPr>
          <a:lstStyle/>
          <a:p>
            <a:pPr lvl="0"/>
            <a:r>
              <a:rPr lang="bs-Latn-BA" dirty="0">
                <a:effectLst/>
              </a:rPr>
              <a:t>tjelesne kazne ( kazne koje su usmjerene protiv tijela osuđenog, smrtna kazna se može svrstati u kategoriju tjelesnih kazni ); </a:t>
            </a:r>
          </a:p>
          <a:p>
            <a:pPr lvl="0"/>
            <a:r>
              <a:rPr lang="bs-Latn-BA" dirty="0">
                <a:effectLst/>
              </a:rPr>
              <a:t>kamenovanje (karakteristična je za zakonodavstva islamskih zemalja,grupa ljudi baca kamenje na osuđeno lice,sve dok on ne umre);</a:t>
            </a:r>
          </a:p>
          <a:p>
            <a:pPr lvl="0"/>
            <a:r>
              <a:rPr lang="bs-Latn-BA" dirty="0">
                <a:effectLst/>
              </a:rPr>
              <a:t>bičevanje ( izvršavalo se „korbačem od nekoliko bičeva“ koji se u stvari sastojao od devet kožnih traka koje završavaju jednim čvorom);</a:t>
            </a:r>
          </a:p>
          <a:p>
            <a:pPr lvl="0"/>
            <a:r>
              <a:rPr lang="bs-Latn-BA" dirty="0">
                <a:effectLst/>
              </a:rPr>
              <a:t>amputacije i druge tjelesne kazne(amputacije udova predstavljaju tjelesne kazne, također u to spada kazna lomljenja i zasjecanja ruke);</a:t>
            </a:r>
          </a:p>
          <a:p>
            <a:pPr lvl="0"/>
            <a:r>
              <a:rPr lang="bs-Latn-BA" dirty="0">
                <a:effectLst/>
              </a:rPr>
              <a:t>kazne protiv slobode, kazna zatvora u ograničenom trajanju, doživotni zatvor, imovinske kazne i druge . . .  </a:t>
            </a:r>
          </a:p>
          <a:p>
            <a:pPr lvl="0"/>
            <a:r>
              <a:rPr lang="bs-Latn-BA" dirty="0">
                <a:effectLst/>
              </a:rPr>
              <a:t>SMRTNA KAZNA</a:t>
            </a:r>
          </a:p>
          <a:p>
            <a:endParaRPr lang="bs-Latn-BA" dirty="0"/>
          </a:p>
        </p:txBody>
      </p:sp>
    </p:spTree>
    <p:extLst>
      <p:ext uri="{BB962C8B-B14F-4D97-AF65-F5344CB8AC3E}">
        <p14:creationId xmlns:p14="http://schemas.microsoft.com/office/powerpoint/2010/main" val="34806692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38067FA-7E48-4F3A-9388-32A0F2864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CE011FE0-9682-44FC-9EFE-778CF68F74F0}"/>
              </a:ext>
            </a:extLst>
          </p:cNvPr>
          <p:cNvSpPr txBox="1"/>
          <p:nvPr/>
        </p:nvSpPr>
        <p:spPr>
          <a:xfrm>
            <a:off x="6848037" y="5936566"/>
            <a:ext cx="5343963" cy="584775"/>
          </a:xfrm>
          <a:prstGeom prst="rect">
            <a:avLst/>
          </a:prstGeom>
          <a:noFill/>
        </p:spPr>
        <p:txBody>
          <a:bodyPr wrap="none" rtlCol="0">
            <a:spAutoFit/>
          </a:bodyPr>
          <a:lstStyle/>
          <a:p>
            <a:r>
              <a:rPr lang="bs-Latn-BA" sz="3200" b="1" dirty="0">
                <a:solidFill>
                  <a:schemeClr val="bg1"/>
                </a:solidFill>
                <a:latin typeface="Arial Rounded MT Bold" panose="020F0704030504030204" pitchFamily="34" charset="0"/>
              </a:rPr>
              <a:t>SMRTNA KAZNA U SAD-U</a:t>
            </a:r>
          </a:p>
        </p:txBody>
      </p:sp>
    </p:spTree>
    <p:extLst>
      <p:ext uri="{BB962C8B-B14F-4D97-AF65-F5344CB8AC3E}">
        <p14:creationId xmlns:p14="http://schemas.microsoft.com/office/powerpoint/2010/main" val="118831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1549B9-B8D1-48A8-9F0E-619424735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93023" y="1454247"/>
            <a:ext cx="6482861" cy="3949505"/>
          </a:xfrm>
          <a:prstGeom prst="rect">
            <a:avLst/>
          </a:prstGeom>
        </p:spPr>
      </p:pic>
      <p:sp>
        <p:nvSpPr>
          <p:cNvPr id="4" name="TextBox 3">
            <a:extLst>
              <a:ext uri="{FF2B5EF4-FFF2-40B4-BE49-F238E27FC236}">
                <a16:creationId xmlns:a16="http://schemas.microsoft.com/office/drawing/2014/main" id="{C5BBFED6-C8E2-4CDD-A80C-6003F1B09F44}"/>
              </a:ext>
            </a:extLst>
          </p:cNvPr>
          <p:cNvSpPr txBox="1"/>
          <p:nvPr/>
        </p:nvSpPr>
        <p:spPr>
          <a:xfrm>
            <a:off x="2996418" y="5627078"/>
            <a:ext cx="5753370" cy="369332"/>
          </a:xfrm>
          <a:prstGeom prst="rect">
            <a:avLst/>
          </a:prstGeom>
          <a:noFill/>
        </p:spPr>
        <p:txBody>
          <a:bodyPr wrap="none" rtlCol="0">
            <a:spAutoFit/>
          </a:bodyPr>
          <a:lstStyle/>
          <a:p>
            <a:r>
              <a:rPr lang="bs-Latn-BA" dirty="0"/>
              <a:t>Karta koja prikazuje pravni status smrtne kazne u SAD</a:t>
            </a:r>
          </a:p>
        </p:txBody>
      </p:sp>
      <p:sp>
        <p:nvSpPr>
          <p:cNvPr id="5" name="TextBox 4">
            <a:extLst>
              <a:ext uri="{FF2B5EF4-FFF2-40B4-BE49-F238E27FC236}">
                <a16:creationId xmlns:a16="http://schemas.microsoft.com/office/drawing/2014/main" id="{EF247C06-F893-4288-9A7E-7086F9CDECF7}"/>
              </a:ext>
            </a:extLst>
          </p:cNvPr>
          <p:cNvSpPr txBox="1"/>
          <p:nvPr/>
        </p:nvSpPr>
        <p:spPr>
          <a:xfrm>
            <a:off x="9762978" y="3123028"/>
            <a:ext cx="1547603" cy="646331"/>
          </a:xfrm>
          <a:prstGeom prst="rect">
            <a:avLst/>
          </a:prstGeom>
          <a:noFill/>
        </p:spPr>
        <p:txBody>
          <a:bodyPr wrap="none" rtlCol="0">
            <a:spAutoFit/>
          </a:bodyPr>
          <a:lstStyle/>
          <a:p>
            <a:r>
              <a:rPr lang="bs-Latn-BA" b="1" dirty="0">
                <a:solidFill>
                  <a:srgbClr val="0070C0"/>
                </a:solidFill>
                <a:latin typeface="Calibri" panose="020F0502020204030204" pitchFamily="34" charset="0"/>
                <a:cs typeface="Calibri" panose="020F0502020204030204" pitchFamily="34" charset="0"/>
              </a:rPr>
              <a:t>Države bez </a:t>
            </a:r>
          </a:p>
          <a:p>
            <a:r>
              <a:rPr lang="bs-Latn-BA" b="1" dirty="0">
                <a:solidFill>
                  <a:srgbClr val="0070C0"/>
                </a:solidFill>
                <a:latin typeface="Calibri" panose="020F0502020204030204" pitchFamily="34" charset="0"/>
                <a:cs typeface="Calibri" panose="020F0502020204030204" pitchFamily="34" charset="0"/>
              </a:rPr>
              <a:t>Smrtne kazne.</a:t>
            </a:r>
          </a:p>
        </p:txBody>
      </p:sp>
      <p:sp>
        <p:nvSpPr>
          <p:cNvPr id="6" name="TextBox 5">
            <a:extLst>
              <a:ext uri="{FF2B5EF4-FFF2-40B4-BE49-F238E27FC236}">
                <a16:creationId xmlns:a16="http://schemas.microsoft.com/office/drawing/2014/main" id="{38C93B03-E991-4D5C-86EF-A92FDC82E229}"/>
              </a:ext>
            </a:extLst>
          </p:cNvPr>
          <p:cNvSpPr txBox="1"/>
          <p:nvPr/>
        </p:nvSpPr>
        <p:spPr>
          <a:xfrm>
            <a:off x="367194" y="2799862"/>
            <a:ext cx="1938736" cy="646331"/>
          </a:xfrm>
          <a:prstGeom prst="rect">
            <a:avLst/>
          </a:prstGeom>
          <a:noFill/>
        </p:spPr>
        <p:txBody>
          <a:bodyPr wrap="none" rtlCol="0">
            <a:spAutoFit/>
          </a:bodyPr>
          <a:lstStyle/>
          <a:p>
            <a:r>
              <a:rPr lang="bs-Latn-BA" b="1" dirty="0">
                <a:solidFill>
                  <a:srgbClr val="FF0000"/>
                </a:solidFill>
                <a:latin typeface="Calibri" panose="020F0502020204030204" pitchFamily="34" charset="0"/>
                <a:cs typeface="Calibri" panose="020F0502020204030204" pitchFamily="34" charset="0"/>
              </a:rPr>
              <a:t>Države sa</a:t>
            </a:r>
          </a:p>
          <a:p>
            <a:r>
              <a:rPr lang="bs-Latn-BA" b="1" dirty="0">
                <a:solidFill>
                  <a:srgbClr val="FF0000"/>
                </a:solidFill>
                <a:latin typeface="Calibri" panose="020F0502020204030204" pitchFamily="34" charset="0"/>
                <a:cs typeface="Calibri" panose="020F0502020204030204" pitchFamily="34" charset="0"/>
              </a:rPr>
              <a:t>Smrtnom kaznom.</a:t>
            </a:r>
          </a:p>
        </p:txBody>
      </p:sp>
    </p:spTree>
    <p:extLst>
      <p:ext uri="{BB962C8B-B14F-4D97-AF65-F5344CB8AC3E}">
        <p14:creationId xmlns:p14="http://schemas.microsoft.com/office/powerpoint/2010/main" val="3118542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D9B2915C-8259-4609-917E-C9E1D3D172FC}"/>
              </a:ext>
            </a:extLst>
          </p:cNvPr>
          <p:cNvGraphicFramePr>
            <a:graphicFrameLocks noGrp="1"/>
          </p:cNvGraphicFramePr>
          <p:nvPr>
            <p:extLst>
              <p:ext uri="{D42A27DB-BD31-4B8C-83A1-F6EECF244321}">
                <p14:modId xmlns:p14="http://schemas.microsoft.com/office/powerpoint/2010/main" val="1764867687"/>
              </p:ext>
            </p:extLst>
          </p:nvPr>
        </p:nvGraphicFramePr>
        <p:xfrm>
          <a:off x="161778" y="977704"/>
          <a:ext cx="11868444" cy="4380765"/>
        </p:xfrm>
        <a:graphic>
          <a:graphicData uri="http://schemas.openxmlformats.org/drawingml/2006/table">
            <a:tbl>
              <a:tblPr firstRow="1" bandRow="1">
                <a:tableStyleId>{616DA210-FB5B-4158-B5E0-FEB733F419BA}</a:tableStyleId>
              </a:tblPr>
              <a:tblGrid>
                <a:gridCol w="1978074">
                  <a:extLst>
                    <a:ext uri="{9D8B030D-6E8A-4147-A177-3AD203B41FA5}">
                      <a16:colId xmlns:a16="http://schemas.microsoft.com/office/drawing/2014/main" val="1611726521"/>
                    </a:ext>
                  </a:extLst>
                </a:gridCol>
                <a:gridCol w="1978074">
                  <a:extLst>
                    <a:ext uri="{9D8B030D-6E8A-4147-A177-3AD203B41FA5}">
                      <a16:colId xmlns:a16="http://schemas.microsoft.com/office/drawing/2014/main" val="1808645330"/>
                    </a:ext>
                  </a:extLst>
                </a:gridCol>
                <a:gridCol w="1978074">
                  <a:extLst>
                    <a:ext uri="{9D8B030D-6E8A-4147-A177-3AD203B41FA5}">
                      <a16:colId xmlns:a16="http://schemas.microsoft.com/office/drawing/2014/main" val="3482643092"/>
                    </a:ext>
                  </a:extLst>
                </a:gridCol>
                <a:gridCol w="1978074">
                  <a:extLst>
                    <a:ext uri="{9D8B030D-6E8A-4147-A177-3AD203B41FA5}">
                      <a16:colId xmlns:a16="http://schemas.microsoft.com/office/drawing/2014/main" val="1154317409"/>
                    </a:ext>
                  </a:extLst>
                </a:gridCol>
                <a:gridCol w="1978074">
                  <a:extLst>
                    <a:ext uri="{9D8B030D-6E8A-4147-A177-3AD203B41FA5}">
                      <a16:colId xmlns:a16="http://schemas.microsoft.com/office/drawing/2014/main" val="317580961"/>
                    </a:ext>
                  </a:extLst>
                </a:gridCol>
                <a:gridCol w="1978074">
                  <a:extLst>
                    <a:ext uri="{9D8B030D-6E8A-4147-A177-3AD203B41FA5}">
                      <a16:colId xmlns:a16="http://schemas.microsoft.com/office/drawing/2014/main" val="1776427848"/>
                    </a:ext>
                  </a:extLst>
                </a:gridCol>
              </a:tblGrid>
              <a:tr h="540285">
                <a:tc>
                  <a:txBody>
                    <a:bodyPr/>
                    <a:lstStyle/>
                    <a:p>
                      <a:r>
                        <a:rPr lang="bs-Latn-BA" dirty="0"/>
                        <a:t>ALABAMA</a:t>
                      </a:r>
                    </a:p>
                  </a:txBody>
                  <a:tcPr/>
                </a:tc>
                <a:tc>
                  <a:txBody>
                    <a:bodyPr/>
                    <a:lstStyle/>
                    <a:p>
                      <a:r>
                        <a:rPr lang="bs-Latn-BA" dirty="0"/>
                        <a:t>FLORIDA</a:t>
                      </a:r>
                    </a:p>
                  </a:txBody>
                  <a:tcPr/>
                </a:tc>
                <a:tc>
                  <a:txBody>
                    <a:bodyPr/>
                    <a:lstStyle/>
                    <a:p>
                      <a:r>
                        <a:rPr lang="bs-Latn-BA" dirty="0"/>
                        <a:t>LOUSIANA</a:t>
                      </a:r>
                    </a:p>
                  </a:txBody>
                  <a:tcPr/>
                </a:tc>
                <a:tc>
                  <a:txBody>
                    <a:bodyPr/>
                    <a:lstStyle/>
                    <a:p>
                      <a:r>
                        <a:rPr lang="bs-Latn-BA" dirty="0"/>
                        <a:t>       N.</a:t>
                      </a:r>
                    </a:p>
                    <a:p>
                      <a:r>
                        <a:rPr lang="bs-Latn-BA" dirty="0"/>
                        <a:t>HAMPSHIRE*</a:t>
                      </a:r>
                    </a:p>
                  </a:txBody>
                  <a:tcPr/>
                </a:tc>
                <a:tc>
                  <a:txBody>
                    <a:bodyPr/>
                    <a:lstStyle/>
                    <a:p>
                      <a:r>
                        <a:rPr lang="bs-Latn-BA" dirty="0"/>
                        <a:t>OREGON</a:t>
                      </a:r>
                    </a:p>
                  </a:txBody>
                  <a:tcPr/>
                </a:tc>
                <a:tc>
                  <a:txBody>
                    <a:bodyPr/>
                    <a:lstStyle/>
                    <a:p>
                      <a:r>
                        <a:rPr lang="bs-Latn-BA" dirty="0"/>
                        <a:t>VIRGINIA</a:t>
                      </a:r>
                    </a:p>
                  </a:txBody>
                  <a:tcPr/>
                </a:tc>
                <a:extLst>
                  <a:ext uri="{0D108BD9-81ED-4DB2-BD59-A6C34878D82A}">
                    <a16:rowId xmlns:a16="http://schemas.microsoft.com/office/drawing/2014/main" val="1392454084"/>
                  </a:ext>
                </a:extLst>
              </a:tr>
              <a:tr h="540285">
                <a:tc>
                  <a:txBody>
                    <a:bodyPr/>
                    <a:lstStyle/>
                    <a:p>
                      <a:r>
                        <a:rPr lang="bs-Latn-BA" dirty="0"/>
                        <a:t>ARIZONA</a:t>
                      </a:r>
                    </a:p>
                  </a:txBody>
                  <a:tcPr/>
                </a:tc>
                <a:tc>
                  <a:txBody>
                    <a:bodyPr/>
                    <a:lstStyle/>
                    <a:p>
                      <a:r>
                        <a:rPr lang="bs-Latn-BA" dirty="0"/>
                        <a:t>GEORGIA</a:t>
                      </a:r>
                    </a:p>
                  </a:txBody>
                  <a:tcPr/>
                </a:tc>
                <a:tc>
                  <a:txBody>
                    <a:bodyPr/>
                    <a:lstStyle/>
                    <a:p>
                      <a:r>
                        <a:rPr lang="bs-Latn-BA" dirty="0"/>
                        <a:t>MARYLAND</a:t>
                      </a:r>
                    </a:p>
                  </a:txBody>
                  <a:tcPr/>
                </a:tc>
                <a:tc>
                  <a:txBody>
                    <a:bodyPr/>
                    <a:lstStyle/>
                    <a:p>
                      <a:r>
                        <a:rPr lang="bs-Latn-BA" dirty="0"/>
                        <a:t>     NEW</a:t>
                      </a:r>
                    </a:p>
                    <a:p>
                      <a:r>
                        <a:rPr lang="bs-Latn-BA" dirty="0"/>
                        <a:t>   YERSEY*</a:t>
                      </a:r>
                    </a:p>
                  </a:txBody>
                  <a:tcPr/>
                </a:tc>
                <a:tc>
                  <a:txBody>
                    <a:bodyPr/>
                    <a:lstStyle/>
                    <a:p>
                      <a:r>
                        <a:rPr lang="bs-Latn-BA" dirty="0"/>
                        <a:t>PENNSYLVANIA</a:t>
                      </a:r>
                    </a:p>
                  </a:txBody>
                  <a:tcPr/>
                </a:tc>
                <a:tc>
                  <a:txBody>
                    <a:bodyPr/>
                    <a:lstStyle/>
                    <a:p>
                      <a:r>
                        <a:rPr lang="bs-Latn-BA" dirty="0"/>
                        <a:t>WASHINGTON</a:t>
                      </a:r>
                    </a:p>
                  </a:txBody>
                  <a:tcPr/>
                </a:tc>
                <a:extLst>
                  <a:ext uri="{0D108BD9-81ED-4DB2-BD59-A6C34878D82A}">
                    <a16:rowId xmlns:a16="http://schemas.microsoft.com/office/drawing/2014/main" val="799024417"/>
                  </a:ext>
                </a:extLst>
              </a:tr>
              <a:tr h="540285">
                <a:tc>
                  <a:txBody>
                    <a:bodyPr/>
                    <a:lstStyle/>
                    <a:p>
                      <a:r>
                        <a:rPr lang="bs-Latn-BA" dirty="0"/>
                        <a:t>ARKANSAS</a:t>
                      </a:r>
                    </a:p>
                  </a:txBody>
                  <a:tcPr/>
                </a:tc>
                <a:tc>
                  <a:txBody>
                    <a:bodyPr/>
                    <a:lstStyle/>
                    <a:p>
                      <a:r>
                        <a:rPr lang="bs-Latn-BA" dirty="0"/>
                        <a:t>IDAHO</a:t>
                      </a:r>
                    </a:p>
                  </a:txBody>
                  <a:tcPr/>
                </a:tc>
                <a:tc>
                  <a:txBody>
                    <a:bodyPr/>
                    <a:lstStyle/>
                    <a:p>
                      <a:r>
                        <a:rPr lang="bs-Latn-BA" dirty="0"/>
                        <a:t>MISSISSIPPI</a:t>
                      </a:r>
                    </a:p>
                  </a:txBody>
                  <a:tcPr/>
                </a:tc>
                <a:tc>
                  <a:txBody>
                    <a:bodyPr/>
                    <a:lstStyle/>
                    <a:p>
                      <a:r>
                        <a:rPr lang="bs-Latn-BA" dirty="0"/>
                        <a:t>    NEW</a:t>
                      </a:r>
                    </a:p>
                    <a:p>
                      <a:r>
                        <a:rPr lang="bs-Latn-BA" dirty="0"/>
                        <a:t>   MEXICO</a:t>
                      </a:r>
                    </a:p>
                  </a:txBody>
                  <a:tcPr/>
                </a:tc>
                <a:tc>
                  <a:txBody>
                    <a:bodyPr/>
                    <a:lstStyle/>
                    <a:p>
                      <a:r>
                        <a:rPr lang="bs-Latn-BA" dirty="0"/>
                        <a:t>     S.</a:t>
                      </a:r>
                    </a:p>
                    <a:p>
                      <a:r>
                        <a:rPr lang="bs-Latn-BA" dirty="0"/>
                        <a:t>CAROLINA</a:t>
                      </a:r>
                    </a:p>
                  </a:txBody>
                  <a:tcPr/>
                </a:tc>
                <a:tc>
                  <a:txBody>
                    <a:bodyPr/>
                    <a:lstStyle/>
                    <a:p>
                      <a:r>
                        <a:rPr lang="bs-Latn-BA" dirty="0"/>
                        <a:t>WYOMING</a:t>
                      </a:r>
                    </a:p>
                  </a:txBody>
                  <a:tcPr/>
                </a:tc>
                <a:extLst>
                  <a:ext uri="{0D108BD9-81ED-4DB2-BD59-A6C34878D82A}">
                    <a16:rowId xmlns:a16="http://schemas.microsoft.com/office/drawing/2014/main" val="3530279161"/>
                  </a:ext>
                </a:extLst>
              </a:tr>
              <a:tr h="540285">
                <a:tc>
                  <a:txBody>
                    <a:bodyPr/>
                    <a:lstStyle/>
                    <a:p>
                      <a:r>
                        <a:rPr lang="bs-Latn-BA" dirty="0"/>
                        <a:t>CALIFORNIA</a:t>
                      </a:r>
                    </a:p>
                  </a:txBody>
                  <a:tcPr/>
                </a:tc>
                <a:tc>
                  <a:txBody>
                    <a:bodyPr/>
                    <a:lstStyle/>
                    <a:p>
                      <a:r>
                        <a:rPr lang="bs-Latn-BA" dirty="0"/>
                        <a:t> ILLIINOIS</a:t>
                      </a:r>
                    </a:p>
                  </a:txBody>
                  <a:tcPr/>
                </a:tc>
                <a:tc>
                  <a:txBody>
                    <a:bodyPr/>
                    <a:lstStyle/>
                    <a:p>
                      <a:r>
                        <a:rPr lang="bs-Latn-BA" dirty="0"/>
                        <a:t> MISSOURI</a:t>
                      </a:r>
                    </a:p>
                  </a:txBody>
                  <a:tcPr/>
                </a:tc>
                <a:tc>
                  <a:txBody>
                    <a:bodyPr/>
                    <a:lstStyle/>
                    <a:p>
                      <a:r>
                        <a:rPr lang="bs-Latn-BA" dirty="0"/>
                        <a:t>   NEW </a:t>
                      </a:r>
                    </a:p>
                    <a:p>
                      <a:r>
                        <a:rPr lang="bs-Latn-BA" dirty="0"/>
                        <a:t> YORK*</a:t>
                      </a:r>
                    </a:p>
                  </a:txBody>
                  <a:tcPr/>
                </a:tc>
                <a:tc>
                  <a:txBody>
                    <a:bodyPr/>
                    <a:lstStyle/>
                    <a:p>
                      <a:r>
                        <a:rPr lang="bs-Latn-BA" dirty="0"/>
                        <a:t>    S.</a:t>
                      </a:r>
                    </a:p>
                    <a:p>
                      <a:r>
                        <a:rPr lang="bs-Latn-BA" dirty="0"/>
                        <a:t>DAKOTA*</a:t>
                      </a:r>
                    </a:p>
                  </a:txBody>
                  <a:tcPr/>
                </a:tc>
                <a:tc>
                  <a:txBody>
                    <a:bodyPr/>
                    <a:lstStyle/>
                    <a:p>
                      <a:endParaRPr lang="bs-Latn-BA" dirty="0"/>
                    </a:p>
                  </a:txBody>
                  <a:tcPr/>
                </a:tc>
                <a:extLst>
                  <a:ext uri="{0D108BD9-81ED-4DB2-BD59-A6C34878D82A}">
                    <a16:rowId xmlns:a16="http://schemas.microsoft.com/office/drawing/2014/main" val="2815768377"/>
                  </a:ext>
                </a:extLst>
              </a:tr>
              <a:tr h="540285">
                <a:tc>
                  <a:txBody>
                    <a:bodyPr/>
                    <a:lstStyle/>
                    <a:p>
                      <a:r>
                        <a:rPr lang="bs-Latn-BA" dirty="0"/>
                        <a:t> COLORADO</a:t>
                      </a:r>
                    </a:p>
                  </a:txBody>
                  <a:tcPr/>
                </a:tc>
                <a:tc>
                  <a:txBody>
                    <a:bodyPr/>
                    <a:lstStyle/>
                    <a:p>
                      <a:r>
                        <a:rPr lang="bs-Latn-BA" dirty="0"/>
                        <a:t>INDIANA</a:t>
                      </a:r>
                    </a:p>
                  </a:txBody>
                  <a:tcPr/>
                </a:tc>
                <a:tc>
                  <a:txBody>
                    <a:bodyPr/>
                    <a:lstStyle/>
                    <a:p>
                      <a:r>
                        <a:rPr lang="bs-Latn-BA" dirty="0"/>
                        <a:t>MONTANA</a:t>
                      </a:r>
                    </a:p>
                  </a:txBody>
                  <a:tcPr/>
                </a:tc>
                <a:tc>
                  <a:txBody>
                    <a:bodyPr/>
                    <a:lstStyle/>
                    <a:p>
                      <a:r>
                        <a:rPr lang="bs-Latn-BA" dirty="0"/>
                        <a:t>N. CAROLINA</a:t>
                      </a:r>
                    </a:p>
                  </a:txBody>
                  <a:tcPr/>
                </a:tc>
                <a:tc>
                  <a:txBody>
                    <a:bodyPr/>
                    <a:lstStyle/>
                    <a:p>
                      <a:r>
                        <a:rPr lang="bs-Latn-BA" dirty="0"/>
                        <a:t>TENNESSEE</a:t>
                      </a:r>
                    </a:p>
                  </a:txBody>
                  <a:tcPr/>
                </a:tc>
                <a:tc>
                  <a:txBody>
                    <a:bodyPr/>
                    <a:lstStyle/>
                    <a:p>
                      <a:endParaRPr lang="bs-Latn-BA"/>
                    </a:p>
                  </a:txBody>
                  <a:tcPr/>
                </a:tc>
                <a:extLst>
                  <a:ext uri="{0D108BD9-81ED-4DB2-BD59-A6C34878D82A}">
                    <a16:rowId xmlns:a16="http://schemas.microsoft.com/office/drawing/2014/main" val="4285414640"/>
                  </a:ext>
                </a:extLst>
              </a:tr>
              <a:tr h="540285">
                <a:tc>
                  <a:txBody>
                    <a:bodyPr/>
                    <a:lstStyle/>
                    <a:p>
                      <a:r>
                        <a:rPr lang="bs-Latn-BA" dirty="0"/>
                        <a:t>CONNECTICUT</a:t>
                      </a:r>
                    </a:p>
                    <a:p>
                      <a:r>
                        <a:rPr lang="bs-Latn-BA" dirty="0"/>
                        <a:t>*</a:t>
                      </a:r>
                    </a:p>
                  </a:txBody>
                  <a:tcPr/>
                </a:tc>
                <a:tc>
                  <a:txBody>
                    <a:bodyPr/>
                    <a:lstStyle/>
                    <a:p>
                      <a:r>
                        <a:rPr lang="bs-Latn-BA" dirty="0"/>
                        <a:t>KANSAS*</a:t>
                      </a:r>
                    </a:p>
                  </a:txBody>
                  <a:tcPr/>
                </a:tc>
                <a:tc>
                  <a:txBody>
                    <a:bodyPr/>
                    <a:lstStyle/>
                    <a:p>
                      <a:r>
                        <a:rPr lang="bs-Latn-BA" dirty="0"/>
                        <a:t>NEBRASKA</a:t>
                      </a:r>
                    </a:p>
                  </a:txBody>
                  <a:tcPr/>
                </a:tc>
                <a:tc>
                  <a:txBody>
                    <a:bodyPr/>
                    <a:lstStyle/>
                    <a:p>
                      <a:r>
                        <a:rPr lang="bs-Latn-BA" dirty="0"/>
                        <a:t>OHIO</a:t>
                      </a:r>
                    </a:p>
                  </a:txBody>
                  <a:tcPr/>
                </a:tc>
                <a:tc>
                  <a:txBody>
                    <a:bodyPr/>
                    <a:lstStyle/>
                    <a:p>
                      <a:r>
                        <a:rPr lang="bs-Latn-BA" dirty="0"/>
                        <a:t>TEXASU.S. GOV‘T.</a:t>
                      </a:r>
                    </a:p>
                  </a:txBody>
                  <a:tcPr/>
                </a:tc>
                <a:tc>
                  <a:txBody>
                    <a:bodyPr/>
                    <a:lstStyle/>
                    <a:p>
                      <a:endParaRPr lang="bs-Latn-BA"/>
                    </a:p>
                  </a:txBody>
                  <a:tcPr/>
                </a:tc>
                <a:extLst>
                  <a:ext uri="{0D108BD9-81ED-4DB2-BD59-A6C34878D82A}">
                    <a16:rowId xmlns:a16="http://schemas.microsoft.com/office/drawing/2014/main" val="2012947452"/>
                  </a:ext>
                </a:extLst>
              </a:tr>
              <a:tr h="540285">
                <a:tc>
                  <a:txBody>
                    <a:bodyPr/>
                    <a:lstStyle/>
                    <a:p>
                      <a:r>
                        <a:rPr lang="bs-Latn-BA" dirty="0"/>
                        <a:t>SELAWERE</a:t>
                      </a:r>
                    </a:p>
                  </a:txBody>
                  <a:tcPr/>
                </a:tc>
                <a:tc>
                  <a:txBody>
                    <a:bodyPr/>
                    <a:lstStyle/>
                    <a:p>
                      <a:r>
                        <a:rPr lang="bs-Latn-BA" dirty="0"/>
                        <a:t>KENTUCKY</a:t>
                      </a:r>
                    </a:p>
                  </a:txBody>
                  <a:tcPr/>
                </a:tc>
                <a:tc>
                  <a:txBody>
                    <a:bodyPr/>
                    <a:lstStyle/>
                    <a:p>
                      <a:r>
                        <a:rPr lang="bs-Latn-BA" dirty="0"/>
                        <a:t>NEVADA</a:t>
                      </a:r>
                    </a:p>
                  </a:txBody>
                  <a:tcPr/>
                </a:tc>
                <a:tc>
                  <a:txBody>
                    <a:bodyPr/>
                    <a:lstStyle/>
                    <a:p>
                      <a:r>
                        <a:rPr lang="bs-Latn-BA" dirty="0"/>
                        <a:t>OKLAHOMA</a:t>
                      </a:r>
                    </a:p>
                  </a:txBody>
                  <a:tcPr/>
                </a:tc>
                <a:tc>
                  <a:txBody>
                    <a:bodyPr/>
                    <a:lstStyle/>
                    <a:p>
                      <a:r>
                        <a:rPr lang="bs-Latn-BA" dirty="0"/>
                        <a:t>UTAH</a:t>
                      </a:r>
                    </a:p>
                  </a:txBody>
                  <a:tcPr/>
                </a:tc>
                <a:tc>
                  <a:txBody>
                    <a:bodyPr/>
                    <a:lstStyle/>
                    <a:p>
                      <a:r>
                        <a:rPr lang="bs-Latn-BA" dirty="0"/>
                        <a:t>U.S. MILLITARY</a:t>
                      </a:r>
                    </a:p>
                    <a:p>
                      <a:r>
                        <a:rPr lang="bs-Latn-BA" dirty="0"/>
                        <a:t>*</a:t>
                      </a:r>
                    </a:p>
                  </a:txBody>
                  <a:tcPr/>
                </a:tc>
                <a:extLst>
                  <a:ext uri="{0D108BD9-81ED-4DB2-BD59-A6C34878D82A}">
                    <a16:rowId xmlns:a16="http://schemas.microsoft.com/office/drawing/2014/main" val="2811166516"/>
                  </a:ext>
                </a:extLst>
              </a:tr>
            </a:tbl>
          </a:graphicData>
        </a:graphic>
      </p:graphicFrame>
      <p:sp>
        <p:nvSpPr>
          <p:cNvPr id="6" name="TextBox 5">
            <a:extLst>
              <a:ext uri="{FF2B5EF4-FFF2-40B4-BE49-F238E27FC236}">
                <a16:creationId xmlns:a16="http://schemas.microsoft.com/office/drawing/2014/main" id="{819B31A9-8F7A-4189-AEBE-CFE01E0C6AC9}"/>
              </a:ext>
            </a:extLst>
          </p:cNvPr>
          <p:cNvSpPr txBox="1"/>
          <p:nvPr/>
        </p:nvSpPr>
        <p:spPr>
          <a:xfrm>
            <a:off x="3291841" y="181772"/>
            <a:ext cx="4951828" cy="461665"/>
          </a:xfrm>
          <a:prstGeom prst="rect">
            <a:avLst/>
          </a:prstGeom>
          <a:noFill/>
        </p:spPr>
        <p:txBody>
          <a:bodyPr wrap="square" rtlCol="0">
            <a:spAutoFit/>
          </a:bodyPr>
          <a:lstStyle/>
          <a:p>
            <a:r>
              <a:rPr lang="bs-Latn-BA" sz="2400" b="1" u="sng" dirty="0">
                <a:solidFill>
                  <a:srgbClr val="FF0000"/>
                </a:solidFill>
                <a:latin typeface="Calibri" panose="020F0502020204030204" pitchFamily="34" charset="0"/>
                <a:cs typeface="Calibri" panose="020F0502020204030204" pitchFamily="34" charset="0"/>
              </a:rPr>
              <a:t>Zemlje u SAD-u sa smrtnom kaznom</a:t>
            </a:r>
          </a:p>
        </p:txBody>
      </p:sp>
      <p:sp>
        <p:nvSpPr>
          <p:cNvPr id="7" name="TextBox 6">
            <a:extLst>
              <a:ext uri="{FF2B5EF4-FFF2-40B4-BE49-F238E27FC236}">
                <a16:creationId xmlns:a16="http://schemas.microsoft.com/office/drawing/2014/main" id="{EC5D8C72-0B9D-413A-80C5-863C055564BE}"/>
              </a:ext>
            </a:extLst>
          </p:cNvPr>
          <p:cNvSpPr txBox="1"/>
          <p:nvPr/>
        </p:nvSpPr>
        <p:spPr>
          <a:xfrm>
            <a:off x="7109321" y="6488668"/>
            <a:ext cx="8096962" cy="369332"/>
          </a:xfrm>
          <a:prstGeom prst="rect">
            <a:avLst/>
          </a:prstGeom>
          <a:noFill/>
        </p:spPr>
        <p:txBody>
          <a:bodyPr wrap="square" rtlCol="0">
            <a:spAutoFit/>
          </a:bodyPr>
          <a:lstStyle/>
          <a:p>
            <a:r>
              <a:rPr lang="bs-Latn-BA" dirty="0"/>
              <a:t> *  smrtna kazna nije izvršena od 1976.godine.</a:t>
            </a:r>
          </a:p>
        </p:txBody>
      </p:sp>
    </p:spTree>
    <p:extLst>
      <p:ext uri="{BB962C8B-B14F-4D97-AF65-F5344CB8AC3E}">
        <p14:creationId xmlns:p14="http://schemas.microsoft.com/office/powerpoint/2010/main" val="2920148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A02AA-551B-42C3-804E-6FB6509A5290}"/>
              </a:ext>
            </a:extLst>
          </p:cNvPr>
          <p:cNvSpPr>
            <a:spLocks noGrp="1"/>
          </p:cNvSpPr>
          <p:nvPr>
            <p:ph type="title"/>
          </p:nvPr>
        </p:nvSpPr>
        <p:spPr/>
        <p:txBody>
          <a:bodyPr/>
          <a:lstStyle/>
          <a:p>
            <a:r>
              <a:rPr lang="bs-Latn-BA" dirty="0"/>
              <a:t>Različiti načini izvršenja</a:t>
            </a:r>
          </a:p>
        </p:txBody>
      </p:sp>
      <p:sp>
        <p:nvSpPr>
          <p:cNvPr id="3" name="Text Placeholder 2">
            <a:extLst>
              <a:ext uri="{FF2B5EF4-FFF2-40B4-BE49-F238E27FC236}">
                <a16:creationId xmlns:a16="http://schemas.microsoft.com/office/drawing/2014/main" id="{1BDAC2D4-EDFC-49C9-A9FF-F62212F6967D}"/>
              </a:ext>
            </a:extLst>
          </p:cNvPr>
          <p:cNvSpPr>
            <a:spLocks noGrp="1"/>
          </p:cNvSpPr>
          <p:nvPr>
            <p:ph type="body" idx="1"/>
          </p:nvPr>
        </p:nvSpPr>
        <p:spPr/>
        <p:txBody>
          <a:bodyPr/>
          <a:lstStyle/>
          <a:p>
            <a:r>
              <a:rPr lang="bs-Latn-BA" dirty="0"/>
              <a:t>Vješanje</a:t>
            </a:r>
          </a:p>
        </p:txBody>
      </p:sp>
      <p:pic>
        <p:nvPicPr>
          <p:cNvPr id="13" name="Picture Placeholder 12">
            <a:extLst>
              <a:ext uri="{FF2B5EF4-FFF2-40B4-BE49-F238E27FC236}">
                <a16:creationId xmlns:a16="http://schemas.microsoft.com/office/drawing/2014/main" id="{2F62818A-D7D0-45A9-A420-31E0D9F3D75B}"/>
              </a:ext>
            </a:extLst>
          </p:cNvPr>
          <p:cNvPicPr>
            <a:picLocks noGrp="1" noChangeAspect="1"/>
          </p:cNvPicPr>
          <p:nvPr>
            <p:ph type="pic" idx="15"/>
          </p:nvPr>
        </p:nvPicPr>
        <p:blipFill>
          <a:blip r:embed="rId2">
            <a:extLst>
              <a:ext uri="{28A0092B-C50C-407E-A947-70E740481C1C}">
                <a14:useLocalDpi xmlns:a14="http://schemas.microsoft.com/office/drawing/2010/main" val="0"/>
              </a:ext>
            </a:extLst>
          </a:blip>
          <a:srcRect t="8522" b="8522"/>
          <a:stretch>
            <a:fillRect/>
          </a:stretch>
        </p:blipFill>
        <p:spPr>
          <a:xfrm>
            <a:off x="913794" y="1827809"/>
            <a:ext cx="3315627" cy="1774376"/>
          </a:xfrm>
        </p:spPr>
      </p:pic>
      <p:sp>
        <p:nvSpPr>
          <p:cNvPr id="5" name="Text Placeholder 4">
            <a:extLst>
              <a:ext uri="{FF2B5EF4-FFF2-40B4-BE49-F238E27FC236}">
                <a16:creationId xmlns:a16="http://schemas.microsoft.com/office/drawing/2014/main" id="{989684D1-63A9-4916-99F5-8B5EE0B09B09}"/>
              </a:ext>
            </a:extLst>
          </p:cNvPr>
          <p:cNvSpPr>
            <a:spLocks noGrp="1"/>
          </p:cNvSpPr>
          <p:nvPr>
            <p:ph type="body" sz="half" idx="18"/>
          </p:nvPr>
        </p:nvSpPr>
        <p:spPr>
          <a:xfrm>
            <a:off x="913795" y="4480368"/>
            <a:ext cx="3300984" cy="2159583"/>
          </a:xfrm>
        </p:spPr>
        <p:txBody>
          <a:bodyPr>
            <a:normAutofit/>
          </a:bodyPr>
          <a:lstStyle/>
          <a:p>
            <a:pPr marL="285750" indent="-285750">
              <a:buFontTx/>
              <a:buChar char="-"/>
            </a:pPr>
            <a:r>
              <a:rPr lang="bs-Latn-BA" dirty="0">
                <a:effectLst/>
              </a:rPr>
              <a:t>Vjerovatno najstariji način izvršenja smrtne kazne a koji je i danas na snazi u Sjedinjenim Državama.</a:t>
            </a:r>
          </a:p>
          <a:p>
            <a:pPr marL="285750" indent="-285750">
              <a:buFontTx/>
              <a:buChar char="-"/>
            </a:pPr>
            <a:r>
              <a:rPr lang="bs-Latn-BA" dirty="0">
                <a:effectLst/>
              </a:rPr>
              <a:t>Pogubljenja su bila javna,na javnim izložbama, koje su imale za cilj da predomisle druge osobe, koje su bile sklone kriminalu,da ih odvrate od istog. Poseljednje javno vješanje održano je 1937.godine u Misuriju.</a:t>
            </a:r>
            <a:endParaRPr lang="bs-Latn-BA" dirty="0"/>
          </a:p>
        </p:txBody>
      </p:sp>
      <p:sp>
        <p:nvSpPr>
          <p:cNvPr id="6" name="Text Placeholder 5">
            <a:extLst>
              <a:ext uri="{FF2B5EF4-FFF2-40B4-BE49-F238E27FC236}">
                <a16:creationId xmlns:a16="http://schemas.microsoft.com/office/drawing/2014/main" id="{723B196B-244A-49FD-9263-17ACADC2C2D7}"/>
              </a:ext>
            </a:extLst>
          </p:cNvPr>
          <p:cNvSpPr>
            <a:spLocks noGrp="1"/>
          </p:cNvSpPr>
          <p:nvPr>
            <p:ph type="body" sz="quarter" idx="3"/>
          </p:nvPr>
        </p:nvSpPr>
        <p:spPr/>
        <p:txBody>
          <a:bodyPr/>
          <a:lstStyle/>
          <a:p>
            <a:r>
              <a:rPr lang="bs-Latn-BA" dirty="0"/>
              <a:t>Streljački tim</a:t>
            </a:r>
          </a:p>
        </p:txBody>
      </p:sp>
      <p:pic>
        <p:nvPicPr>
          <p:cNvPr id="15" name="Picture Placeholder 14">
            <a:extLst>
              <a:ext uri="{FF2B5EF4-FFF2-40B4-BE49-F238E27FC236}">
                <a16:creationId xmlns:a16="http://schemas.microsoft.com/office/drawing/2014/main" id="{A8E86E3F-AAC0-473D-AF6A-A58BC5AE37F8}"/>
              </a:ext>
            </a:extLst>
          </p:cNvPr>
          <p:cNvPicPr>
            <a:picLocks noGrp="1" noChangeAspect="1"/>
          </p:cNvPicPr>
          <p:nvPr>
            <p:ph type="pic" idx="21"/>
          </p:nvPr>
        </p:nvPicPr>
        <p:blipFill>
          <a:blip r:embed="rId3">
            <a:extLst>
              <a:ext uri="{28A0092B-C50C-407E-A947-70E740481C1C}">
                <a14:useLocalDpi xmlns:a14="http://schemas.microsoft.com/office/drawing/2010/main" val="0"/>
              </a:ext>
            </a:extLst>
          </a:blip>
          <a:srcRect t="7086" b="7086"/>
          <a:stretch>
            <a:fillRect/>
          </a:stretch>
        </p:blipFill>
        <p:spPr>
          <a:xfrm>
            <a:off x="4441435" y="1827809"/>
            <a:ext cx="3196676" cy="1774376"/>
          </a:xfrm>
        </p:spPr>
      </p:pic>
      <p:sp>
        <p:nvSpPr>
          <p:cNvPr id="8" name="Text Placeholder 7">
            <a:extLst>
              <a:ext uri="{FF2B5EF4-FFF2-40B4-BE49-F238E27FC236}">
                <a16:creationId xmlns:a16="http://schemas.microsoft.com/office/drawing/2014/main" id="{713DC762-D391-4441-A76C-9B2B20F02FFD}"/>
              </a:ext>
            </a:extLst>
          </p:cNvPr>
          <p:cNvSpPr>
            <a:spLocks noGrp="1"/>
          </p:cNvSpPr>
          <p:nvPr>
            <p:ph type="body" sz="half" idx="19"/>
          </p:nvPr>
        </p:nvSpPr>
        <p:spPr>
          <a:xfrm>
            <a:off x="4441435" y="4480367"/>
            <a:ext cx="3300984" cy="1962636"/>
          </a:xfrm>
        </p:spPr>
        <p:txBody>
          <a:bodyPr>
            <a:normAutofit/>
          </a:bodyPr>
          <a:lstStyle/>
          <a:p>
            <a:r>
              <a:rPr lang="bs-Latn-BA" dirty="0">
                <a:effectLst/>
              </a:rPr>
              <a:t>Streljački tim ili odred, većinu se vremena koristio u vojnim pogubljenjima. Uključuje tim od petero ljudi, koji će korisiti „prazan metak“. Dakle , niko od njih ne zna čiji je metak usmrtio počintelja krivičnog djela tj. ko je 'pravi krvnik'. </a:t>
            </a:r>
            <a:endParaRPr lang="bs-Latn-BA" dirty="0"/>
          </a:p>
        </p:txBody>
      </p:sp>
      <p:sp>
        <p:nvSpPr>
          <p:cNvPr id="9" name="Text Placeholder 8">
            <a:extLst>
              <a:ext uri="{FF2B5EF4-FFF2-40B4-BE49-F238E27FC236}">
                <a16:creationId xmlns:a16="http://schemas.microsoft.com/office/drawing/2014/main" id="{0897AB0D-6864-4948-A5D7-1CCAA5B8EFAA}"/>
              </a:ext>
            </a:extLst>
          </p:cNvPr>
          <p:cNvSpPr>
            <a:spLocks noGrp="1"/>
          </p:cNvSpPr>
          <p:nvPr>
            <p:ph type="body" sz="quarter" idx="13"/>
          </p:nvPr>
        </p:nvSpPr>
        <p:spPr/>
        <p:txBody>
          <a:bodyPr/>
          <a:lstStyle/>
          <a:p>
            <a:r>
              <a:rPr lang="bs-Latn-BA" dirty="0"/>
              <a:t>Elektična stolica</a:t>
            </a:r>
          </a:p>
        </p:txBody>
      </p:sp>
      <p:pic>
        <p:nvPicPr>
          <p:cNvPr id="17" name="Picture Placeholder 16">
            <a:extLst>
              <a:ext uri="{FF2B5EF4-FFF2-40B4-BE49-F238E27FC236}">
                <a16:creationId xmlns:a16="http://schemas.microsoft.com/office/drawing/2014/main" id="{3755541E-454A-4D5D-844A-BB88EADBB554}"/>
              </a:ext>
            </a:extLst>
          </p:cNvPr>
          <p:cNvPicPr>
            <a:picLocks noGrp="1" noChangeAspect="1"/>
          </p:cNvPicPr>
          <p:nvPr>
            <p:ph type="pic" idx="22"/>
          </p:nvPr>
        </p:nvPicPr>
        <p:blipFill>
          <a:blip r:embed="rId4">
            <a:extLst>
              <a:ext uri="{28A0092B-C50C-407E-A947-70E740481C1C}">
                <a14:useLocalDpi xmlns:a14="http://schemas.microsoft.com/office/drawing/2010/main" val="0"/>
              </a:ext>
            </a:extLst>
          </a:blip>
          <a:srcRect t="16341" b="16341"/>
          <a:stretch>
            <a:fillRect/>
          </a:stretch>
        </p:blipFill>
        <p:spPr>
          <a:xfrm>
            <a:off x="7962580" y="1827809"/>
            <a:ext cx="3315625" cy="1774376"/>
          </a:xfrm>
        </p:spPr>
      </p:pic>
      <p:sp>
        <p:nvSpPr>
          <p:cNvPr id="11" name="Text Placeholder 10">
            <a:extLst>
              <a:ext uri="{FF2B5EF4-FFF2-40B4-BE49-F238E27FC236}">
                <a16:creationId xmlns:a16="http://schemas.microsoft.com/office/drawing/2014/main" id="{B699E335-7341-444E-90EC-1E52F237B6DC}"/>
              </a:ext>
            </a:extLst>
          </p:cNvPr>
          <p:cNvSpPr>
            <a:spLocks noGrp="1"/>
          </p:cNvSpPr>
          <p:nvPr>
            <p:ph type="body" sz="half" idx="20"/>
          </p:nvPr>
        </p:nvSpPr>
        <p:spPr>
          <a:xfrm>
            <a:off x="7966572" y="4480365"/>
            <a:ext cx="3300984" cy="2061112"/>
          </a:xfrm>
        </p:spPr>
        <p:txBody>
          <a:bodyPr>
            <a:normAutofit/>
          </a:bodyPr>
          <a:lstStyle/>
          <a:p>
            <a:r>
              <a:rPr lang="bs-Latn-BA" dirty="0">
                <a:effectLst/>
              </a:rPr>
              <a:t>Električna stolica pojavila se zahvaljujući novom tehnološkom napretku, industrijalizaciji i oktiću električne energije Thomasa Edisona 1882. godine u New Yorku.</a:t>
            </a:r>
          </a:p>
          <a:p>
            <a:r>
              <a:rPr lang="bs-Latn-BA" dirty="0">
                <a:effectLst/>
              </a:rPr>
              <a:t>Zapravo, struja uzrokuje da unutrašnji organi gore, što navodi na povraćanje ili mokrenje. Struja nanosi bolne patnje.</a:t>
            </a:r>
            <a:endParaRPr lang="bs-Latn-BA" dirty="0"/>
          </a:p>
        </p:txBody>
      </p:sp>
    </p:spTree>
    <p:extLst>
      <p:ext uri="{BB962C8B-B14F-4D97-AF65-F5344CB8AC3E}">
        <p14:creationId xmlns:p14="http://schemas.microsoft.com/office/powerpoint/2010/main" val="225783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0D64A-809A-471A-A3C5-E6E8947ABFDC}"/>
              </a:ext>
            </a:extLst>
          </p:cNvPr>
          <p:cNvSpPr>
            <a:spLocks noGrp="1"/>
          </p:cNvSpPr>
          <p:nvPr>
            <p:ph type="title"/>
          </p:nvPr>
        </p:nvSpPr>
        <p:spPr/>
        <p:txBody>
          <a:bodyPr/>
          <a:lstStyle/>
          <a:p>
            <a:r>
              <a:rPr lang="bs-Latn-BA" dirty="0"/>
              <a:t>Različiti načini izvršenja</a:t>
            </a:r>
          </a:p>
        </p:txBody>
      </p:sp>
      <p:pic>
        <p:nvPicPr>
          <p:cNvPr id="8" name="Content Placeholder 7">
            <a:extLst>
              <a:ext uri="{FF2B5EF4-FFF2-40B4-BE49-F238E27FC236}">
                <a16:creationId xmlns:a16="http://schemas.microsoft.com/office/drawing/2014/main" id="{7664987C-8515-46D3-9D0D-F25139AB106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6497784" y="1673234"/>
            <a:ext cx="3827902" cy="1953378"/>
          </a:xfrm>
        </p:spPr>
      </p:pic>
      <p:sp>
        <p:nvSpPr>
          <p:cNvPr id="9" name="TextBox 8">
            <a:extLst>
              <a:ext uri="{FF2B5EF4-FFF2-40B4-BE49-F238E27FC236}">
                <a16:creationId xmlns:a16="http://schemas.microsoft.com/office/drawing/2014/main" id="{FC39E075-787B-413C-9979-7492E939B3FD}"/>
              </a:ext>
            </a:extLst>
          </p:cNvPr>
          <p:cNvSpPr txBox="1"/>
          <p:nvPr/>
        </p:nvSpPr>
        <p:spPr>
          <a:xfrm>
            <a:off x="1294228" y="4139252"/>
            <a:ext cx="3995224" cy="2585323"/>
          </a:xfrm>
          <a:prstGeom prst="rect">
            <a:avLst/>
          </a:prstGeom>
          <a:noFill/>
        </p:spPr>
        <p:txBody>
          <a:bodyPr wrap="square" rtlCol="0">
            <a:spAutoFit/>
          </a:bodyPr>
          <a:lstStyle/>
          <a:p>
            <a:r>
              <a:rPr lang="bs-Latn-BA" dirty="0"/>
              <a:t>Smrtonosna injekcija jeste rezultat veoma naprednog naučnog rada, a stručnjaci su je smatrali najhumanijim i najsavremenijim načinom ubistva počinitelja krivičnog djela. Smtronosna injekcija znatno smanjuje bol i patnju , ona je jeftinija od električne stolice ili plinske komore, za koju je potrebna velika količina novca.</a:t>
            </a:r>
          </a:p>
        </p:txBody>
      </p:sp>
      <p:sp>
        <p:nvSpPr>
          <p:cNvPr id="10" name="TextBox 9">
            <a:extLst>
              <a:ext uri="{FF2B5EF4-FFF2-40B4-BE49-F238E27FC236}">
                <a16:creationId xmlns:a16="http://schemas.microsoft.com/office/drawing/2014/main" id="{4FFE7ED5-594E-4621-B534-892E07118A57}"/>
              </a:ext>
            </a:extLst>
          </p:cNvPr>
          <p:cNvSpPr txBox="1"/>
          <p:nvPr/>
        </p:nvSpPr>
        <p:spPr>
          <a:xfrm>
            <a:off x="1504175" y="3626612"/>
            <a:ext cx="2933880" cy="461665"/>
          </a:xfrm>
          <a:prstGeom prst="rect">
            <a:avLst/>
          </a:prstGeom>
          <a:noFill/>
        </p:spPr>
        <p:txBody>
          <a:bodyPr wrap="none" rtlCol="0">
            <a:spAutoFit/>
          </a:bodyPr>
          <a:lstStyle/>
          <a:p>
            <a:r>
              <a:rPr lang="bs-Latn-BA" sz="2400" dirty="0"/>
              <a:t>Smrtonosna injekcija</a:t>
            </a:r>
          </a:p>
        </p:txBody>
      </p:sp>
      <p:sp>
        <p:nvSpPr>
          <p:cNvPr id="11" name="TextBox 10">
            <a:extLst>
              <a:ext uri="{FF2B5EF4-FFF2-40B4-BE49-F238E27FC236}">
                <a16:creationId xmlns:a16="http://schemas.microsoft.com/office/drawing/2014/main" id="{902081B3-10D9-45E7-AFEE-67F9C7B17527}"/>
              </a:ext>
            </a:extLst>
          </p:cNvPr>
          <p:cNvSpPr txBox="1"/>
          <p:nvPr/>
        </p:nvSpPr>
        <p:spPr>
          <a:xfrm>
            <a:off x="7553166" y="3718945"/>
            <a:ext cx="2228495" cy="461665"/>
          </a:xfrm>
          <a:prstGeom prst="rect">
            <a:avLst/>
          </a:prstGeom>
          <a:noFill/>
        </p:spPr>
        <p:txBody>
          <a:bodyPr wrap="none" rtlCol="0">
            <a:spAutoFit/>
          </a:bodyPr>
          <a:lstStyle/>
          <a:p>
            <a:r>
              <a:rPr lang="bs-Latn-BA" sz="2400" dirty="0"/>
              <a:t>Plinska komora</a:t>
            </a:r>
          </a:p>
        </p:txBody>
      </p:sp>
      <p:sp>
        <p:nvSpPr>
          <p:cNvPr id="12" name="TextBox 11">
            <a:extLst>
              <a:ext uri="{FF2B5EF4-FFF2-40B4-BE49-F238E27FC236}">
                <a16:creationId xmlns:a16="http://schemas.microsoft.com/office/drawing/2014/main" id="{6008BD8E-18B3-4313-A15C-2CB1812E867D}"/>
              </a:ext>
            </a:extLst>
          </p:cNvPr>
          <p:cNvSpPr txBox="1"/>
          <p:nvPr/>
        </p:nvSpPr>
        <p:spPr>
          <a:xfrm>
            <a:off x="6662718" y="4435393"/>
            <a:ext cx="3498033" cy="2308324"/>
          </a:xfrm>
          <a:prstGeom prst="rect">
            <a:avLst/>
          </a:prstGeom>
          <a:noFill/>
        </p:spPr>
        <p:txBody>
          <a:bodyPr wrap="square" rtlCol="0">
            <a:spAutoFit/>
          </a:bodyPr>
          <a:lstStyle/>
          <a:p>
            <a:r>
              <a:rPr lang="bs-Latn-BA" dirty="0"/>
              <a:t>'Plinska komora' osmišljena je 1926. godine. Smatralo se da će plinska komora bolje da funkcioniše od električne stolice te dr. Metoda, jer prilikom primjenjivanja drugih metoda efekti nisu bili vidljivi iako su stvarale veliku bol.</a:t>
            </a:r>
          </a:p>
        </p:txBody>
      </p:sp>
      <p:pic>
        <p:nvPicPr>
          <p:cNvPr id="16" name="Content Placeholder 15">
            <a:extLst>
              <a:ext uri="{FF2B5EF4-FFF2-40B4-BE49-F238E27FC236}">
                <a16:creationId xmlns:a16="http://schemas.microsoft.com/office/drawing/2014/main" id="{B8B75255-5C1E-46DD-A378-71D90ABA59C7}"/>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294228" y="1692557"/>
            <a:ext cx="3724435" cy="1902403"/>
          </a:xfrm>
        </p:spPr>
      </p:pic>
    </p:spTree>
    <p:extLst>
      <p:ext uri="{BB962C8B-B14F-4D97-AF65-F5344CB8AC3E}">
        <p14:creationId xmlns:p14="http://schemas.microsoft.com/office/powerpoint/2010/main" val="4047451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DE111AB-5489-46DF-B8E3-601F999A7D22}"/>
              </a:ext>
            </a:extLst>
          </p:cNvPr>
          <p:cNvSpPr txBox="1"/>
          <p:nvPr/>
        </p:nvSpPr>
        <p:spPr>
          <a:xfrm>
            <a:off x="3363394" y="0"/>
            <a:ext cx="5465212" cy="369332"/>
          </a:xfrm>
          <a:prstGeom prst="rect">
            <a:avLst/>
          </a:prstGeom>
          <a:noFill/>
        </p:spPr>
        <p:txBody>
          <a:bodyPr wrap="square" rtlCol="0">
            <a:spAutoFit/>
          </a:bodyPr>
          <a:lstStyle/>
          <a:p>
            <a:r>
              <a:rPr lang="bs-Latn-BA" b="1" dirty="0">
                <a:latin typeface="Calibri" panose="020F0502020204030204" pitchFamily="34" charset="0"/>
                <a:cs typeface="Calibri" panose="020F0502020204030204" pitchFamily="34" charset="0"/>
              </a:rPr>
              <a:t>ŽIVOT NA SMRTNOJ KAZNI „ SAN QUENTIN“</a:t>
            </a:r>
          </a:p>
        </p:txBody>
      </p:sp>
      <p:sp>
        <p:nvSpPr>
          <p:cNvPr id="3" name="TextBox 2">
            <a:extLst>
              <a:ext uri="{FF2B5EF4-FFF2-40B4-BE49-F238E27FC236}">
                <a16:creationId xmlns:a16="http://schemas.microsoft.com/office/drawing/2014/main" id="{22CFFBDC-CEED-423D-9207-676EB61849CE}"/>
              </a:ext>
            </a:extLst>
          </p:cNvPr>
          <p:cNvSpPr txBox="1"/>
          <p:nvPr/>
        </p:nvSpPr>
        <p:spPr>
          <a:xfrm>
            <a:off x="534572" y="522150"/>
            <a:ext cx="7223248" cy="923330"/>
          </a:xfrm>
          <a:prstGeom prst="rect">
            <a:avLst/>
          </a:prstGeom>
          <a:noFill/>
        </p:spPr>
        <p:txBody>
          <a:bodyPr wrap="square" rtlCol="0">
            <a:spAutoFit/>
          </a:bodyPr>
          <a:lstStyle/>
          <a:p>
            <a:r>
              <a:rPr lang="bs-Latn-BA" dirty="0">
                <a:latin typeface="Calibri" panose="020F0502020204030204" pitchFamily="34" charset="0"/>
                <a:cs typeface="Calibri" panose="020F0502020204030204" pitchFamily="34" charset="0"/>
              </a:rPr>
              <a:t>- Dean Carter je zatvorenik iz Kalifornije, koji je prije nekoliko godina prvi počeo da prikazuje svakodnevnicu „života smrtnoj kazni“. Smatraju da je učinio najbolji prikaz životnih uvjeta u tom periodu. </a:t>
            </a:r>
          </a:p>
        </p:txBody>
      </p:sp>
      <p:pic>
        <p:nvPicPr>
          <p:cNvPr id="9" name="Picture 8">
            <a:extLst>
              <a:ext uri="{FF2B5EF4-FFF2-40B4-BE49-F238E27FC236}">
                <a16:creationId xmlns:a16="http://schemas.microsoft.com/office/drawing/2014/main" id="{2AF5A65D-55DB-4BD2-A1C2-72C98BE510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4572" y="1796169"/>
            <a:ext cx="4867422" cy="4501295"/>
          </a:xfrm>
          <a:prstGeom prst="rect">
            <a:avLst/>
          </a:prstGeom>
        </p:spPr>
      </p:pic>
      <p:pic>
        <p:nvPicPr>
          <p:cNvPr id="21" name="Picture 20">
            <a:extLst>
              <a:ext uri="{FF2B5EF4-FFF2-40B4-BE49-F238E27FC236}">
                <a16:creationId xmlns:a16="http://schemas.microsoft.com/office/drawing/2014/main" id="{83C272FF-113E-4369-A2C6-BC7F96B7D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796169"/>
            <a:ext cx="5111262" cy="4501295"/>
          </a:xfrm>
          <a:prstGeom prst="rect">
            <a:avLst/>
          </a:prstGeom>
        </p:spPr>
      </p:pic>
      <p:pic>
        <p:nvPicPr>
          <p:cNvPr id="25" name="Picture 24">
            <a:extLst>
              <a:ext uri="{FF2B5EF4-FFF2-40B4-BE49-F238E27FC236}">
                <a16:creationId xmlns:a16="http://schemas.microsoft.com/office/drawing/2014/main" id="{A7090821-935C-4140-A8F1-3FFC1DCEBAAA}"/>
              </a:ext>
            </a:extLst>
          </p:cNvPr>
          <p:cNvPicPr>
            <a:picLocks noChangeAspect="1"/>
          </p:cNvPicPr>
          <p:nvPr/>
        </p:nvPicPr>
        <p:blipFill rotWithShape="1">
          <a:blip r:embed="rId4">
            <a:extLst>
              <a:ext uri="{28A0092B-C50C-407E-A947-70E740481C1C}">
                <a14:useLocalDpi xmlns:a14="http://schemas.microsoft.com/office/drawing/2010/main" val="0"/>
              </a:ext>
            </a:extLst>
          </a:blip>
          <a:srcRect l="-500" t="6565" r="500" b="18974"/>
          <a:stretch/>
        </p:blipFill>
        <p:spPr>
          <a:xfrm>
            <a:off x="8181492" y="491907"/>
            <a:ext cx="3277773" cy="1181686"/>
          </a:xfrm>
          <a:prstGeom prst="rect">
            <a:avLst/>
          </a:prstGeom>
        </p:spPr>
      </p:pic>
    </p:spTree>
    <p:extLst>
      <p:ext uri="{BB962C8B-B14F-4D97-AF65-F5344CB8AC3E}">
        <p14:creationId xmlns:p14="http://schemas.microsoft.com/office/powerpoint/2010/main" val="574930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
  <a:themeElements>
    <a:clrScheme name="Slate">
      <a:dk1>
        <a:sysClr val="windowText" lastClr="000000"/>
      </a:dk1>
      <a:lt1>
        <a:sysClr val="window" lastClr="FFFFFF"/>
      </a:lt1>
      <a:dk2>
        <a:srgbClr val="212123"/>
      </a:dk2>
      <a:lt2>
        <a:srgbClr val="DADADA"/>
      </a:lt2>
      <a:accent1>
        <a:srgbClr val="BC451B"/>
      </a:accent1>
      <a:accent2>
        <a:srgbClr val="D3BA68"/>
      </a:accent2>
      <a:accent3>
        <a:srgbClr val="BB8640"/>
      </a:accent3>
      <a:accent4>
        <a:srgbClr val="AD9277"/>
      </a:accent4>
      <a:accent5>
        <a:srgbClr val="A55A43"/>
      </a:accent5>
      <a:accent6>
        <a:srgbClr val="AD9D7B"/>
      </a:accent6>
      <a:hlink>
        <a:srgbClr val="E98052"/>
      </a:hlink>
      <a:folHlink>
        <a:srgbClr val="F4B69B"/>
      </a:folHlink>
    </a:clrScheme>
    <a:fontScheme name="Slate">
      <a:maj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listo MT" panose="02040603050505030304"/>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Slate" id="{C3F70B94-7CE9-428E-ADC1-3269CC2C3385}" vid="{3F2DE9A5-64E6-437C-A389-CC4477E817E8}"/>
    </a:ext>
  </a:extLst>
</a:theme>
</file>

<file path=docProps/app.xml><?xml version="1.0" encoding="utf-8"?>
<Properties xmlns="http://schemas.openxmlformats.org/officeDocument/2006/extended-properties" xmlns:vt="http://schemas.openxmlformats.org/officeDocument/2006/docPropsVTypes">
  <Template>TM04033929[[fn=Slate]]</Template>
  <TotalTime>434</TotalTime>
  <Words>2275</Words>
  <Application>Microsoft Office PowerPoint</Application>
  <PresentationFormat>Widescreen</PresentationFormat>
  <Paragraphs>128</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 Rounded MT Bold</vt:lpstr>
      <vt:lpstr>Calibri</vt:lpstr>
      <vt:lpstr>Calibri Light</vt:lpstr>
      <vt:lpstr>Calisto MT</vt:lpstr>
      <vt:lpstr>Times New Roman</vt:lpstr>
      <vt:lpstr>Wingdings 2</vt:lpstr>
      <vt:lpstr>Slate</vt:lpstr>
      <vt:lpstr>SMRTNA KAZNA I MALOLJETNICI U SAD-U</vt:lpstr>
      <vt:lpstr>KRIVIČNE SANKCIJE</vt:lpstr>
      <vt:lpstr>VRSTE KAZNI</vt:lpstr>
      <vt:lpstr>PowerPoint Presentation</vt:lpstr>
      <vt:lpstr>PowerPoint Presentation</vt:lpstr>
      <vt:lpstr>PowerPoint Presentation</vt:lpstr>
      <vt:lpstr>Različiti načini izvršenja</vt:lpstr>
      <vt:lpstr>Različiti načini izvršenja</vt:lpstr>
      <vt:lpstr>PowerPoint Presentation</vt:lpstr>
      <vt:lpstr>PowerPoint Presentation</vt:lpstr>
      <vt:lpstr>PowerPoint Presentation</vt:lpstr>
      <vt:lpstr>PowerPoint Presentation</vt:lpstr>
      <vt:lpstr>PowerPoint Presentation</vt:lpstr>
      <vt:lpstr>PowerPoint Presentation</vt:lpstr>
      <vt:lpstr>Vodi se rasprava o tri kritična pitanja koja se trenutno postavljaju i suočavaju s američkim sistemom maloljetničkogc pravosuđa , a to su :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SMRTNA KAZNA I MALOLJETNICI U SAD-U</dc:title>
  <dc:creator>Zuhra Omanovic</dc:creator>
  <cp:lastModifiedBy>Ena Gotovuša</cp:lastModifiedBy>
  <cp:revision>31</cp:revision>
  <dcterms:created xsi:type="dcterms:W3CDTF">2020-04-20T17:08:56Z</dcterms:created>
  <dcterms:modified xsi:type="dcterms:W3CDTF">2020-05-11T07:16:36Z</dcterms:modified>
</cp:coreProperties>
</file>