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1" r:id="rId6"/>
    <p:sldId id="286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4" r:id="rId16"/>
    <p:sldId id="275" r:id="rId17"/>
    <p:sldId id="276" r:id="rId18"/>
    <p:sldId id="277" r:id="rId19"/>
    <p:sldId id="278" r:id="rId20"/>
    <p:sldId id="280" r:id="rId21"/>
    <p:sldId id="282" r:id="rId22"/>
    <p:sldId id="283" r:id="rId23"/>
    <p:sldId id="284" r:id="rId24"/>
    <p:sldId id="285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C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3C6C65-E3D3-4923-8F8C-2618229EC9C1}" type="doc">
      <dgm:prSet loTypeId="urn:microsoft.com/office/officeart/2005/8/layout/vProcess5" loCatId="process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bs-Latn-BA"/>
        </a:p>
      </dgm:t>
    </dgm:pt>
    <dgm:pt modelId="{9CCF77AB-F9BE-47E6-96E8-3083203F20F4}">
      <dgm:prSet custT="1"/>
      <dgm:spPr/>
      <dgm:t>
        <a:bodyPr/>
        <a:lstStyle/>
        <a:p>
          <a:r>
            <a:rPr lang="bs-Latn-BA" sz="1600" dirty="0"/>
            <a:t>2016. godine </a:t>
          </a:r>
          <a:r>
            <a:rPr lang="bs-Latn-BA" sz="1600" dirty="0" err="1"/>
            <a:t>Ombudsmeni</a:t>
          </a:r>
          <a:r>
            <a:rPr lang="bs-Latn-BA" sz="1600" dirty="0"/>
            <a:t> za ljudska prava u BiH (u saradnji sa UNICEF-om) posjetili su niz ustanova u kojima su smješteni maloljetni prestupnici i izvršili uvid u trenutno stanje. Rezultat posjeta je bio dokument:</a:t>
          </a:r>
        </a:p>
      </dgm:t>
    </dgm:pt>
    <dgm:pt modelId="{497850E3-6F6B-481C-9E65-2B309F877E34}" type="parTrans" cxnId="{0F3C6232-50E8-4106-B36F-AE82B5E03909}">
      <dgm:prSet/>
      <dgm:spPr/>
      <dgm:t>
        <a:bodyPr/>
        <a:lstStyle/>
        <a:p>
          <a:endParaRPr lang="bs-Latn-BA"/>
        </a:p>
      </dgm:t>
    </dgm:pt>
    <dgm:pt modelId="{BDE9684D-4E66-474C-B085-D5A8DD874A2C}" type="sibTrans" cxnId="{0F3C6232-50E8-4106-B36F-AE82B5E03909}">
      <dgm:prSet/>
      <dgm:spPr/>
      <dgm:t>
        <a:bodyPr/>
        <a:lstStyle/>
        <a:p>
          <a:endParaRPr lang="bs-Latn-BA"/>
        </a:p>
      </dgm:t>
    </dgm:pt>
    <dgm:pt modelId="{C02D7AFC-DF73-45A3-B286-D91CFF5ADC85}">
      <dgm:prSet custT="1"/>
      <dgm:spPr/>
      <dgm:t>
        <a:bodyPr/>
        <a:lstStyle/>
        <a:p>
          <a:r>
            <a:rPr lang="bs-Latn-BA" sz="1600" b="1" i="1" dirty="0">
              <a:solidFill>
                <a:schemeClr val="tx1"/>
              </a:solidFill>
            </a:rPr>
            <a:t>„Analiza stanja u ustanovama u kojima su smješteni maloljetnici u sukobu sa zakonom u Bosni i Hercegovini“</a:t>
          </a:r>
          <a:endParaRPr lang="bs-Latn-BA" sz="1600" b="1" dirty="0">
            <a:solidFill>
              <a:schemeClr val="tx1"/>
            </a:solidFill>
          </a:endParaRPr>
        </a:p>
      </dgm:t>
    </dgm:pt>
    <dgm:pt modelId="{A86E024C-B31B-4261-9335-09D3DC5B895E}" type="parTrans" cxnId="{9C8847E4-AB8D-45D5-9AB3-556A4013AAB9}">
      <dgm:prSet/>
      <dgm:spPr/>
      <dgm:t>
        <a:bodyPr/>
        <a:lstStyle/>
        <a:p>
          <a:endParaRPr lang="bs-Latn-BA"/>
        </a:p>
      </dgm:t>
    </dgm:pt>
    <dgm:pt modelId="{0C3EAFA1-6CBE-40C5-9AB0-C582EA5E3693}" type="sibTrans" cxnId="{9C8847E4-AB8D-45D5-9AB3-556A4013AAB9}">
      <dgm:prSet/>
      <dgm:spPr/>
      <dgm:t>
        <a:bodyPr/>
        <a:lstStyle/>
        <a:p>
          <a:endParaRPr lang="bs-Latn-BA"/>
        </a:p>
      </dgm:t>
    </dgm:pt>
    <dgm:pt modelId="{89BBC7B0-5CBC-46D2-9F63-FCE5E7726E41}">
      <dgm:prSet/>
      <dgm:spPr/>
      <dgm:t>
        <a:bodyPr/>
        <a:lstStyle/>
        <a:p>
          <a:r>
            <a:rPr lang="bs-Latn-BA" dirty="0"/>
            <a:t>Nakon toga </a:t>
          </a:r>
          <a:r>
            <a:rPr lang="bs-Latn-BA" dirty="0" err="1"/>
            <a:t>Ombudsmeni</a:t>
          </a:r>
          <a:r>
            <a:rPr lang="bs-Latn-BA" dirty="0"/>
            <a:t> nadziru implementaciju preporuka iz Analize, što rezultira izvještajem pod nazivom:</a:t>
          </a:r>
        </a:p>
      </dgm:t>
    </dgm:pt>
    <dgm:pt modelId="{4E39A0C0-346E-41D6-90F0-9E4DE2461E3E}" type="parTrans" cxnId="{F6013B6B-CF11-416B-BA72-1652E359AB9A}">
      <dgm:prSet/>
      <dgm:spPr/>
      <dgm:t>
        <a:bodyPr/>
        <a:lstStyle/>
        <a:p>
          <a:endParaRPr lang="bs-Latn-BA"/>
        </a:p>
      </dgm:t>
    </dgm:pt>
    <dgm:pt modelId="{3099C749-72BA-4057-AF0F-C4F74835592A}" type="sibTrans" cxnId="{F6013B6B-CF11-416B-BA72-1652E359AB9A}">
      <dgm:prSet/>
      <dgm:spPr/>
      <dgm:t>
        <a:bodyPr/>
        <a:lstStyle/>
        <a:p>
          <a:endParaRPr lang="bs-Latn-BA"/>
        </a:p>
      </dgm:t>
    </dgm:pt>
    <dgm:pt modelId="{DA2BC14A-FC05-485A-87DB-685AD4605CDB}">
      <dgm:prSet/>
      <dgm:spPr/>
      <dgm:t>
        <a:bodyPr/>
        <a:lstStyle/>
        <a:p>
          <a:r>
            <a:rPr lang="bs-Latn-BA" b="1" i="1" dirty="0">
              <a:solidFill>
                <a:schemeClr val="tx1"/>
              </a:solidFill>
            </a:rPr>
            <a:t>„Izvještaj o realizaciji preporuka iz dokumenta pod nazivom „Analiza stanja u ustanovama u kojima su smješteni maloljetnici u sukobu sa zakonom u Bosni i Hercegovini“</a:t>
          </a:r>
          <a:r>
            <a:rPr lang="bs-Latn-BA" b="1" dirty="0">
              <a:solidFill>
                <a:schemeClr val="tx1"/>
              </a:solidFill>
            </a:rPr>
            <a:t> </a:t>
          </a:r>
          <a:r>
            <a:rPr lang="bs-Latn-BA" b="1" i="1" dirty="0">
              <a:solidFill>
                <a:schemeClr val="tx1"/>
              </a:solidFill>
            </a:rPr>
            <a:t>i ocjena trenutnog stanja“</a:t>
          </a:r>
          <a:endParaRPr lang="bs-Latn-BA" b="1" dirty="0">
            <a:solidFill>
              <a:schemeClr val="tx1"/>
            </a:solidFill>
          </a:endParaRPr>
        </a:p>
      </dgm:t>
    </dgm:pt>
    <dgm:pt modelId="{73FB2EC7-D1D6-45B3-A65F-E64F457F330D}" type="parTrans" cxnId="{E176684C-C172-4AB3-88A2-B2CFCFBA4D9B}">
      <dgm:prSet/>
      <dgm:spPr/>
      <dgm:t>
        <a:bodyPr/>
        <a:lstStyle/>
        <a:p>
          <a:endParaRPr lang="bs-Latn-BA"/>
        </a:p>
      </dgm:t>
    </dgm:pt>
    <dgm:pt modelId="{B9315D48-6E2E-4D54-B171-001D749589DC}" type="sibTrans" cxnId="{E176684C-C172-4AB3-88A2-B2CFCFBA4D9B}">
      <dgm:prSet/>
      <dgm:spPr/>
      <dgm:t>
        <a:bodyPr/>
        <a:lstStyle/>
        <a:p>
          <a:endParaRPr lang="bs-Latn-BA"/>
        </a:p>
      </dgm:t>
    </dgm:pt>
    <dgm:pt modelId="{DF70E9B0-8249-4C21-837F-89057CD913F8}" type="pres">
      <dgm:prSet presAssocID="{3F3C6C65-E3D3-4923-8F8C-2618229EC9C1}" presName="outerComposite" presStyleCnt="0">
        <dgm:presLayoutVars>
          <dgm:chMax val="5"/>
          <dgm:dir/>
          <dgm:resizeHandles val="exact"/>
        </dgm:presLayoutVars>
      </dgm:prSet>
      <dgm:spPr/>
    </dgm:pt>
    <dgm:pt modelId="{32621073-E541-4A3A-BC10-18F2A040FAD6}" type="pres">
      <dgm:prSet presAssocID="{3F3C6C65-E3D3-4923-8F8C-2618229EC9C1}" presName="dummyMaxCanvas" presStyleCnt="0">
        <dgm:presLayoutVars/>
      </dgm:prSet>
      <dgm:spPr/>
    </dgm:pt>
    <dgm:pt modelId="{6A2AADF2-40ED-42EA-8362-ECFB9350697B}" type="pres">
      <dgm:prSet presAssocID="{3F3C6C65-E3D3-4923-8F8C-2618229EC9C1}" presName="FourNodes_1" presStyleLbl="node1" presStyleIdx="0" presStyleCnt="4">
        <dgm:presLayoutVars>
          <dgm:bulletEnabled val="1"/>
        </dgm:presLayoutVars>
      </dgm:prSet>
      <dgm:spPr/>
    </dgm:pt>
    <dgm:pt modelId="{CE647FDA-4B8A-4951-ACBC-3617717214C0}" type="pres">
      <dgm:prSet presAssocID="{3F3C6C65-E3D3-4923-8F8C-2618229EC9C1}" presName="FourNodes_2" presStyleLbl="node1" presStyleIdx="1" presStyleCnt="4">
        <dgm:presLayoutVars>
          <dgm:bulletEnabled val="1"/>
        </dgm:presLayoutVars>
      </dgm:prSet>
      <dgm:spPr/>
    </dgm:pt>
    <dgm:pt modelId="{BEAA0160-D61A-4860-BE45-8CBF5270C6C4}" type="pres">
      <dgm:prSet presAssocID="{3F3C6C65-E3D3-4923-8F8C-2618229EC9C1}" presName="FourNodes_3" presStyleLbl="node1" presStyleIdx="2" presStyleCnt="4">
        <dgm:presLayoutVars>
          <dgm:bulletEnabled val="1"/>
        </dgm:presLayoutVars>
      </dgm:prSet>
      <dgm:spPr/>
    </dgm:pt>
    <dgm:pt modelId="{3E7251D4-4AF1-46FD-B13B-B65E387F6C58}" type="pres">
      <dgm:prSet presAssocID="{3F3C6C65-E3D3-4923-8F8C-2618229EC9C1}" presName="FourNodes_4" presStyleLbl="node1" presStyleIdx="3" presStyleCnt="4">
        <dgm:presLayoutVars>
          <dgm:bulletEnabled val="1"/>
        </dgm:presLayoutVars>
      </dgm:prSet>
      <dgm:spPr/>
    </dgm:pt>
    <dgm:pt modelId="{95CA19BF-7E78-4742-9489-AF32F1239F75}" type="pres">
      <dgm:prSet presAssocID="{3F3C6C65-E3D3-4923-8F8C-2618229EC9C1}" presName="FourConn_1-2" presStyleLbl="fgAccFollowNode1" presStyleIdx="0" presStyleCnt="3">
        <dgm:presLayoutVars>
          <dgm:bulletEnabled val="1"/>
        </dgm:presLayoutVars>
      </dgm:prSet>
      <dgm:spPr/>
    </dgm:pt>
    <dgm:pt modelId="{61D92B37-9248-4FC0-9D74-543B5F27511A}" type="pres">
      <dgm:prSet presAssocID="{3F3C6C65-E3D3-4923-8F8C-2618229EC9C1}" presName="FourConn_2-3" presStyleLbl="fgAccFollowNode1" presStyleIdx="1" presStyleCnt="3">
        <dgm:presLayoutVars>
          <dgm:bulletEnabled val="1"/>
        </dgm:presLayoutVars>
      </dgm:prSet>
      <dgm:spPr/>
    </dgm:pt>
    <dgm:pt modelId="{A7F6A14A-B47E-480D-8111-E52032EDFBBF}" type="pres">
      <dgm:prSet presAssocID="{3F3C6C65-E3D3-4923-8F8C-2618229EC9C1}" presName="FourConn_3-4" presStyleLbl="fgAccFollowNode1" presStyleIdx="2" presStyleCnt="3">
        <dgm:presLayoutVars>
          <dgm:bulletEnabled val="1"/>
        </dgm:presLayoutVars>
      </dgm:prSet>
      <dgm:spPr/>
    </dgm:pt>
    <dgm:pt modelId="{A8AA79B1-31C5-4AD6-99AD-4085165D9541}" type="pres">
      <dgm:prSet presAssocID="{3F3C6C65-E3D3-4923-8F8C-2618229EC9C1}" presName="FourNodes_1_text" presStyleLbl="node1" presStyleIdx="3" presStyleCnt="4">
        <dgm:presLayoutVars>
          <dgm:bulletEnabled val="1"/>
        </dgm:presLayoutVars>
      </dgm:prSet>
      <dgm:spPr/>
    </dgm:pt>
    <dgm:pt modelId="{3EE953A2-47DE-42BE-B232-EAA75E4FB371}" type="pres">
      <dgm:prSet presAssocID="{3F3C6C65-E3D3-4923-8F8C-2618229EC9C1}" presName="FourNodes_2_text" presStyleLbl="node1" presStyleIdx="3" presStyleCnt="4">
        <dgm:presLayoutVars>
          <dgm:bulletEnabled val="1"/>
        </dgm:presLayoutVars>
      </dgm:prSet>
      <dgm:spPr/>
    </dgm:pt>
    <dgm:pt modelId="{AD8B8185-15CA-419A-A6E5-E75FD2781B76}" type="pres">
      <dgm:prSet presAssocID="{3F3C6C65-E3D3-4923-8F8C-2618229EC9C1}" presName="FourNodes_3_text" presStyleLbl="node1" presStyleIdx="3" presStyleCnt="4">
        <dgm:presLayoutVars>
          <dgm:bulletEnabled val="1"/>
        </dgm:presLayoutVars>
      </dgm:prSet>
      <dgm:spPr/>
    </dgm:pt>
    <dgm:pt modelId="{11DE9AD2-BEB6-46A3-B396-C6D4DF978F7E}" type="pres">
      <dgm:prSet presAssocID="{3F3C6C65-E3D3-4923-8F8C-2618229EC9C1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41BEFC20-277B-464B-9D5A-06ED51BDB03D}" type="presOf" srcId="{9CCF77AB-F9BE-47E6-96E8-3083203F20F4}" destId="{A8AA79B1-31C5-4AD6-99AD-4085165D9541}" srcOrd="1" destOrd="0" presId="urn:microsoft.com/office/officeart/2005/8/layout/vProcess5"/>
    <dgm:cxn modelId="{07C7E730-D166-4B92-91A4-A806E5A2BEDB}" type="presOf" srcId="{DA2BC14A-FC05-485A-87DB-685AD4605CDB}" destId="{3E7251D4-4AF1-46FD-B13B-B65E387F6C58}" srcOrd="0" destOrd="0" presId="urn:microsoft.com/office/officeart/2005/8/layout/vProcess5"/>
    <dgm:cxn modelId="{0F3C6232-50E8-4106-B36F-AE82B5E03909}" srcId="{3F3C6C65-E3D3-4923-8F8C-2618229EC9C1}" destId="{9CCF77AB-F9BE-47E6-96E8-3083203F20F4}" srcOrd="0" destOrd="0" parTransId="{497850E3-6F6B-481C-9E65-2B309F877E34}" sibTransId="{BDE9684D-4E66-474C-B085-D5A8DD874A2C}"/>
    <dgm:cxn modelId="{069A6567-03FF-4D37-BBEA-E5E5E2EF0F17}" type="presOf" srcId="{DA2BC14A-FC05-485A-87DB-685AD4605CDB}" destId="{11DE9AD2-BEB6-46A3-B396-C6D4DF978F7E}" srcOrd="1" destOrd="0" presId="urn:microsoft.com/office/officeart/2005/8/layout/vProcess5"/>
    <dgm:cxn modelId="{600BA967-99DC-4E8F-9DD8-B5842125D975}" type="presOf" srcId="{C02D7AFC-DF73-45A3-B286-D91CFF5ADC85}" destId="{3EE953A2-47DE-42BE-B232-EAA75E4FB371}" srcOrd="1" destOrd="0" presId="urn:microsoft.com/office/officeart/2005/8/layout/vProcess5"/>
    <dgm:cxn modelId="{AD0B7C48-4A6F-42E4-BD76-7583C03538D0}" type="presOf" srcId="{9CCF77AB-F9BE-47E6-96E8-3083203F20F4}" destId="{6A2AADF2-40ED-42EA-8362-ECFB9350697B}" srcOrd="0" destOrd="0" presId="urn:microsoft.com/office/officeart/2005/8/layout/vProcess5"/>
    <dgm:cxn modelId="{F6013B6B-CF11-416B-BA72-1652E359AB9A}" srcId="{3F3C6C65-E3D3-4923-8F8C-2618229EC9C1}" destId="{89BBC7B0-5CBC-46D2-9F63-FCE5E7726E41}" srcOrd="2" destOrd="0" parTransId="{4E39A0C0-346E-41D6-90F0-9E4DE2461E3E}" sibTransId="{3099C749-72BA-4057-AF0F-C4F74835592A}"/>
    <dgm:cxn modelId="{E176684C-C172-4AB3-88A2-B2CFCFBA4D9B}" srcId="{3F3C6C65-E3D3-4923-8F8C-2618229EC9C1}" destId="{DA2BC14A-FC05-485A-87DB-685AD4605CDB}" srcOrd="3" destOrd="0" parTransId="{73FB2EC7-D1D6-45B3-A65F-E64F457F330D}" sibTransId="{B9315D48-6E2E-4D54-B171-001D749589DC}"/>
    <dgm:cxn modelId="{1295DD72-49D8-4336-B7F2-0702E5E6A065}" type="presOf" srcId="{0C3EAFA1-6CBE-40C5-9AB0-C582EA5E3693}" destId="{61D92B37-9248-4FC0-9D74-543B5F27511A}" srcOrd="0" destOrd="0" presId="urn:microsoft.com/office/officeart/2005/8/layout/vProcess5"/>
    <dgm:cxn modelId="{4E42F77C-2864-4FBF-89C7-C9A5B377A8FB}" type="presOf" srcId="{3F3C6C65-E3D3-4923-8F8C-2618229EC9C1}" destId="{DF70E9B0-8249-4C21-837F-89057CD913F8}" srcOrd="0" destOrd="0" presId="urn:microsoft.com/office/officeart/2005/8/layout/vProcess5"/>
    <dgm:cxn modelId="{C4EF92A8-A65C-4BA6-B1A9-4B596A528968}" type="presOf" srcId="{89BBC7B0-5CBC-46D2-9F63-FCE5E7726E41}" destId="{AD8B8185-15CA-419A-A6E5-E75FD2781B76}" srcOrd="1" destOrd="0" presId="urn:microsoft.com/office/officeart/2005/8/layout/vProcess5"/>
    <dgm:cxn modelId="{617A38D0-922C-45FA-A8A4-726AD8184247}" type="presOf" srcId="{BDE9684D-4E66-474C-B085-D5A8DD874A2C}" destId="{95CA19BF-7E78-4742-9489-AF32F1239F75}" srcOrd="0" destOrd="0" presId="urn:microsoft.com/office/officeart/2005/8/layout/vProcess5"/>
    <dgm:cxn modelId="{3F8DE6D6-84CE-4F8F-9381-63EE15726F6A}" type="presOf" srcId="{89BBC7B0-5CBC-46D2-9F63-FCE5E7726E41}" destId="{BEAA0160-D61A-4860-BE45-8CBF5270C6C4}" srcOrd="0" destOrd="0" presId="urn:microsoft.com/office/officeart/2005/8/layout/vProcess5"/>
    <dgm:cxn modelId="{23CE15DC-3717-447E-8C61-CFEFE62AE0B8}" type="presOf" srcId="{3099C749-72BA-4057-AF0F-C4F74835592A}" destId="{A7F6A14A-B47E-480D-8111-E52032EDFBBF}" srcOrd="0" destOrd="0" presId="urn:microsoft.com/office/officeart/2005/8/layout/vProcess5"/>
    <dgm:cxn modelId="{80B217E1-67AC-458F-9261-471AD130558A}" type="presOf" srcId="{C02D7AFC-DF73-45A3-B286-D91CFF5ADC85}" destId="{CE647FDA-4B8A-4951-ACBC-3617717214C0}" srcOrd="0" destOrd="0" presId="urn:microsoft.com/office/officeart/2005/8/layout/vProcess5"/>
    <dgm:cxn modelId="{9C8847E4-AB8D-45D5-9AB3-556A4013AAB9}" srcId="{3F3C6C65-E3D3-4923-8F8C-2618229EC9C1}" destId="{C02D7AFC-DF73-45A3-B286-D91CFF5ADC85}" srcOrd="1" destOrd="0" parTransId="{A86E024C-B31B-4261-9335-09D3DC5B895E}" sibTransId="{0C3EAFA1-6CBE-40C5-9AB0-C582EA5E3693}"/>
    <dgm:cxn modelId="{3B7787CF-837A-4363-B5A0-0E82ED3E2564}" type="presParOf" srcId="{DF70E9B0-8249-4C21-837F-89057CD913F8}" destId="{32621073-E541-4A3A-BC10-18F2A040FAD6}" srcOrd="0" destOrd="0" presId="urn:microsoft.com/office/officeart/2005/8/layout/vProcess5"/>
    <dgm:cxn modelId="{D1EEB218-480B-48E8-9817-C4E7434ACCF8}" type="presParOf" srcId="{DF70E9B0-8249-4C21-837F-89057CD913F8}" destId="{6A2AADF2-40ED-42EA-8362-ECFB9350697B}" srcOrd="1" destOrd="0" presId="urn:microsoft.com/office/officeart/2005/8/layout/vProcess5"/>
    <dgm:cxn modelId="{8F879C05-968F-47C0-8E05-466A43F909AD}" type="presParOf" srcId="{DF70E9B0-8249-4C21-837F-89057CD913F8}" destId="{CE647FDA-4B8A-4951-ACBC-3617717214C0}" srcOrd="2" destOrd="0" presId="urn:microsoft.com/office/officeart/2005/8/layout/vProcess5"/>
    <dgm:cxn modelId="{F4268521-3189-4A2A-8A23-6DE35BDF1B44}" type="presParOf" srcId="{DF70E9B0-8249-4C21-837F-89057CD913F8}" destId="{BEAA0160-D61A-4860-BE45-8CBF5270C6C4}" srcOrd="3" destOrd="0" presId="urn:microsoft.com/office/officeart/2005/8/layout/vProcess5"/>
    <dgm:cxn modelId="{68FCDE35-4109-4F08-9461-8E4A8260C4FD}" type="presParOf" srcId="{DF70E9B0-8249-4C21-837F-89057CD913F8}" destId="{3E7251D4-4AF1-46FD-B13B-B65E387F6C58}" srcOrd="4" destOrd="0" presId="urn:microsoft.com/office/officeart/2005/8/layout/vProcess5"/>
    <dgm:cxn modelId="{7638C054-9309-4BC0-8FB8-B338E4002F43}" type="presParOf" srcId="{DF70E9B0-8249-4C21-837F-89057CD913F8}" destId="{95CA19BF-7E78-4742-9489-AF32F1239F75}" srcOrd="5" destOrd="0" presId="urn:microsoft.com/office/officeart/2005/8/layout/vProcess5"/>
    <dgm:cxn modelId="{4EDBB38E-0FB3-43CE-B88C-726B6B793304}" type="presParOf" srcId="{DF70E9B0-8249-4C21-837F-89057CD913F8}" destId="{61D92B37-9248-4FC0-9D74-543B5F27511A}" srcOrd="6" destOrd="0" presId="urn:microsoft.com/office/officeart/2005/8/layout/vProcess5"/>
    <dgm:cxn modelId="{3798E872-46F4-45D5-924D-85F78F782FBA}" type="presParOf" srcId="{DF70E9B0-8249-4C21-837F-89057CD913F8}" destId="{A7F6A14A-B47E-480D-8111-E52032EDFBBF}" srcOrd="7" destOrd="0" presId="urn:microsoft.com/office/officeart/2005/8/layout/vProcess5"/>
    <dgm:cxn modelId="{5FA03C98-1EEB-4014-8ACA-E6A8FB30EDEB}" type="presParOf" srcId="{DF70E9B0-8249-4C21-837F-89057CD913F8}" destId="{A8AA79B1-31C5-4AD6-99AD-4085165D9541}" srcOrd="8" destOrd="0" presId="urn:microsoft.com/office/officeart/2005/8/layout/vProcess5"/>
    <dgm:cxn modelId="{8DDE1D2E-FA4F-4143-B8F3-D48018D60FB6}" type="presParOf" srcId="{DF70E9B0-8249-4C21-837F-89057CD913F8}" destId="{3EE953A2-47DE-42BE-B232-EAA75E4FB371}" srcOrd="9" destOrd="0" presId="urn:microsoft.com/office/officeart/2005/8/layout/vProcess5"/>
    <dgm:cxn modelId="{0FE7E823-0A49-439D-A940-3C48945C0536}" type="presParOf" srcId="{DF70E9B0-8249-4C21-837F-89057CD913F8}" destId="{AD8B8185-15CA-419A-A6E5-E75FD2781B76}" srcOrd="10" destOrd="0" presId="urn:microsoft.com/office/officeart/2005/8/layout/vProcess5"/>
    <dgm:cxn modelId="{E034E376-C749-4242-BA70-552A7F75321D}" type="presParOf" srcId="{DF70E9B0-8249-4C21-837F-89057CD913F8}" destId="{11DE9AD2-BEB6-46A3-B396-C6D4DF978F7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FE9BC3-1855-42C9-B9CD-8EA12FA76D7D}" type="doc">
      <dgm:prSet loTypeId="urn:microsoft.com/office/officeart/2005/8/layout/h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bs-Latn-BA"/>
        </a:p>
      </dgm:t>
    </dgm:pt>
    <dgm:pt modelId="{E8D52CBA-1A37-447A-A444-834861D20637}">
      <dgm:prSet phldrT="[Tekst]" phldr="0"/>
      <dgm:spPr/>
      <dgm:t>
        <a:bodyPr/>
        <a:lstStyle/>
        <a:p>
          <a:r>
            <a:rPr lang="bs" dirty="0">
              <a:solidFill>
                <a:schemeClr val="bg1"/>
              </a:solidFill>
            </a:rPr>
            <a:t>Zdravstvena zaštita</a:t>
          </a:r>
          <a:endParaRPr lang="bs-Latn-BA" dirty="0">
            <a:solidFill>
              <a:schemeClr val="bg1"/>
            </a:solidFill>
          </a:endParaRPr>
        </a:p>
      </dgm:t>
    </dgm:pt>
    <dgm:pt modelId="{B73D884E-14AA-4D2C-9007-225FAE1B34E2}" type="parTrans" cxnId="{88CF93B4-B931-4340-8708-255B2A873464}">
      <dgm:prSet/>
      <dgm:spPr/>
      <dgm:t>
        <a:bodyPr/>
        <a:lstStyle/>
        <a:p>
          <a:endParaRPr lang="bs-Latn-BA"/>
        </a:p>
      </dgm:t>
    </dgm:pt>
    <dgm:pt modelId="{15516DA2-DE1A-4995-8B0E-ABAB5414A300}" type="sibTrans" cxnId="{88CF93B4-B931-4340-8708-255B2A873464}">
      <dgm:prSet/>
      <dgm:spPr/>
      <dgm:t>
        <a:bodyPr/>
        <a:lstStyle/>
        <a:p>
          <a:endParaRPr lang="bs-Latn-BA"/>
        </a:p>
      </dgm:t>
    </dgm:pt>
    <dgm:pt modelId="{9B09E191-E501-4536-8B84-A9EA284EB6FF}">
      <dgm:prSet phldrT="[Tekst]" phldr="0" custT="1"/>
      <dgm:spPr/>
      <dgm:t>
        <a:bodyPr/>
        <a:lstStyle/>
        <a:p>
          <a:r>
            <a:rPr lang="bs" sz="1600" b="1" dirty="0">
              <a:effectLst/>
              <a:latin typeface="+mn-lt"/>
              <a:ea typeface="Times New Roman" panose="02020603050405020304" pitchFamily="18" charset="0"/>
            </a:rPr>
            <a:t>Ob</a:t>
          </a:r>
          <a:r>
            <a:rPr lang="bs-Latn-BA" sz="1600" b="1" dirty="0" err="1">
              <a:effectLst/>
              <a:latin typeface="+mn-lt"/>
              <a:ea typeface="Times New Roman" panose="02020603050405020304" pitchFamily="18" charset="0"/>
            </a:rPr>
            <a:t>uhvata</a:t>
          </a:r>
          <a:r>
            <a:rPr lang="bs-Latn-BA" sz="1600" b="1" dirty="0">
              <a:effectLst/>
              <a:latin typeface="+mn-lt"/>
              <a:ea typeface="Times New Roman" panose="02020603050405020304" pitchFamily="18" charset="0"/>
            </a:rPr>
            <a:t> stalno </a:t>
          </a:r>
          <a:r>
            <a:rPr lang="bs" sz="1600" b="1" dirty="0">
              <a:effectLst/>
              <a:latin typeface="+mn-lt"/>
              <a:ea typeface="Times New Roman" panose="02020603050405020304" pitchFamily="18" charset="0"/>
            </a:rPr>
            <a:t>       </a:t>
          </a:r>
          <a:r>
            <a:rPr lang="bs-Latn-BA" sz="1600" b="1" dirty="0">
              <a:effectLst/>
              <a:latin typeface="+mn-lt"/>
              <a:ea typeface="Times New Roman" panose="02020603050405020304" pitchFamily="18" charset="0"/>
            </a:rPr>
            <a:t>zaposlenog stomatologa i medicinsku sestru, a ljekar </a:t>
          </a:r>
          <a:r>
            <a:rPr lang="bs-Latn-BA" sz="1600" b="1" dirty="0" err="1">
              <a:effectLst/>
              <a:latin typeface="+mn-lt"/>
              <a:ea typeface="Times New Roman" panose="02020603050405020304" pitchFamily="18" charset="0"/>
            </a:rPr>
            <a:t>opšte</a:t>
          </a:r>
          <a:r>
            <a:rPr lang="bs-Latn-BA" sz="1600" b="1" dirty="0">
              <a:effectLst/>
              <a:latin typeface="+mn-lt"/>
              <a:ea typeface="Times New Roman" panose="02020603050405020304" pitchFamily="18" charset="0"/>
            </a:rPr>
            <a:t> prakse i neuropsihijatar su tu po potrebi. Ambulanta je dobro </a:t>
          </a:r>
          <a:r>
            <a:rPr lang="bs-Latn-BA" sz="1600" b="1" dirty="0" err="1">
              <a:effectLst/>
              <a:latin typeface="+mn-lt"/>
              <a:ea typeface="Times New Roman" panose="02020603050405020304" pitchFamily="18" charset="0"/>
            </a:rPr>
            <a:t>snadbjevena</a:t>
          </a:r>
          <a:r>
            <a:rPr lang="bs-Latn-BA" sz="1600" b="1" dirty="0">
              <a:effectLst/>
              <a:latin typeface="+mn-lt"/>
              <a:ea typeface="Times New Roman" panose="02020603050405020304" pitchFamily="18" charset="0"/>
            </a:rPr>
            <a:t> lijekovima, a u slučaju potrebe za intervencijom izvan zatvora,</a:t>
          </a:r>
          <a:r>
            <a:rPr lang="bs" sz="1600" b="1" dirty="0">
              <a:ea typeface="Times New Roman" panose="02020603050405020304" pitchFamily="18" charset="0"/>
            </a:rPr>
            <a:t> </a:t>
          </a:r>
          <a:r>
            <a:rPr lang="bs-Latn-BA" sz="1600" b="1" dirty="0">
              <a:effectLst/>
              <a:latin typeface="+mn-lt"/>
              <a:ea typeface="Times New Roman" panose="02020603050405020304" pitchFamily="18" charset="0"/>
            </a:rPr>
            <a:t>upućuju </a:t>
          </a:r>
          <a:r>
            <a:rPr lang="bs" sz="1600" b="1" dirty="0">
              <a:effectLst/>
              <a:latin typeface="+mn-lt"/>
              <a:ea typeface="Times New Roman" panose="02020603050405020304" pitchFamily="18" charset="0"/>
            </a:rPr>
            <a:t>se </a:t>
          </a:r>
          <a:r>
            <a:rPr lang="bs-Latn-BA" sz="1600" b="1" dirty="0">
              <a:effectLst/>
              <a:latin typeface="+mn-lt"/>
              <a:ea typeface="Times New Roman" panose="02020603050405020304" pitchFamily="18" charset="0"/>
            </a:rPr>
            <a:t>u Dom zdravlja </a:t>
          </a:r>
          <a:r>
            <a:rPr lang="bs-Latn-BA" sz="1600" b="1" dirty="0" err="1">
              <a:effectLst/>
              <a:latin typeface="+mn-lt"/>
              <a:ea typeface="Times New Roman" panose="02020603050405020304" pitchFamily="18" charset="0"/>
            </a:rPr>
            <a:t>Kasindo</a:t>
          </a:r>
          <a:r>
            <a:rPr lang="bs-Latn-BA" sz="1600" b="1" dirty="0">
              <a:effectLst/>
              <a:latin typeface="+mn-lt"/>
              <a:ea typeface="Times New Roman" panose="02020603050405020304" pitchFamily="18" charset="0"/>
            </a:rPr>
            <a:t>. </a:t>
          </a:r>
          <a:r>
            <a:rPr lang="bs" sz="1600" b="1" dirty="0">
              <a:effectLst/>
              <a:latin typeface="+mn-lt"/>
              <a:ea typeface="Times New Roman" panose="02020603050405020304" pitchFamily="18" charset="0"/>
            </a:rPr>
            <a:t>Maloljetnici ističu da su zadovoljni zdravstvenom zaštitom koja im se pruža.</a:t>
          </a:r>
          <a:endParaRPr lang="bs-Latn-BA" sz="1600" dirty="0"/>
        </a:p>
      </dgm:t>
    </dgm:pt>
    <dgm:pt modelId="{F759458B-4CDD-4705-9EA7-376536244AE2}" type="parTrans" cxnId="{53F3AC25-9BF4-411E-921C-68B8567835F5}">
      <dgm:prSet/>
      <dgm:spPr/>
      <dgm:t>
        <a:bodyPr/>
        <a:lstStyle/>
        <a:p>
          <a:endParaRPr lang="bs-Latn-BA"/>
        </a:p>
      </dgm:t>
    </dgm:pt>
    <dgm:pt modelId="{6EEA7FD9-F163-470B-85F0-6F4FF567063D}" type="sibTrans" cxnId="{53F3AC25-9BF4-411E-921C-68B8567835F5}">
      <dgm:prSet/>
      <dgm:spPr/>
      <dgm:t>
        <a:bodyPr/>
        <a:lstStyle/>
        <a:p>
          <a:endParaRPr lang="bs-Latn-BA"/>
        </a:p>
      </dgm:t>
    </dgm:pt>
    <dgm:pt modelId="{7F3A0E16-7A46-49ED-95F9-C1CA337DBF42}">
      <dgm:prSet/>
      <dgm:spPr/>
      <dgm:t>
        <a:bodyPr/>
        <a:lstStyle/>
        <a:p>
          <a:endParaRPr lang="bs-Latn-BA"/>
        </a:p>
      </dgm:t>
    </dgm:pt>
    <dgm:pt modelId="{CCB3A856-466D-4119-BB38-C30EF7050210}" type="parTrans" cxnId="{2F19F07C-24A4-4F2E-A854-ACF2F4B875C2}">
      <dgm:prSet/>
      <dgm:spPr/>
      <dgm:t>
        <a:bodyPr/>
        <a:lstStyle/>
        <a:p>
          <a:endParaRPr lang="bs-Latn-BA"/>
        </a:p>
      </dgm:t>
    </dgm:pt>
    <dgm:pt modelId="{D14AA058-B9BF-4111-AA68-0A21F2BA9CA3}" type="sibTrans" cxnId="{2F19F07C-24A4-4F2E-A854-ACF2F4B875C2}">
      <dgm:prSet/>
      <dgm:spPr/>
      <dgm:t>
        <a:bodyPr/>
        <a:lstStyle/>
        <a:p>
          <a:endParaRPr lang="bs-Latn-BA"/>
        </a:p>
      </dgm:t>
    </dgm:pt>
    <dgm:pt modelId="{06A47ECF-6F29-4C61-971D-4EEB6DEFCD18}">
      <dgm:prSet phldrT="[Tekst]" phldr="0"/>
      <dgm:spPr/>
      <dgm:t>
        <a:bodyPr/>
        <a:lstStyle/>
        <a:p>
          <a:r>
            <a:rPr lang="bs" dirty="0"/>
            <a:t>Odijevanje i ishrana</a:t>
          </a:r>
          <a:endParaRPr lang="bs-Latn-BA" dirty="0"/>
        </a:p>
      </dgm:t>
    </dgm:pt>
    <dgm:pt modelId="{A1910C12-8062-4FC6-9445-FB5232D80089}" type="parTrans" cxnId="{40BC0EDB-6CEA-4B7A-95A0-9BB93D595D43}">
      <dgm:prSet/>
      <dgm:spPr/>
      <dgm:t>
        <a:bodyPr/>
        <a:lstStyle/>
        <a:p>
          <a:endParaRPr lang="bs-Latn-BA"/>
        </a:p>
      </dgm:t>
    </dgm:pt>
    <dgm:pt modelId="{EE6D88B3-EBD7-4067-90B2-7D969E5D149F}" type="sibTrans" cxnId="{40BC0EDB-6CEA-4B7A-95A0-9BB93D595D43}">
      <dgm:prSet/>
      <dgm:spPr/>
      <dgm:t>
        <a:bodyPr/>
        <a:lstStyle/>
        <a:p>
          <a:endParaRPr lang="bs-Latn-BA"/>
        </a:p>
      </dgm:t>
    </dgm:pt>
    <dgm:pt modelId="{887D9B65-916B-4661-A708-E362E2F7CCBA}">
      <dgm:prSet phldrT="[Tekst]" phldr="0" custT="1"/>
      <dgm:spPr/>
      <dgm:t>
        <a:bodyPr/>
        <a:lstStyle/>
        <a:p>
          <a:r>
            <a:rPr lang="bs-Latn-BA" sz="1600" b="1" dirty="0">
              <a:effectLst/>
              <a:latin typeface="+mn-lt"/>
              <a:ea typeface="Times New Roman" panose="02020603050405020304" pitchFamily="18" charset="0"/>
            </a:rPr>
            <a:t>Maloljetnicima je dopušteno nositi vlastitu odjeću i obuću prikladnu klimatskim uslovima, a ukoliko je to potrebno, odjeću im obezbjeđuje ustanova o svom trošku. Kuhinja je dovoljno prostrana, uredna i čista, a jelovnik je vidno istaknut. U istoj zgradi se nalazi i trpezarija. Maloljetnici ističu da su zadovoljni ishranom i da učestvuju u izradi </a:t>
          </a:r>
          <a:r>
            <a:rPr lang="bs-Latn-BA" sz="1600" b="1" dirty="0" err="1">
              <a:effectLst/>
              <a:latin typeface="+mn-lt"/>
              <a:ea typeface="Times New Roman" panose="02020603050405020304" pitchFamily="18" charset="0"/>
            </a:rPr>
            <a:t>jelovni</a:t>
          </a:r>
          <a:r>
            <a:rPr lang="bs" sz="1600" b="1" dirty="0">
              <a:effectLst/>
              <a:latin typeface="+mn-lt"/>
              <a:ea typeface="Times New Roman" panose="02020603050405020304" pitchFamily="18" charset="0"/>
            </a:rPr>
            <a:t>ka.</a:t>
          </a:r>
          <a:endParaRPr lang="bs-Latn-BA" sz="1600" dirty="0"/>
        </a:p>
      </dgm:t>
    </dgm:pt>
    <dgm:pt modelId="{549D633F-8C9A-4D60-90F6-0EEF97929440}" type="parTrans" cxnId="{0FBD16A3-A478-4BA1-A2DE-1C370390681D}">
      <dgm:prSet/>
      <dgm:spPr/>
      <dgm:t>
        <a:bodyPr/>
        <a:lstStyle/>
        <a:p>
          <a:endParaRPr lang="bs-Latn-BA"/>
        </a:p>
      </dgm:t>
    </dgm:pt>
    <dgm:pt modelId="{A8A6ED74-0851-4FF4-8FDC-C1DDF746B2AF}" type="sibTrans" cxnId="{0FBD16A3-A478-4BA1-A2DE-1C370390681D}">
      <dgm:prSet/>
      <dgm:spPr/>
      <dgm:t>
        <a:bodyPr/>
        <a:lstStyle/>
        <a:p>
          <a:endParaRPr lang="bs-Latn-BA"/>
        </a:p>
      </dgm:t>
    </dgm:pt>
    <dgm:pt modelId="{858C9C06-371A-4F3C-AE12-06581250096F}" type="pres">
      <dgm:prSet presAssocID="{A4FE9BC3-1855-42C9-B9CD-8EA12FA76D7D}" presName="Name0" presStyleCnt="0">
        <dgm:presLayoutVars>
          <dgm:dir/>
          <dgm:animLvl val="lvl"/>
          <dgm:resizeHandles val="exact"/>
        </dgm:presLayoutVars>
      </dgm:prSet>
      <dgm:spPr/>
    </dgm:pt>
    <dgm:pt modelId="{E10C04E1-AD3B-4C53-94C6-F8C24ADB29BF}" type="pres">
      <dgm:prSet presAssocID="{06A47ECF-6F29-4C61-971D-4EEB6DEFCD18}" presName="composite" presStyleCnt="0"/>
      <dgm:spPr/>
    </dgm:pt>
    <dgm:pt modelId="{9B987F87-3A57-4064-B406-07C500FA96D1}" type="pres">
      <dgm:prSet presAssocID="{06A47ECF-6F29-4C61-971D-4EEB6DEFCD1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123A20B-532F-428A-AE16-512D101C9A41}" type="pres">
      <dgm:prSet presAssocID="{06A47ECF-6F29-4C61-971D-4EEB6DEFCD18}" presName="desTx" presStyleLbl="alignAccFollowNode1" presStyleIdx="0" presStyleCnt="3">
        <dgm:presLayoutVars>
          <dgm:bulletEnabled val="1"/>
        </dgm:presLayoutVars>
      </dgm:prSet>
      <dgm:spPr/>
    </dgm:pt>
    <dgm:pt modelId="{F567EC59-2C26-4890-AE28-458E60E47DD5}" type="pres">
      <dgm:prSet presAssocID="{EE6D88B3-EBD7-4067-90B2-7D969E5D149F}" presName="space" presStyleCnt="0"/>
      <dgm:spPr/>
    </dgm:pt>
    <dgm:pt modelId="{ABC7309C-1C77-4E76-A01C-DFA61362CABD}" type="pres">
      <dgm:prSet presAssocID="{E8D52CBA-1A37-447A-A444-834861D20637}" presName="composite" presStyleCnt="0"/>
      <dgm:spPr/>
    </dgm:pt>
    <dgm:pt modelId="{48C89620-E2CA-4A52-9832-C4D2617D9A22}" type="pres">
      <dgm:prSet presAssocID="{E8D52CBA-1A37-447A-A444-834861D2063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ABA4E20-DB87-4A17-BAED-512977181A50}" type="pres">
      <dgm:prSet presAssocID="{E8D52CBA-1A37-447A-A444-834861D20637}" presName="desTx" presStyleLbl="alignAccFollowNode1" presStyleIdx="1" presStyleCnt="3">
        <dgm:presLayoutVars>
          <dgm:bulletEnabled val="1"/>
        </dgm:presLayoutVars>
      </dgm:prSet>
      <dgm:spPr/>
    </dgm:pt>
    <dgm:pt modelId="{3153A31F-CC75-4253-BCD3-D786812BE872}" type="pres">
      <dgm:prSet presAssocID="{15516DA2-DE1A-4995-8B0E-ABAB5414A300}" presName="space" presStyleCnt="0"/>
      <dgm:spPr/>
    </dgm:pt>
    <dgm:pt modelId="{17450EA7-34EB-48EF-AD54-13DC5B5E9952}" type="pres">
      <dgm:prSet presAssocID="{7F3A0E16-7A46-49ED-95F9-C1CA337DBF42}" presName="composite" presStyleCnt="0"/>
      <dgm:spPr/>
    </dgm:pt>
    <dgm:pt modelId="{A18319CA-C2FD-49D3-9A9F-A88A05E0DA1F}" type="pres">
      <dgm:prSet presAssocID="{7F3A0E16-7A46-49ED-95F9-C1CA337DBF4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B3BE177-9373-4D2F-ADA9-4A34FC246389}" type="pres">
      <dgm:prSet presAssocID="{7F3A0E16-7A46-49ED-95F9-C1CA337DBF4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3F3AC25-9BF4-411E-921C-68B8567835F5}" srcId="{E8D52CBA-1A37-447A-A444-834861D20637}" destId="{9B09E191-E501-4536-8B84-A9EA284EB6FF}" srcOrd="0" destOrd="0" parTransId="{F759458B-4CDD-4705-9EA7-376536244AE2}" sibTransId="{6EEA7FD9-F163-470B-85F0-6F4FF567063D}"/>
    <dgm:cxn modelId="{27E60F72-3FCD-42BD-8CBC-CEA5EB8B4295}" type="presOf" srcId="{887D9B65-916B-4661-A708-E362E2F7CCBA}" destId="{8123A20B-532F-428A-AE16-512D101C9A41}" srcOrd="0" destOrd="0" presId="urn:microsoft.com/office/officeart/2005/8/layout/hList1"/>
    <dgm:cxn modelId="{1AC35872-E270-45D2-8417-C67A0035844D}" type="presOf" srcId="{E8D52CBA-1A37-447A-A444-834861D20637}" destId="{48C89620-E2CA-4A52-9832-C4D2617D9A22}" srcOrd="0" destOrd="0" presId="urn:microsoft.com/office/officeart/2005/8/layout/hList1"/>
    <dgm:cxn modelId="{2F19F07C-24A4-4F2E-A854-ACF2F4B875C2}" srcId="{A4FE9BC3-1855-42C9-B9CD-8EA12FA76D7D}" destId="{7F3A0E16-7A46-49ED-95F9-C1CA337DBF42}" srcOrd="2" destOrd="0" parTransId="{CCB3A856-466D-4119-BB38-C30EF7050210}" sibTransId="{D14AA058-B9BF-4111-AA68-0A21F2BA9CA3}"/>
    <dgm:cxn modelId="{A9195B84-44E5-46D1-9C5B-6F2BF776F76C}" type="presOf" srcId="{A4FE9BC3-1855-42C9-B9CD-8EA12FA76D7D}" destId="{858C9C06-371A-4F3C-AE12-06581250096F}" srcOrd="0" destOrd="0" presId="urn:microsoft.com/office/officeart/2005/8/layout/hList1"/>
    <dgm:cxn modelId="{5BB4CDA2-3F65-42EC-BB88-6AE061A010A4}" type="presOf" srcId="{7F3A0E16-7A46-49ED-95F9-C1CA337DBF42}" destId="{A18319CA-C2FD-49D3-9A9F-A88A05E0DA1F}" srcOrd="0" destOrd="0" presId="urn:microsoft.com/office/officeart/2005/8/layout/hList1"/>
    <dgm:cxn modelId="{0FBD16A3-A478-4BA1-A2DE-1C370390681D}" srcId="{06A47ECF-6F29-4C61-971D-4EEB6DEFCD18}" destId="{887D9B65-916B-4661-A708-E362E2F7CCBA}" srcOrd="0" destOrd="0" parTransId="{549D633F-8C9A-4D60-90F6-0EEF97929440}" sibTransId="{A8A6ED74-0851-4FF4-8FDC-C1DDF746B2AF}"/>
    <dgm:cxn modelId="{BDFB7EA3-A3F8-4EC1-AD87-DB7FD923EB2D}" type="presOf" srcId="{06A47ECF-6F29-4C61-971D-4EEB6DEFCD18}" destId="{9B987F87-3A57-4064-B406-07C500FA96D1}" srcOrd="0" destOrd="0" presId="urn:microsoft.com/office/officeart/2005/8/layout/hList1"/>
    <dgm:cxn modelId="{88CF93B4-B931-4340-8708-255B2A873464}" srcId="{A4FE9BC3-1855-42C9-B9CD-8EA12FA76D7D}" destId="{E8D52CBA-1A37-447A-A444-834861D20637}" srcOrd="1" destOrd="0" parTransId="{B73D884E-14AA-4D2C-9007-225FAE1B34E2}" sibTransId="{15516DA2-DE1A-4995-8B0E-ABAB5414A300}"/>
    <dgm:cxn modelId="{7E688BD7-4DA3-446D-9A9C-E1F113F25330}" type="presOf" srcId="{9B09E191-E501-4536-8B84-A9EA284EB6FF}" destId="{4ABA4E20-DB87-4A17-BAED-512977181A50}" srcOrd="0" destOrd="0" presId="urn:microsoft.com/office/officeart/2005/8/layout/hList1"/>
    <dgm:cxn modelId="{40BC0EDB-6CEA-4B7A-95A0-9BB93D595D43}" srcId="{A4FE9BC3-1855-42C9-B9CD-8EA12FA76D7D}" destId="{06A47ECF-6F29-4C61-971D-4EEB6DEFCD18}" srcOrd="0" destOrd="0" parTransId="{A1910C12-8062-4FC6-9445-FB5232D80089}" sibTransId="{EE6D88B3-EBD7-4067-90B2-7D969E5D149F}"/>
    <dgm:cxn modelId="{440F2E14-5E92-4C56-AB07-A169815E3362}" type="presParOf" srcId="{858C9C06-371A-4F3C-AE12-06581250096F}" destId="{E10C04E1-AD3B-4C53-94C6-F8C24ADB29BF}" srcOrd="0" destOrd="0" presId="urn:microsoft.com/office/officeart/2005/8/layout/hList1"/>
    <dgm:cxn modelId="{725AD21B-E0D9-4659-BA9B-F709711623EE}" type="presParOf" srcId="{E10C04E1-AD3B-4C53-94C6-F8C24ADB29BF}" destId="{9B987F87-3A57-4064-B406-07C500FA96D1}" srcOrd="0" destOrd="0" presId="urn:microsoft.com/office/officeart/2005/8/layout/hList1"/>
    <dgm:cxn modelId="{8FBCAD69-E2BC-43DA-804B-4E4EA9969242}" type="presParOf" srcId="{E10C04E1-AD3B-4C53-94C6-F8C24ADB29BF}" destId="{8123A20B-532F-428A-AE16-512D101C9A41}" srcOrd="1" destOrd="0" presId="urn:microsoft.com/office/officeart/2005/8/layout/hList1"/>
    <dgm:cxn modelId="{11787929-2699-44FD-B014-BBAA365C8FFF}" type="presParOf" srcId="{858C9C06-371A-4F3C-AE12-06581250096F}" destId="{F567EC59-2C26-4890-AE28-458E60E47DD5}" srcOrd="1" destOrd="0" presId="urn:microsoft.com/office/officeart/2005/8/layout/hList1"/>
    <dgm:cxn modelId="{23841D20-5479-4DDF-B3F1-FD3BD4D862DD}" type="presParOf" srcId="{858C9C06-371A-4F3C-AE12-06581250096F}" destId="{ABC7309C-1C77-4E76-A01C-DFA61362CABD}" srcOrd="2" destOrd="0" presId="urn:microsoft.com/office/officeart/2005/8/layout/hList1"/>
    <dgm:cxn modelId="{94A20353-9B8E-4750-8403-8C4B017567F4}" type="presParOf" srcId="{ABC7309C-1C77-4E76-A01C-DFA61362CABD}" destId="{48C89620-E2CA-4A52-9832-C4D2617D9A22}" srcOrd="0" destOrd="0" presId="urn:microsoft.com/office/officeart/2005/8/layout/hList1"/>
    <dgm:cxn modelId="{DAC10E59-5D1E-4B3B-A47E-DE8619264920}" type="presParOf" srcId="{ABC7309C-1C77-4E76-A01C-DFA61362CABD}" destId="{4ABA4E20-DB87-4A17-BAED-512977181A50}" srcOrd="1" destOrd="0" presId="urn:microsoft.com/office/officeart/2005/8/layout/hList1"/>
    <dgm:cxn modelId="{8D1179F1-A84F-45F5-B87B-C8E9D4701668}" type="presParOf" srcId="{858C9C06-371A-4F3C-AE12-06581250096F}" destId="{3153A31F-CC75-4253-BCD3-D786812BE872}" srcOrd="3" destOrd="0" presId="urn:microsoft.com/office/officeart/2005/8/layout/hList1"/>
    <dgm:cxn modelId="{03F56083-EB4B-4FA6-968B-8E60BCDC16F4}" type="presParOf" srcId="{858C9C06-371A-4F3C-AE12-06581250096F}" destId="{17450EA7-34EB-48EF-AD54-13DC5B5E9952}" srcOrd="4" destOrd="0" presId="urn:microsoft.com/office/officeart/2005/8/layout/hList1"/>
    <dgm:cxn modelId="{028DF4E5-B963-4552-A29A-07F53EA90BCA}" type="presParOf" srcId="{17450EA7-34EB-48EF-AD54-13DC5B5E9952}" destId="{A18319CA-C2FD-49D3-9A9F-A88A05E0DA1F}" srcOrd="0" destOrd="0" presId="urn:microsoft.com/office/officeart/2005/8/layout/hList1"/>
    <dgm:cxn modelId="{792848AD-8DAF-493C-B415-FEA65EF5E211}" type="presParOf" srcId="{17450EA7-34EB-48EF-AD54-13DC5B5E9952}" destId="{FB3BE177-9373-4D2F-ADA9-4A34FC24638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976ECD-619C-4BE7-AC93-5503FE0AF8DD}" type="doc">
      <dgm:prSet loTypeId="urn:microsoft.com/office/officeart/2005/8/layout/chevron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bs-Latn-BA"/>
        </a:p>
      </dgm:t>
    </dgm:pt>
    <dgm:pt modelId="{55F88E58-6BB5-43ED-9680-FF2DCD24B9F0}">
      <dgm:prSet phldrT="[Tekst]" phldr="0" custT="1"/>
      <dgm:spPr/>
      <dgm:t>
        <a:bodyPr/>
        <a:lstStyle/>
        <a:p>
          <a:r>
            <a:rPr lang="bs" sz="2000" b="1" dirty="0"/>
            <a:t>SUD</a:t>
          </a:r>
          <a:endParaRPr lang="bs-Latn-BA" sz="2000" b="1" dirty="0"/>
        </a:p>
      </dgm:t>
    </dgm:pt>
    <dgm:pt modelId="{AAEB425B-A735-4030-AD41-AA95C00211EC}" type="parTrans" cxnId="{2A4E45EB-DC51-4B2B-8172-976FE962ACC8}">
      <dgm:prSet/>
      <dgm:spPr/>
      <dgm:t>
        <a:bodyPr/>
        <a:lstStyle/>
        <a:p>
          <a:endParaRPr lang="bs-Latn-BA"/>
        </a:p>
      </dgm:t>
    </dgm:pt>
    <dgm:pt modelId="{E12C06BC-D017-48E5-8017-F28768637A2B}" type="sibTrans" cxnId="{2A4E45EB-DC51-4B2B-8172-976FE962ACC8}">
      <dgm:prSet/>
      <dgm:spPr/>
      <dgm:t>
        <a:bodyPr/>
        <a:lstStyle/>
        <a:p>
          <a:endParaRPr lang="bs-Latn-BA"/>
        </a:p>
      </dgm:t>
    </dgm:pt>
    <dgm:pt modelId="{A67873F0-3834-4F45-97E3-EA8F55D31F5C}">
      <dgm:prSet phldrT="[Tekst]" phldr="0" custT="1"/>
      <dgm:spPr/>
      <dgm:t>
        <a:bodyPr/>
        <a:lstStyle/>
        <a:p>
          <a:r>
            <a:rPr lang="bs" sz="2000" b="1" dirty="0"/>
            <a:t>ODGOJNI CENTAR</a:t>
          </a:r>
          <a:endParaRPr lang="bs-Latn-BA" sz="2000" b="1" dirty="0"/>
        </a:p>
      </dgm:t>
    </dgm:pt>
    <dgm:pt modelId="{EF34D5E3-C228-4CD7-A6EE-111903EC37D1}" type="parTrans" cxnId="{72CAFFE8-5EFE-411B-85E4-8920D7B9D7F1}">
      <dgm:prSet/>
      <dgm:spPr/>
      <dgm:t>
        <a:bodyPr/>
        <a:lstStyle/>
        <a:p>
          <a:endParaRPr lang="bs-Latn-BA"/>
        </a:p>
      </dgm:t>
    </dgm:pt>
    <dgm:pt modelId="{6965500E-2168-4E1E-B3B5-0B73A48B464B}" type="sibTrans" cxnId="{72CAFFE8-5EFE-411B-85E4-8920D7B9D7F1}">
      <dgm:prSet/>
      <dgm:spPr/>
      <dgm:t>
        <a:bodyPr/>
        <a:lstStyle/>
        <a:p>
          <a:endParaRPr lang="bs-Latn-BA"/>
        </a:p>
      </dgm:t>
    </dgm:pt>
    <dgm:pt modelId="{011172DE-D314-45D5-9276-248FD39135B1}">
      <dgm:prSet custT="1"/>
      <dgm:spPr/>
      <dgm:t>
        <a:bodyPr/>
        <a:lstStyle/>
        <a:p>
          <a:r>
            <a:rPr lang="hr-BA" sz="1100" dirty="0"/>
            <a:t>Mjera se izriče na određeni broj sati tokom dana u trajanju najmanje 14 dana, a najduže 30 dana i na neprekidan boravak u trajanju najmanje 15 dana, ali ne duže od tri mjeseca.</a:t>
          </a:r>
          <a:endParaRPr lang="bs-Latn-BA" sz="1100" dirty="0">
            <a:latin typeface="Times New Roman" pitchFamily="18" charset="0"/>
            <a:cs typeface="Times New Roman" pitchFamily="18" charset="0"/>
          </a:endParaRPr>
        </a:p>
      </dgm:t>
    </dgm:pt>
    <dgm:pt modelId="{5355DF89-5C8A-412C-A737-3FB2C774D6B2}" type="parTrans" cxnId="{97577E68-8363-4570-B57D-938A118C4F98}">
      <dgm:prSet/>
      <dgm:spPr/>
      <dgm:t>
        <a:bodyPr/>
        <a:lstStyle/>
        <a:p>
          <a:endParaRPr lang="bs-Latn-BA"/>
        </a:p>
      </dgm:t>
    </dgm:pt>
    <dgm:pt modelId="{FC6618A9-AF6F-43F2-9B3A-78BF1FD8A5B7}" type="sibTrans" cxnId="{97577E68-8363-4570-B57D-938A118C4F98}">
      <dgm:prSet/>
      <dgm:spPr/>
      <dgm:t>
        <a:bodyPr/>
        <a:lstStyle/>
        <a:p>
          <a:endParaRPr lang="bs-Latn-BA"/>
        </a:p>
      </dgm:t>
    </dgm:pt>
    <dgm:pt modelId="{1462BDA9-307E-45CA-846E-6535C4D3C2C2}" type="pres">
      <dgm:prSet presAssocID="{71976ECD-619C-4BE7-AC93-5503FE0AF8DD}" presName="Name0" presStyleCnt="0">
        <dgm:presLayoutVars>
          <dgm:dir/>
          <dgm:animLvl val="lvl"/>
          <dgm:resizeHandles val="exact"/>
        </dgm:presLayoutVars>
      </dgm:prSet>
      <dgm:spPr/>
    </dgm:pt>
    <dgm:pt modelId="{4205CE69-2352-4D86-AE46-4CB22058D0F1}" type="pres">
      <dgm:prSet presAssocID="{55F88E58-6BB5-43ED-9680-FF2DCD24B9F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82C599D-398C-499E-8DA5-6E26F5708D38}" type="pres">
      <dgm:prSet presAssocID="{E12C06BC-D017-48E5-8017-F28768637A2B}" presName="parTxOnlySpace" presStyleCnt="0"/>
      <dgm:spPr/>
    </dgm:pt>
    <dgm:pt modelId="{3DAB0A24-992A-4219-8471-26994D1A8991}" type="pres">
      <dgm:prSet presAssocID="{A67873F0-3834-4F45-97E3-EA8F55D31F5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A7750BA-3D5C-4FCD-BA4D-A190299DBEFF}" type="pres">
      <dgm:prSet presAssocID="{6965500E-2168-4E1E-B3B5-0B73A48B464B}" presName="parTxOnlySpace" presStyleCnt="0"/>
      <dgm:spPr/>
    </dgm:pt>
    <dgm:pt modelId="{0486E370-A898-40DA-9D68-1DCFE382D7B3}" type="pres">
      <dgm:prSet presAssocID="{011172DE-D314-45D5-9276-248FD39135B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F10BCF3E-B490-4179-99DA-4B6AFDD9014F}" type="presOf" srcId="{A67873F0-3834-4F45-97E3-EA8F55D31F5C}" destId="{3DAB0A24-992A-4219-8471-26994D1A8991}" srcOrd="0" destOrd="0" presId="urn:microsoft.com/office/officeart/2005/8/layout/chevron1"/>
    <dgm:cxn modelId="{97577E68-8363-4570-B57D-938A118C4F98}" srcId="{71976ECD-619C-4BE7-AC93-5503FE0AF8DD}" destId="{011172DE-D314-45D5-9276-248FD39135B1}" srcOrd="2" destOrd="0" parTransId="{5355DF89-5C8A-412C-A737-3FB2C774D6B2}" sibTransId="{FC6618A9-AF6F-43F2-9B3A-78BF1FD8A5B7}"/>
    <dgm:cxn modelId="{6D880B69-E42E-44BA-B2A7-4C4911F9FC95}" type="presOf" srcId="{55F88E58-6BB5-43ED-9680-FF2DCD24B9F0}" destId="{4205CE69-2352-4D86-AE46-4CB22058D0F1}" srcOrd="0" destOrd="0" presId="urn:microsoft.com/office/officeart/2005/8/layout/chevron1"/>
    <dgm:cxn modelId="{6A6C06A1-726D-43DF-ADC0-88B1D6CCA08B}" type="presOf" srcId="{71976ECD-619C-4BE7-AC93-5503FE0AF8DD}" destId="{1462BDA9-307E-45CA-846E-6535C4D3C2C2}" srcOrd="0" destOrd="0" presId="urn:microsoft.com/office/officeart/2005/8/layout/chevron1"/>
    <dgm:cxn modelId="{3047FDB4-1CD3-4B6F-B328-DE611404E864}" type="presOf" srcId="{011172DE-D314-45D5-9276-248FD39135B1}" destId="{0486E370-A898-40DA-9D68-1DCFE382D7B3}" srcOrd="0" destOrd="0" presId="urn:microsoft.com/office/officeart/2005/8/layout/chevron1"/>
    <dgm:cxn modelId="{72CAFFE8-5EFE-411B-85E4-8920D7B9D7F1}" srcId="{71976ECD-619C-4BE7-AC93-5503FE0AF8DD}" destId="{A67873F0-3834-4F45-97E3-EA8F55D31F5C}" srcOrd="1" destOrd="0" parTransId="{EF34D5E3-C228-4CD7-A6EE-111903EC37D1}" sibTransId="{6965500E-2168-4E1E-B3B5-0B73A48B464B}"/>
    <dgm:cxn modelId="{2A4E45EB-DC51-4B2B-8172-976FE962ACC8}" srcId="{71976ECD-619C-4BE7-AC93-5503FE0AF8DD}" destId="{55F88E58-6BB5-43ED-9680-FF2DCD24B9F0}" srcOrd="0" destOrd="0" parTransId="{AAEB425B-A735-4030-AD41-AA95C00211EC}" sibTransId="{E12C06BC-D017-48E5-8017-F28768637A2B}"/>
    <dgm:cxn modelId="{0501B12D-D145-42AF-B310-588E9D44EE12}" type="presParOf" srcId="{1462BDA9-307E-45CA-846E-6535C4D3C2C2}" destId="{4205CE69-2352-4D86-AE46-4CB22058D0F1}" srcOrd="0" destOrd="0" presId="urn:microsoft.com/office/officeart/2005/8/layout/chevron1"/>
    <dgm:cxn modelId="{9B21F796-69C4-4A98-9C93-3A024C3477DB}" type="presParOf" srcId="{1462BDA9-307E-45CA-846E-6535C4D3C2C2}" destId="{C82C599D-398C-499E-8DA5-6E26F5708D38}" srcOrd="1" destOrd="0" presId="urn:microsoft.com/office/officeart/2005/8/layout/chevron1"/>
    <dgm:cxn modelId="{00D3736F-A35D-4E60-B00D-9FDFCBADBAEA}" type="presParOf" srcId="{1462BDA9-307E-45CA-846E-6535C4D3C2C2}" destId="{3DAB0A24-992A-4219-8471-26994D1A8991}" srcOrd="2" destOrd="0" presId="urn:microsoft.com/office/officeart/2005/8/layout/chevron1"/>
    <dgm:cxn modelId="{AFB82813-7ABC-4BBF-8812-044DA22A8E42}" type="presParOf" srcId="{1462BDA9-307E-45CA-846E-6535C4D3C2C2}" destId="{8A7750BA-3D5C-4FCD-BA4D-A190299DBEFF}" srcOrd="3" destOrd="0" presId="urn:microsoft.com/office/officeart/2005/8/layout/chevron1"/>
    <dgm:cxn modelId="{D92C4619-9553-4ED2-BE20-908211CD1CDD}" type="presParOf" srcId="{1462BDA9-307E-45CA-846E-6535C4D3C2C2}" destId="{0486E370-A898-40DA-9D68-1DCFE382D7B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B74226-F6CE-4655-8D83-EAA461C99171}" type="doc">
      <dgm:prSet loTypeId="urn:microsoft.com/office/officeart/2005/8/layout/radial4" loCatId="relationship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bs-Latn-BA"/>
        </a:p>
      </dgm:t>
    </dgm:pt>
    <dgm:pt modelId="{3BB10DC2-1BC9-4FA6-BC4E-772D0DEDBC2E}">
      <dgm:prSet phldrT="[Tekst]" phldr="0" custT="1"/>
      <dgm:spPr/>
      <dgm:t>
        <a:bodyPr anchor="b"/>
        <a:lstStyle/>
        <a:p>
          <a:pPr algn="ctr"/>
          <a:endParaRPr lang="bs" sz="1100" dirty="0"/>
        </a:p>
        <a:p>
          <a:pPr algn="ctr"/>
          <a:r>
            <a:rPr lang="bs" sz="1100" dirty="0"/>
            <a:t>Ustanova </a:t>
          </a:r>
          <a:r>
            <a:rPr lang="hr-BA" sz="1100" dirty="0"/>
            <a:t>je organizovana u tri organizacijske jedinice, od kojih se dvije direktno odnose na rad s korisnicima</a:t>
          </a:r>
          <a:endParaRPr lang="bs-Latn-BA" sz="1100" dirty="0"/>
        </a:p>
      </dgm:t>
    </dgm:pt>
    <dgm:pt modelId="{9D104089-90A8-4ABB-A618-441632BF10CB}" type="parTrans" cxnId="{19D8538D-E85C-4F9D-A5C4-08F392708F94}">
      <dgm:prSet/>
      <dgm:spPr/>
      <dgm:t>
        <a:bodyPr/>
        <a:lstStyle/>
        <a:p>
          <a:endParaRPr lang="bs-Latn-BA"/>
        </a:p>
      </dgm:t>
    </dgm:pt>
    <dgm:pt modelId="{809B8C96-AB8D-4578-8F16-065558944338}" type="sibTrans" cxnId="{19D8538D-E85C-4F9D-A5C4-08F392708F94}">
      <dgm:prSet/>
      <dgm:spPr/>
      <dgm:t>
        <a:bodyPr/>
        <a:lstStyle/>
        <a:p>
          <a:endParaRPr lang="bs-Latn-BA"/>
        </a:p>
      </dgm:t>
    </dgm:pt>
    <dgm:pt modelId="{DE8EF446-23EC-4197-95CB-D8D747A371CC}">
      <dgm:prSet phldrT="[Tekst]" phldr="0"/>
      <dgm:spPr/>
      <dgm:t>
        <a:bodyPr/>
        <a:lstStyle/>
        <a:p>
          <a:r>
            <a:rPr lang="bs" dirty="0"/>
            <a:t>Služba za izvršenje sudskih mjera</a:t>
          </a:r>
          <a:endParaRPr lang="bs-Latn-BA" dirty="0"/>
        </a:p>
      </dgm:t>
    </dgm:pt>
    <dgm:pt modelId="{DB96A0F5-0712-4840-9A2A-24BF0A42BEC6}" type="parTrans" cxnId="{E3575D5B-50CE-4414-A573-AECC61C1E003}">
      <dgm:prSet/>
      <dgm:spPr/>
      <dgm:t>
        <a:bodyPr/>
        <a:lstStyle/>
        <a:p>
          <a:endParaRPr lang="bs-Latn-BA"/>
        </a:p>
      </dgm:t>
    </dgm:pt>
    <dgm:pt modelId="{6BFA6AB4-B495-4D57-A75E-B510CCB315B2}" type="sibTrans" cxnId="{E3575D5B-50CE-4414-A573-AECC61C1E003}">
      <dgm:prSet/>
      <dgm:spPr/>
      <dgm:t>
        <a:bodyPr/>
        <a:lstStyle/>
        <a:p>
          <a:endParaRPr lang="bs-Latn-BA"/>
        </a:p>
      </dgm:t>
    </dgm:pt>
    <dgm:pt modelId="{C3BEEAB8-87CE-44D6-8973-573953CE559E}">
      <dgm:prSet phldrT="[Tekst]" phldr="0"/>
      <dgm:spPr/>
      <dgm:t>
        <a:bodyPr/>
        <a:lstStyle/>
        <a:p>
          <a:r>
            <a:rPr lang="bs" dirty="0"/>
            <a:t>Služba za zbrinjavanje djece u stanju potrebe</a:t>
          </a:r>
          <a:endParaRPr lang="bs-Latn-BA" dirty="0"/>
        </a:p>
      </dgm:t>
    </dgm:pt>
    <dgm:pt modelId="{07BEDAA5-8FDD-4A60-907A-EB1D25660618}" type="parTrans" cxnId="{31DB4A4F-5FDA-4A08-8E38-D23DCFE19670}">
      <dgm:prSet/>
      <dgm:spPr/>
      <dgm:t>
        <a:bodyPr/>
        <a:lstStyle/>
        <a:p>
          <a:endParaRPr lang="bs-Latn-BA"/>
        </a:p>
      </dgm:t>
    </dgm:pt>
    <dgm:pt modelId="{7B05F72B-1521-4791-91F5-EF2E92EC474C}" type="sibTrans" cxnId="{31DB4A4F-5FDA-4A08-8E38-D23DCFE19670}">
      <dgm:prSet/>
      <dgm:spPr/>
      <dgm:t>
        <a:bodyPr/>
        <a:lstStyle/>
        <a:p>
          <a:endParaRPr lang="bs-Latn-BA"/>
        </a:p>
      </dgm:t>
    </dgm:pt>
    <dgm:pt modelId="{486CD9DF-CBAE-4E9B-A705-CBF80C762D24}">
      <dgm:prSet/>
      <dgm:spPr/>
      <dgm:t>
        <a:bodyPr/>
        <a:lstStyle/>
        <a:p>
          <a:endParaRPr lang="bs" dirty="0"/>
        </a:p>
      </dgm:t>
    </dgm:pt>
    <dgm:pt modelId="{C1363640-23B9-4793-9C37-1579F3D8650C}" type="parTrans" cxnId="{5A12662F-4086-4BBE-B27F-2D012BDE4CBC}">
      <dgm:prSet/>
      <dgm:spPr/>
      <dgm:t>
        <a:bodyPr/>
        <a:lstStyle/>
        <a:p>
          <a:endParaRPr lang="bs-Latn-BA"/>
        </a:p>
      </dgm:t>
    </dgm:pt>
    <dgm:pt modelId="{3B0C0924-DA56-4D96-B7EB-FCA18F02AD16}" type="sibTrans" cxnId="{5A12662F-4086-4BBE-B27F-2D012BDE4CBC}">
      <dgm:prSet/>
      <dgm:spPr/>
      <dgm:t>
        <a:bodyPr/>
        <a:lstStyle/>
        <a:p>
          <a:endParaRPr lang="bs-Latn-BA"/>
        </a:p>
      </dgm:t>
    </dgm:pt>
    <dgm:pt modelId="{FD736DD3-8736-46AB-BCF6-E5E4655E5745}">
      <dgm:prSet/>
      <dgm:spPr/>
      <dgm:t>
        <a:bodyPr/>
        <a:lstStyle/>
        <a:p>
          <a:endParaRPr lang="bs-Latn-BA"/>
        </a:p>
      </dgm:t>
    </dgm:pt>
    <dgm:pt modelId="{1FD50F14-D437-4DC6-B084-6CA945BC14E6}" type="parTrans" cxnId="{D19128B4-6B28-414A-B4E2-1A0133F543FA}">
      <dgm:prSet/>
      <dgm:spPr/>
      <dgm:t>
        <a:bodyPr/>
        <a:lstStyle/>
        <a:p>
          <a:endParaRPr lang="bs-Latn-BA"/>
        </a:p>
      </dgm:t>
    </dgm:pt>
    <dgm:pt modelId="{394C206F-1F43-4BE4-9BBC-3B7751EA1141}" type="sibTrans" cxnId="{D19128B4-6B28-414A-B4E2-1A0133F543FA}">
      <dgm:prSet/>
      <dgm:spPr/>
      <dgm:t>
        <a:bodyPr/>
        <a:lstStyle/>
        <a:p>
          <a:endParaRPr lang="bs-Latn-BA"/>
        </a:p>
      </dgm:t>
    </dgm:pt>
    <dgm:pt modelId="{BB3EB690-EFF2-4D40-89CD-A9C163AC2E08}">
      <dgm:prSet/>
      <dgm:spPr/>
      <dgm:t>
        <a:bodyPr/>
        <a:lstStyle/>
        <a:p>
          <a:endParaRPr lang="bs" dirty="0"/>
        </a:p>
      </dgm:t>
    </dgm:pt>
    <dgm:pt modelId="{56F4A7FD-4AE8-430F-B615-9CC9DC5828ED}" type="parTrans" cxnId="{A57F5CA9-4378-478D-A1E2-9C509003D967}">
      <dgm:prSet/>
      <dgm:spPr/>
      <dgm:t>
        <a:bodyPr/>
        <a:lstStyle/>
        <a:p>
          <a:endParaRPr lang="bs-Latn-BA"/>
        </a:p>
      </dgm:t>
    </dgm:pt>
    <dgm:pt modelId="{04382205-14EA-4E10-A324-3B8E3E80599C}" type="sibTrans" cxnId="{A57F5CA9-4378-478D-A1E2-9C509003D967}">
      <dgm:prSet/>
      <dgm:spPr/>
      <dgm:t>
        <a:bodyPr/>
        <a:lstStyle/>
        <a:p>
          <a:endParaRPr lang="bs-Latn-BA"/>
        </a:p>
      </dgm:t>
    </dgm:pt>
    <dgm:pt modelId="{BF1A145F-BE38-4B33-969A-651E1C194CD4}">
      <dgm:prSet/>
      <dgm:spPr/>
      <dgm:t>
        <a:bodyPr/>
        <a:lstStyle/>
        <a:p>
          <a:endParaRPr lang="bs-Latn-BA"/>
        </a:p>
      </dgm:t>
    </dgm:pt>
    <dgm:pt modelId="{2E972BF0-2D32-4EE3-B710-9255F2E757E4}" type="parTrans" cxnId="{D236BEDB-7C0F-42DD-BB3E-2065F4468B30}">
      <dgm:prSet/>
      <dgm:spPr/>
      <dgm:t>
        <a:bodyPr/>
        <a:lstStyle/>
        <a:p>
          <a:endParaRPr lang="bs-Latn-BA"/>
        </a:p>
      </dgm:t>
    </dgm:pt>
    <dgm:pt modelId="{E756B21E-CD0B-4232-BEEB-5B4CAF1E093C}" type="sibTrans" cxnId="{D236BEDB-7C0F-42DD-BB3E-2065F4468B30}">
      <dgm:prSet/>
      <dgm:spPr/>
      <dgm:t>
        <a:bodyPr/>
        <a:lstStyle/>
        <a:p>
          <a:endParaRPr lang="bs-Latn-BA"/>
        </a:p>
      </dgm:t>
    </dgm:pt>
    <dgm:pt modelId="{A1764042-FDB0-4101-B00C-1D9A1BAFCE82}">
      <dgm:prSet/>
      <dgm:spPr/>
      <dgm:t>
        <a:bodyPr/>
        <a:lstStyle/>
        <a:p>
          <a:endParaRPr lang="bs" dirty="0"/>
        </a:p>
      </dgm:t>
    </dgm:pt>
    <dgm:pt modelId="{1B7D9C0A-3063-424E-AD8D-67DABA8193C7}" type="parTrans" cxnId="{C7DD4A88-362D-44A1-B25B-7852E38CA899}">
      <dgm:prSet/>
      <dgm:spPr/>
      <dgm:t>
        <a:bodyPr/>
        <a:lstStyle/>
        <a:p>
          <a:endParaRPr lang="bs-Latn-BA"/>
        </a:p>
      </dgm:t>
    </dgm:pt>
    <dgm:pt modelId="{C0BC4AB5-7571-4C41-B13B-FC5AACAFD012}" type="sibTrans" cxnId="{C7DD4A88-362D-44A1-B25B-7852E38CA899}">
      <dgm:prSet/>
      <dgm:spPr/>
      <dgm:t>
        <a:bodyPr/>
        <a:lstStyle/>
        <a:p>
          <a:endParaRPr lang="bs-Latn-BA"/>
        </a:p>
      </dgm:t>
    </dgm:pt>
    <dgm:pt modelId="{BA81A154-2CE8-434A-BACF-CA7CEA99CE20}">
      <dgm:prSet/>
      <dgm:spPr/>
      <dgm:t>
        <a:bodyPr/>
        <a:lstStyle/>
        <a:p>
          <a:endParaRPr lang="bs-Latn-BA"/>
        </a:p>
      </dgm:t>
    </dgm:pt>
    <dgm:pt modelId="{5EFB47EB-5C5E-46C9-B073-844562C894CC}" type="parTrans" cxnId="{0901A8D7-1570-40D1-84BB-E54FDA8616AC}">
      <dgm:prSet/>
      <dgm:spPr/>
      <dgm:t>
        <a:bodyPr/>
        <a:lstStyle/>
        <a:p>
          <a:endParaRPr lang="bs-Latn-BA"/>
        </a:p>
      </dgm:t>
    </dgm:pt>
    <dgm:pt modelId="{FE8FF3C0-8576-42E9-B9BB-C64341FC224F}" type="sibTrans" cxnId="{0901A8D7-1570-40D1-84BB-E54FDA8616AC}">
      <dgm:prSet/>
      <dgm:spPr/>
      <dgm:t>
        <a:bodyPr/>
        <a:lstStyle/>
        <a:p>
          <a:endParaRPr lang="bs-Latn-BA"/>
        </a:p>
      </dgm:t>
    </dgm:pt>
    <dgm:pt modelId="{234E32EC-8094-4C04-A00F-344B8D0E6C4E}" type="pres">
      <dgm:prSet presAssocID="{4BB74226-F6CE-4655-8D83-EAA461C9917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A58FBDE-9CC6-43D4-8697-29834AF9BB72}" type="pres">
      <dgm:prSet presAssocID="{3BB10DC2-1BC9-4FA6-BC4E-772D0DEDBC2E}" presName="centerShape" presStyleLbl="node0" presStyleIdx="0" presStyleCnt="1"/>
      <dgm:spPr/>
    </dgm:pt>
    <dgm:pt modelId="{9E622CEA-DC4D-413E-A037-043088AEBB3C}" type="pres">
      <dgm:prSet presAssocID="{DB96A0F5-0712-4840-9A2A-24BF0A42BEC6}" presName="parTrans" presStyleLbl="bgSibTrans2D1" presStyleIdx="0" presStyleCnt="2"/>
      <dgm:spPr/>
    </dgm:pt>
    <dgm:pt modelId="{69A1883D-2872-4BA4-99E7-FDBA18155D55}" type="pres">
      <dgm:prSet presAssocID="{DE8EF446-23EC-4197-95CB-D8D747A371CC}" presName="node" presStyleLbl="node1" presStyleIdx="0" presStyleCnt="2">
        <dgm:presLayoutVars>
          <dgm:bulletEnabled val="1"/>
        </dgm:presLayoutVars>
      </dgm:prSet>
      <dgm:spPr/>
    </dgm:pt>
    <dgm:pt modelId="{12481529-7644-40B7-982B-60CC2BC1F445}" type="pres">
      <dgm:prSet presAssocID="{07BEDAA5-8FDD-4A60-907A-EB1D25660618}" presName="parTrans" presStyleLbl="bgSibTrans2D1" presStyleIdx="1" presStyleCnt="2"/>
      <dgm:spPr/>
    </dgm:pt>
    <dgm:pt modelId="{C50266D9-44F1-425B-B401-D2AF55206C05}" type="pres">
      <dgm:prSet presAssocID="{C3BEEAB8-87CE-44D6-8973-573953CE559E}" presName="node" presStyleLbl="node1" presStyleIdx="1" presStyleCnt="2">
        <dgm:presLayoutVars>
          <dgm:bulletEnabled val="1"/>
        </dgm:presLayoutVars>
      </dgm:prSet>
      <dgm:spPr/>
    </dgm:pt>
  </dgm:ptLst>
  <dgm:cxnLst>
    <dgm:cxn modelId="{5A12662F-4086-4BBE-B27F-2D012BDE4CBC}" srcId="{4BB74226-F6CE-4655-8D83-EAA461C99171}" destId="{486CD9DF-CBAE-4E9B-A705-CBF80C762D24}" srcOrd="5" destOrd="0" parTransId="{C1363640-23B9-4793-9C37-1579F3D8650C}" sibTransId="{3B0C0924-DA56-4D96-B7EB-FCA18F02AD16}"/>
    <dgm:cxn modelId="{BAE4A330-A071-4791-B41A-903B29DEE5AA}" type="presOf" srcId="{DB96A0F5-0712-4840-9A2A-24BF0A42BEC6}" destId="{9E622CEA-DC4D-413E-A037-043088AEBB3C}" srcOrd="0" destOrd="0" presId="urn:microsoft.com/office/officeart/2005/8/layout/radial4"/>
    <dgm:cxn modelId="{48E69331-3FEA-40AB-9F21-04B0B6752E3E}" type="presOf" srcId="{07BEDAA5-8FDD-4A60-907A-EB1D25660618}" destId="{12481529-7644-40B7-982B-60CC2BC1F445}" srcOrd="0" destOrd="0" presId="urn:microsoft.com/office/officeart/2005/8/layout/radial4"/>
    <dgm:cxn modelId="{E3575D5B-50CE-4414-A573-AECC61C1E003}" srcId="{3BB10DC2-1BC9-4FA6-BC4E-772D0DEDBC2E}" destId="{DE8EF446-23EC-4197-95CB-D8D747A371CC}" srcOrd="0" destOrd="0" parTransId="{DB96A0F5-0712-4840-9A2A-24BF0A42BEC6}" sibTransId="{6BFA6AB4-B495-4D57-A75E-B510CCB315B2}"/>
    <dgm:cxn modelId="{31DB4A4F-5FDA-4A08-8E38-D23DCFE19670}" srcId="{3BB10DC2-1BC9-4FA6-BC4E-772D0DEDBC2E}" destId="{C3BEEAB8-87CE-44D6-8973-573953CE559E}" srcOrd="1" destOrd="0" parTransId="{07BEDAA5-8FDD-4A60-907A-EB1D25660618}" sibTransId="{7B05F72B-1521-4791-91F5-EF2E92EC474C}"/>
    <dgm:cxn modelId="{C7DD4A88-362D-44A1-B25B-7852E38CA899}" srcId="{4BB74226-F6CE-4655-8D83-EAA461C99171}" destId="{A1764042-FDB0-4101-B00C-1D9A1BAFCE82}" srcOrd="1" destOrd="0" parTransId="{1B7D9C0A-3063-424E-AD8D-67DABA8193C7}" sibTransId="{C0BC4AB5-7571-4C41-B13B-FC5AACAFD012}"/>
    <dgm:cxn modelId="{19D8538D-E85C-4F9D-A5C4-08F392708F94}" srcId="{4BB74226-F6CE-4655-8D83-EAA461C99171}" destId="{3BB10DC2-1BC9-4FA6-BC4E-772D0DEDBC2E}" srcOrd="0" destOrd="0" parTransId="{9D104089-90A8-4ABB-A618-441632BF10CB}" sibTransId="{809B8C96-AB8D-4578-8F16-065558944338}"/>
    <dgm:cxn modelId="{A57F5CA9-4378-478D-A1E2-9C509003D967}" srcId="{4BB74226-F6CE-4655-8D83-EAA461C99171}" destId="{BB3EB690-EFF2-4D40-89CD-A9C163AC2E08}" srcOrd="3" destOrd="0" parTransId="{56F4A7FD-4AE8-430F-B615-9CC9DC5828ED}" sibTransId="{04382205-14EA-4E10-A324-3B8E3E80599C}"/>
    <dgm:cxn modelId="{D19128B4-6B28-414A-B4E2-1A0133F543FA}" srcId="{4BB74226-F6CE-4655-8D83-EAA461C99171}" destId="{FD736DD3-8736-46AB-BCF6-E5E4655E5745}" srcOrd="6" destOrd="0" parTransId="{1FD50F14-D437-4DC6-B084-6CA945BC14E6}" sibTransId="{394C206F-1F43-4BE4-9BBC-3B7751EA1141}"/>
    <dgm:cxn modelId="{8115EDB4-055E-497E-B0A1-AFD68B5D946C}" type="presOf" srcId="{DE8EF446-23EC-4197-95CB-D8D747A371CC}" destId="{69A1883D-2872-4BA4-99E7-FDBA18155D55}" srcOrd="0" destOrd="0" presId="urn:microsoft.com/office/officeart/2005/8/layout/radial4"/>
    <dgm:cxn modelId="{A8DB19BB-208C-4A75-9E0A-51C0C025E4C6}" type="presOf" srcId="{4BB74226-F6CE-4655-8D83-EAA461C99171}" destId="{234E32EC-8094-4C04-A00F-344B8D0E6C4E}" srcOrd="0" destOrd="0" presId="urn:microsoft.com/office/officeart/2005/8/layout/radial4"/>
    <dgm:cxn modelId="{000F8CBD-0199-43F6-971B-ADE2A372B045}" type="presOf" srcId="{3BB10DC2-1BC9-4FA6-BC4E-772D0DEDBC2E}" destId="{FA58FBDE-9CC6-43D4-8697-29834AF9BB72}" srcOrd="0" destOrd="0" presId="urn:microsoft.com/office/officeart/2005/8/layout/radial4"/>
    <dgm:cxn modelId="{0901A8D7-1570-40D1-84BB-E54FDA8616AC}" srcId="{4BB74226-F6CE-4655-8D83-EAA461C99171}" destId="{BA81A154-2CE8-434A-BACF-CA7CEA99CE20}" srcOrd="2" destOrd="0" parTransId="{5EFB47EB-5C5E-46C9-B073-844562C894CC}" sibTransId="{FE8FF3C0-8576-42E9-B9BB-C64341FC224F}"/>
    <dgm:cxn modelId="{D236BEDB-7C0F-42DD-BB3E-2065F4468B30}" srcId="{4BB74226-F6CE-4655-8D83-EAA461C99171}" destId="{BF1A145F-BE38-4B33-969A-651E1C194CD4}" srcOrd="4" destOrd="0" parTransId="{2E972BF0-2D32-4EE3-B710-9255F2E757E4}" sibTransId="{E756B21E-CD0B-4232-BEEB-5B4CAF1E093C}"/>
    <dgm:cxn modelId="{EA4177EC-EC27-4B72-A2D5-33FA7AB3015E}" type="presOf" srcId="{C3BEEAB8-87CE-44D6-8973-573953CE559E}" destId="{C50266D9-44F1-425B-B401-D2AF55206C05}" srcOrd="0" destOrd="0" presId="urn:microsoft.com/office/officeart/2005/8/layout/radial4"/>
    <dgm:cxn modelId="{A410984C-536E-4CE8-81F6-BD53AC51796B}" type="presParOf" srcId="{234E32EC-8094-4C04-A00F-344B8D0E6C4E}" destId="{FA58FBDE-9CC6-43D4-8697-29834AF9BB72}" srcOrd="0" destOrd="0" presId="urn:microsoft.com/office/officeart/2005/8/layout/radial4"/>
    <dgm:cxn modelId="{335E0BD2-719D-42BC-83FA-09B77C11EE7A}" type="presParOf" srcId="{234E32EC-8094-4C04-A00F-344B8D0E6C4E}" destId="{9E622CEA-DC4D-413E-A037-043088AEBB3C}" srcOrd="1" destOrd="0" presId="urn:microsoft.com/office/officeart/2005/8/layout/radial4"/>
    <dgm:cxn modelId="{A9905DD7-069F-46FD-A562-3B06A6FFB4CD}" type="presParOf" srcId="{234E32EC-8094-4C04-A00F-344B8D0E6C4E}" destId="{69A1883D-2872-4BA4-99E7-FDBA18155D55}" srcOrd="2" destOrd="0" presId="urn:microsoft.com/office/officeart/2005/8/layout/radial4"/>
    <dgm:cxn modelId="{6AE3FC2C-9AA1-4CA8-A3B7-41B9EBE09345}" type="presParOf" srcId="{234E32EC-8094-4C04-A00F-344B8D0E6C4E}" destId="{12481529-7644-40B7-982B-60CC2BC1F445}" srcOrd="3" destOrd="0" presId="urn:microsoft.com/office/officeart/2005/8/layout/radial4"/>
    <dgm:cxn modelId="{A363780C-231C-4326-B9C9-8043AB80C99B}" type="presParOf" srcId="{234E32EC-8094-4C04-A00F-344B8D0E6C4E}" destId="{C50266D9-44F1-425B-B401-D2AF55206C05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C825941-04D0-427B-A924-ADA840029CDB}" type="doc">
      <dgm:prSet loTypeId="urn:microsoft.com/office/officeart/2008/layout/VerticalCurvedList" loCatId="list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bs-Latn-BA"/>
        </a:p>
      </dgm:t>
    </dgm:pt>
    <dgm:pt modelId="{055F2DCE-F05D-4044-A46B-AB1B6BE022B2}">
      <dgm:prSet/>
      <dgm:spPr/>
      <dgm:t>
        <a:bodyPr/>
        <a:lstStyle/>
        <a:p>
          <a:r>
            <a:rPr lang="bs" dirty="0">
              <a:solidFill>
                <a:schemeClr val="tx1"/>
              </a:solidFill>
            </a:rPr>
            <a:t>Da </a:t>
          </a:r>
          <a:r>
            <a:rPr lang="hr-HR" dirty="0">
              <a:solidFill>
                <a:schemeClr val="tx1"/>
              </a:solidFill>
            </a:rPr>
            <a:t>iznađu finansijska sredstva i obezbijede saglasnosti za izgradnju vanjskih stepenica, te osposobe pristup ustanovi za osobe sa invaliditetom.    </a:t>
          </a:r>
          <a:endParaRPr lang="bs-Latn-BA" dirty="0">
            <a:solidFill>
              <a:schemeClr val="tx1"/>
            </a:solidFill>
          </a:endParaRPr>
        </a:p>
      </dgm:t>
    </dgm:pt>
    <dgm:pt modelId="{CC1C3D0A-C919-46F4-BED8-A8364D5032A3}" type="parTrans" cxnId="{872C6483-6C70-4442-A9F8-2B2E0C2CE271}">
      <dgm:prSet/>
      <dgm:spPr/>
      <dgm:t>
        <a:bodyPr/>
        <a:lstStyle/>
        <a:p>
          <a:endParaRPr lang="bs-Latn-BA"/>
        </a:p>
      </dgm:t>
    </dgm:pt>
    <dgm:pt modelId="{09BA18CF-E59C-4B4D-BF1A-B30F48B69364}" type="sibTrans" cxnId="{872C6483-6C70-4442-A9F8-2B2E0C2CE271}">
      <dgm:prSet/>
      <dgm:spPr/>
      <dgm:t>
        <a:bodyPr/>
        <a:lstStyle/>
        <a:p>
          <a:endParaRPr lang="bs-Latn-BA"/>
        </a:p>
      </dgm:t>
    </dgm:pt>
    <dgm:pt modelId="{196C23D6-468E-4A38-A9ED-08C04AC6E4EE}">
      <dgm:prSet/>
      <dgm:spPr/>
      <dgm:t>
        <a:bodyPr/>
        <a:lstStyle/>
        <a:p>
          <a:r>
            <a:rPr lang="bs" dirty="0">
              <a:solidFill>
                <a:schemeClr val="tx1"/>
              </a:solidFill>
            </a:rPr>
            <a:t>Da os</a:t>
          </a:r>
          <a:r>
            <a:rPr lang="hr-HR" dirty="0">
              <a:solidFill>
                <a:schemeClr val="tx1"/>
              </a:solidFill>
            </a:rPr>
            <a:t>posobe pristup ustanovi za osobe sa invaliditetom.    </a:t>
          </a:r>
          <a:endParaRPr lang="bs-Latn-BA" dirty="0">
            <a:solidFill>
              <a:schemeClr val="tx1"/>
            </a:solidFill>
          </a:endParaRPr>
        </a:p>
      </dgm:t>
    </dgm:pt>
    <dgm:pt modelId="{6F44980A-1BE3-47C9-A09C-3C71DF419349}" type="parTrans" cxnId="{519901A2-0361-4C9D-AB8F-F8E256AF9071}">
      <dgm:prSet/>
      <dgm:spPr/>
      <dgm:t>
        <a:bodyPr/>
        <a:lstStyle/>
        <a:p>
          <a:endParaRPr lang="bs-Latn-BA"/>
        </a:p>
      </dgm:t>
    </dgm:pt>
    <dgm:pt modelId="{6EB21BEC-DB8F-4791-9D48-20698E7F9B65}" type="sibTrans" cxnId="{519901A2-0361-4C9D-AB8F-F8E256AF9071}">
      <dgm:prSet/>
      <dgm:spPr/>
      <dgm:t>
        <a:bodyPr/>
        <a:lstStyle/>
        <a:p>
          <a:endParaRPr lang="bs-Latn-BA"/>
        </a:p>
      </dgm:t>
    </dgm:pt>
    <dgm:pt modelId="{27ACA067-90D3-481F-8FC0-2867CF15925B}" type="pres">
      <dgm:prSet presAssocID="{8C825941-04D0-427B-A924-ADA840029CDB}" presName="Name0" presStyleCnt="0">
        <dgm:presLayoutVars>
          <dgm:chMax val="7"/>
          <dgm:chPref val="7"/>
          <dgm:dir/>
        </dgm:presLayoutVars>
      </dgm:prSet>
      <dgm:spPr/>
    </dgm:pt>
    <dgm:pt modelId="{8C236AB0-60EE-40CA-B797-32DF8C3D574C}" type="pres">
      <dgm:prSet presAssocID="{8C825941-04D0-427B-A924-ADA840029CDB}" presName="Name1" presStyleCnt="0"/>
      <dgm:spPr/>
    </dgm:pt>
    <dgm:pt modelId="{CD00F27F-F556-405D-BAA0-6EEAE272F468}" type="pres">
      <dgm:prSet presAssocID="{8C825941-04D0-427B-A924-ADA840029CDB}" presName="cycle" presStyleCnt="0"/>
      <dgm:spPr/>
    </dgm:pt>
    <dgm:pt modelId="{E9A7F859-0CD8-4C05-A8F6-6B3BEE283161}" type="pres">
      <dgm:prSet presAssocID="{8C825941-04D0-427B-A924-ADA840029CDB}" presName="srcNode" presStyleLbl="node1" presStyleIdx="0" presStyleCnt="2"/>
      <dgm:spPr/>
    </dgm:pt>
    <dgm:pt modelId="{3573A236-56F4-4A4C-A72D-0ED13F7612A4}" type="pres">
      <dgm:prSet presAssocID="{8C825941-04D0-427B-A924-ADA840029CDB}" presName="conn" presStyleLbl="parChTrans1D2" presStyleIdx="0" presStyleCnt="1"/>
      <dgm:spPr/>
    </dgm:pt>
    <dgm:pt modelId="{8CC51CFF-DEBD-42FD-83CD-AB68A4D1C51A}" type="pres">
      <dgm:prSet presAssocID="{8C825941-04D0-427B-A924-ADA840029CDB}" presName="extraNode" presStyleLbl="node1" presStyleIdx="0" presStyleCnt="2"/>
      <dgm:spPr/>
    </dgm:pt>
    <dgm:pt modelId="{36140968-0E33-4940-8FBD-0C3C1A4267C1}" type="pres">
      <dgm:prSet presAssocID="{8C825941-04D0-427B-A924-ADA840029CDB}" presName="dstNode" presStyleLbl="node1" presStyleIdx="0" presStyleCnt="2"/>
      <dgm:spPr/>
    </dgm:pt>
    <dgm:pt modelId="{2BA8657A-6CD0-4201-8D9C-3C413E09E310}" type="pres">
      <dgm:prSet presAssocID="{055F2DCE-F05D-4044-A46B-AB1B6BE022B2}" presName="text_1" presStyleLbl="node1" presStyleIdx="0" presStyleCnt="2">
        <dgm:presLayoutVars>
          <dgm:bulletEnabled val="1"/>
        </dgm:presLayoutVars>
      </dgm:prSet>
      <dgm:spPr/>
    </dgm:pt>
    <dgm:pt modelId="{9DADED93-730B-43F2-980A-C5202E2F9CEB}" type="pres">
      <dgm:prSet presAssocID="{055F2DCE-F05D-4044-A46B-AB1B6BE022B2}" presName="accent_1" presStyleCnt="0"/>
      <dgm:spPr/>
    </dgm:pt>
    <dgm:pt modelId="{7314B96A-C7BE-4382-8B80-129B6DA937C2}" type="pres">
      <dgm:prSet presAssocID="{055F2DCE-F05D-4044-A46B-AB1B6BE022B2}" presName="accentRepeatNode" presStyleLbl="solidFgAcc1" presStyleIdx="0" presStyleCnt="2"/>
      <dgm:spPr/>
    </dgm:pt>
    <dgm:pt modelId="{036E85FB-D2D2-4B23-8BAE-69C7918BBECE}" type="pres">
      <dgm:prSet presAssocID="{196C23D6-468E-4A38-A9ED-08C04AC6E4EE}" presName="text_2" presStyleLbl="node1" presStyleIdx="1" presStyleCnt="2">
        <dgm:presLayoutVars>
          <dgm:bulletEnabled val="1"/>
        </dgm:presLayoutVars>
      </dgm:prSet>
      <dgm:spPr/>
    </dgm:pt>
    <dgm:pt modelId="{FEC8A9C3-E403-4CF3-B094-61E6A0A4E9F3}" type="pres">
      <dgm:prSet presAssocID="{196C23D6-468E-4A38-A9ED-08C04AC6E4EE}" presName="accent_2" presStyleCnt="0"/>
      <dgm:spPr/>
    </dgm:pt>
    <dgm:pt modelId="{4DB75055-D591-4578-B4DD-723954BFB883}" type="pres">
      <dgm:prSet presAssocID="{196C23D6-468E-4A38-A9ED-08C04AC6E4EE}" presName="accentRepeatNode" presStyleLbl="solidFgAcc1" presStyleIdx="1" presStyleCnt="2"/>
      <dgm:spPr/>
    </dgm:pt>
  </dgm:ptLst>
  <dgm:cxnLst>
    <dgm:cxn modelId="{53213960-FD7B-4C9C-BA81-E1FE5E955E55}" type="presOf" srcId="{196C23D6-468E-4A38-A9ED-08C04AC6E4EE}" destId="{036E85FB-D2D2-4B23-8BAE-69C7918BBECE}" srcOrd="0" destOrd="0" presId="urn:microsoft.com/office/officeart/2008/layout/VerticalCurvedList"/>
    <dgm:cxn modelId="{79B34453-6318-4B28-A5EF-64E88CC87689}" type="presOf" srcId="{09BA18CF-E59C-4B4D-BF1A-B30F48B69364}" destId="{3573A236-56F4-4A4C-A72D-0ED13F7612A4}" srcOrd="0" destOrd="0" presId="urn:microsoft.com/office/officeart/2008/layout/VerticalCurvedList"/>
    <dgm:cxn modelId="{872C6483-6C70-4442-A9F8-2B2E0C2CE271}" srcId="{8C825941-04D0-427B-A924-ADA840029CDB}" destId="{055F2DCE-F05D-4044-A46B-AB1B6BE022B2}" srcOrd="0" destOrd="0" parTransId="{CC1C3D0A-C919-46F4-BED8-A8364D5032A3}" sibTransId="{09BA18CF-E59C-4B4D-BF1A-B30F48B69364}"/>
    <dgm:cxn modelId="{0BE1F18A-C5A1-4CD6-965C-01E6AB96182A}" type="presOf" srcId="{8C825941-04D0-427B-A924-ADA840029CDB}" destId="{27ACA067-90D3-481F-8FC0-2867CF15925B}" srcOrd="0" destOrd="0" presId="urn:microsoft.com/office/officeart/2008/layout/VerticalCurvedList"/>
    <dgm:cxn modelId="{519901A2-0361-4C9D-AB8F-F8E256AF9071}" srcId="{8C825941-04D0-427B-A924-ADA840029CDB}" destId="{196C23D6-468E-4A38-A9ED-08C04AC6E4EE}" srcOrd="1" destOrd="0" parTransId="{6F44980A-1BE3-47C9-A09C-3C71DF419349}" sibTransId="{6EB21BEC-DB8F-4791-9D48-20698E7F9B65}"/>
    <dgm:cxn modelId="{1FDA2BCB-E44A-40EF-ACB5-DD2AF38A1250}" type="presOf" srcId="{055F2DCE-F05D-4044-A46B-AB1B6BE022B2}" destId="{2BA8657A-6CD0-4201-8D9C-3C413E09E310}" srcOrd="0" destOrd="0" presId="urn:microsoft.com/office/officeart/2008/layout/VerticalCurvedList"/>
    <dgm:cxn modelId="{C4E2A025-13C5-4938-9D60-2528DC85821B}" type="presParOf" srcId="{27ACA067-90D3-481F-8FC0-2867CF15925B}" destId="{8C236AB0-60EE-40CA-B797-32DF8C3D574C}" srcOrd="0" destOrd="0" presId="urn:microsoft.com/office/officeart/2008/layout/VerticalCurvedList"/>
    <dgm:cxn modelId="{7A97827D-6681-4A6D-B5F1-91AE55079E1A}" type="presParOf" srcId="{8C236AB0-60EE-40CA-B797-32DF8C3D574C}" destId="{CD00F27F-F556-405D-BAA0-6EEAE272F468}" srcOrd="0" destOrd="0" presId="urn:microsoft.com/office/officeart/2008/layout/VerticalCurvedList"/>
    <dgm:cxn modelId="{7485A638-466F-4B54-AC89-5A283A3630B2}" type="presParOf" srcId="{CD00F27F-F556-405D-BAA0-6EEAE272F468}" destId="{E9A7F859-0CD8-4C05-A8F6-6B3BEE283161}" srcOrd="0" destOrd="0" presId="urn:microsoft.com/office/officeart/2008/layout/VerticalCurvedList"/>
    <dgm:cxn modelId="{E1092F4F-B341-4DA2-ADD3-FF51692707DB}" type="presParOf" srcId="{CD00F27F-F556-405D-BAA0-6EEAE272F468}" destId="{3573A236-56F4-4A4C-A72D-0ED13F7612A4}" srcOrd="1" destOrd="0" presId="urn:microsoft.com/office/officeart/2008/layout/VerticalCurvedList"/>
    <dgm:cxn modelId="{6A24C0EC-A874-49DE-BC4D-2382349AEA9B}" type="presParOf" srcId="{CD00F27F-F556-405D-BAA0-6EEAE272F468}" destId="{8CC51CFF-DEBD-42FD-83CD-AB68A4D1C51A}" srcOrd="2" destOrd="0" presId="urn:microsoft.com/office/officeart/2008/layout/VerticalCurvedList"/>
    <dgm:cxn modelId="{D566B1DF-ED31-4D9C-9933-AE2009F3545D}" type="presParOf" srcId="{CD00F27F-F556-405D-BAA0-6EEAE272F468}" destId="{36140968-0E33-4940-8FBD-0C3C1A4267C1}" srcOrd="3" destOrd="0" presId="urn:microsoft.com/office/officeart/2008/layout/VerticalCurvedList"/>
    <dgm:cxn modelId="{9275D69E-91D8-411E-869F-663D6419843C}" type="presParOf" srcId="{8C236AB0-60EE-40CA-B797-32DF8C3D574C}" destId="{2BA8657A-6CD0-4201-8D9C-3C413E09E310}" srcOrd="1" destOrd="0" presId="urn:microsoft.com/office/officeart/2008/layout/VerticalCurvedList"/>
    <dgm:cxn modelId="{38E91C5A-E534-4887-B79D-27185A7C13F4}" type="presParOf" srcId="{8C236AB0-60EE-40CA-B797-32DF8C3D574C}" destId="{9DADED93-730B-43F2-980A-C5202E2F9CEB}" srcOrd="2" destOrd="0" presId="urn:microsoft.com/office/officeart/2008/layout/VerticalCurvedList"/>
    <dgm:cxn modelId="{6C7CF4E0-8099-4F15-943B-B2B803AEB95B}" type="presParOf" srcId="{9DADED93-730B-43F2-980A-C5202E2F9CEB}" destId="{7314B96A-C7BE-4382-8B80-129B6DA937C2}" srcOrd="0" destOrd="0" presId="urn:microsoft.com/office/officeart/2008/layout/VerticalCurvedList"/>
    <dgm:cxn modelId="{E12B0255-BF88-4729-B368-F05632883F47}" type="presParOf" srcId="{8C236AB0-60EE-40CA-B797-32DF8C3D574C}" destId="{036E85FB-D2D2-4B23-8BAE-69C7918BBECE}" srcOrd="3" destOrd="0" presId="urn:microsoft.com/office/officeart/2008/layout/VerticalCurvedList"/>
    <dgm:cxn modelId="{5A3E2A5A-7FC9-4FA2-8497-6AD889F12ABF}" type="presParOf" srcId="{8C236AB0-60EE-40CA-B797-32DF8C3D574C}" destId="{FEC8A9C3-E403-4CF3-B094-61E6A0A4E9F3}" srcOrd="4" destOrd="0" presId="urn:microsoft.com/office/officeart/2008/layout/VerticalCurvedList"/>
    <dgm:cxn modelId="{A1B0720A-3778-4A16-A92B-C2CDF2DDD4BD}" type="presParOf" srcId="{FEC8A9C3-E403-4CF3-B094-61E6A0A4E9F3}" destId="{4DB75055-D591-4578-B4DD-723954BFB88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D0B9DE5-4BA1-414F-9568-6EEA15C1C665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bs-Latn-BA"/>
        </a:p>
      </dgm:t>
    </dgm:pt>
    <dgm:pt modelId="{7AFED5E6-4A67-4EB3-B42D-2AFFD453DC25}">
      <dgm:prSet custT="1"/>
      <dgm:spPr/>
      <dgm:t>
        <a:bodyPr/>
        <a:lstStyle/>
        <a:p>
          <a:r>
            <a:rPr lang="bs-Latn-BA" sz="1600" b="0" dirty="0" err="1"/>
            <a:t>Ombudsmeni</a:t>
          </a:r>
          <a:r>
            <a:rPr lang="bs-Latn-BA" sz="1600" b="0" dirty="0"/>
            <a:t> su ukazali na potrebu </a:t>
          </a:r>
          <a:r>
            <a:rPr lang="bs-Latn-BA" sz="1600" b="0" dirty="0" err="1"/>
            <a:t>izmještaja</a:t>
          </a:r>
          <a:r>
            <a:rPr lang="bs-Latn-BA" sz="1600" b="0" dirty="0"/>
            <a:t> ove </a:t>
          </a:r>
          <a:r>
            <a:rPr lang="bs-Latn-BA" sz="1600" b="0" dirty="0" err="1"/>
            <a:t>ustanov</a:t>
          </a:r>
          <a:r>
            <a:rPr lang="bs" sz="1600" b="0" dirty="0"/>
            <a:t>e</a:t>
          </a:r>
          <a:r>
            <a:rPr lang="bs-Latn-BA" sz="1600" b="0" dirty="0"/>
            <a:t> iz Kazneno-popravnog zavoda Banja Luka, ali iz Zavoda navode da će maloljetnici morati ostati u sklopu ove ustanove još neodređeni broj godina, čak i uz uložene napore ustanove da se ovaj problem </a:t>
          </a:r>
          <a:r>
            <a:rPr lang="bs-Latn-BA" sz="1600" b="0" dirty="0" err="1"/>
            <a:t>riješ</a:t>
          </a:r>
          <a:r>
            <a:rPr lang="bs" sz="1600" b="0" dirty="0"/>
            <a:t>i.</a:t>
          </a:r>
          <a:endParaRPr lang="bs-Latn-BA" sz="1600" b="0" dirty="0"/>
        </a:p>
      </dgm:t>
    </dgm:pt>
    <dgm:pt modelId="{1BD574FA-EDCD-4ED2-8782-34BAA8E4A15E}" type="parTrans" cxnId="{2B18E5D2-F1AF-4C91-8B9E-901D7F17A15E}">
      <dgm:prSet/>
      <dgm:spPr/>
      <dgm:t>
        <a:bodyPr/>
        <a:lstStyle/>
        <a:p>
          <a:endParaRPr lang="bs-Latn-BA"/>
        </a:p>
      </dgm:t>
    </dgm:pt>
    <dgm:pt modelId="{CB141596-E1A1-43E2-A661-CC1745C07E8C}" type="sibTrans" cxnId="{2B18E5D2-F1AF-4C91-8B9E-901D7F17A15E}">
      <dgm:prSet/>
      <dgm:spPr/>
      <dgm:t>
        <a:bodyPr/>
        <a:lstStyle/>
        <a:p>
          <a:endParaRPr lang="bs-Latn-BA"/>
        </a:p>
      </dgm:t>
    </dgm:pt>
    <dgm:pt modelId="{F70DBA64-40D3-430F-83E5-86DAB5FC54CD}">
      <dgm:prSet custT="1"/>
      <dgm:spPr/>
      <dgm:t>
        <a:bodyPr/>
        <a:lstStyle/>
        <a:p>
          <a:r>
            <a:rPr lang="bs" sz="1600" b="0" dirty="0"/>
            <a:t>Ovo odjeljenje je predviđeno za 16 maloljetnika. </a:t>
          </a:r>
          <a:r>
            <a:rPr lang="bs-Latn-BA" sz="1600" b="0" dirty="0"/>
            <a:t>Vanjski dio objekta je obložen žicom, a na prozorima se nalaze rešetke, što predstavlja nedostatak u pogledu smještaja maloljetnika, te ostavlja snažan utjecaj na svrhu koja se želi postići tretmanom</a:t>
          </a:r>
          <a:r>
            <a:rPr lang="bs" sz="1600" b="0" dirty="0"/>
            <a:t>.</a:t>
          </a:r>
          <a:endParaRPr lang="bs-Latn-BA" sz="1600" b="0" dirty="0"/>
        </a:p>
      </dgm:t>
    </dgm:pt>
    <dgm:pt modelId="{35B99799-271C-4834-96AB-1817431196F0}" type="parTrans" cxnId="{F5C3F0D6-7BBC-4C12-830D-A7232A693C48}">
      <dgm:prSet/>
      <dgm:spPr/>
      <dgm:t>
        <a:bodyPr/>
        <a:lstStyle/>
        <a:p>
          <a:endParaRPr lang="bs-Latn-BA"/>
        </a:p>
      </dgm:t>
    </dgm:pt>
    <dgm:pt modelId="{D9C620A2-AE6A-4E96-AE24-3080B8F30F69}" type="sibTrans" cxnId="{F5C3F0D6-7BBC-4C12-830D-A7232A693C48}">
      <dgm:prSet/>
      <dgm:spPr/>
      <dgm:t>
        <a:bodyPr/>
        <a:lstStyle/>
        <a:p>
          <a:endParaRPr lang="bs-Latn-BA"/>
        </a:p>
      </dgm:t>
    </dgm:pt>
    <dgm:pt modelId="{CF635403-FED1-40C5-94C2-CC70C6ACA941}">
      <dgm:prSet custT="1"/>
      <dgm:spPr/>
      <dgm:t>
        <a:bodyPr/>
        <a:lstStyle/>
        <a:p>
          <a:r>
            <a:rPr lang="bs-Latn-BA" sz="1600" b="0" dirty="0"/>
            <a:t>Iz razgovora sa maloljetnicima zaključeno je da su djelimično zadovoljni sa ishranom, ali navode da su im omogućene brojne sportske aktivnost, izleti, sekcije, biblioteka i druge zanimljivosti, te da imaju kontakt sa vanjskim svijetom putem posjeta, telefonskih razgovora, ali i omogućeno im je korištenje računara i televizora </a:t>
          </a:r>
        </a:p>
      </dgm:t>
    </dgm:pt>
    <dgm:pt modelId="{4DF5C77C-9CFF-4052-BDF3-3355C98C32A8}" type="parTrans" cxnId="{4FA3CCBF-C5A8-4768-BF8E-F02CC76E92A5}">
      <dgm:prSet/>
      <dgm:spPr/>
      <dgm:t>
        <a:bodyPr/>
        <a:lstStyle/>
        <a:p>
          <a:endParaRPr lang="bs-Latn-BA"/>
        </a:p>
      </dgm:t>
    </dgm:pt>
    <dgm:pt modelId="{91B46879-A4EE-44A7-8C12-179599A23FEF}" type="sibTrans" cxnId="{4FA3CCBF-C5A8-4768-BF8E-F02CC76E92A5}">
      <dgm:prSet/>
      <dgm:spPr/>
      <dgm:t>
        <a:bodyPr/>
        <a:lstStyle/>
        <a:p>
          <a:endParaRPr lang="bs-Latn-BA"/>
        </a:p>
      </dgm:t>
    </dgm:pt>
    <dgm:pt modelId="{A0237321-2B59-467C-9C11-1E44F107D3AE}" type="pres">
      <dgm:prSet presAssocID="{5D0B9DE5-4BA1-414F-9568-6EEA15C1C665}" presName="vert0" presStyleCnt="0">
        <dgm:presLayoutVars>
          <dgm:dir/>
          <dgm:animOne val="branch"/>
          <dgm:animLvl val="lvl"/>
        </dgm:presLayoutVars>
      </dgm:prSet>
      <dgm:spPr/>
    </dgm:pt>
    <dgm:pt modelId="{101D2E3B-2A0E-4402-93DE-15B7D46C9C48}" type="pres">
      <dgm:prSet presAssocID="{7AFED5E6-4A67-4EB3-B42D-2AFFD453DC25}" presName="thickLine" presStyleLbl="alignNode1" presStyleIdx="0" presStyleCnt="3"/>
      <dgm:spPr/>
    </dgm:pt>
    <dgm:pt modelId="{1B0DE1E8-CD36-4394-A6C4-7A985D8D74D7}" type="pres">
      <dgm:prSet presAssocID="{7AFED5E6-4A67-4EB3-B42D-2AFFD453DC25}" presName="horz1" presStyleCnt="0"/>
      <dgm:spPr/>
    </dgm:pt>
    <dgm:pt modelId="{29965FA8-2BA6-4483-B6C4-76CC1A0D4525}" type="pres">
      <dgm:prSet presAssocID="{7AFED5E6-4A67-4EB3-B42D-2AFFD453DC25}" presName="tx1" presStyleLbl="revTx" presStyleIdx="0" presStyleCnt="3"/>
      <dgm:spPr/>
    </dgm:pt>
    <dgm:pt modelId="{ACF6D91C-EB15-40A6-8AA2-4B07CCAFBD9F}" type="pres">
      <dgm:prSet presAssocID="{7AFED5E6-4A67-4EB3-B42D-2AFFD453DC25}" presName="vert1" presStyleCnt="0"/>
      <dgm:spPr/>
    </dgm:pt>
    <dgm:pt modelId="{66EBDFC2-E838-4182-83B3-B480657CFF89}" type="pres">
      <dgm:prSet presAssocID="{F70DBA64-40D3-430F-83E5-86DAB5FC54CD}" presName="thickLine" presStyleLbl="alignNode1" presStyleIdx="1" presStyleCnt="3"/>
      <dgm:spPr/>
    </dgm:pt>
    <dgm:pt modelId="{118DF660-E6B9-49FC-B64C-0CB86F597DA3}" type="pres">
      <dgm:prSet presAssocID="{F70DBA64-40D3-430F-83E5-86DAB5FC54CD}" presName="horz1" presStyleCnt="0"/>
      <dgm:spPr/>
    </dgm:pt>
    <dgm:pt modelId="{878168E9-64B5-4193-BB4F-933D3415A807}" type="pres">
      <dgm:prSet presAssocID="{F70DBA64-40D3-430F-83E5-86DAB5FC54CD}" presName="tx1" presStyleLbl="revTx" presStyleIdx="1" presStyleCnt="3"/>
      <dgm:spPr/>
    </dgm:pt>
    <dgm:pt modelId="{D0CC7BB4-E45D-4ACC-8BCD-13C6E3A76131}" type="pres">
      <dgm:prSet presAssocID="{F70DBA64-40D3-430F-83E5-86DAB5FC54CD}" presName="vert1" presStyleCnt="0"/>
      <dgm:spPr/>
    </dgm:pt>
    <dgm:pt modelId="{A4D55CA7-A384-4420-ADC3-29195C33D673}" type="pres">
      <dgm:prSet presAssocID="{CF635403-FED1-40C5-94C2-CC70C6ACA941}" presName="thickLine" presStyleLbl="alignNode1" presStyleIdx="2" presStyleCnt="3"/>
      <dgm:spPr/>
    </dgm:pt>
    <dgm:pt modelId="{361976B3-B249-4F6C-9E8C-904A437CF7DB}" type="pres">
      <dgm:prSet presAssocID="{CF635403-FED1-40C5-94C2-CC70C6ACA941}" presName="horz1" presStyleCnt="0"/>
      <dgm:spPr/>
    </dgm:pt>
    <dgm:pt modelId="{EBD35F79-5C61-4178-A21A-74292AA94846}" type="pres">
      <dgm:prSet presAssocID="{CF635403-FED1-40C5-94C2-CC70C6ACA941}" presName="tx1" presStyleLbl="revTx" presStyleIdx="2" presStyleCnt="3"/>
      <dgm:spPr/>
    </dgm:pt>
    <dgm:pt modelId="{AE03BF9E-DE89-44AC-9818-574FBD67B29C}" type="pres">
      <dgm:prSet presAssocID="{CF635403-FED1-40C5-94C2-CC70C6ACA941}" presName="vert1" presStyleCnt="0"/>
      <dgm:spPr/>
    </dgm:pt>
  </dgm:ptLst>
  <dgm:cxnLst>
    <dgm:cxn modelId="{92D52738-F130-4669-9B9A-377FFB6FCF5C}" type="presOf" srcId="{CF635403-FED1-40C5-94C2-CC70C6ACA941}" destId="{EBD35F79-5C61-4178-A21A-74292AA94846}" srcOrd="0" destOrd="0" presId="urn:microsoft.com/office/officeart/2008/layout/LinedList"/>
    <dgm:cxn modelId="{07692384-32CB-45D4-854D-52CBB7542B4F}" type="presOf" srcId="{F70DBA64-40D3-430F-83E5-86DAB5FC54CD}" destId="{878168E9-64B5-4193-BB4F-933D3415A807}" srcOrd="0" destOrd="0" presId="urn:microsoft.com/office/officeart/2008/layout/LinedList"/>
    <dgm:cxn modelId="{4FA3CCBF-C5A8-4768-BF8E-F02CC76E92A5}" srcId="{5D0B9DE5-4BA1-414F-9568-6EEA15C1C665}" destId="{CF635403-FED1-40C5-94C2-CC70C6ACA941}" srcOrd="2" destOrd="0" parTransId="{4DF5C77C-9CFF-4052-BDF3-3355C98C32A8}" sibTransId="{91B46879-A4EE-44A7-8C12-179599A23FEF}"/>
    <dgm:cxn modelId="{2B18E5D2-F1AF-4C91-8B9E-901D7F17A15E}" srcId="{5D0B9DE5-4BA1-414F-9568-6EEA15C1C665}" destId="{7AFED5E6-4A67-4EB3-B42D-2AFFD453DC25}" srcOrd="0" destOrd="0" parTransId="{1BD574FA-EDCD-4ED2-8782-34BAA8E4A15E}" sibTransId="{CB141596-E1A1-43E2-A661-CC1745C07E8C}"/>
    <dgm:cxn modelId="{F5C3F0D6-7BBC-4C12-830D-A7232A693C48}" srcId="{5D0B9DE5-4BA1-414F-9568-6EEA15C1C665}" destId="{F70DBA64-40D3-430F-83E5-86DAB5FC54CD}" srcOrd="1" destOrd="0" parTransId="{35B99799-271C-4834-96AB-1817431196F0}" sibTransId="{D9C620A2-AE6A-4E96-AE24-3080B8F30F69}"/>
    <dgm:cxn modelId="{BFA9AADD-5B1B-4F06-85E5-31855261F02A}" type="presOf" srcId="{7AFED5E6-4A67-4EB3-B42D-2AFFD453DC25}" destId="{29965FA8-2BA6-4483-B6C4-76CC1A0D4525}" srcOrd="0" destOrd="0" presId="urn:microsoft.com/office/officeart/2008/layout/LinedList"/>
    <dgm:cxn modelId="{9057D4F9-ACB5-4767-9D56-CA587DA7FECF}" type="presOf" srcId="{5D0B9DE5-4BA1-414F-9568-6EEA15C1C665}" destId="{A0237321-2B59-467C-9C11-1E44F107D3AE}" srcOrd="0" destOrd="0" presId="urn:microsoft.com/office/officeart/2008/layout/LinedList"/>
    <dgm:cxn modelId="{431569A2-B394-43A6-929B-16A8953B6598}" type="presParOf" srcId="{A0237321-2B59-467C-9C11-1E44F107D3AE}" destId="{101D2E3B-2A0E-4402-93DE-15B7D46C9C48}" srcOrd="0" destOrd="0" presId="urn:microsoft.com/office/officeart/2008/layout/LinedList"/>
    <dgm:cxn modelId="{19CE8A13-28F8-4052-8A73-45B941B56805}" type="presParOf" srcId="{A0237321-2B59-467C-9C11-1E44F107D3AE}" destId="{1B0DE1E8-CD36-4394-A6C4-7A985D8D74D7}" srcOrd="1" destOrd="0" presId="urn:microsoft.com/office/officeart/2008/layout/LinedList"/>
    <dgm:cxn modelId="{74C6C7C9-852A-49E5-89D8-484977DB9534}" type="presParOf" srcId="{1B0DE1E8-CD36-4394-A6C4-7A985D8D74D7}" destId="{29965FA8-2BA6-4483-B6C4-76CC1A0D4525}" srcOrd="0" destOrd="0" presId="urn:microsoft.com/office/officeart/2008/layout/LinedList"/>
    <dgm:cxn modelId="{783D184E-991F-4F2B-9391-407DEA74F5EB}" type="presParOf" srcId="{1B0DE1E8-CD36-4394-A6C4-7A985D8D74D7}" destId="{ACF6D91C-EB15-40A6-8AA2-4B07CCAFBD9F}" srcOrd="1" destOrd="0" presId="urn:microsoft.com/office/officeart/2008/layout/LinedList"/>
    <dgm:cxn modelId="{50A79F04-C9F1-4878-B173-DC7C694E6A8A}" type="presParOf" srcId="{A0237321-2B59-467C-9C11-1E44F107D3AE}" destId="{66EBDFC2-E838-4182-83B3-B480657CFF89}" srcOrd="2" destOrd="0" presId="urn:microsoft.com/office/officeart/2008/layout/LinedList"/>
    <dgm:cxn modelId="{511A6EF6-CDC1-4598-B52C-3D43C9927A60}" type="presParOf" srcId="{A0237321-2B59-467C-9C11-1E44F107D3AE}" destId="{118DF660-E6B9-49FC-B64C-0CB86F597DA3}" srcOrd="3" destOrd="0" presId="urn:microsoft.com/office/officeart/2008/layout/LinedList"/>
    <dgm:cxn modelId="{4E6AE8D4-8D8B-4D6E-91AD-0D3A92B39327}" type="presParOf" srcId="{118DF660-E6B9-49FC-B64C-0CB86F597DA3}" destId="{878168E9-64B5-4193-BB4F-933D3415A807}" srcOrd="0" destOrd="0" presId="urn:microsoft.com/office/officeart/2008/layout/LinedList"/>
    <dgm:cxn modelId="{7E82C4FB-2EC5-4CF0-8D5D-9B2CD0CF6E89}" type="presParOf" srcId="{118DF660-E6B9-49FC-B64C-0CB86F597DA3}" destId="{D0CC7BB4-E45D-4ACC-8BCD-13C6E3A76131}" srcOrd="1" destOrd="0" presId="urn:microsoft.com/office/officeart/2008/layout/LinedList"/>
    <dgm:cxn modelId="{311BE33B-94D7-46DF-B995-0B2B06848B0B}" type="presParOf" srcId="{A0237321-2B59-467C-9C11-1E44F107D3AE}" destId="{A4D55CA7-A384-4420-ADC3-29195C33D673}" srcOrd="4" destOrd="0" presId="urn:microsoft.com/office/officeart/2008/layout/LinedList"/>
    <dgm:cxn modelId="{1CC33048-7DED-4C7B-B24B-1F9563E9CAEF}" type="presParOf" srcId="{A0237321-2B59-467C-9C11-1E44F107D3AE}" destId="{361976B3-B249-4F6C-9E8C-904A437CF7DB}" srcOrd="5" destOrd="0" presId="urn:microsoft.com/office/officeart/2008/layout/LinedList"/>
    <dgm:cxn modelId="{8819D67A-5D5B-42D8-BB70-BF8C5AB53551}" type="presParOf" srcId="{361976B3-B249-4F6C-9E8C-904A437CF7DB}" destId="{EBD35F79-5C61-4178-A21A-74292AA94846}" srcOrd="0" destOrd="0" presId="urn:microsoft.com/office/officeart/2008/layout/LinedList"/>
    <dgm:cxn modelId="{91550A39-A863-46A3-BFEA-0B4578637E42}" type="presParOf" srcId="{361976B3-B249-4F6C-9E8C-904A437CF7DB}" destId="{AE03BF9E-DE89-44AC-9818-574FBD67B29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AADF2-40ED-42EA-8362-ECFB9350697B}">
      <dsp:nvSpPr>
        <dsp:cNvPr id="0" name=""/>
        <dsp:cNvSpPr/>
      </dsp:nvSpPr>
      <dsp:spPr>
        <a:xfrm>
          <a:off x="0" y="0"/>
          <a:ext cx="7638148" cy="10965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1600" kern="1200" dirty="0"/>
            <a:t>2016. godine </a:t>
          </a:r>
          <a:r>
            <a:rPr lang="bs-Latn-BA" sz="1600" kern="1200" dirty="0" err="1"/>
            <a:t>Ombudsmeni</a:t>
          </a:r>
          <a:r>
            <a:rPr lang="bs-Latn-BA" sz="1600" kern="1200" dirty="0"/>
            <a:t> za ljudska prava u BiH (u saradnji sa UNICEF-om) posjetili su niz ustanova u kojima su smješteni maloljetni prestupnici i izvršili uvid u trenutno stanje. Rezultat posjeta je bio dokument:</a:t>
          </a:r>
        </a:p>
      </dsp:txBody>
      <dsp:txXfrm>
        <a:off x="32117" y="32117"/>
        <a:ext cx="6362227" cy="1032315"/>
      </dsp:txXfrm>
    </dsp:sp>
    <dsp:sp modelId="{CE647FDA-4B8A-4951-ACBC-3617717214C0}">
      <dsp:nvSpPr>
        <dsp:cNvPr id="0" name=""/>
        <dsp:cNvSpPr/>
      </dsp:nvSpPr>
      <dsp:spPr>
        <a:xfrm>
          <a:off x="639694" y="1295922"/>
          <a:ext cx="7638148" cy="10965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901328"/>
                <a:satOff val="-2999"/>
                <a:lumOff val="-1503"/>
                <a:alphaOff val="0"/>
                <a:tint val="96000"/>
                <a:lumMod val="104000"/>
              </a:schemeClr>
            </a:gs>
            <a:gs pos="100000">
              <a:schemeClr val="accent3">
                <a:hueOff val="901328"/>
                <a:satOff val="-2999"/>
                <a:lumOff val="-1503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1600" b="1" i="1" kern="1200" dirty="0">
              <a:solidFill>
                <a:schemeClr val="tx1"/>
              </a:solidFill>
            </a:rPr>
            <a:t>„Analiza stanja u ustanovama u kojima su smješteni maloljetnici u sukobu sa zakonom u Bosni i Hercegovini“</a:t>
          </a:r>
          <a:endParaRPr lang="bs-Latn-BA" sz="1600" b="1" kern="1200" dirty="0">
            <a:solidFill>
              <a:schemeClr val="tx1"/>
            </a:solidFill>
          </a:endParaRPr>
        </a:p>
      </dsp:txBody>
      <dsp:txXfrm>
        <a:off x="671811" y="1328039"/>
        <a:ext cx="6221462" cy="1032315"/>
      </dsp:txXfrm>
    </dsp:sp>
    <dsp:sp modelId="{BEAA0160-D61A-4860-BE45-8CBF5270C6C4}">
      <dsp:nvSpPr>
        <dsp:cNvPr id="0" name=""/>
        <dsp:cNvSpPr/>
      </dsp:nvSpPr>
      <dsp:spPr>
        <a:xfrm>
          <a:off x="1269842" y="2591844"/>
          <a:ext cx="7638148" cy="10965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802655"/>
                <a:satOff val="-5998"/>
                <a:lumOff val="-3006"/>
                <a:alphaOff val="0"/>
                <a:tint val="96000"/>
                <a:lumMod val="104000"/>
              </a:schemeClr>
            </a:gs>
            <a:gs pos="100000">
              <a:schemeClr val="accent3">
                <a:hueOff val="1802655"/>
                <a:satOff val="-5998"/>
                <a:lumOff val="-300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1600" kern="1200" dirty="0"/>
            <a:t>Nakon toga </a:t>
          </a:r>
          <a:r>
            <a:rPr lang="bs-Latn-BA" sz="1600" kern="1200" dirty="0" err="1"/>
            <a:t>Ombudsmeni</a:t>
          </a:r>
          <a:r>
            <a:rPr lang="bs-Latn-BA" sz="1600" kern="1200" dirty="0"/>
            <a:t> nadziru implementaciju preporuka iz Analize, što rezultira izvještajem pod nazivom:</a:t>
          </a:r>
        </a:p>
      </dsp:txBody>
      <dsp:txXfrm>
        <a:off x="1301959" y="2623961"/>
        <a:ext cx="6231010" cy="1032315"/>
      </dsp:txXfrm>
    </dsp:sp>
    <dsp:sp modelId="{3E7251D4-4AF1-46FD-B13B-B65E387F6C58}">
      <dsp:nvSpPr>
        <dsp:cNvPr id="0" name=""/>
        <dsp:cNvSpPr/>
      </dsp:nvSpPr>
      <dsp:spPr>
        <a:xfrm>
          <a:off x="1909537" y="3887766"/>
          <a:ext cx="7638148" cy="10965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703983"/>
                <a:satOff val="-8997"/>
                <a:lumOff val="-4509"/>
                <a:alphaOff val="0"/>
                <a:tint val="96000"/>
                <a:lumMod val="104000"/>
              </a:schemeClr>
            </a:gs>
            <a:gs pos="100000">
              <a:schemeClr val="accent3">
                <a:hueOff val="2703983"/>
                <a:satOff val="-8997"/>
                <a:lumOff val="-4509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1600" b="1" i="1" kern="1200" dirty="0">
              <a:solidFill>
                <a:schemeClr val="tx1"/>
              </a:solidFill>
            </a:rPr>
            <a:t>„Izvještaj o realizaciji preporuka iz dokumenta pod nazivom „Analiza stanja u ustanovama u kojima su smješteni maloljetnici u sukobu sa zakonom u Bosni i Hercegovini“</a:t>
          </a:r>
          <a:r>
            <a:rPr lang="bs-Latn-BA" sz="1600" b="1" kern="1200" dirty="0">
              <a:solidFill>
                <a:schemeClr val="tx1"/>
              </a:solidFill>
            </a:rPr>
            <a:t> </a:t>
          </a:r>
          <a:r>
            <a:rPr lang="bs-Latn-BA" sz="1600" b="1" i="1" kern="1200" dirty="0">
              <a:solidFill>
                <a:schemeClr val="tx1"/>
              </a:solidFill>
            </a:rPr>
            <a:t>i ocjena trenutnog stanja“</a:t>
          </a:r>
          <a:endParaRPr lang="bs-Latn-BA" sz="1600" b="1" kern="1200" dirty="0">
            <a:solidFill>
              <a:schemeClr val="tx1"/>
            </a:solidFill>
          </a:endParaRPr>
        </a:p>
      </dsp:txBody>
      <dsp:txXfrm>
        <a:off x="1941654" y="3919883"/>
        <a:ext cx="6221462" cy="1032315"/>
      </dsp:txXfrm>
    </dsp:sp>
    <dsp:sp modelId="{95CA19BF-7E78-4742-9489-AF32F1239F75}">
      <dsp:nvSpPr>
        <dsp:cNvPr id="0" name=""/>
        <dsp:cNvSpPr/>
      </dsp:nvSpPr>
      <dsp:spPr>
        <a:xfrm>
          <a:off x="6925391" y="839857"/>
          <a:ext cx="712757" cy="712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s-Latn-BA" sz="3200" kern="1200"/>
        </a:p>
      </dsp:txBody>
      <dsp:txXfrm>
        <a:off x="7085761" y="839857"/>
        <a:ext cx="392017" cy="536350"/>
      </dsp:txXfrm>
    </dsp:sp>
    <dsp:sp modelId="{61D92B37-9248-4FC0-9D74-543B5F27511A}">
      <dsp:nvSpPr>
        <dsp:cNvPr id="0" name=""/>
        <dsp:cNvSpPr/>
      </dsp:nvSpPr>
      <dsp:spPr>
        <a:xfrm>
          <a:off x="7565086" y="2135779"/>
          <a:ext cx="712757" cy="712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614058"/>
            <a:satOff val="-4278"/>
            <a:lumOff val="-554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1614058"/>
              <a:satOff val="-4278"/>
              <a:lumOff val="-55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s-Latn-BA" sz="3200" kern="1200"/>
        </a:p>
      </dsp:txBody>
      <dsp:txXfrm>
        <a:off x="7725456" y="2135779"/>
        <a:ext cx="392017" cy="536350"/>
      </dsp:txXfrm>
    </dsp:sp>
    <dsp:sp modelId="{A7F6A14A-B47E-480D-8111-E52032EDFBBF}">
      <dsp:nvSpPr>
        <dsp:cNvPr id="0" name=""/>
        <dsp:cNvSpPr/>
      </dsp:nvSpPr>
      <dsp:spPr>
        <a:xfrm>
          <a:off x="8195233" y="3431701"/>
          <a:ext cx="712757" cy="712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3228116"/>
            <a:satOff val="-8556"/>
            <a:lumOff val="-1108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3228116"/>
              <a:satOff val="-8556"/>
              <a:lumOff val="-11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s-Latn-BA" sz="3200" kern="1200"/>
        </a:p>
      </dsp:txBody>
      <dsp:txXfrm>
        <a:off x="8355603" y="3431701"/>
        <a:ext cx="392017" cy="5363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987F87-3A57-4064-B406-07C500FA96D1}">
      <dsp:nvSpPr>
        <dsp:cNvPr id="0" name=""/>
        <dsp:cNvSpPr/>
      </dsp:nvSpPr>
      <dsp:spPr>
        <a:xfrm>
          <a:off x="3168" y="482395"/>
          <a:ext cx="3088998" cy="123559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" sz="3400" kern="1200" dirty="0"/>
            <a:t>Odijevanje i ishrana</a:t>
          </a:r>
          <a:endParaRPr lang="bs-Latn-BA" sz="3400" kern="1200" dirty="0"/>
        </a:p>
      </dsp:txBody>
      <dsp:txXfrm>
        <a:off x="3168" y="482395"/>
        <a:ext cx="3088998" cy="1235599"/>
      </dsp:txXfrm>
    </dsp:sp>
    <dsp:sp modelId="{8123A20B-532F-428A-AE16-512D101C9A41}">
      <dsp:nvSpPr>
        <dsp:cNvPr id="0" name=""/>
        <dsp:cNvSpPr/>
      </dsp:nvSpPr>
      <dsp:spPr>
        <a:xfrm>
          <a:off x="3168" y="1717994"/>
          <a:ext cx="3088998" cy="363987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s-Latn-BA" sz="1600" b="1" kern="1200" dirty="0">
              <a:effectLst/>
              <a:latin typeface="+mn-lt"/>
              <a:ea typeface="Times New Roman" panose="02020603050405020304" pitchFamily="18" charset="0"/>
            </a:rPr>
            <a:t>Maloljetnicima je dopušteno nositi vlastitu odjeću i obuću prikladnu klimatskim uslovima, a ukoliko je to potrebno, odjeću im obezbjeđuje ustanova o svom trošku. Kuhinja je dovoljno prostrana, uredna i čista, a jelovnik je vidno istaknut. U istoj zgradi se nalazi i trpezarija. Maloljetnici ističu da su zadovoljni ishranom i da učestvuju u izradi </a:t>
          </a:r>
          <a:r>
            <a:rPr lang="bs-Latn-BA" sz="1600" b="1" kern="1200" dirty="0" err="1">
              <a:effectLst/>
              <a:latin typeface="+mn-lt"/>
              <a:ea typeface="Times New Roman" panose="02020603050405020304" pitchFamily="18" charset="0"/>
            </a:rPr>
            <a:t>jelovni</a:t>
          </a:r>
          <a:r>
            <a:rPr lang="bs" sz="1600" b="1" kern="1200" dirty="0">
              <a:effectLst/>
              <a:latin typeface="+mn-lt"/>
              <a:ea typeface="Times New Roman" panose="02020603050405020304" pitchFamily="18" charset="0"/>
            </a:rPr>
            <a:t>ka.</a:t>
          </a:r>
          <a:endParaRPr lang="bs-Latn-BA" sz="1600" kern="1200" dirty="0"/>
        </a:p>
      </dsp:txBody>
      <dsp:txXfrm>
        <a:off x="3168" y="1717994"/>
        <a:ext cx="3088998" cy="3639870"/>
      </dsp:txXfrm>
    </dsp:sp>
    <dsp:sp modelId="{48C89620-E2CA-4A52-9832-C4D2617D9A22}">
      <dsp:nvSpPr>
        <dsp:cNvPr id="0" name=""/>
        <dsp:cNvSpPr/>
      </dsp:nvSpPr>
      <dsp:spPr>
        <a:xfrm>
          <a:off x="3524626" y="482395"/>
          <a:ext cx="3088998" cy="1235599"/>
        </a:xfrm>
        <a:prstGeom prst="rect">
          <a:avLst/>
        </a:prstGeom>
        <a:gradFill rotWithShape="0">
          <a:gsLst>
            <a:gs pos="0">
              <a:schemeClr val="accent5">
                <a:hueOff val="2404066"/>
                <a:satOff val="-4882"/>
                <a:lumOff val="3137"/>
                <a:alphaOff val="0"/>
                <a:tint val="96000"/>
                <a:lumMod val="104000"/>
              </a:schemeClr>
            </a:gs>
            <a:gs pos="100000">
              <a:schemeClr val="accent5">
                <a:hueOff val="2404066"/>
                <a:satOff val="-4882"/>
                <a:lumOff val="3137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hueOff val="2404066"/>
              <a:satOff val="-4882"/>
              <a:lumOff val="3137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" sz="3400" kern="1200" dirty="0">
              <a:solidFill>
                <a:schemeClr val="bg1"/>
              </a:solidFill>
            </a:rPr>
            <a:t>Zdravstvena zaštita</a:t>
          </a:r>
          <a:endParaRPr lang="bs-Latn-BA" sz="3400" kern="1200" dirty="0">
            <a:solidFill>
              <a:schemeClr val="bg1"/>
            </a:solidFill>
          </a:endParaRPr>
        </a:p>
      </dsp:txBody>
      <dsp:txXfrm>
        <a:off x="3524626" y="482395"/>
        <a:ext cx="3088998" cy="1235599"/>
      </dsp:txXfrm>
    </dsp:sp>
    <dsp:sp modelId="{4ABA4E20-DB87-4A17-BAED-512977181A50}">
      <dsp:nvSpPr>
        <dsp:cNvPr id="0" name=""/>
        <dsp:cNvSpPr/>
      </dsp:nvSpPr>
      <dsp:spPr>
        <a:xfrm>
          <a:off x="3524626" y="1717994"/>
          <a:ext cx="3088998" cy="3639870"/>
        </a:xfrm>
        <a:prstGeom prst="rect">
          <a:avLst/>
        </a:prstGeom>
        <a:solidFill>
          <a:schemeClr val="accent5">
            <a:tint val="40000"/>
            <a:alpha val="90000"/>
            <a:hueOff val="2149088"/>
            <a:satOff val="-1732"/>
            <a:lumOff val="463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2149088"/>
              <a:satOff val="-1732"/>
              <a:lumOff val="463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s" sz="1600" b="1" kern="1200" dirty="0">
              <a:effectLst/>
              <a:latin typeface="+mn-lt"/>
              <a:ea typeface="Times New Roman" panose="02020603050405020304" pitchFamily="18" charset="0"/>
            </a:rPr>
            <a:t>Ob</a:t>
          </a:r>
          <a:r>
            <a:rPr lang="bs-Latn-BA" sz="1600" b="1" kern="1200" dirty="0" err="1">
              <a:effectLst/>
              <a:latin typeface="+mn-lt"/>
              <a:ea typeface="Times New Roman" panose="02020603050405020304" pitchFamily="18" charset="0"/>
            </a:rPr>
            <a:t>uhvata</a:t>
          </a:r>
          <a:r>
            <a:rPr lang="bs-Latn-BA" sz="1600" b="1" kern="1200" dirty="0">
              <a:effectLst/>
              <a:latin typeface="+mn-lt"/>
              <a:ea typeface="Times New Roman" panose="02020603050405020304" pitchFamily="18" charset="0"/>
            </a:rPr>
            <a:t> stalno </a:t>
          </a:r>
          <a:r>
            <a:rPr lang="bs" sz="1600" b="1" kern="1200" dirty="0">
              <a:effectLst/>
              <a:latin typeface="+mn-lt"/>
              <a:ea typeface="Times New Roman" panose="02020603050405020304" pitchFamily="18" charset="0"/>
            </a:rPr>
            <a:t>       </a:t>
          </a:r>
          <a:r>
            <a:rPr lang="bs-Latn-BA" sz="1600" b="1" kern="1200" dirty="0">
              <a:effectLst/>
              <a:latin typeface="+mn-lt"/>
              <a:ea typeface="Times New Roman" panose="02020603050405020304" pitchFamily="18" charset="0"/>
            </a:rPr>
            <a:t>zaposlenog stomatologa i medicinsku sestru, a ljekar </a:t>
          </a:r>
          <a:r>
            <a:rPr lang="bs-Latn-BA" sz="1600" b="1" kern="1200" dirty="0" err="1">
              <a:effectLst/>
              <a:latin typeface="+mn-lt"/>
              <a:ea typeface="Times New Roman" panose="02020603050405020304" pitchFamily="18" charset="0"/>
            </a:rPr>
            <a:t>opšte</a:t>
          </a:r>
          <a:r>
            <a:rPr lang="bs-Latn-BA" sz="1600" b="1" kern="1200" dirty="0">
              <a:effectLst/>
              <a:latin typeface="+mn-lt"/>
              <a:ea typeface="Times New Roman" panose="02020603050405020304" pitchFamily="18" charset="0"/>
            </a:rPr>
            <a:t> prakse i neuropsihijatar su tu po potrebi. Ambulanta je dobro </a:t>
          </a:r>
          <a:r>
            <a:rPr lang="bs-Latn-BA" sz="1600" b="1" kern="1200" dirty="0" err="1">
              <a:effectLst/>
              <a:latin typeface="+mn-lt"/>
              <a:ea typeface="Times New Roman" panose="02020603050405020304" pitchFamily="18" charset="0"/>
            </a:rPr>
            <a:t>snadbjevena</a:t>
          </a:r>
          <a:r>
            <a:rPr lang="bs-Latn-BA" sz="1600" b="1" kern="1200" dirty="0">
              <a:effectLst/>
              <a:latin typeface="+mn-lt"/>
              <a:ea typeface="Times New Roman" panose="02020603050405020304" pitchFamily="18" charset="0"/>
            </a:rPr>
            <a:t> lijekovima, a u slučaju potrebe za intervencijom izvan zatvora,</a:t>
          </a:r>
          <a:r>
            <a:rPr lang="bs" sz="1600" b="1" kern="1200" dirty="0">
              <a:ea typeface="Times New Roman" panose="02020603050405020304" pitchFamily="18" charset="0"/>
            </a:rPr>
            <a:t> </a:t>
          </a:r>
          <a:r>
            <a:rPr lang="bs-Latn-BA" sz="1600" b="1" kern="1200" dirty="0">
              <a:effectLst/>
              <a:latin typeface="+mn-lt"/>
              <a:ea typeface="Times New Roman" panose="02020603050405020304" pitchFamily="18" charset="0"/>
            </a:rPr>
            <a:t>upućuju </a:t>
          </a:r>
          <a:r>
            <a:rPr lang="bs" sz="1600" b="1" kern="1200" dirty="0">
              <a:effectLst/>
              <a:latin typeface="+mn-lt"/>
              <a:ea typeface="Times New Roman" panose="02020603050405020304" pitchFamily="18" charset="0"/>
            </a:rPr>
            <a:t>se </a:t>
          </a:r>
          <a:r>
            <a:rPr lang="bs-Latn-BA" sz="1600" b="1" kern="1200" dirty="0">
              <a:effectLst/>
              <a:latin typeface="+mn-lt"/>
              <a:ea typeface="Times New Roman" panose="02020603050405020304" pitchFamily="18" charset="0"/>
            </a:rPr>
            <a:t>u Dom zdravlja </a:t>
          </a:r>
          <a:r>
            <a:rPr lang="bs-Latn-BA" sz="1600" b="1" kern="1200" dirty="0" err="1">
              <a:effectLst/>
              <a:latin typeface="+mn-lt"/>
              <a:ea typeface="Times New Roman" panose="02020603050405020304" pitchFamily="18" charset="0"/>
            </a:rPr>
            <a:t>Kasindo</a:t>
          </a:r>
          <a:r>
            <a:rPr lang="bs-Latn-BA" sz="1600" b="1" kern="1200" dirty="0">
              <a:effectLst/>
              <a:latin typeface="+mn-lt"/>
              <a:ea typeface="Times New Roman" panose="02020603050405020304" pitchFamily="18" charset="0"/>
            </a:rPr>
            <a:t>. </a:t>
          </a:r>
          <a:r>
            <a:rPr lang="bs" sz="1600" b="1" kern="1200" dirty="0">
              <a:effectLst/>
              <a:latin typeface="+mn-lt"/>
              <a:ea typeface="Times New Roman" panose="02020603050405020304" pitchFamily="18" charset="0"/>
            </a:rPr>
            <a:t>Maloljetnici ističu da su zadovoljni zdravstvenom zaštitom koja im se pruža.</a:t>
          </a:r>
          <a:endParaRPr lang="bs-Latn-BA" sz="1600" kern="1200" dirty="0"/>
        </a:p>
      </dsp:txBody>
      <dsp:txXfrm>
        <a:off x="3524626" y="1717994"/>
        <a:ext cx="3088998" cy="3639870"/>
      </dsp:txXfrm>
    </dsp:sp>
    <dsp:sp modelId="{A18319CA-C2FD-49D3-9A9F-A88A05E0DA1F}">
      <dsp:nvSpPr>
        <dsp:cNvPr id="0" name=""/>
        <dsp:cNvSpPr/>
      </dsp:nvSpPr>
      <dsp:spPr>
        <a:xfrm>
          <a:off x="7046085" y="482395"/>
          <a:ext cx="3088998" cy="1235599"/>
        </a:xfrm>
        <a:prstGeom prst="rect">
          <a:avLst/>
        </a:prstGeom>
        <a:gradFill rotWithShape="0">
          <a:gsLst>
            <a:gs pos="0">
              <a:schemeClr val="accent5">
                <a:hueOff val="4808133"/>
                <a:satOff val="-9764"/>
                <a:lumOff val="6275"/>
                <a:alphaOff val="0"/>
                <a:tint val="96000"/>
                <a:lumMod val="104000"/>
              </a:schemeClr>
            </a:gs>
            <a:gs pos="100000">
              <a:schemeClr val="accent5">
                <a:hueOff val="4808133"/>
                <a:satOff val="-9764"/>
                <a:lumOff val="6275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hueOff val="4808133"/>
              <a:satOff val="-9764"/>
              <a:lumOff val="627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s-Latn-BA" sz="3400" kern="1200"/>
        </a:p>
      </dsp:txBody>
      <dsp:txXfrm>
        <a:off x="7046085" y="482395"/>
        <a:ext cx="3088998" cy="1235599"/>
      </dsp:txXfrm>
    </dsp:sp>
    <dsp:sp modelId="{FB3BE177-9373-4D2F-ADA9-4A34FC246389}">
      <dsp:nvSpPr>
        <dsp:cNvPr id="0" name=""/>
        <dsp:cNvSpPr/>
      </dsp:nvSpPr>
      <dsp:spPr>
        <a:xfrm>
          <a:off x="7046085" y="1717994"/>
          <a:ext cx="3088998" cy="3639870"/>
        </a:xfrm>
        <a:prstGeom prst="rect">
          <a:avLst/>
        </a:prstGeom>
        <a:solidFill>
          <a:schemeClr val="accent5">
            <a:tint val="40000"/>
            <a:alpha val="90000"/>
            <a:hueOff val="4298175"/>
            <a:satOff val="-3465"/>
            <a:lumOff val="926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4298175"/>
              <a:satOff val="-3465"/>
              <a:lumOff val="926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05CE69-2352-4D86-AE46-4CB22058D0F1}">
      <dsp:nvSpPr>
        <dsp:cNvPr id="0" name=""/>
        <dsp:cNvSpPr/>
      </dsp:nvSpPr>
      <dsp:spPr>
        <a:xfrm>
          <a:off x="2706" y="1996515"/>
          <a:ext cx="3297332" cy="131893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" sz="2000" b="1" kern="1200" dirty="0"/>
            <a:t>SUD</a:t>
          </a:r>
          <a:endParaRPr lang="bs-Latn-BA" sz="2000" b="1" kern="1200" dirty="0"/>
        </a:p>
      </dsp:txBody>
      <dsp:txXfrm>
        <a:off x="662173" y="1996515"/>
        <a:ext cx="1978399" cy="1318933"/>
      </dsp:txXfrm>
    </dsp:sp>
    <dsp:sp modelId="{3DAB0A24-992A-4219-8471-26994D1A8991}">
      <dsp:nvSpPr>
        <dsp:cNvPr id="0" name=""/>
        <dsp:cNvSpPr/>
      </dsp:nvSpPr>
      <dsp:spPr>
        <a:xfrm>
          <a:off x="2970306" y="1996515"/>
          <a:ext cx="3297332" cy="1318933"/>
        </a:xfrm>
        <a:prstGeom prst="chevron">
          <a:avLst/>
        </a:prstGeom>
        <a:solidFill>
          <a:schemeClr val="accent3">
            <a:hueOff val="1351992"/>
            <a:satOff val="-4498"/>
            <a:lumOff val="-2255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" sz="2000" b="1" kern="1200" dirty="0"/>
            <a:t>ODGOJNI CENTAR</a:t>
          </a:r>
          <a:endParaRPr lang="bs-Latn-BA" sz="2000" b="1" kern="1200" dirty="0"/>
        </a:p>
      </dsp:txBody>
      <dsp:txXfrm>
        <a:off x="3629773" y="1996515"/>
        <a:ext cx="1978399" cy="1318933"/>
      </dsp:txXfrm>
    </dsp:sp>
    <dsp:sp modelId="{0486E370-A898-40DA-9D68-1DCFE382D7B3}">
      <dsp:nvSpPr>
        <dsp:cNvPr id="0" name=""/>
        <dsp:cNvSpPr/>
      </dsp:nvSpPr>
      <dsp:spPr>
        <a:xfrm>
          <a:off x="5937905" y="1996515"/>
          <a:ext cx="3297332" cy="1318933"/>
        </a:xfrm>
        <a:prstGeom prst="chevron">
          <a:avLst/>
        </a:prstGeom>
        <a:solidFill>
          <a:schemeClr val="accent3">
            <a:hueOff val="2703983"/>
            <a:satOff val="-8997"/>
            <a:lumOff val="-4509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BA" sz="1100" kern="1200" dirty="0"/>
            <a:t>Mjera se izriče na određeni broj sati tokom dana u trajanju najmanje 14 dana, a najduže 30 dana i na neprekidan boravak u trajanju najmanje 15 dana, ali ne duže od tri mjeseca.</a:t>
          </a:r>
          <a:endParaRPr lang="bs-Latn-BA" sz="1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597372" y="1996515"/>
        <a:ext cx="1978399" cy="13189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58FBDE-9CC6-43D4-8697-29834AF9BB72}">
      <dsp:nvSpPr>
        <dsp:cNvPr id="0" name=""/>
        <dsp:cNvSpPr/>
      </dsp:nvSpPr>
      <dsp:spPr>
        <a:xfrm>
          <a:off x="1899260" y="1501830"/>
          <a:ext cx="1751829" cy="17518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b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s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" sz="1100" kern="1200" dirty="0"/>
            <a:t>Ustanova </a:t>
          </a:r>
          <a:r>
            <a:rPr lang="hr-BA" sz="1100" kern="1200" dirty="0"/>
            <a:t>je organizovana u tri organizacijske jedinice, od kojih se dvije direktno odnose na rad s korisnicima</a:t>
          </a:r>
          <a:endParaRPr lang="bs-Latn-BA" sz="1100" kern="1200" dirty="0"/>
        </a:p>
      </dsp:txBody>
      <dsp:txXfrm>
        <a:off x="2155809" y="1758379"/>
        <a:ext cx="1238731" cy="1238731"/>
      </dsp:txXfrm>
    </dsp:sp>
    <dsp:sp modelId="{9E622CEA-DC4D-413E-A037-043088AEBB3C}">
      <dsp:nvSpPr>
        <dsp:cNvPr id="0" name=""/>
        <dsp:cNvSpPr/>
      </dsp:nvSpPr>
      <dsp:spPr>
        <a:xfrm rot="12900000">
          <a:off x="706390" y="1173744"/>
          <a:ext cx="1411622" cy="49927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A1883D-2872-4BA4-99E7-FDBA18155D55}">
      <dsp:nvSpPr>
        <dsp:cNvPr id="0" name=""/>
        <dsp:cNvSpPr/>
      </dsp:nvSpPr>
      <dsp:spPr>
        <a:xfrm>
          <a:off x="1916" y="352848"/>
          <a:ext cx="1664238" cy="13313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" sz="1700" kern="1200" dirty="0"/>
            <a:t>Služba za izvršenje sudskih mjera</a:t>
          </a:r>
          <a:endParaRPr lang="bs-Latn-BA" sz="1700" kern="1200" dirty="0"/>
        </a:p>
      </dsp:txBody>
      <dsp:txXfrm>
        <a:off x="40911" y="391843"/>
        <a:ext cx="1586248" cy="1253400"/>
      </dsp:txXfrm>
    </dsp:sp>
    <dsp:sp modelId="{12481529-7644-40B7-982B-60CC2BC1F445}">
      <dsp:nvSpPr>
        <dsp:cNvPr id="0" name=""/>
        <dsp:cNvSpPr/>
      </dsp:nvSpPr>
      <dsp:spPr>
        <a:xfrm rot="19500000">
          <a:off x="3432338" y="1173744"/>
          <a:ext cx="1411622" cy="49927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0266D9-44F1-425B-B401-D2AF55206C05}">
      <dsp:nvSpPr>
        <dsp:cNvPr id="0" name=""/>
        <dsp:cNvSpPr/>
      </dsp:nvSpPr>
      <dsp:spPr>
        <a:xfrm>
          <a:off x="3884196" y="352848"/>
          <a:ext cx="1664238" cy="13313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" sz="1700" kern="1200" dirty="0"/>
            <a:t>Služba za zbrinjavanje djece u stanju potrebe</a:t>
          </a:r>
          <a:endParaRPr lang="bs-Latn-BA" sz="1700" kern="1200" dirty="0"/>
        </a:p>
      </dsp:txBody>
      <dsp:txXfrm>
        <a:off x="3923191" y="391843"/>
        <a:ext cx="1586248" cy="12534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73A236-56F4-4A4C-A72D-0ED13F7612A4}">
      <dsp:nvSpPr>
        <dsp:cNvPr id="0" name=""/>
        <dsp:cNvSpPr/>
      </dsp:nvSpPr>
      <dsp:spPr>
        <a:xfrm>
          <a:off x="-3095931" y="-479651"/>
          <a:ext cx="3716582" cy="3716582"/>
        </a:xfrm>
        <a:prstGeom prst="blockArc">
          <a:avLst>
            <a:gd name="adj1" fmla="val 18900000"/>
            <a:gd name="adj2" fmla="val 2700000"/>
            <a:gd name="adj3" fmla="val 581"/>
          </a:avLst>
        </a:prstGeom>
        <a:noFill/>
        <a:ln w="15875" cap="rnd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A8657A-6CD0-4201-8D9C-3C413E09E310}">
      <dsp:nvSpPr>
        <dsp:cNvPr id="0" name=""/>
        <dsp:cNvSpPr/>
      </dsp:nvSpPr>
      <dsp:spPr>
        <a:xfrm>
          <a:off x="506856" y="393904"/>
          <a:ext cx="8995142" cy="78769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523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" sz="1800" kern="1200" dirty="0">
              <a:solidFill>
                <a:schemeClr val="tx1"/>
              </a:solidFill>
            </a:rPr>
            <a:t>Da </a:t>
          </a:r>
          <a:r>
            <a:rPr lang="hr-HR" sz="1800" kern="1200" dirty="0">
              <a:solidFill>
                <a:schemeClr val="tx1"/>
              </a:solidFill>
            </a:rPr>
            <a:t>iznađu finansijska sredstva i obezbijede saglasnosti za izgradnju vanjskih stepenica, te osposobe pristup ustanovi za osobe sa invaliditetom.    </a:t>
          </a:r>
          <a:endParaRPr lang="bs-Latn-BA" sz="1800" kern="1200" dirty="0">
            <a:solidFill>
              <a:schemeClr val="tx1"/>
            </a:solidFill>
          </a:endParaRPr>
        </a:p>
      </dsp:txBody>
      <dsp:txXfrm>
        <a:off x="506856" y="393904"/>
        <a:ext cx="8995142" cy="787699"/>
      </dsp:txXfrm>
    </dsp:sp>
    <dsp:sp modelId="{7314B96A-C7BE-4382-8B80-129B6DA937C2}">
      <dsp:nvSpPr>
        <dsp:cNvPr id="0" name=""/>
        <dsp:cNvSpPr/>
      </dsp:nvSpPr>
      <dsp:spPr>
        <a:xfrm>
          <a:off x="14544" y="295442"/>
          <a:ext cx="984624" cy="9846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6E85FB-D2D2-4B23-8BAE-69C7918BBECE}">
      <dsp:nvSpPr>
        <dsp:cNvPr id="0" name=""/>
        <dsp:cNvSpPr/>
      </dsp:nvSpPr>
      <dsp:spPr>
        <a:xfrm>
          <a:off x="506856" y="1575674"/>
          <a:ext cx="8995142" cy="78769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96000"/>
                <a:lumMod val="104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523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" sz="1800" kern="1200" dirty="0">
              <a:solidFill>
                <a:schemeClr val="tx1"/>
              </a:solidFill>
            </a:rPr>
            <a:t>Da os</a:t>
          </a:r>
          <a:r>
            <a:rPr lang="hr-HR" sz="1800" kern="1200" dirty="0">
              <a:solidFill>
                <a:schemeClr val="tx1"/>
              </a:solidFill>
            </a:rPr>
            <a:t>posobe pristup ustanovi za osobe sa invaliditetom.    </a:t>
          </a:r>
          <a:endParaRPr lang="bs-Latn-BA" sz="1800" kern="1200" dirty="0">
            <a:solidFill>
              <a:schemeClr val="tx1"/>
            </a:solidFill>
          </a:endParaRPr>
        </a:p>
      </dsp:txBody>
      <dsp:txXfrm>
        <a:off x="506856" y="1575674"/>
        <a:ext cx="8995142" cy="787699"/>
      </dsp:txXfrm>
    </dsp:sp>
    <dsp:sp modelId="{4DB75055-D591-4578-B4DD-723954BFB883}">
      <dsp:nvSpPr>
        <dsp:cNvPr id="0" name=""/>
        <dsp:cNvSpPr/>
      </dsp:nvSpPr>
      <dsp:spPr>
        <a:xfrm>
          <a:off x="14544" y="1477212"/>
          <a:ext cx="984624" cy="9846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1D2E3B-2A0E-4402-93DE-15B7D46C9C48}">
      <dsp:nvSpPr>
        <dsp:cNvPr id="0" name=""/>
        <dsp:cNvSpPr/>
      </dsp:nvSpPr>
      <dsp:spPr>
        <a:xfrm>
          <a:off x="0" y="2206"/>
          <a:ext cx="520842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965FA8-2BA6-4483-B6C4-76CC1A0D4525}">
      <dsp:nvSpPr>
        <dsp:cNvPr id="0" name=""/>
        <dsp:cNvSpPr/>
      </dsp:nvSpPr>
      <dsp:spPr>
        <a:xfrm>
          <a:off x="0" y="2206"/>
          <a:ext cx="5208422" cy="1505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1600" b="0" kern="1200" dirty="0" err="1"/>
            <a:t>Ombudsmeni</a:t>
          </a:r>
          <a:r>
            <a:rPr lang="bs-Latn-BA" sz="1600" b="0" kern="1200" dirty="0"/>
            <a:t> su ukazali na potrebu </a:t>
          </a:r>
          <a:r>
            <a:rPr lang="bs-Latn-BA" sz="1600" b="0" kern="1200" dirty="0" err="1"/>
            <a:t>izmještaja</a:t>
          </a:r>
          <a:r>
            <a:rPr lang="bs-Latn-BA" sz="1600" b="0" kern="1200" dirty="0"/>
            <a:t> ove </a:t>
          </a:r>
          <a:r>
            <a:rPr lang="bs-Latn-BA" sz="1600" b="0" kern="1200" dirty="0" err="1"/>
            <a:t>ustanov</a:t>
          </a:r>
          <a:r>
            <a:rPr lang="bs" sz="1600" b="0" kern="1200" dirty="0"/>
            <a:t>e</a:t>
          </a:r>
          <a:r>
            <a:rPr lang="bs-Latn-BA" sz="1600" b="0" kern="1200" dirty="0"/>
            <a:t> iz Kazneno-popravnog zavoda Banja Luka, ali iz Zavoda navode da će maloljetnici morati ostati u sklopu ove ustanove još neodređeni broj godina, čak i uz uložene napore ustanove da se ovaj problem </a:t>
          </a:r>
          <a:r>
            <a:rPr lang="bs-Latn-BA" sz="1600" b="0" kern="1200" dirty="0" err="1"/>
            <a:t>riješ</a:t>
          </a:r>
          <a:r>
            <a:rPr lang="bs" sz="1600" b="0" kern="1200" dirty="0"/>
            <a:t>i.</a:t>
          </a:r>
          <a:endParaRPr lang="bs-Latn-BA" sz="1600" b="0" kern="1200" dirty="0"/>
        </a:p>
      </dsp:txBody>
      <dsp:txXfrm>
        <a:off x="0" y="2206"/>
        <a:ext cx="5208422" cy="1505117"/>
      </dsp:txXfrm>
    </dsp:sp>
    <dsp:sp modelId="{66EBDFC2-E838-4182-83B3-B480657CFF89}">
      <dsp:nvSpPr>
        <dsp:cNvPr id="0" name=""/>
        <dsp:cNvSpPr/>
      </dsp:nvSpPr>
      <dsp:spPr>
        <a:xfrm>
          <a:off x="0" y="1507324"/>
          <a:ext cx="520842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8168E9-64B5-4193-BB4F-933D3415A807}">
      <dsp:nvSpPr>
        <dsp:cNvPr id="0" name=""/>
        <dsp:cNvSpPr/>
      </dsp:nvSpPr>
      <dsp:spPr>
        <a:xfrm>
          <a:off x="0" y="1507324"/>
          <a:ext cx="5208422" cy="1505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" sz="1600" b="0" kern="1200" dirty="0"/>
            <a:t>Ovo odjeljenje je predviđeno za 16 maloljetnika. </a:t>
          </a:r>
          <a:r>
            <a:rPr lang="bs-Latn-BA" sz="1600" b="0" kern="1200" dirty="0"/>
            <a:t>Vanjski dio objekta je obložen žicom, a na prozorima se nalaze rešetke, što predstavlja nedostatak u pogledu smještaja maloljetnika, te ostavlja snažan utjecaj na svrhu koja se želi postići tretmanom</a:t>
          </a:r>
          <a:r>
            <a:rPr lang="bs" sz="1600" b="0" kern="1200" dirty="0"/>
            <a:t>.</a:t>
          </a:r>
          <a:endParaRPr lang="bs-Latn-BA" sz="1600" b="0" kern="1200" dirty="0"/>
        </a:p>
      </dsp:txBody>
      <dsp:txXfrm>
        <a:off x="0" y="1507324"/>
        <a:ext cx="5208422" cy="1505117"/>
      </dsp:txXfrm>
    </dsp:sp>
    <dsp:sp modelId="{A4D55CA7-A384-4420-ADC3-29195C33D673}">
      <dsp:nvSpPr>
        <dsp:cNvPr id="0" name=""/>
        <dsp:cNvSpPr/>
      </dsp:nvSpPr>
      <dsp:spPr>
        <a:xfrm>
          <a:off x="0" y="3012441"/>
          <a:ext cx="520842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D35F79-5C61-4178-A21A-74292AA94846}">
      <dsp:nvSpPr>
        <dsp:cNvPr id="0" name=""/>
        <dsp:cNvSpPr/>
      </dsp:nvSpPr>
      <dsp:spPr>
        <a:xfrm>
          <a:off x="0" y="3012441"/>
          <a:ext cx="5208422" cy="1505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1600" b="0" kern="1200" dirty="0"/>
            <a:t>Iz razgovora sa maloljetnicima zaključeno je da su djelimično zadovoljni sa ishranom, ali navode da su im omogućene brojne sportske aktivnost, izleti, sekcije, biblioteka i druge zanimljivosti, te da imaju kontakt sa vanjskim svijetom putem posjeta, telefonskih razgovora, ali i omogućeno im je korištenje računara i televizora </a:t>
          </a:r>
        </a:p>
      </dsp:txBody>
      <dsp:txXfrm>
        <a:off x="0" y="3012441"/>
        <a:ext cx="5208422" cy="1505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Rezervirano mjesto podatak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C0E8C-8F7C-4A55-8F2F-E813F19F9077}" type="datetimeFigureOut">
              <a:rPr lang="sr-Latn-RS" smtClean="0"/>
              <a:t>19.5.2020.</a:t>
            </a:fld>
            <a:endParaRPr lang="sr-Latn-RS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Rezervirano mjesto bilješ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sr-Latn-R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624B5-93D9-41FF-9ADF-81F8B6E88D9C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73606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18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43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s-Latn-BA"/>
              <a:t>Kliknite kako biste dodali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aslov i 2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s-Latn-BA"/>
              <a:t>Kliknite na ikonu kako biste dodali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71BD41F-8F81-4F64-897C-FF77A1AC7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875251"/>
            <a:ext cx="9454040" cy="2262781"/>
          </a:xfrm>
        </p:spPr>
        <p:txBody>
          <a:bodyPr>
            <a:noAutofit/>
          </a:bodyPr>
          <a:lstStyle/>
          <a:p>
            <a:r>
              <a:rPr lang="bs-Latn-BA" sz="3600" b="1" dirty="0">
                <a:latin typeface="Cambria" panose="02040503050406030204" pitchFamily="18" charset="0"/>
                <a:ea typeface="Cambria" panose="02040503050406030204" pitchFamily="18" charset="0"/>
              </a:rPr>
              <a:t>Izvještaj </a:t>
            </a:r>
            <a:r>
              <a:rPr lang="bs-Latn-BA" sz="3600" b="1" dirty="0" err="1">
                <a:latin typeface="Cambria" panose="02040503050406030204" pitchFamily="18" charset="0"/>
                <a:ea typeface="Cambria" panose="02040503050406030204" pitchFamily="18" charset="0"/>
              </a:rPr>
              <a:t>Ombudsmena</a:t>
            </a:r>
            <a:r>
              <a:rPr lang="bs-Latn-BA" sz="3600" b="1" dirty="0">
                <a:latin typeface="Cambria" panose="02040503050406030204" pitchFamily="18" charset="0"/>
                <a:ea typeface="Cambria" panose="02040503050406030204" pitchFamily="18" charset="0"/>
              </a:rPr>
              <a:t> za ljudska prava i nivo zaštite ljudskih prava maloljetnih prestupnika</a:t>
            </a:r>
            <a:b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sr-Latn-RS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A2D7878-CF4D-4F61-8087-602BA4B92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020600"/>
            <a:ext cx="6596541" cy="2007550"/>
          </a:xfrm>
        </p:spPr>
        <p:txBody>
          <a:bodyPr>
            <a:normAutofit/>
          </a:bodyPr>
          <a:lstStyle/>
          <a:p>
            <a:r>
              <a:rPr lang="bs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Predmet: Penologija</a:t>
            </a:r>
          </a:p>
          <a:p>
            <a:r>
              <a:rPr lang="bs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Studenti: Aida Šabanija, Habiba Kovačić i Emina Bajrić</a:t>
            </a:r>
          </a:p>
          <a:p>
            <a:r>
              <a:rPr lang="bs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Mentor: Doc. d</a:t>
            </a:r>
            <a:r>
              <a:rPr lang="bs" sz="1600" b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 Vildana Pleh</a:t>
            </a:r>
            <a:endParaRPr lang="sr-Latn-RS" sz="1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678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jagram 6">
            <a:extLst>
              <a:ext uri="{FF2B5EF4-FFF2-40B4-BE49-F238E27FC236}">
                <a16:creationId xmlns:a16="http://schemas.microsoft.com/office/drawing/2014/main" id="{B21DE865-74D9-434E-AB89-98DB0770FD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633387"/>
              </p:ext>
            </p:extLst>
          </p:nvPr>
        </p:nvGraphicFramePr>
        <p:xfrm>
          <a:off x="1712691" y="1552705"/>
          <a:ext cx="9547686" cy="4984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Naslov 8">
            <a:extLst>
              <a:ext uri="{FF2B5EF4-FFF2-40B4-BE49-F238E27FC236}">
                <a16:creationId xmlns:a16="http://schemas.microsoft.com/office/drawing/2014/main" id="{F4875D4C-6A72-41B5-B1D7-00CB1B393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418" y="509118"/>
            <a:ext cx="4906028" cy="795677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" sz="3733" dirty="0"/>
              <a:t> Uvodne napomene</a:t>
            </a:r>
            <a:endParaRPr lang="sr-Latn-RS" sz="3733" dirty="0"/>
          </a:p>
        </p:txBody>
      </p:sp>
    </p:spTree>
    <p:extLst>
      <p:ext uri="{BB962C8B-B14F-4D97-AF65-F5344CB8AC3E}">
        <p14:creationId xmlns:p14="http://schemas.microsoft.com/office/powerpoint/2010/main" val="2697107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6654" y="618166"/>
            <a:ext cx="11012131" cy="101803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" sz="3600" b="1" dirty="0"/>
              <a:t>PRAVNI OKVIR</a:t>
            </a:r>
            <a:endParaRPr lang="en-US" sz="3600" b="1" dirty="0"/>
          </a:p>
        </p:txBody>
      </p:sp>
      <p:cxnSp>
        <p:nvCxnSpPr>
          <p:cNvPr id="3" name="Prava linija spajanja sa strelicom 2">
            <a:extLst>
              <a:ext uri="{FF2B5EF4-FFF2-40B4-BE49-F238E27FC236}">
                <a16:creationId xmlns:a16="http://schemas.microsoft.com/office/drawing/2014/main" id="{2D651629-B7F7-41A9-AE06-708AD629FE27}"/>
              </a:ext>
            </a:extLst>
          </p:cNvPr>
          <p:cNvCxnSpPr>
            <a:cxnSpLocks/>
          </p:cNvCxnSpPr>
          <p:nvPr/>
        </p:nvCxnSpPr>
        <p:spPr>
          <a:xfrm>
            <a:off x="4706348" y="2052758"/>
            <a:ext cx="655476" cy="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" name="Prava linija spajanja sa strelicom 4">
            <a:extLst>
              <a:ext uri="{FF2B5EF4-FFF2-40B4-BE49-F238E27FC236}">
                <a16:creationId xmlns:a16="http://schemas.microsoft.com/office/drawing/2014/main" id="{585C5E7B-93FA-44E8-B2DD-961F26DA3FF7}"/>
              </a:ext>
            </a:extLst>
          </p:cNvPr>
          <p:cNvCxnSpPr>
            <a:cxnSpLocks/>
          </p:cNvCxnSpPr>
          <p:nvPr/>
        </p:nvCxnSpPr>
        <p:spPr>
          <a:xfrm>
            <a:off x="4808312" y="4876020"/>
            <a:ext cx="655476" cy="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9EE0C80-6EBF-4AF7-AEE6-86C924F6900F}"/>
              </a:ext>
            </a:extLst>
          </p:cNvPr>
          <p:cNvSpPr txBox="1"/>
          <p:nvPr/>
        </p:nvSpPr>
        <p:spPr>
          <a:xfrm>
            <a:off x="5819384" y="1321060"/>
            <a:ext cx="6145581" cy="267765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lvl="0" indent="-228594">
              <a:buFont typeface="Arial" panose="020B0604020202020204" pitchFamily="34" charset="0"/>
              <a:buChar char="•"/>
            </a:pPr>
            <a:r>
              <a:rPr lang="bs" sz="1400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Konvencija UN-a pravima djeteta</a:t>
            </a:r>
          </a:p>
          <a:p>
            <a:pPr marL="228594" lvl="0" indent="-228594">
              <a:buFont typeface="Arial" panose="020B0604020202020204" pitchFamily="34" charset="0"/>
              <a:buChar char="•"/>
            </a:pPr>
            <a:r>
              <a:rPr lang="bs" sz="1400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Evropska zatvorska pravila</a:t>
            </a:r>
          </a:p>
          <a:p>
            <a:pPr marL="228594" lvl="0" indent="-228594">
              <a:buFont typeface="Arial" panose="020B0604020202020204" pitchFamily="34" charset="0"/>
              <a:buChar char="•"/>
            </a:pPr>
            <a:r>
              <a:rPr lang="bs-Latn-BA" sz="1400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Standardna minimalna pravila UN-a za postupanje sa zatvorenicima</a:t>
            </a:r>
          </a:p>
          <a:p>
            <a:pPr marL="228594" lvl="0" indent="-228594">
              <a:buFont typeface="Arial" panose="020B0604020202020204" pitchFamily="34" charset="0"/>
              <a:buChar char="•"/>
            </a:pPr>
            <a:r>
              <a:rPr lang="bs-Latn-BA" sz="1400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Osnovni principi tretmana zatvorenika</a:t>
            </a:r>
          </a:p>
          <a:p>
            <a:pPr marL="228594" lvl="0" indent="-228594">
              <a:buFont typeface="Arial" panose="020B0604020202020204" pitchFamily="34" charset="0"/>
              <a:buChar char="•"/>
            </a:pPr>
            <a:r>
              <a:rPr lang="bs-Latn-BA" sz="1400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Pravila UN za zaštitu maloljetnih osoba lišenih slobode tzv. «</a:t>
            </a:r>
            <a:r>
              <a:rPr lang="bs-Latn-BA" sz="1400" b="1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Havanska pravila </a:t>
            </a:r>
            <a:r>
              <a:rPr lang="bs-Latn-BA" sz="1400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</a:p>
          <a:p>
            <a:pPr marL="228594" lvl="0" indent="-228594">
              <a:buFont typeface="Arial" panose="020B0604020202020204" pitchFamily="34" charset="0"/>
              <a:buChar char="•"/>
            </a:pPr>
            <a:r>
              <a:rPr lang="bs-Latn-BA" sz="1400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Standardna minimalna pravila Ujedinjenih naroda za maloljetničko pravosuđe iz 1985. godine tzv. «</a:t>
            </a:r>
            <a:r>
              <a:rPr lang="bs-Latn-BA" sz="1400" b="1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Pekinška pravila</a:t>
            </a:r>
            <a:r>
              <a:rPr lang="bs-Latn-BA" sz="1400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  <a:p>
            <a:pPr marL="228594" lvl="0" indent="-228594">
              <a:buFont typeface="Arial" panose="020B0604020202020204" pitchFamily="34" charset="0"/>
              <a:buChar char="•"/>
            </a:pPr>
            <a:r>
              <a:rPr lang="bs-Latn-BA" sz="1400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Pravila UN za postupanje sa ženama zatvorenicama i primjenu alternativnih mjera prema ženama prijestupnicama, tzv. «</a:t>
            </a:r>
            <a:r>
              <a:rPr lang="bs-Latn-BA" sz="1400" b="1" dirty="0" err="1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Bankogška</a:t>
            </a:r>
            <a:r>
              <a:rPr lang="bs-Latn-BA" sz="1400" b="1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 pravila</a:t>
            </a:r>
            <a:r>
              <a:rPr lang="bs-Latn-BA" sz="1400" dirty="0">
                <a:solidFill>
                  <a:schemeClr val="tx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3E7627-E892-4EA2-B9BC-EB80B77F7823}"/>
              </a:ext>
            </a:extLst>
          </p:cNvPr>
          <p:cNvSpPr txBox="1"/>
          <p:nvPr/>
        </p:nvSpPr>
        <p:spPr>
          <a:xfrm>
            <a:off x="5819384" y="4492155"/>
            <a:ext cx="6145581" cy="181588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algn="l">
              <a:buFont typeface="Arial" panose="020B0604020202020204" pitchFamily="34" charset="0"/>
              <a:buChar char="•"/>
            </a:pPr>
            <a:r>
              <a:rPr lang="bs" sz="1400" dirty="0">
                <a:solidFill>
                  <a:schemeClr val="tx1"/>
                </a:solidFill>
              </a:rPr>
              <a:t>KZ BiH, FBiH, RS i BDBiH</a:t>
            </a:r>
          </a:p>
          <a:p>
            <a:pPr marL="228594" indent="-228594" algn="l">
              <a:buFont typeface="Arial" panose="020B0604020202020204" pitchFamily="34" charset="0"/>
              <a:buChar char="•"/>
            </a:pPr>
            <a:r>
              <a:rPr lang="bs" sz="1400" dirty="0">
                <a:solidFill>
                  <a:schemeClr val="tx1"/>
                </a:solidFill>
              </a:rPr>
              <a:t>KZP BiH, FBiH, RS, BDBiH</a:t>
            </a:r>
          </a:p>
          <a:p>
            <a:pPr marL="228594" lvl="0" indent="-228594">
              <a:buFont typeface="Arial" panose="020B0604020202020204" pitchFamily="34" charset="0"/>
              <a:buChar char="•"/>
            </a:pPr>
            <a:r>
              <a:rPr lang="bs-Latn-BA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Zakon </a:t>
            </a:r>
            <a:r>
              <a:rPr lang="bs" sz="1400" dirty="0">
                <a:solidFill>
                  <a:schemeClr val="tx1"/>
                </a:solidFill>
                <a:ea typeface="Times New Roman" panose="02020603050405020304" pitchFamily="18" charset="0"/>
              </a:rPr>
              <a:t>o </a:t>
            </a:r>
            <a:r>
              <a:rPr lang="bs-Latn-BA" sz="14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izvršenju</a:t>
            </a:r>
            <a:r>
              <a:rPr lang="bs-Latn-BA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kaznenih sankcija, </a:t>
            </a:r>
            <a:r>
              <a:rPr lang="bs-Latn-BA" sz="14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pritvo</a:t>
            </a:r>
            <a:r>
              <a:rPr lang="bs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ra</a:t>
            </a:r>
            <a:r>
              <a:rPr lang="bs-Latn-BA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i drugih mjera</a:t>
            </a:r>
            <a:r>
              <a:rPr lang="bs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BiH</a:t>
            </a:r>
            <a:endParaRPr lang="bs-Latn-BA" sz="14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228594" lvl="0" indent="-228594">
              <a:buFont typeface="Arial" panose="020B0604020202020204" pitchFamily="34" charset="0"/>
              <a:buChar char="•"/>
            </a:pPr>
            <a:r>
              <a:rPr lang="bs-Latn-BA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Zakon o </a:t>
            </a:r>
            <a:r>
              <a:rPr lang="bs-Latn-BA" sz="14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izvršenju</a:t>
            </a:r>
            <a:r>
              <a:rPr lang="bs-Latn-BA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krivičnih i prekršajnih sankcija </a:t>
            </a:r>
            <a:r>
              <a:rPr lang="bs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RS</a:t>
            </a:r>
            <a:endParaRPr lang="bs-Latn-BA" sz="14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228594" lvl="0" indent="-228594">
              <a:buFont typeface="Arial" panose="020B0604020202020204" pitchFamily="34" charset="0"/>
              <a:buChar char="•"/>
            </a:pPr>
            <a:r>
              <a:rPr lang="bs-Latn-BA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Zakon</a:t>
            </a:r>
            <a:r>
              <a:rPr lang="bs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bs-Latn-BA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o </a:t>
            </a:r>
            <a:r>
              <a:rPr lang="bs-Latn-BA" sz="14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izvršenju</a:t>
            </a:r>
            <a:r>
              <a:rPr lang="bs-Latn-BA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krivičnih sankcija </a:t>
            </a:r>
            <a:r>
              <a:rPr lang="bs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FBiH</a:t>
            </a:r>
            <a:endParaRPr lang="bs-Latn-BA" sz="140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228594" lvl="0" indent="-228594">
              <a:buFont typeface="Arial" panose="020B0604020202020204" pitchFamily="34" charset="0"/>
              <a:buChar char="•"/>
            </a:pPr>
            <a:r>
              <a:rPr lang="bs-Latn-BA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Zakon</a:t>
            </a:r>
            <a:r>
              <a:rPr lang="bs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bs-Latn-BA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o </a:t>
            </a:r>
            <a:r>
              <a:rPr lang="bs-Latn-BA" sz="1400" dirty="0" err="1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izvršenju</a:t>
            </a:r>
            <a:r>
              <a:rPr lang="bs-Latn-BA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krivičnih sankcija, pritvora i drugih mjera </a:t>
            </a:r>
            <a:r>
              <a:rPr lang="bs" sz="1400" dirty="0">
                <a:solidFill>
                  <a:schemeClr val="tx1"/>
                </a:solidFill>
                <a:ea typeface="Times New Roman" panose="02020603050405020304" pitchFamily="18" charset="0"/>
              </a:rPr>
              <a:t>BDBiH</a:t>
            </a:r>
          </a:p>
          <a:p>
            <a:pPr marL="228594" lvl="0" indent="-228594">
              <a:buFont typeface="Arial" panose="020B0604020202020204" pitchFamily="34" charset="0"/>
              <a:buChar char="•"/>
            </a:pPr>
            <a:r>
              <a:rPr lang="bs-Latn-BA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Zakon o zaštiti i postupanju sa maloljetnicima u krivičnom postupku </a:t>
            </a:r>
            <a:r>
              <a:rPr lang="bs" sz="1400" dirty="0">
                <a:solidFill>
                  <a:schemeClr val="tx1"/>
                </a:solidFill>
                <a:ea typeface="Times New Roman" panose="02020603050405020304" pitchFamily="18" charset="0"/>
              </a:rPr>
              <a:t>FBiH, RS, BDBiH</a:t>
            </a:r>
            <a:endParaRPr lang="sr-Latn-RS" sz="1400" dirty="0">
              <a:solidFill>
                <a:schemeClr val="tx1"/>
              </a:solidFill>
            </a:endParaRP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4928E79F-D7D4-463C-89EC-DBB4BEA4D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0224" y="1882921"/>
            <a:ext cx="8915400" cy="3777622"/>
          </a:xfrm>
        </p:spPr>
        <p:txBody>
          <a:bodyPr/>
          <a:lstStyle/>
          <a:p>
            <a:r>
              <a:rPr lang="bs" b="1" dirty="0"/>
              <a:t>Međunarodni standardi</a:t>
            </a:r>
          </a:p>
          <a:p>
            <a:endParaRPr lang="bs" b="1" dirty="0"/>
          </a:p>
          <a:p>
            <a:endParaRPr lang="bs" b="1" dirty="0"/>
          </a:p>
          <a:p>
            <a:endParaRPr lang="bs" b="1" dirty="0"/>
          </a:p>
          <a:p>
            <a:endParaRPr lang="bs" b="1" dirty="0"/>
          </a:p>
          <a:p>
            <a:endParaRPr lang="bs" b="1" dirty="0"/>
          </a:p>
          <a:p>
            <a:endParaRPr lang="bs" b="1" dirty="0"/>
          </a:p>
          <a:p>
            <a:r>
              <a:rPr lang="bs" b="1" dirty="0"/>
              <a:t>Domaće zakonodavstvo</a:t>
            </a:r>
            <a:endParaRPr lang="sr-Latn-RS" b="1" dirty="0"/>
          </a:p>
        </p:txBody>
      </p:sp>
    </p:spTree>
    <p:extLst>
      <p:ext uri="{BB962C8B-B14F-4D97-AF65-F5344CB8AC3E}">
        <p14:creationId xmlns:p14="http://schemas.microsoft.com/office/powerpoint/2010/main" val="433716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jla Hibic\Desktop\labourchildrights-720x321 kon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4128" y="5498682"/>
            <a:ext cx="8043745" cy="135931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689" y="457361"/>
            <a:ext cx="11012131" cy="101803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67" b="1" dirty="0">
                <a:cs typeface="Times New Roman" pitchFamily="18" charset="0"/>
              </a:rPr>
              <a:t>KONVENCIJA UJEDINJENIH NACIJA </a:t>
            </a:r>
            <a:br>
              <a:rPr lang="bs" sz="2667" b="1" dirty="0">
                <a:cs typeface="Times New Roman" pitchFamily="18" charset="0"/>
              </a:rPr>
            </a:br>
            <a:r>
              <a:rPr lang="en-US" sz="2667" b="1" dirty="0">
                <a:cs typeface="Times New Roman" pitchFamily="18" charset="0"/>
              </a:rPr>
              <a:t>O PRAVIMA DJETE</a:t>
            </a:r>
            <a:r>
              <a:rPr lang="bs" sz="2667" b="1" dirty="0">
                <a:cs typeface="Times New Roman" pitchFamily="18" charset="0"/>
              </a:rPr>
              <a:t>T</a:t>
            </a:r>
            <a:r>
              <a:rPr lang="en-US" sz="2667" b="1" dirty="0">
                <a:cs typeface="Times New Roman" pitchFamily="18" charset="0"/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E41202-6E55-4FB5-81B1-933AF2D55676}"/>
              </a:ext>
            </a:extLst>
          </p:cNvPr>
          <p:cNvSpPr txBox="1"/>
          <p:nvPr/>
        </p:nvSpPr>
        <p:spPr>
          <a:xfrm>
            <a:off x="238026" y="1931024"/>
            <a:ext cx="11715948" cy="424731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0" indent="-380990">
              <a:buFont typeface="Arial" panose="020B0604020202020204" pitchFamily="34" charset="0"/>
              <a:buChar char="•"/>
            </a:pPr>
            <a:r>
              <a:rPr lang="bs-Latn-BA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Konvencija UN o pravima djeteta predstavlja </a:t>
            </a:r>
            <a:r>
              <a:rPr lang="bs-Latn-BA" sz="18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najviši autoritet u oblasti međunarodnog prava djeteta</a:t>
            </a:r>
            <a:r>
              <a:rPr lang="bs-Latn-BA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bs-Latn-BA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Države koje su potpisnice Konvencije, dužne su prema članu 37.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bs-Latn-BA" sz="1800" dirty="0" err="1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obezbijediti</a:t>
            </a:r>
            <a:r>
              <a:rPr lang="bs-Latn-BA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poseban tretman </a:t>
            </a:r>
            <a:r>
              <a:rPr lang="bs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i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uslove prema moljetnicima koji su u sukobu sa zakonom, u smislu humanog tretmana prema njima, zabran</a:t>
            </a:r>
            <a:r>
              <a:rPr lang="bs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u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mu</a:t>
            </a:r>
            <a:r>
              <a:rPr lang="bs-Latn-BA" sz="1800" dirty="0" err="1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čenja</a:t>
            </a:r>
            <a:r>
              <a:rPr lang="bs-Latn-BA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,  zabranu primjene smrtne kazne i doživotne robije, da se svako dijete kojem je oduzeta sloboda drži odvojeno od ostalih, te primjenu svih pogodnosti koje će značajno utjecati na oporavak maloljetnika.</a:t>
            </a:r>
            <a:endParaRPr lang="bs" sz="1800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bs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Pod okriljem Ujedinjenih nacija doneseni su i dokumenti:</a:t>
            </a:r>
          </a:p>
          <a:p>
            <a:endParaRPr lang="bs" sz="1800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Standardna minimalna prava Ujedinjenih nacija za alterativne mjere institucionalnog tretmana – </a:t>
            </a:r>
            <a:r>
              <a:rPr lang="en-US" sz="1800" b="1" u="sng" dirty="0">
                <a:solidFill>
                  <a:schemeClr val="bg2">
                    <a:lumMod val="10000"/>
                  </a:schemeClr>
                </a:solidFill>
              </a:rPr>
              <a:t>Tokijska pravila</a:t>
            </a:r>
            <a:endParaRPr lang="bs" sz="1800" b="1" u="sng" dirty="0">
              <a:solidFill>
                <a:schemeClr val="bg2">
                  <a:lumMod val="1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bs-Latn-BA" sz="1800" b="1" dirty="0">
                <a:solidFill>
                  <a:schemeClr val="bg2">
                    <a:lumMod val="10000"/>
                  </a:schemeClr>
                </a:solidFill>
              </a:rPr>
              <a:t>Smjernice Ujedinjenih nacija za prevenciju maloljetničke prevencije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– </a:t>
            </a:r>
            <a:r>
              <a:rPr lang="en-US" sz="1800" b="1" u="sng" dirty="0">
                <a:solidFill>
                  <a:schemeClr val="bg2">
                    <a:lumMod val="10000"/>
                  </a:schemeClr>
                </a:solidFill>
              </a:rPr>
              <a:t>Rijadske smjernice </a:t>
            </a:r>
            <a:endParaRPr lang="bs" sz="1800" b="1" u="sng" dirty="0">
              <a:solidFill>
                <a:schemeClr val="bg2">
                  <a:lumMod val="1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Pravila</a:t>
            </a:r>
            <a:r>
              <a:rPr lang="bs" sz="1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Ujedinjenih nacija o za</a:t>
            </a:r>
            <a:r>
              <a:rPr lang="bs-Latn-BA" sz="1800" b="1" dirty="0">
                <a:solidFill>
                  <a:schemeClr val="bg2">
                    <a:lumMod val="10000"/>
                  </a:schemeClr>
                </a:solidFill>
              </a:rPr>
              <a:t>štiti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 maloljetnika li</a:t>
            </a:r>
            <a:r>
              <a:rPr lang="bs-Latn-BA" sz="1800" b="1" dirty="0" err="1">
                <a:solidFill>
                  <a:schemeClr val="bg2">
                    <a:lumMod val="10000"/>
                  </a:schemeClr>
                </a:solidFill>
              </a:rPr>
              <a:t>šenih</a:t>
            </a:r>
            <a:r>
              <a:rPr lang="bs-Latn-BA" sz="1800" b="1" dirty="0">
                <a:solidFill>
                  <a:schemeClr val="bg2">
                    <a:lumMod val="10000"/>
                  </a:schemeClr>
                </a:solidFill>
              </a:rPr>
              <a:t> slobode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</a:rPr>
              <a:t>– </a:t>
            </a:r>
            <a:r>
              <a:rPr lang="en-US" sz="1800" b="1" u="sng" dirty="0">
                <a:solidFill>
                  <a:schemeClr val="bg2">
                    <a:lumMod val="10000"/>
                  </a:schemeClr>
                </a:solidFill>
              </a:rPr>
              <a:t>Havanska pravila</a:t>
            </a:r>
            <a:endParaRPr lang="bs-Latn-BA" sz="1800" b="1" u="sng" dirty="0">
              <a:solidFill>
                <a:schemeClr val="bg2">
                  <a:lumMod val="10000"/>
                </a:schemeClr>
              </a:solidFill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endParaRPr lang="bs" sz="1800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endParaRPr lang="bs-Latn-BA" sz="1800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845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3BC8394-999F-47E5-9DD9-E1E3B6247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991" y="608641"/>
            <a:ext cx="11012131" cy="101803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" sz="3400" b="1" dirty="0">
                <a:latin typeface="+mj-lt"/>
              </a:rPr>
              <a:t>Maloljetnički zatvor Istočno Sarajevo</a:t>
            </a:r>
            <a:endParaRPr lang="sr-Latn-RS" sz="3400" b="1" dirty="0">
              <a:latin typeface="+mj-lt"/>
            </a:endParaRPr>
          </a:p>
        </p:txBody>
      </p:sp>
      <p:pic>
        <p:nvPicPr>
          <p:cNvPr id="8" name="Slika 8">
            <a:extLst>
              <a:ext uri="{FF2B5EF4-FFF2-40B4-BE49-F238E27FC236}">
                <a16:creationId xmlns:a16="http://schemas.microsoft.com/office/drawing/2014/main" id="{69A501FA-7344-4316-AFDE-07336B40B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932" y="1373521"/>
            <a:ext cx="4583676" cy="3329043"/>
          </a:xfrm>
          <a:prstGeom prst="ellipse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D7B07EE-F7D8-46E6-B325-28E56163C6B1}"/>
              </a:ext>
            </a:extLst>
          </p:cNvPr>
          <p:cNvSpPr txBox="1"/>
          <p:nvPr/>
        </p:nvSpPr>
        <p:spPr>
          <a:xfrm>
            <a:off x="687423" y="1906271"/>
            <a:ext cx="632194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bs" sz="1600" dirty="0"/>
              <a:t>Osnovan 2008. godine, u sklopu KPZ-a Istočno Sarajevo (Kula), ali fizički odvojen kao jedini maloljetnički zatvor za lica muškog spola u RS-u.</a:t>
            </a:r>
            <a:endParaRPr lang="sr-Latn-R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110A6-388D-4B8C-AA62-434E2E385FF4}"/>
              </a:ext>
            </a:extLst>
          </p:cNvPr>
          <p:cNvSpPr txBox="1"/>
          <p:nvPr/>
        </p:nvSpPr>
        <p:spPr>
          <a:xfrm>
            <a:off x="465528" y="3016863"/>
            <a:ext cx="67657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bs" sz="1600" b="1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</a:rPr>
              <a:t>Kadrovska struktura</a:t>
            </a:r>
            <a:r>
              <a:rPr lang="bs" sz="1600" dirty="0">
                <a:ea typeface="Times New Roman" panose="02020603050405020304" pitchFamily="18" charset="0"/>
              </a:rPr>
              <a:t>: š</a:t>
            </a:r>
            <a:r>
              <a:rPr lang="bs-Latn-BA" sz="1600" dirty="0" err="1">
                <a:effectLst/>
                <a:ea typeface="Times New Roman" panose="02020603050405020304" pitchFamily="18" charset="0"/>
              </a:rPr>
              <a:t>ef</a:t>
            </a:r>
            <a:r>
              <a:rPr lang="bs-Latn-BA" sz="1600" dirty="0">
                <a:effectLst/>
                <a:ea typeface="Times New Roman" panose="02020603050405020304" pitchFamily="18" charset="0"/>
              </a:rPr>
              <a:t> Odjeljenja maloljetničkog zatvora, šefica tretmana, dva vaspitača, a socijalni radnik, pedagog i psiholog na raspolaganju su maloljetnicima svaki radni dan od 07:00 do 15:00 sati. </a:t>
            </a:r>
            <a:endParaRPr lang="sr-Latn-R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D581D8-1884-4C6E-989C-3AB581568CBC}"/>
              </a:ext>
            </a:extLst>
          </p:cNvPr>
          <p:cNvSpPr txBox="1"/>
          <p:nvPr/>
        </p:nvSpPr>
        <p:spPr>
          <a:xfrm>
            <a:off x="4882143" y="4807159"/>
            <a:ext cx="711846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bs" sz="1600" b="1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</a:rPr>
              <a:t>Prirodni resursi: </a:t>
            </a:r>
            <a:r>
              <a:rPr lang="bs-Latn-BA" sz="1600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učionica s dva računara, biblioteka, dva pisaća stola i TV. Osim toga, postoji i priručna kuhinja s frižiderom i šporetom gdje mogu napraviti čaj ili kafu. Stacionar je opremljen s jednim krevetom i madracem, tuš kadom i WC šoljom. Na spratu su spavaonice s četiri drvena kreveta, ormarićima i vješalicama za odjeću. Sobe su čiste i uredne. </a:t>
            </a:r>
            <a:endParaRPr lang="sr-Latn-RS" sz="1600" dirty="0"/>
          </a:p>
        </p:txBody>
      </p:sp>
      <p:pic>
        <p:nvPicPr>
          <p:cNvPr id="12" name="Slika 14">
            <a:extLst>
              <a:ext uri="{FF2B5EF4-FFF2-40B4-BE49-F238E27FC236}">
                <a16:creationId xmlns:a16="http://schemas.microsoft.com/office/drawing/2014/main" id="{1A35D05F-C24D-411E-8E2B-C49295018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55" y="4094080"/>
            <a:ext cx="4477278" cy="257341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2645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lizanje: horizontalno 4">
            <a:extLst>
              <a:ext uri="{FF2B5EF4-FFF2-40B4-BE49-F238E27FC236}">
                <a16:creationId xmlns:a16="http://schemas.microsoft.com/office/drawing/2014/main" id="{AD1BF30F-E5A7-4CB8-B0C7-1B55E0600D3B}"/>
              </a:ext>
            </a:extLst>
          </p:cNvPr>
          <p:cNvSpPr/>
          <p:nvPr/>
        </p:nvSpPr>
        <p:spPr>
          <a:xfrm>
            <a:off x="1757797" y="0"/>
            <a:ext cx="9524999" cy="3157603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r-Latn-RS" sz="320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8604C50-82DC-478E-BA77-1FF9D0445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7395" y="672229"/>
            <a:ext cx="8697263" cy="3894551"/>
          </a:xfrm>
        </p:spPr>
        <p:txBody>
          <a:bodyPr/>
          <a:lstStyle/>
          <a:p>
            <a:pPr algn="ctr"/>
            <a:r>
              <a:rPr lang="bs" sz="1600" b="1" u="sng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</a:rPr>
              <a:t>Čl. 105 stav 1 ZIKPS RS        </a:t>
            </a:r>
            <a:r>
              <a:rPr lang="bs" sz="16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bs" sz="1600" dirty="0">
                <a:solidFill>
                  <a:schemeClr val="tx1"/>
                </a:solidFill>
                <a:ea typeface="Times New Roman" panose="02020603050405020304" pitchFamily="18" charset="0"/>
              </a:rPr>
              <a:t>Z</a:t>
            </a:r>
            <a:r>
              <a:rPr lang="bs-Latn-BA" sz="1600" dirty="0" err="1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atvorenicima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 sposobnim za rad i koji su pristali na radno angažovanje, u skladu sa njihovim zdravstvenim i radnim sposobnostima, </a:t>
            </a:r>
            <a:r>
              <a:rPr lang="bs-Latn-BA" sz="1600" dirty="0" err="1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stečenim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 znanjima, </a:t>
            </a:r>
            <a:r>
              <a:rPr lang="bs-Latn-BA" sz="1600" dirty="0" err="1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mogućnostima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 Ustanove, privredno-instruktorska služba </a:t>
            </a:r>
            <a:r>
              <a:rPr lang="bs-Latn-BA" sz="1600" dirty="0" err="1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omogućava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 i </a:t>
            </a:r>
            <a:r>
              <a:rPr lang="bs-Latn-BA" sz="1600" dirty="0" err="1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organizuje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 radno angažovanje i stručnu obuku u radionicama i pogonima Ustanove, ekonomijama, farmama i slično kao i </a:t>
            </a:r>
            <a:r>
              <a:rPr lang="bs-Latn-BA" sz="1600" dirty="0" err="1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radilištima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 unutar i van kruga Ustanove. </a:t>
            </a:r>
            <a:endParaRPr lang="sr-Latn-RS" sz="1600" dirty="0">
              <a:solidFill>
                <a:srgbClr val="1D2631"/>
              </a:solidFill>
            </a:endParaRPr>
          </a:p>
          <a:p>
            <a:endParaRPr lang="sr-Latn-RS" dirty="0"/>
          </a:p>
        </p:txBody>
      </p:sp>
      <p:sp>
        <p:nvSpPr>
          <p:cNvPr id="8" name="Pravougaonik: zaobljeni uglovi 4">
            <a:extLst>
              <a:ext uri="{FF2B5EF4-FFF2-40B4-BE49-F238E27FC236}">
                <a16:creationId xmlns:a16="http://schemas.microsoft.com/office/drawing/2014/main" id="{0371EF07-4D48-4827-8DC6-A8B6186B0E59}"/>
              </a:ext>
            </a:extLst>
          </p:cNvPr>
          <p:cNvSpPr txBox="1"/>
          <p:nvPr/>
        </p:nvSpPr>
        <p:spPr>
          <a:xfrm>
            <a:off x="2866132" y="3102118"/>
            <a:ext cx="7438808" cy="365446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bg2">
                <a:lumMod val="2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9060" tIns="99060" rIns="99060" bIns="99060" numCol="1" spcCol="1270" anchor="ctr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" sz="1600" b="0" i="0" dirty="0">
                <a:solidFill>
                  <a:schemeClr val="tx1"/>
                </a:solidFill>
                <a:effectLst/>
              </a:rPr>
              <a:t>           </a:t>
            </a:r>
            <a:r>
              <a:rPr lang="bs" sz="1600" b="1" i="0" dirty="0">
                <a:solidFill>
                  <a:schemeClr val="tx1"/>
                </a:solidFill>
                <a:effectLst/>
              </a:rPr>
              <a:t>Zakon o zaštiti i postupanju sa djecom i maloljetnicima RS</a:t>
            </a:r>
          </a:p>
          <a:p>
            <a:r>
              <a:rPr lang="bs" sz="1600" b="1" i="0" dirty="0">
                <a:solidFill>
                  <a:schemeClr val="tx1"/>
                </a:solidFill>
                <a:effectLst/>
              </a:rPr>
              <a:t>                                                      Član 152. </a:t>
            </a:r>
          </a:p>
          <a:p>
            <a:r>
              <a:rPr lang="bs-Latn-BA" sz="1600" b="0" i="0" dirty="0">
                <a:solidFill>
                  <a:schemeClr val="tx1"/>
                </a:solidFill>
                <a:effectLst/>
              </a:rPr>
              <a:t>(1) Maloljetniku koji se dobro vlada i zalaže na radu rukovodilac ustanove vaspitno-popravnog doma može dodijeliti sljedeće pogodnosti:</a:t>
            </a:r>
          </a:p>
          <a:p>
            <a:r>
              <a:rPr lang="bs-Latn-BA" sz="1600" b="0" i="0" dirty="0">
                <a:solidFill>
                  <a:schemeClr val="tx1"/>
                </a:solidFill>
                <a:effectLst/>
              </a:rPr>
              <a:t>a) prošireno pravo na prijem posjeta,</a:t>
            </a:r>
          </a:p>
          <a:p>
            <a:r>
              <a:rPr lang="bs-Latn-BA" sz="1600" b="0" i="0" dirty="0">
                <a:solidFill>
                  <a:schemeClr val="tx1"/>
                </a:solidFill>
                <a:effectLst/>
              </a:rPr>
              <a:t>b) slobodne izlaske iz doma u grad,</a:t>
            </a:r>
          </a:p>
          <a:p>
            <a:r>
              <a:rPr lang="bs-Latn-BA" sz="1600" b="0" i="0" dirty="0">
                <a:solidFill>
                  <a:schemeClr val="tx1"/>
                </a:solidFill>
                <a:effectLst/>
              </a:rPr>
              <a:t>v) posjete sportskim, kulturnim i drugim prikladnim događajima izvan vaspitno-popravnog doma,</a:t>
            </a:r>
          </a:p>
          <a:p>
            <a:r>
              <a:rPr lang="bs-Latn-BA" sz="1600" b="0" i="0" dirty="0">
                <a:solidFill>
                  <a:schemeClr val="tx1"/>
                </a:solidFill>
                <a:effectLst/>
              </a:rPr>
              <a:t>g) posjete porodici, srodnicima ili drugim bliskim licima za vrijeme vikenda i praznika i</a:t>
            </a:r>
          </a:p>
          <a:p>
            <a:r>
              <a:rPr lang="bs-Latn-BA" sz="1600" b="0" i="0" dirty="0">
                <a:solidFill>
                  <a:schemeClr val="tx1"/>
                </a:solidFill>
                <a:effectLst/>
              </a:rPr>
              <a:t>d) dodatna odsustva iz ustanove vaspitno-popravnog doma do 15 dana.</a:t>
            </a:r>
          </a:p>
          <a:p>
            <a:pPr marL="0" lvl="0" indent="0" algn="ctr" defTabSz="231134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bs-Latn-BA" sz="1600" kern="1200" dirty="0"/>
          </a:p>
        </p:txBody>
      </p:sp>
    </p:spTree>
    <p:extLst>
      <p:ext uri="{BB962C8B-B14F-4D97-AF65-F5344CB8AC3E}">
        <p14:creationId xmlns:p14="http://schemas.microsoft.com/office/powerpoint/2010/main" val="2017186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69DADA47-9DFC-4641-9384-B589D2558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2204" y="619314"/>
            <a:ext cx="8911687" cy="1280890"/>
          </a:xfrm>
        </p:spPr>
        <p:txBody>
          <a:bodyPr>
            <a:normAutofit/>
          </a:bodyPr>
          <a:lstStyle/>
          <a:p>
            <a:r>
              <a:rPr lang="bs" sz="3400" b="1" dirty="0">
                <a:latin typeface="+mj-lt"/>
              </a:rPr>
              <a:t>Maloljetnički zatvor Istočno Sarajevo</a:t>
            </a:r>
            <a:br>
              <a:rPr lang="sr-Latn-RS" sz="3400" b="1" dirty="0">
                <a:latin typeface="+mj-lt"/>
              </a:rPr>
            </a:br>
            <a:endParaRPr lang="sr-Latn-RS" sz="3400" dirty="0"/>
          </a:p>
        </p:txBody>
      </p:sp>
      <p:graphicFrame>
        <p:nvGraphicFramePr>
          <p:cNvPr id="5" name="Dijagram 4">
            <a:extLst>
              <a:ext uri="{FF2B5EF4-FFF2-40B4-BE49-F238E27FC236}">
                <a16:creationId xmlns:a16="http://schemas.microsoft.com/office/drawing/2014/main" id="{A80E192A-2ADA-44B9-8764-C32551913B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5956933"/>
              </p:ext>
            </p:extLst>
          </p:nvPr>
        </p:nvGraphicFramePr>
        <p:xfrm>
          <a:off x="1187364" y="1017741"/>
          <a:ext cx="10138252" cy="5840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59FBC99-382A-41CC-B427-38D0216E1192}"/>
              </a:ext>
            </a:extLst>
          </p:cNvPr>
          <p:cNvSpPr txBox="1"/>
          <p:nvPr/>
        </p:nvSpPr>
        <p:spPr>
          <a:xfrm>
            <a:off x="8065051" y="2812844"/>
            <a:ext cx="312256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sz="1500" b="1" dirty="0">
                <a:effectLst/>
                <a:latin typeface="+mn-lt"/>
                <a:ea typeface="Times New Roman" panose="02020603050405020304" pitchFamily="18" charset="0"/>
              </a:rPr>
              <a:t>Maloljetnici </a:t>
            </a:r>
            <a:r>
              <a:rPr lang="bs" sz="1500" b="1" dirty="0">
                <a:ea typeface="Times New Roman" panose="02020603050405020304" pitchFamily="18" charset="0"/>
              </a:rPr>
              <a:t>ističu</a:t>
            </a:r>
            <a:r>
              <a:rPr lang="bs-Latn-BA" sz="1500" b="1" dirty="0">
                <a:effectLst/>
                <a:latin typeface="+mn-lt"/>
                <a:ea typeface="Times New Roman" panose="02020603050405020304" pitchFamily="18" charset="0"/>
              </a:rPr>
              <a:t> da su upućeni u svoje pravo </a:t>
            </a:r>
            <a:r>
              <a:rPr lang="bs-Latn-BA" sz="1500" b="1" dirty="0" err="1">
                <a:effectLst/>
                <a:latin typeface="+mn-lt"/>
                <a:ea typeface="Times New Roman" panose="02020603050405020304" pitchFamily="18" charset="0"/>
              </a:rPr>
              <a:t>podnošenja</a:t>
            </a:r>
            <a:r>
              <a:rPr lang="bs-Latn-BA" sz="1500" b="1" dirty="0">
                <a:effectLst/>
                <a:latin typeface="+mn-lt"/>
                <a:ea typeface="Times New Roman" panose="02020603050405020304" pitchFamily="18" charset="0"/>
              </a:rPr>
              <a:t> pritužbi koje im je zagarantovano zakonom, a prema kojem zatvorenik ima pravo na </a:t>
            </a:r>
            <a:r>
              <a:rPr lang="bs-Latn-BA" sz="1500" b="1" dirty="0" err="1">
                <a:effectLst/>
                <a:latin typeface="+mn-lt"/>
                <a:ea typeface="Times New Roman" panose="02020603050405020304" pitchFamily="18" charset="0"/>
              </a:rPr>
              <a:t>podnošenje</a:t>
            </a:r>
            <a:r>
              <a:rPr lang="bs-Latn-BA" sz="1500" b="1" dirty="0">
                <a:effectLst/>
                <a:latin typeface="+mn-lt"/>
                <a:ea typeface="Times New Roman" panose="02020603050405020304" pitchFamily="18" charset="0"/>
              </a:rPr>
              <a:t> pritužbi i drugih </a:t>
            </a:r>
            <a:r>
              <a:rPr lang="bs-Latn-BA" sz="1500" b="1" dirty="0" err="1">
                <a:effectLst/>
                <a:latin typeface="+mn-lt"/>
                <a:ea typeface="Times New Roman" panose="02020603050405020304" pitchFamily="18" charset="0"/>
              </a:rPr>
              <a:t>podnesaka</a:t>
            </a:r>
            <a:r>
              <a:rPr lang="bs-Latn-BA" sz="1500" b="1" dirty="0">
                <a:effectLst/>
                <a:latin typeface="+mn-lt"/>
                <a:ea typeface="Times New Roman" panose="02020603050405020304" pitchFamily="18" charset="0"/>
              </a:rPr>
              <a:t> direktoru Ustanove u vezi sa ostvarivanjem svojih prava i zakonom zaštićenih </a:t>
            </a:r>
            <a:r>
              <a:rPr lang="bs-Latn-BA" sz="1500" b="1" dirty="0" err="1">
                <a:effectLst/>
                <a:latin typeface="+mn-lt"/>
                <a:ea typeface="Times New Roman" panose="02020603050405020304" pitchFamily="18" charset="0"/>
              </a:rPr>
              <a:t>interesa</a:t>
            </a:r>
            <a:r>
              <a:rPr lang="bs-Latn-BA" sz="1500" b="1" dirty="0">
                <a:effectLst/>
                <a:latin typeface="+mn-lt"/>
                <a:ea typeface="Times New Roman" panose="02020603050405020304" pitchFamily="18" charset="0"/>
              </a:rPr>
              <a:t> koji se tiču </a:t>
            </a:r>
            <a:r>
              <a:rPr lang="bs-Latn-BA" sz="1500" b="1" dirty="0" err="1">
                <a:effectLst/>
                <a:latin typeface="+mn-lt"/>
                <a:ea typeface="Times New Roman" panose="02020603050405020304" pitchFamily="18" charset="0"/>
              </a:rPr>
              <a:t>izvršenja</a:t>
            </a:r>
            <a:r>
              <a:rPr lang="bs-Latn-BA" sz="1500" b="1" dirty="0">
                <a:effectLst/>
                <a:latin typeface="+mn-lt"/>
                <a:ea typeface="Times New Roman" panose="02020603050405020304" pitchFamily="18" charset="0"/>
              </a:rPr>
              <a:t> kazne zatvora, bez bojazni da će zbog toga trpjeti štetne posljedice. </a:t>
            </a:r>
            <a:endParaRPr lang="bs-Latn-BA" sz="1500" b="1" dirty="0">
              <a:latin typeface="+mn-lt"/>
            </a:endParaRPr>
          </a:p>
          <a:p>
            <a:endParaRPr lang="sr-Latn-RS" sz="15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34DCA-F018-40FC-A430-00A28081BE08}"/>
              </a:ext>
            </a:extLst>
          </p:cNvPr>
          <p:cNvSpPr txBox="1"/>
          <p:nvPr/>
        </p:nvSpPr>
        <p:spPr>
          <a:xfrm>
            <a:off x="7934151" y="657182"/>
            <a:ext cx="2709740" cy="46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sr-Latn-R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6D0579-1CB0-4F4B-8DBB-E9C51E463AA5}"/>
              </a:ext>
            </a:extLst>
          </p:cNvPr>
          <p:cNvSpPr txBox="1"/>
          <p:nvPr/>
        </p:nvSpPr>
        <p:spPr>
          <a:xfrm>
            <a:off x="8581130" y="1533646"/>
            <a:ext cx="26064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s" sz="3300" dirty="0">
                <a:solidFill>
                  <a:schemeClr val="bg1"/>
                </a:solidFill>
              </a:rPr>
              <a:t>Pravo na pritužbe</a:t>
            </a:r>
            <a:endParaRPr lang="sr-Latn-RS" sz="3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730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9">
            <a:extLst>
              <a:ext uri="{FF2B5EF4-FFF2-40B4-BE49-F238E27FC236}">
                <a16:creationId xmlns:a16="http://schemas.microsoft.com/office/drawing/2014/main" id="{65AB4443-66D6-410D-8983-7B9ACACDD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949" y="4920276"/>
            <a:ext cx="2887268" cy="1901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Slika 7">
            <a:extLst>
              <a:ext uri="{FF2B5EF4-FFF2-40B4-BE49-F238E27FC236}">
                <a16:creationId xmlns:a16="http://schemas.microsoft.com/office/drawing/2014/main" id="{76E71D62-655C-4F9F-A14E-4EA734513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735" y="4920276"/>
            <a:ext cx="2852865" cy="1901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Naslov 1">
            <a:extLst>
              <a:ext uri="{FF2B5EF4-FFF2-40B4-BE49-F238E27FC236}">
                <a16:creationId xmlns:a16="http://schemas.microsoft.com/office/drawing/2014/main" id="{537B9E4F-5906-40D9-888F-11FEBAA0F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607" y="578704"/>
            <a:ext cx="11012131" cy="101803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" sz="3400" b="1" dirty="0">
                <a:latin typeface="Century Gothic" panose="020B0502020202020204" pitchFamily="34" charset="0"/>
              </a:rPr>
              <a:t>Maloljetnički zatvor Istočno Sarajevo</a:t>
            </a:r>
            <a:endParaRPr lang="sr-Latn-RS" sz="3400" b="1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1C30CF-6CEA-4CA5-911C-4A0500D1925C}"/>
              </a:ext>
            </a:extLst>
          </p:cNvPr>
          <p:cNvSpPr txBox="1"/>
          <p:nvPr/>
        </p:nvSpPr>
        <p:spPr>
          <a:xfrm>
            <a:off x="4858657" y="2639645"/>
            <a:ext cx="2438400" cy="243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r-Latn-RS" sz="3200" dirty="0"/>
          </a:p>
        </p:txBody>
      </p:sp>
      <p:cxnSp>
        <p:nvCxnSpPr>
          <p:cNvPr id="24" name="Prava linija spajanja sa strelicom 23">
            <a:extLst>
              <a:ext uri="{FF2B5EF4-FFF2-40B4-BE49-F238E27FC236}">
                <a16:creationId xmlns:a16="http://schemas.microsoft.com/office/drawing/2014/main" id="{C0EFF54B-E7F9-4907-B907-F035B6E960FE}"/>
              </a:ext>
            </a:extLst>
          </p:cNvPr>
          <p:cNvCxnSpPr>
            <a:cxnSpLocks/>
          </p:cNvCxnSpPr>
          <p:nvPr/>
        </p:nvCxnSpPr>
        <p:spPr>
          <a:xfrm>
            <a:off x="5797401" y="2263594"/>
            <a:ext cx="0" cy="2309845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02AA8CF-01CF-44C5-A731-79468BD218E6}"/>
              </a:ext>
            </a:extLst>
          </p:cNvPr>
          <p:cNvSpPr txBox="1"/>
          <p:nvPr/>
        </p:nvSpPr>
        <p:spPr>
          <a:xfrm>
            <a:off x="914740" y="2068830"/>
            <a:ext cx="44044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algn="l">
              <a:buFont typeface="Arial" panose="020B0604020202020204" pitchFamily="34" charset="0"/>
              <a:buChar char="•"/>
            </a:pPr>
            <a:r>
              <a:rPr lang="bs" sz="1600" b="1" dirty="0">
                <a:solidFill>
                  <a:schemeClr val="bg2">
                    <a:lumMod val="10000"/>
                  </a:schemeClr>
                </a:solidFill>
                <a:ea typeface="Times New Roman" panose="02020603050405020304" pitchFamily="18" charset="0"/>
              </a:rPr>
              <a:t>D</a:t>
            </a:r>
            <a:r>
              <a:rPr lang="bs-Latn-BA" sz="1600" b="1" dirty="0" err="1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odatno</a:t>
            </a:r>
            <a:r>
              <a:rPr lang="bs-Latn-BA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bs-Latn-BA" sz="1600" b="1" dirty="0" err="1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stručn</a:t>
            </a:r>
            <a:r>
              <a:rPr lang="bs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o</a:t>
            </a:r>
            <a:r>
              <a:rPr lang="bs-Latn-BA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bs-Latn-BA" sz="1600" b="1" dirty="0" err="1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edukovanj</a:t>
            </a:r>
            <a:r>
              <a:rPr lang="bs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lang="bs-Latn-BA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 i </a:t>
            </a:r>
            <a:r>
              <a:rPr lang="bs-Latn-BA" sz="1600" b="1" dirty="0" err="1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usavršavanj</a:t>
            </a:r>
            <a:r>
              <a:rPr lang="bs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lang="bs-Latn-BA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 stručnog osoblja, osoblje prisustvuje svim predviđenim oblicima edukacije i o</a:t>
            </a:r>
            <a:r>
              <a:rPr lang="bs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buke</a:t>
            </a:r>
          </a:p>
          <a:p>
            <a:pPr marL="228594" indent="-228594" algn="l">
              <a:buFont typeface="Arial" panose="020B0604020202020204" pitchFamily="34" charset="0"/>
              <a:buChar char="•"/>
            </a:pPr>
            <a:r>
              <a:rPr lang="bs" sz="1600" b="1" dirty="0">
                <a:solidFill>
                  <a:schemeClr val="bg2">
                    <a:lumMod val="10000"/>
                  </a:schemeClr>
                </a:solidFill>
              </a:rPr>
              <a:t>Individualni tretman postupanja</a:t>
            </a:r>
          </a:p>
          <a:p>
            <a:pPr marL="228594" indent="-228594" algn="l">
              <a:buFont typeface="Arial" panose="020B0604020202020204" pitchFamily="34" charset="0"/>
              <a:buChar char="•"/>
            </a:pPr>
            <a:r>
              <a:rPr lang="bs" sz="1600" b="1" dirty="0">
                <a:solidFill>
                  <a:schemeClr val="bg2">
                    <a:lumMod val="10000"/>
                  </a:schemeClr>
                </a:solidFill>
                <a:ea typeface="Times New Roman" panose="02020603050405020304" pitchFamily="18" charset="0"/>
              </a:rPr>
              <a:t>R</a:t>
            </a:r>
            <a:r>
              <a:rPr lang="bs-Latn-BA" sz="1600" b="1" dirty="0" err="1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adionica</a:t>
            </a:r>
            <a:r>
              <a:rPr lang="bs-Latn-BA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 za mehaničarsko-stolarske aktivnosti, te su radom u ovoj radionici renovirane sve klupe u krugu zatvora</a:t>
            </a:r>
            <a:endParaRPr lang="bs" sz="1600" b="1" dirty="0">
              <a:solidFill>
                <a:schemeClr val="bg2">
                  <a:lumMod val="1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marL="228594" indent="-228594" algn="l">
              <a:buFont typeface="Arial" panose="020B0604020202020204" pitchFamily="34" charset="0"/>
              <a:buChar char="•"/>
            </a:pPr>
            <a:r>
              <a:rPr lang="bs" sz="1600" b="1" dirty="0">
                <a:solidFill>
                  <a:schemeClr val="bg2">
                    <a:lumMod val="10000"/>
                  </a:schemeClr>
                </a:solidFill>
                <a:ea typeface="Times New Roman" panose="02020603050405020304" pitchFamily="18" charset="0"/>
              </a:rPr>
              <a:t>U</a:t>
            </a:r>
            <a:r>
              <a:rPr lang="bs-Latn-BA" sz="1600" b="1" dirty="0" err="1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čionica</a:t>
            </a:r>
            <a:r>
              <a:rPr lang="bs-Latn-BA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 i mini biblioteka, stoga imaju </a:t>
            </a:r>
            <a:r>
              <a:rPr lang="bs-Latn-BA" sz="1600" b="1" dirty="0" err="1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mogućnost</a:t>
            </a:r>
            <a:r>
              <a:rPr lang="bs-Latn-BA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 za obrazovanje, učenje stranih jezika ili računarski kurs</a:t>
            </a:r>
            <a:r>
              <a:rPr lang="bs" sz="1600" b="1" dirty="0">
                <a:solidFill>
                  <a:schemeClr val="bg2">
                    <a:lumMod val="10000"/>
                  </a:schemeClr>
                </a:solidFill>
                <a:ea typeface="Times New Roman" panose="02020603050405020304" pitchFamily="18" charset="0"/>
              </a:rPr>
              <a:t>, nakon čega dobiju diplome</a:t>
            </a:r>
          </a:p>
          <a:p>
            <a:pPr marL="228594" indent="-228594" algn="l">
              <a:buFont typeface="Arial" panose="020B0604020202020204" pitchFamily="34" charset="0"/>
              <a:buChar char="•"/>
            </a:pPr>
            <a:r>
              <a:rPr lang="bs" sz="1600" b="1" dirty="0">
                <a:solidFill>
                  <a:schemeClr val="bg2">
                    <a:lumMod val="10000"/>
                  </a:schemeClr>
                </a:solidFill>
              </a:rPr>
              <a:t>Uslovi za sport i rekreaciju, </a:t>
            </a:r>
          </a:p>
          <a:p>
            <a:pPr marL="228594" indent="-228594" algn="l">
              <a:buFont typeface="Arial" panose="020B0604020202020204" pitchFamily="34" charset="0"/>
              <a:buChar char="•"/>
            </a:pPr>
            <a:r>
              <a:rPr lang="bs" sz="1600" b="1" dirty="0">
                <a:solidFill>
                  <a:schemeClr val="bg2">
                    <a:lumMod val="10000"/>
                  </a:schemeClr>
                </a:solidFill>
              </a:rPr>
              <a:t>Razne sekcije</a:t>
            </a:r>
            <a:endParaRPr lang="sr-Latn-RS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ACFB8F-B0B1-4DE5-A275-D37757A7F314}"/>
              </a:ext>
            </a:extLst>
          </p:cNvPr>
          <p:cNvSpPr txBox="1"/>
          <p:nvPr/>
        </p:nvSpPr>
        <p:spPr>
          <a:xfrm>
            <a:off x="6394600" y="2068830"/>
            <a:ext cx="35887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0" lvl="0" indent="-380990" fontAlgn="base">
              <a:buFont typeface="Arial" panose="020B0604020202020204" pitchFamily="34" charset="0"/>
              <a:buChar char="•"/>
            </a:pPr>
            <a:r>
              <a:rPr lang="bs" sz="1600" b="1" dirty="0">
                <a:solidFill>
                  <a:schemeClr val="bg2">
                    <a:lumMod val="10000"/>
                  </a:schemeClr>
                </a:solidFill>
                <a:ea typeface="Times New Roman" panose="02020603050405020304" pitchFamily="18" charset="0"/>
              </a:rPr>
              <a:t>Potrebno je o</a:t>
            </a:r>
            <a:r>
              <a:rPr lang="bs-Latn-BA" sz="1600" b="1" dirty="0" err="1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bezbijediti</a:t>
            </a:r>
            <a:r>
              <a:rPr lang="bs-Latn-BA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 prisustvo stručnog osoblja sa maloljetnicima 24h svih 7 dana u sedmici,</a:t>
            </a:r>
          </a:p>
          <a:p>
            <a:pPr marL="380990" lvl="0" indent="-380990" fontAlgn="base">
              <a:buFont typeface="Arial" panose="020B0604020202020204" pitchFamily="34" charset="0"/>
              <a:buChar char="•"/>
            </a:pPr>
            <a:endParaRPr lang="bs" sz="1600" b="1" dirty="0">
              <a:solidFill>
                <a:schemeClr val="bg2">
                  <a:lumMod val="10000"/>
                </a:schemeClr>
              </a:solidFill>
              <a:ea typeface="Times New Roman" panose="02020603050405020304" pitchFamily="18" charset="0"/>
            </a:endParaRPr>
          </a:p>
          <a:p>
            <a:pPr marL="380990" lvl="0" indent="-380990" fontAlgn="base">
              <a:buFont typeface="Arial" panose="020B0604020202020204" pitchFamily="34" charset="0"/>
              <a:buChar char="•"/>
            </a:pPr>
            <a:r>
              <a:rPr lang="bs-Latn-BA" sz="1600" b="1" dirty="0">
                <a:solidFill>
                  <a:schemeClr val="bg2">
                    <a:lumMod val="10000"/>
                  </a:schemeClr>
                </a:solidFill>
                <a:ea typeface="Times New Roman" panose="02020603050405020304" pitchFamily="18" charset="0"/>
              </a:rPr>
              <a:t>P</a:t>
            </a:r>
            <a:r>
              <a:rPr lang="bs" sz="1600" b="1" dirty="0">
                <a:solidFill>
                  <a:schemeClr val="bg2">
                    <a:lumMod val="10000"/>
                  </a:schemeClr>
                </a:solidFill>
                <a:ea typeface="Times New Roman" panose="02020603050405020304" pitchFamily="18" charset="0"/>
              </a:rPr>
              <a:t>otrebno je o</a:t>
            </a:r>
            <a:r>
              <a:rPr lang="bs-Latn-BA" sz="1600" b="1" dirty="0" err="1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premiti</a:t>
            </a:r>
            <a:r>
              <a:rPr lang="bs-Latn-BA" sz="1600" b="1" dirty="0">
                <a:solidFill>
                  <a:schemeClr val="bg2">
                    <a:lumMod val="10000"/>
                  </a:schemeClr>
                </a:solidFill>
                <a:effectLst/>
                <a:ea typeface="Times New Roman" panose="02020603050405020304" pitchFamily="18" charset="0"/>
              </a:rPr>
              <a:t> dnevni boravak adekvatnim namještajem pogodnim za boravak i korištenje.</a:t>
            </a:r>
          </a:p>
          <a:p>
            <a:pPr algn="l"/>
            <a:endParaRPr lang="sr-Latn-RS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572074-C12D-4159-9672-DE08CC0512C0}"/>
              </a:ext>
            </a:extLst>
          </p:cNvPr>
          <p:cNvSpPr txBox="1"/>
          <p:nvPr/>
        </p:nvSpPr>
        <p:spPr>
          <a:xfrm>
            <a:off x="1427857" y="1502682"/>
            <a:ext cx="319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s" b="1" u="sng" dirty="0">
                <a:solidFill>
                  <a:schemeClr val="accent1"/>
                </a:solidFill>
              </a:rPr>
              <a:t>Pozitivne strane</a:t>
            </a:r>
            <a:endParaRPr lang="sr-Latn-RS" b="1" u="sng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F9C654-2405-4CA1-AB18-D474B52D69AE}"/>
              </a:ext>
            </a:extLst>
          </p:cNvPr>
          <p:cNvSpPr txBox="1"/>
          <p:nvPr/>
        </p:nvSpPr>
        <p:spPr>
          <a:xfrm>
            <a:off x="6987817" y="1492514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s" b="1" u="sng" dirty="0">
                <a:solidFill>
                  <a:schemeClr val="accent6">
                    <a:lumMod val="50000"/>
                  </a:schemeClr>
                </a:solidFill>
              </a:rPr>
              <a:t>Negativne strane</a:t>
            </a:r>
            <a:endParaRPr lang="sr-Latn-RS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630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803B289-257D-4C72-87A5-545A6449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1292" y="458346"/>
            <a:ext cx="11012131" cy="101803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-Latn-BA" sz="2600" b="1" dirty="0">
                <a:effectLst/>
                <a:ea typeface="Times New Roman" panose="02020603050405020304" pitchFamily="18" charset="0"/>
              </a:rPr>
              <a:t>Odgojno-popravni dom i Maloljetnički zatvor u sklopu </a:t>
            </a:r>
            <a:br>
              <a:rPr lang="bs" sz="2600" b="1" dirty="0">
                <a:effectLst/>
                <a:ea typeface="Times New Roman" panose="02020603050405020304" pitchFamily="18" charset="0"/>
              </a:rPr>
            </a:br>
            <a:r>
              <a:rPr lang="bs-Latn-BA" sz="2600" b="1" dirty="0">
                <a:effectLst/>
                <a:ea typeface="Times New Roman" panose="02020603050405020304" pitchFamily="18" charset="0"/>
              </a:rPr>
              <a:t>Kazneno-popravnog zavoda Orašje</a:t>
            </a:r>
            <a:endParaRPr lang="sr-Latn-RS" sz="2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41E81D-3D6A-4D39-AC92-F782E488473D}"/>
              </a:ext>
            </a:extLst>
          </p:cNvPr>
          <p:cNvSpPr txBox="1"/>
          <p:nvPr/>
        </p:nvSpPr>
        <p:spPr>
          <a:xfrm>
            <a:off x="533696" y="1676852"/>
            <a:ext cx="6486100" cy="230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bs" sz="1867" dirty="0"/>
              <a:t>Ombudsmeni su ova dva objekta posmatrali </a:t>
            </a:r>
            <a:r>
              <a:rPr lang="bs" sz="1867" b="1" dirty="0"/>
              <a:t>kao jednu ustanovu</a:t>
            </a:r>
            <a:r>
              <a:rPr lang="bs" sz="1867" dirty="0"/>
              <a:t>; nisu odvojena zidovima, a maloljetnici se susreću; nalazi se u sklopu KPZ-a Orašje. Zvanično je osnovana 2017.godine.</a:t>
            </a:r>
          </a:p>
          <a:p>
            <a:pPr marL="0" indent="0">
              <a:buNone/>
            </a:pPr>
            <a:r>
              <a:rPr lang="bs" sz="1867" b="1" dirty="0"/>
              <a:t>                                                                   </a:t>
            </a:r>
          </a:p>
          <a:p>
            <a:pPr algn="l"/>
            <a:endParaRPr lang="sr-Latn-RS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9CA1F8-68B1-48E1-A54B-C4919F1329A6}"/>
              </a:ext>
            </a:extLst>
          </p:cNvPr>
          <p:cNvSpPr txBox="1"/>
          <p:nvPr/>
        </p:nvSpPr>
        <p:spPr>
          <a:xfrm>
            <a:off x="1228943" y="3493232"/>
            <a:ext cx="5529894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bs" sz="1800" b="1" dirty="0"/>
              <a:t>Kadrovska struktura</a:t>
            </a:r>
            <a:r>
              <a:rPr lang="bs" sz="1800" dirty="0"/>
              <a:t>: </a:t>
            </a:r>
            <a:r>
              <a:rPr lang="bs-Latn-BA" sz="1800" dirty="0">
                <a:effectLst/>
                <a:ea typeface="Times New Roman" panose="02020603050405020304" pitchFamily="18" charset="0"/>
              </a:rPr>
              <a:t>Ustanova ima previđen kapacitet od 60 lica, a  zaposleno stručno osoblje čine pored zamjenika direktora Kazneno-popravnog Zavoda Orašje i pedagog, psiholog, socijalni radnik, te magistar filozofije i etike. Međutim, </a:t>
            </a:r>
            <a:r>
              <a:rPr lang="bs-Latn-BA" sz="1800" dirty="0" err="1">
                <a:effectLst/>
                <a:ea typeface="Times New Roman" panose="02020603050405020304" pitchFamily="18" charset="0"/>
              </a:rPr>
              <a:t>Ombudsmeni</a:t>
            </a:r>
            <a:r>
              <a:rPr lang="bs-Latn-BA" sz="1800" dirty="0">
                <a:effectLst/>
                <a:ea typeface="Times New Roman" panose="02020603050405020304" pitchFamily="18" charset="0"/>
              </a:rPr>
              <a:t> su </a:t>
            </a:r>
            <a:r>
              <a:rPr lang="bs-Latn-BA" sz="1800" dirty="0" err="1">
                <a:effectLst/>
                <a:ea typeface="Times New Roman" panose="02020603050405020304" pitchFamily="18" charset="0"/>
              </a:rPr>
              <a:t>konstatovali</a:t>
            </a:r>
            <a:r>
              <a:rPr lang="bs-Latn-BA" sz="1800" dirty="0">
                <a:effectLst/>
                <a:ea typeface="Times New Roman" panose="02020603050405020304" pitchFamily="18" charset="0"/>
              </a:rPr>
              <a:t> da stručno osoblje nije u stanju nositi se adekvatno sa zadacima i izazovima koji su pred njima, naročito jer je radno vrijeme od 08:00h do 16:00h, a vikend je slobodan. </a:t>
            </a:r>
            <a:endParaRPr lang="sr-Latn-RS" sz="1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135533-B931-4B00-BE97-785285D657D3}"/>
              </a:ext>
            </a:extLst>
          </p:cNvPr>
          <p:cNvSpPr txBox="1"/>
          <p:nvPr/>
        </p:nvSpPr>
        <p:spPr>
          <a:xfrm>
            <a:off x="7019796" y="3493232"/>
            <a:ext cx="4971123" cy="33360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s-Latn-BA" sz="1867" b="1" dirty="0">
                <a:effectLst/>
                <a:ea typeface="Times New Roman" panose="02020603050405020304" pitchFamily="18" charset="0"/>
              </a:rPr>
              <a:t>Obrazovanje i kontakt sa vanjskim svijetom</a:t>
            </a:r>
            <a:r>
              <a:rPr lang="bs" sz="1867" b="1" dirty="0">
                <a:effectLst/>
                <a:ea typeface="Times New Roman" panose="02020603050405020304" pitchFamily="18" charset="0"/>
              </a:rPr>
              <a:t>: </a:t>
            </a:r>
            <a:r>
              <a:rPr lang="bs-Latn-BA" sz="1867" dirty="0">
                <a:effectLst/>
                <a:ea typeface="Times New Roman" panose="02020603050405020304" pitchFamily="18" charset="0"/>
              </a:rPr>
              <a:t>Maloljetnici ističu da </a:t>
            </a:r>
            <a:r>
              <a:rPr lang="bs-Latn-BA" sz="1867" dirty="0" err="1">
                <a:effectLst/>
                <a:ea typeface="Times New Roman" panose="02020603050405020304" pitchFamily="18" charset="0"/>
              </a:rPr>
              <a:t>pohađaju</a:t>
            </a:r>
            <a:r>
              <a:rPr lang="bs-Latn-BA" sz="1867" dirty="0">
                <a:effectLst/>
                <a:ea typeface="Times New Roman" panose="02020603050405020304" pitchFamily="18" charset="0"/>
              </a:rPr>
              <a:t> školu, ali da je </a:t>
            </a:r>
            <a:r>
              <a:rPr lang="bs-Latn-BA" sz="1867" dirty="0" err="1">
                <a:effectLst/>
                <a:ea typeface="Times New Roman" panose="02020603050405020304" pitchFamily="18" charset="0"/>
              </a:rPr>
              <a:t>kvalitet</a:t>
            </a:r>
            <a:r>
              <a:rPr lang="bs-Latn-BA" sz="1867" dirty="0">
                <a:effectLst/>
                <a:ea typeface="Times New Roman" panose="02020603050405020304" pitchFamily="18" charset="0"/>
              </a:rPr>
              <a:t> obrazovanja upitan, jer </a:t>
            </a:r>
            <a:r>
              <a:rPr lang="bs-Latn-BA" sz="1867" dirty="0" err="1">
                <a:effectLst/>
                <a:ea typeface="Times New Roman" panose="02020603050405020304" pitchFamily="18" charset="0"/>
              </a:rPr>
              <a:t>završe</a:t>
            </a:r>
            <a:r>
              <a:rPr lang="bs-Latn-BA" sz="1867" dirty="0">
                <a:effectLst/>
                <a:ea typeface="Times New Roman" panose="02020603050405020304" pitchFamily="18" charset="0"/>
              </a:rPr>
              <a:t> godinu kroz nekoliko dana ili dobiju zadatke sa rješenjima. Prema njihovim navodima telefonska govornica često nije u funkciji. Uprava navodi da povremeno </a:t>
            </a:r>
            <a:r>
              <a:rPr lang="bs-Latn-BA" sz="1867" dirty="0" err="1">
                <a:effectLst/>
                <a:ea typeface="Times New Roman" panose="02020603050405020304" pitchFamily="18" charset="0"/>
              </a:rPr>
              <a:t>organizuju</a:t>
            </a:r>
            <a:r>
              <a:rPr lang="bs-Latn-BA" sz="1867" dirty="0">
                <a:effectLst/>
                <a:ea typeface="Times New Roman" panose="02020603050405020304" pitchFamily="18" charset="0"/>
              </a:rPr>
              <a:t> njihove izlaske van ustanove, na bazen, u kino, te da ih sudije redovno obilaze.</a:t>
            </a:r>
            <a:endParaRPr lang="sr-Latn-RS" sz="1867" dirty="0"/>
          </a:p>
        </p:txBody>
      </p:sp>
      <p:pic>
        <p:nvPicPr>
          <p:cNvPr id="20" name="Slika 20">
            <a:extLst>
              <a:ext uri="{FF2B5EF4-FFF2-40B4-BE49-F238E27FC236}">
                <a16:creationId xmlns:a16="http://schemas.microsoft.com/office/drawing/2014/main" id="{FAEA7D69-33F9-4A6A-AA08-1F2539CFE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621" y="1348416"/>
            <a:ext cx="4772968" cy="2173521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9370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42">
            <a:extLst>
              <a:ext uri="{FF2B5EF4-FFF2-40B4-BE49-F238E27FC236}">
                <a16:creationId xmlns:a16="http://schemas.microsoft.com/office/drawing/2014/main" id="{F848F5FF-ECC6-4A1C-A77E-D1F671C5C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449" y="4113315"/>
            <a:ext cx="4736060" cy="2744683"/>
          </a:xfrm>
          <a:prstGeom prst="rect">
            <a:avLst/>
          </a:prstGeom>
        </p:spPr>
      </p:pic>
      <p:sp>
        <p:nvSpPr>
          <p:cNvPr id="36" name="Pravougaonik: jedan zaobljen ugao 4">
            <a:extLst>
              <a:ext uri="{FF2B5EF4-FFF2-40B4-BE49-F238E27FC236}">
                <a16:creationId xmlns:a16="http://schemas.microsoft.com/office/drawing/2014/main" id="{CBF82796-74C0-4690-93CD-7627AD7AA37D}"/>
              </a:ext>
            </a:extLst>
          </p:cNvPr>
          <p:cNvSpPr txBox="1"/>
          <p:nvPr/>
        </p:nvSpPr>
        <p:spPr>
          <a:xfrm>
            <a:off x="8111282" y="3642511"/>
            <a:ext cx="3866731" cy="274468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3792" tIns="113792" rIns="113792" bIns="113792" numCol="1" spcCol="1270" anchor="ctr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bs" sz="1600" kern="1200" dirty="0">
              <a:solidFill>
                <a:srgbClr val="1D263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285750" lvl="0" indent="-285750" algn="ctr"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bs-Latn-BA" sz="1600" kern="1200" dirty="0">
                <a:solidFill>
                  <a:srgbClr val="1D2631"/>
                </a:solidFill>
                <a:effectLst/>
                <a:latin typeface="+mn-lt"/>
                <a:ea typeface="Times New Roman" panose="02020603050405020304" pitchFamily="18" charset="0"/>
              </a:rPr>
              <a:t>U objektu prijemno-otpusnog odjeljenja nalaze se i tri radionice, učionica za informatiku i teretana, te veliki hodnik u kojem se nalazi stolni tenis. Nisu zadovoljni sa teretanom, ali </a:t>
            </a:r>
            <a:r>
              <a:rPr lang="bs-Latn-BA" sz="1600" kern="1200" dirty="0" err="1">
                <a:solidFill>
                  <a:srgbClr val="1D2631"/>
                </a:solidFill>
                <a:effectLst/>
                <a:latin typeface="+mn-lt"/>
                <a:ea typeface="Times New Roman" panose="02020603050405020304" pitchFamily="18" charset="0"/>
              </a:rPr>
              <a:t>Ombudsmeni</a:t>
            </a:r>
            <a:r>
              <a:rPr lang="bs-Latn-BA" sz="1600" kern="1200" dirty="0">
                <a:solidFill>
                  <a:srgbClr val="1D2631"/>
                </a:solidFill>
                <a:effectLst/>
                <a:latin typeface="+mn-lt"/>
                <a:ea typeface="Times New Roman" panose="02020603050405020304" pitchFamily="18" charset="0"/>
              </a:rPr>
              <a:t> smatraju da je teretana dobro opremljen</a:t>
            </a:r>
            <a:r>
              <a:rPr lang="bs" sz="1600" kern="1200" dirty="0">
                <a:solidFill>
                  <a:srgbClr val="1D2631"/>
                </a:solidFill>
                <a:effectLst/>
                <a:latin typeface="+mn-lt"/>
                <a:ea typeface="Times New Roman" panose="02020603050405020304" pitchFamily="18" charset="0"/>
              </a:rPr>
              <a:t>a</a:t>
            </a:r>
            <a:r>
              <a:rPr lang="bs-Latn-BA" sz="1600" kern="1200" dirty="0">
                <a:solidFill>
                  <a:srgbClr val="1D2631"/>
                </a:solidFill>
                <a:effectLst/>
                <a:latin typeface="+mn-lt"/>
                <a:ea typeface="Times New Roman" panose="02020603050405020304" pitchFamily="18" charset="0"/>
              </a:rPr>
              <a:t> u odnosu na teretane u drugim ustanovama. </a:t>
            </a:r>
            <a:endParaRPr lang="bs-Latn-BA" sz="1600" kern="1200" dirty="0">
              <a:solidFill>
                <a:srgbClr val="1D2631"/>
              </a:solidFill>
              <a:latin typeface="+mn-lt"/>
            </a:endParaRPr>
          </a:p>
        </p:txBody>
      </p:sp>
      <p:sp>
        <p:nvSpPr>
          <p:cNvPr id="29" name="Pravougaonik: jedan zaobljen ugao 4">
            <a:extLst>
              <a:ext uri="{FF2B5EF4-FFF2-40B4-BE49-F238E27FC236}">
                <a16:creationId xmlns:a16="http://schemas.microsoft.com/office/drawing/2014/main" id="{A3ACC0C4-D870-47D3-BEC7-A31F37F95880}"/>
              </a:ext>
            </a:extLst>
          </p:cNvPr>
          <p:cNvSpPr txBox="1"/>
          <p:nvPr/>
        </p:nvSpPr>
        <p:spPr>
          <a:xfrm>
            <a:off x="320626" y="1162952"/>
            <a:ext cx="11553004" cy="201755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4309" tIns="104309" rIns="104309" bIns="104309" numCol="1" spcCol="1270" anchor="ctr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6519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bs" sz="1467" u="sng" kern="1200" dirty="0">
              <a:solidFill>
                <a:srgbClr val="1D263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ctr" defTabSz="65191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s-Latn-BA" sz="1600" kern="1200" dirty="0">
                <a:solidFill>
                  <a:srgbClr val="1D2631"/>
                </a:solidFill>
                <a:effectLst/>
                <a:latin typeface="+mn-lt"/>
                <a:ea typeface="Times New Roman" panose="02020603050405020304" pitchFamily="18" charset="0"/>
              </a:rPr>
              <a:t>Objekat čini natkrivena površina od 3000m</a:t>
            </a:r>
            <a:r>
              <a:rPr lang="bs-Latn-BA" sz="1600" kern="1200" baseline="30000" dirty="0">
                <a:solidFill>
                  <a:srgbClr val="1D2631"/>
                </a:solidFill>
                <a:effectLst/>
                <a:latin typeface="+mn-lt"/>
                <a:ea typeface="Times New Roman" panose="02020603050405020304" pitchFamily="18" charset="0"/>
              </a:rPr>
              <a:t>2 </a:t>
            </a:r>
            <a:r>
              <a:rPr lang="bs-Latn-BA" sz="1600" kern="1200" dirty="0">
                <a:solidFill>
                  <a:srgbClr val="1D2631"/>
                </a:solidFill>
                <a:effectLst/>
                <a:latin typeface="+mn-lt"/>
                <a:ea typeface="Times New Roman" panose="02020603050405020304" pitchFamily="18" charset="0"/>
              </a:rPr>
              <a:t>i šest objekata.   Maloljetnici ističu da nisu zadovoljni činjenicom da nemaju svoju kantinu, već da moraju naručivati namirnice, koje su po znatno višoj cijeni, stoga </a:t>
            </a:r>
            <a:r>
              <a:rPr lang="bs-Latn-BA" sz="1600" kern="1200" dirty="0" err="1">
                <a:solidFill>
                  <a:srgbClr val="1D2631"/>
                </a:solidFill>
                <a:effectLst/>
                <a:latin typeface="+mn-lt"/>
                <a:ea typeface="Times New Roman" panose="02020603050405020304" pitchFamily="18" charset="0"/>
              </a:rPr>
              <a:t>Ombudsmeni</a:t>
            </a:r>
            <a:r>
              <a:rPr lang="bs-Latn-BA" sz="1600" kern="1200" dirty="0">
                <a:solidFill>
                  <a:srgbClr val="1D2631"/>
                </a:solidFill>
                <a:effectLst/>
                <a:latin typeface="+mn-lt"/>
                <a:ea typeface="Times New Roman" panose="02020603050405020304" pitchFamily="18" charset="0"/>
              </a:rPr>
              <a:t> preporučuju da se i maloljetnicima </a:t>
            </a:r>
            <a:r>
              <a:rPr lang="bs-Latn-BA" sz="1600" kern="1200" dirty="0" err="1">
                <a:solidFill>
                  <a:srgbClr val="1D2631"/>
                </a:solidFill>
                <a:effectLst/>
                <a:latin typeface="+mn-lt"/>
                <a:ea typeface="Times New Roman" panose="02020603050405020304" pitchFamily="18" charset="0"/>
              </a:rPr>
              <a:t>omogući</a:t>
            </a:r>
            <a:r>
              <a:rPr lang="bs-Latn-BA" sz="1600" kern="1200" dirty="0">
                <a:solidFill>
                  <a:srgbClr val="1D2631"/>
                </a:solidFill>
                <a:effectLst/>
                <a:latin typeface="+mn-lt"/>
                <a:ea typeface="Times New Roman" panose="02020603050405020304" pitchFamily="18" charset="0"/>
              </a:rPr>
              <a:t> pristup kantini. </a:t>
            </a:r>
            <a:endParaRPr lang="bs-Latn-BA" sz="1600" kern="1200" dirty="0">
              <a:solidFill>
                <a:srgbClr val="1D2631"/>
              </a:solidFill>
              <a:latin typeface="+mn-lt"/>
            </a:endParaRPr>
          </a:p>
        </p:txBody>
      </p:sp>
      <p:sp>
        <p:nvSpPr>
          <p:cNvPr id="5" name="Naslov 1">
            <a:extLst>
              <a:ext uri="{FF2B5EF4-FFF2-40B4-BE49-F238E27FC236}">
                <a16:creationId xmlns:a16="http://schemas.microsoft.com/office/drawing/2014/main" id="{34F73406-1416-489A-8CDB-B8652CC0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386" y="482766"/>
            <a:ext cx="11012131" cy="1018035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-Latn-BA" sz="2600" b="1" dirty="0">
                <a:effectLst/>
                <a:ea typeface="Times New Roman" panose="02020603050405020304" pitchFamily="18" charset="0"/>
              </a:rPr>
              <a:t>Odgojno-popravni dom i Maloljetnički zatvor u sklopu </a:t>
            </a:r>
            <a:br>
              <a:rPr lang="bs" sz="2600" b="1" dirty="0">
                <a:effectLst/>
                <a:ea typeface="Times New Roman" panose="02020603050405020304" pitchFamily="18" charset="0"/>
              </a:rPr>
            </a:br>
            <a:r>
              <a:rPr lang="bs-Latn-BA" sz="2600" b="1" dirty="0">
                <a:effectLst/>
                <a:ea typeface="Times New Roman" panose="02020603050405020304" pitchFamily="18" charset="0"/>
              </a:rPr>
              <a:t>Kazneno-popravnog zavoda Orašje</a:t>
            </a:r>
            <a:endParaRPr lang="sr-Latn-RS" sz="2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88B580-DD31-4506-B0F2-DD55543B8888}"/>
              </a:ext>
            </a:extLst>
          </p:cNvPr>
          <p:cNvSpPr txBox="1"/>
          <p:nvPr/>
        </p:nvSpPr>
        <p:spPr>
          <a:xfrm>
            <a:off x="886690" y="3860691"/>
            <a:ext cx="3565091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bs" sz="1600" dirty="0">
              <a:solidFill>
                <a:srgbClr val="1D2631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U jednom objektu se nalazi </a:t>
            </a:r>
            <a:endParaRPr lang="bs" sz="1600" dirty="0">
              <a:solidFill>
                <a:srgbClr val="1D2631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Kuhinja</a:t>
            </a:r>
            <a:r>
              <a:rPr lang="bs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, idealno 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opremljena, sa vrhunskim kućanskim aparatima, pa s tim u vezi </a:t>
            </a:r>
            <a:r>
              <a:rPr lang="bs-Latn-BA" sz="1600" dirty="0" err="1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Ombudsmeni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 preporučuju upravi da radno angažuje maloljetnike ili </a:t>
            </a:r>
            <a:r>
              <a:rPr lang="bs-Latn-BA" sz="1600" dirty="0" err="1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organizuje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 obuku ili kurs u kulinarstvu</a:t>
            </a:r>
            <a:r>
              <a:rPr lang="bs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.</a:t>
            </a:r>
            <a:endParaRPr lang="sr-Latn-RS" sz="1600" dirty="0">
              <a:solidFill>
                <a:srgbClr val="1D263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69B6205-4D64-409A-8A68-9ADDEEC032CE}"/>
              </a:ext>
            </a:extLst>
          </p:cNvPr>
          <p:cNvSpPr txBox="1"/>
          <p:nvPr/>
        </p:nvSpPr>
        <p:spPr>
          <a:xfrm>
            <a:off x="700946" y="2810323"/>
            <a:ext cx="11277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bs" sz="1600" dirty="0">
                <a:solidFill>
                  <a:srgbClr val="1D2631"/>
                </a:solidFill>
                <a:ea typeface="Times New Roman" panose="02020603050405020304" pitchFamily="18" charset="0"/>
              </a:rPr>
              <a:t>U 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sobi se nalaze i drven</a:t>
            </a:r>
            <a:r>
              <a:rPr lang="bs" sz="1600" dirty="0">
                <a:solidFill>
                  <a:srgbClr val="1D2631"/>
                </a:solidFill>
                <a:ea typeface="Times New Roman" panose="02020603050405020304" pitchFamily="18" charset="0"/>
              </a:rPr>
              <a:t>i stol, 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kupatilo i TV. Dostupne su im i igrice (</a:t>
            </a:r>
            <a:r>
              <a:rPr lang="bs-Latn-BA" sz="1600" dirty="0" err="1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Playstation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)</a:t>
            </a:r>
            <a:r>
              <a:rPr lang="bs" sz="1600" dirty="0">
                <a:solidFill>
                  <a:srgbClr val="1D2631"/>
                </a:solidFill>
                <a:ea typeface="Times New Roman" panose="02020603050405020304" pitchFamily="18" charset="0"/>
              </a:rPr>
              <a:t>.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 Dopušteno im je i držanje kućnih ljubimaca, što </a:t>
            </a:r>
            <a:r>
              <a:rPr lang="bs-Latn-BA" sz="1600" dirty="0" err="1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Ombudsmeni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 posebno pohvaljuju. Maloljetnici borave sami u sobi koja je u odnosu na druge ustanove bolje opremljena, raspolažu sa drvenim krevetom i madracem, </a:t>
            </a:r>
            <a:endParaRPr lang="bs" sz="1600" dirty="0">
              <a:solidFill>
                <a:srgbClr val="1D2631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a ne željeznim krevetom i spužvom</a:t>
            </a:r>
            <a:r>
              <a:rPr lang="bs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.</a:t>
            </a:r>
            <a:r>
              <a:rPr lang="bs-Latn-BA" sz="1600" dirty="0">
                <a:solidFill>
                  <a:srgbClr val="1D2631"/>
                </a:solidFill>
                <a:effectLst/>
                <a:ea typeface="Times New Roman" panose="02020603050405020304" pitchFamily="18" charset="0"/>
              </a:rPr>
              <a:t> </a:t>
            </a:r>
            <a:endParaRPr lang="sr-Latn-RS" sz="1600" dirty="0"/>
          </a:p>
          <a:p>
            <a:pPr algn="ctr"/>
            <a:endParaRPr lang="sr-Latn-RS" sz="1600" dirty="0">
              <a:solidFill>
                <a:srgbClr val="1D2631"/>
              </a:solidFill>
            </a:endParaRPr>
          </a:p>
          <a:p>
            <a:pPr algn="ctr"/>
            <a:endParaRPr lang="sr-Latn-R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DBD5AE-1052-447A-9159-521771B1DF6B}"/>
              </a:ext>
            </a:extLst>
          </p:cNvPr>
          <p:cNvSpPr txBox="1"/>
          <p:nvPr/>
        </p:nvSpPr>
        <p:spPr>
          <a:xfrm>
            <a:off x="4835181" y="1471562"/>
            <a:ext cx="3008596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s" u="sng" dirty="0"/>
              <a:t>PRIRODNI RESURSI</a:t>
            </a:r>
            <a:endParaRPr lang="sr-Latn-RS" u="sng" dirty="0"/>
          </a:p>
        </p:txBody>
      </p:sp>
    </p:spTree>
    <p:extLst>
      <p:ext uri="{BB962C8B-B14F-4D97-AF65-F5344CB8AC3E}">
        <p14:creationId xmlns:p14="http://schemas.microsoft.com/office/powerpoint/2010/main" val="97969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31">
            <a:extLst>
              <a:ext uri="{FF2B5EF4-FFF2-40B4-BE49-F238E27FC236}">
                <a16:creationId xmlns:a16="http://schemas.microsoft.com/office/drawing/2014/main" id="{B5898079-081F-4617-AC6B-429026673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Naslov 1">
            <a:extLst>
              <a:ext uri="{FF2B5EF4-FFF2-40B4-BE49-F238E27FC236}">
                <a16:creationId xmlns:a16="http://schemas.microsoft.com/office/drawing/2014/main" id="{53D01FE0-26D3-4BC3-A703-591C29721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5" y="436460"/>
            <a:ext cx="5122652" cy="1259894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90000"/>
              </a:lnSpc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Odgojno-popravni dom i Maloljetnički zatvor u sklopu </a:t>
            </a: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Kazneno-popravnog zavoda Orašje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9" name="Rectangle 33">
            <a:extLst>
              <a:ext uri="{FF2B5EF4-FFF2-40B4-BE49-F238E27FC236}">
                <a16:creationId xmlns:a16="http://schemas.microsoft.com/office/drawing/2014/main" id="{BB829EC8-5B3D-469E-942E-5E6E569E5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29B9B5-D24A-4A6E-906F-07E62F1C908F}"/>
              </a:ext>
            </a:extLst>
          </p:cNvPr>
          <p:cNvSpPr txBox="1"/>
          <p:nvPr/>
        </p:nvSpPr>
        <p:spPr>
          <a:xfrm>
            <a:off x="649225" y="2260738"/>
            <a:ext cx="5122652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dirty="0">
                <a:effectLst/>
              </a:rPr>
              <a:t>Maloljetnici ističu da im je dosadno, jer nemaju osmišljenih aktivnosti i sekcija, koriste samo stolni tenis i teretanu. Iskazali su želju za informatičkom sekcijom, pa Ombudsmeni pozivaju Federalno ministarstvo da pruži materijalnu pomoć i obezbijedi veći broj računara radi formiranja informatičke sekcije.</a:t>
            </a:r>
            <a:endParaRPr lang="en-US" sz="1600" dirty="0"/>
          </a:p>
          <a:p>
            <a:pPr marL="228594" indent="-228594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sz="1600" dirty="0">
              <a:effectLst/>
            </a:endParaRPr>
          </a:p>
          <a:p>
            <a:pPr marL="228594" indent="-228594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dirty="0">
                <a:effectLst/>
              </a:rPr>
              <a:t>Ombudsmeni su izvršili uvid u lične listove, koji su adekvatno popunjeni, no konstatovali su da iako je prisutan individualni tretman postupanja, planovi suviše liče jedni na druge i nisu prilagođeni potrebama maloljetnika. Smatraju da je potrebno sačiniti za svaki dan dnevni plan aktivnosti, koji će biti jasno postavljen i vidljiv.</a:t>
            </a:r>
            <a:endParaRPr lang="en-US" sz="1600" dirty="0"/>
          </a:p>
          <a:p>
            <a:pPr marL="228594" indent="-228594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sz="1600" dirty="0">
              <a:effectLst/>
            </a:endParaRPr>
          </a:p>
        </p:txBody>
      </p:sp>
      <p:pic>
        <p:nvPicPr>
          <p:cNvPr id="20" name="Slika 20">
            <a:extLst>
              <a:ext uri="{FF2B5EF4-FFF2-40B4-BE49-F238E27FC236}">
                <a16:creationId xmlns:a16="http://schemas.microsoft.com/office/drawing/2014/main" id="{C2C3C7E8-349B-44C2-A4D1-4244F406A1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4"/>
          <a:stretch/>
        </p:blipFill>
        <p:spPr>
          <a:xfrm>
            <a:off x="6091916" y="781665"/>
            <a:ext cx="5451627" cy="2425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Slika 6">
            <a:extLst>
              <a:ext uri="{FF2B5EF4-FFF2-40B4-BE49-F238E27FC236}">
                <a16:creationId xmlns:a16="http://schemas.microsoft.com/office/drawing/2014/main" id="{0605DA52-16CA-4E27-B5B0-B0BA7032C1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9" r="3315"/>
          <a:stretch/>
        </p:blipFill>
        <p:spPr>
          <a:xfrm>
            <a:off x="6132549" y="3508529"/>
            <a:ext cx="5358609" cy="23843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6" name="Freeform 12">
            <a:extLst>
              <a:ext uri="{FF2B5EF4-FFF2-40B4-BE49-F238E27FC236}">
                <a16:creationId xmlns:a16="http://schemas.microsoft.com/office/drawing/2014/main" id="{55D72A3F-A083-4502-838A-2C32C9800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09DD65-DEB2-42A0-BDF4-09EB3AA11296}"/>
              </a:ext>
            </a:extLst>
          </p:cNvPr>
          <p:cNvSpPr txBox="1"/>
          <p:nvPr/>
        </p:nvSpPr>
        <p:spPr>
          <a:xfrm>
            <a:off x="1475275" y="1578692"/>
            <a:ext cx="2971081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bs-Latn-BA" dirty="0"/>
              <a:t>T</a:t>
            </a:r>
            <a:r>
              <a:rPr lang="bs" dirty="0"/>
              <a:t>RETMAN MALOLJETNIKA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030010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6210" y="410197"/>
            <a:ext cx="11012131" cy="101803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bs" sz="2667" b="1" dirty="0">
                <a:effectLst/>
                <a:cs typeface="Times New Roman" pitchFamily="18" charset="0"/>
              </a:rPr>
              <a:t>Ustanove za izvršenje odgojne mjere upućivanja u </a:t>
            </a:r>
            <a:br>
              <a:rPr lang="bs" sz="2667" b="1" dirty="0">
                <a:effectLst/>
                <a:cs typeface="Times New Roman" pitchFamily="18" charset="0"/>
              </a:rPr>
            </a:br>
            <a:r>
              <a:rPr lang="bs" sz="2667" b="1" dirty="0">
                <a:effectLst/>
                <a:cs typeface="Times New Roman" pitchFamily="18" charset="0"/>
              </a:rPr>
              <a:t>                             odgojni centar</a:t>
            </a:r>
            <a:endParaRPr lang="bs-Latn-BA" sz="2667" b="1" dirty="0">
              <a:effectLst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934" y="1290434"/>
            <a:ext cx="11012131" cy="4773995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585" lvl="1" indent="0">
              <a:buNone/>
            </a:pPr>
            <a:r>
              <a:rPr lang="bs" sz="1600" b="1" dirty="0">
                <a:cs typeface="Times New Roman" pitchFamily="18" charset="0"/>
              </a:rPr>
              <a:t>                                  </a:t>
            </a:r>
          </a:p>
          <a:p>
            <a:pPr marL="609585" lvl="1" indent="0">
              <a:buNone/>
            </a:pPr>
            <a:r>
              <a:rPr lang="bs" sz="1600" b="1" dirty="0">
                <a:cs typeface="Times New Roman" pitchFamily="18" charset="0"/>
              </a:rPr>
              <a:t>                                       </a:t>
            </a:r>
            <a:r>
              <a:rPr lang="hr-BA" sz="1600" b="1" dirty="0">
                <a:cs typeface="Times New Roman" pitchFamily="18" charset="0"/>
              </a:rPr>
              <a:t>Odgojna mjera upućivanja u odgojni centar za maloljetnike</a:t>
            </a:r>
          </a:p>
          <a:p>
            <a:pPr marL="609585" lvl="1" indent="0">
              <a:buNone/>
            </a:pPr>
            <a:endParaRPr lang="hr-BA" sz="1600" dirty="0"/>
          </a:p>
          <a:p>
            <a:pPr lvl="1">
              <a:buFont typeface="Courier New" pitchFamily="49" charset="0"/>
              <a:buChar char="o"/>
            </a:pPr>
            <a:r>
              <a:rPr lang="hr-BA" sz="1600" dirty="0">
                <a:cs typeface="Times New Roman" pitchFamily="18" charset="0"/>
              </a:rPr>
              <a:t>Izriče se maloljetniku kojem nije potreban dugotrajniji tretman u cilju njegovog odgoja i preodgoja jer se uglavnom radi o maloljetnicima koji su učinili krivično djelo iz lakomislenosti ili nepromišljenosti. </a:t>
            </a:r>
          </a:p>
          <a:p>
            <a:pPr marL="609585" lvl="1" indent="0">
              <a:buNone/>
            </a:pPr>
            <a:endParaRPr lang="hr-BA" sz="1600" dirty="0">
              <a:cs typeface="Times New Roman" pitchFamily="18" charset="0"/>
            </a:endParaRPr>
          </a:p>
          <a:p>
            <a:pPr lvl="1">
              <a:buFont typeface="Courier New" pitchFamily="49" charset="0"/>
              <a:buChar char="o"/>
            </a:pPr>
            <a:r>
              <a:rPr lang="hr-BA" sz="1600" dirty="0">
                <a:cs typeface="Times New Roman" pitchFamily="18" charset="0"/>
              </a:rPr>
              <a:t>Pored uloge roditelja koja treba da bude najvažnija u životu svakog djeteta, važni su i pedagozi. Upravo poduzimanjem niza radnji kao što su pojačano pedagoško djelovanje, pedagoške korekcije i discipliniranje maloljetnika u kratkom vremenskom roku postižu se pozitivni rezultati, te se maloljetnik sprječava u daljem činjenju krivičnih djela.</a:t>
            </a:r>
          </a:p>
          <a:p>
            <a:pPr marL="609585" lvl="1" indent="0">
              <a:buNone/>
            </a:pPr>
            <a:endParaRPr lang="hr-BA" sz="1600" dirty="0">
              <a:cs typeface="Times New Roman" pitchFamily="18" charset="0"/>
            </a:endParaRPr>
          </a:p>
          <a:p>
            <a:pPr marL="609585" lvl="1" indent="0">
              <a:buNone/>
            </a:pPr>
            <a:endParaRPr lang="hr-BA" sz="1600" dirty="0">
              <a:cs typeface="Times New Roman" pitchFamily="18" charset="0"/>
            </a:endParaRPr>
          </a:p>
          <a:p>
            <a:pPr marL="609585" lvl="1" indent="0">
              <a:buNone/>
            </a:pPr>
            <a:endParaRPr lang="bs-Latn-BA" sz="1600" dirty="0">
              <a:cs typeface="Times New Roman" pitchFamily="18" charset="0"/>
            </a:endParaRPr>
          </a:p>
          <a:p>
            <a:pPr lvl="1">
              <a:buFont typeface="Courier New" pitchFamily="49" charset="0"/>
              <a:buChar char="o"/>
            </a:pPr>
            <a:endParaRPr lang="bs-Latn-BA" sz="1600" dirty="0">
              <a:cs typeface="Times New Roman" pitchFamily="18" charset="0"/>
            </a:endParaRPr>
          </a:p>
          <a:p>
            <a:pPr marL="609585" lvl="1" indent="0">
              <a:buNone/>
            </a:pPr>
            <a:r>
              <a:rPr lang="bs-Latn-BA" sz="1600" dirty="0">
                <a:cs typeface="Times New Roman" pitchFamily="18" charset="0"/>
              </a:rPr>
              <a:t>                                                                                                         </a:t>
            </a:r>
          </a:p>
          <a:p>
            <a:pPr marL="609585" lvl="1" indent="0">
              <a:buNone/>
            </a:pPr>
            <a:r>
              <a:rPr lang="hr-BA" sz="1600" b="1" dirty="0">
                <a:cs typeface="Times New Roman" pitchFamily="18" charset="0"/>
              </a:rPr>
              <a:t>                                                                                                    </a:t>
            </a:r>
          </a:p>
          <a:p>
            <a:pPr marL="609585" lvl="1" indent="0">
              <a:buNone/>
            </a:pPr>
            <a:endParaRPr lang="bs-Latn-BA" sz="1600" dirty="0">
              <a:cs typeface="Times New Roman" pitchFamily="18" charset="0"/>
            </a:endParaRPr>
          </a:p>
          <a:p>
            <a:pPr marL="0" indent="0">
              <a:buNone/>
            </a:pPr>
            <a:r>
              <a:rPr lang="hr-BA" sz="1600" b="1" dirty="0"/>
              <a:t> </a:t>
            </a:r>
            <a:endParaRPr lang="bs-Latn-BA" sz="1600" dirty="0"/>
          </a:p>
          <a:p>
            <a:endParaRPr lang="en-US" sz="1600" dirty="0">
              <a:cs typeface="Times New Roman" pitchFamily="18" charset="0"/>
            </a:endParaRPr>
          </a:p>
        </p:txBody>
      </p:sp>
      <p:graphicFrame>
        <p:nvGraphicFramePr>
          <p:cNvPr id="5" name="Dijagram 4">
            <a:extLst>
              <a:ext uri="{FF2B5EF4-FFF2-40B4-BE49-F238E27FC236}">
                <a16:creationId xmlns:a16="http://schemas.microsoft.com/office/drawing/2014/main" id="{B71E279C-8BE5-43CB-A1B5-E6F3F60FFC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9985118"/>
              </p:ext>
            </p:extLst>
          </p:nvPr>
        </p:nvGraphicFramePr>
        <p:xfrm>
          <a:off x="1576210" y="2911583"/>
          <a:ext cx="9237945" cy="5311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56570" y="157098"/>
            <a:ext cx="10972800" cy="1143000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 rtl="0">
              <a:spcBef>
                <a:spcPct val="0"/>
              </a:spcBef>
            </a:pPr>
            <a:r>
              <a:rPr lang="hr-BA" sz="3200" b="1" dirty="0">
                <a:cs typeface="Times New Roman" pitchFamily="18" charset="0"/>
              </a:rPr>
              <a:t>         </a:t>
            </a:r>
            <a:br>
              <a:rPr lang="bs" sz="3200" b="1" dirty="0">
                <a:cs typeface="Times New Roman" pitchFamily="18" charset="0"/>
              </a:rPr>
            </a:br>
            <a:r>
              <a:rPr lang="hr-BA" sz="3200" b="1" dirty="0">
                <a:cs typeface="Times New Roman" pitchFamily="18" charset="0"/>
              </a:rPr>
              <a:t>KJU  „Odgojni centar Kantona Sarajevo“</a:t>
            </a:r>
            <a:br>
              <a:rPr lang="bs-Latn-BA" sz="3200" b="1" dirty="0">
                <a:cs typeface="Times New Roman" pitchFamily="18" charset="0"/>
              </a:rPr>
            </a:br>
            <a:endParaRPr lang="en-US" sz="32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30945" y="1720436"/>
            <a:ext cx="5365055" cy="4607817"/>
          </a:xfr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/>
            <a:r>
              <a:rPr lang="hr-BA" sz="1800" dirty="0">
                <a:solidFill>
                  <a:schemeClr val="tx1"/>
                </a:solidFill>
              </a:rPr>
              <a:t>KJU „Disciplinski centar za maloljetnike Sarajevo” osnovan je 2005. godine, kao ustanova iz oblasti socijalne zaštite, a 2007. godine započela je rad s korisnicima. </a:t>
            </a:r>
            <a:endParaRPr lang="bs" sz="1800" dirty="0">
              <a:solidFill>
                <a:schemeClr val="tx1"/>
              </a:solidFill>
            </a:endParaRPr>
          </a:p>
          <a:p>
            <a:pPr marL="342900"/>
            <a:r>
              <a:rPr lang="hr-BA" sz="1800" dirty="0">
                <a:solidFill>
                  <a:schemeClr val="tx1"/>
                </a:solidFill>
              </a:rPr>
              <a:t>Prema Zakonu  o zaštiti i postupanju sa djecom i maloljetnicima u krivičnom postupku</a:t>
            </a:r>
            <a:r>
              <a:rPr lang="hr-BA" sz="1800" baseline="30000" dirty="0">
                <a:solidFill>
                  <a:schemeClr val="tx1"/>
                </a:solidFill>
              </a:rPr>
              <a:t> </a:t>
            </a:r>
            <a:r>
              <a:rPr lang="hr-BA" sz="1800" dirty="0">
                <a:solidFill>
                  <a:schemeClr val="tx1"/>
                </a:solidFill>
              </a:rPr>
              <a:t>, Zakonu o socijalnoj zaštiti, zaštiti civilnih žrtava rata i zaštiti porodice sa djecom Kantona Sarajevo i Odluci o izmjenama Odluke o osnivanju Kantonalne javne ustanove „Disciplinski centar za maloljetnike”, naziv KJU „Disciplinski centar za maloljetnike” je izmijenjen u KJU „Odgojni centar Kantona Sarajevo”.  </a:t>
            </a:r>
            <a:endParaRPr lang="bs-Latn-BA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Dijagram 4">
            <a:extLst>
              <a:ext uri="{FF2B5EF4-FFF2-40B4-BE49-F238E27FC236}">
                <a16:creationId xmlns:a16="http://schemas.microsoft.com/office/drawing/2014/main" id="{FF447D9C-32FA-41DB-AA9F-10163E66BF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9967540"/>
              </p:ext>
            </p:extLst>
          </p:nvPr>
        </p:nvGraphicFramePr>
        <p:xfrm>
          <a:off x="6289110" y="3588185"/>
          <a:ext cx="5550351" cy="3606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Slika 18">
            <a:extLst>
              <a:ext uri="{FF2B5EF4-FFF2-40B4-BE49-F238E27FC236}">
                <a16:creationId xmlns:a16="http://schemas.microsoft.com/office/drawing/2014/main" id="{8F136B49-C957-44F0-BC2A-40C804565E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5411" y="1173864"/>
            <a:ext cx="4120019" cy="2744961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5B378DD-3302-4E46-B933-A3A4720E2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7" name="Freeform 11">
              <a:extLst>
                <a:ext uri="{FF2B5EF4-FFF2-40B4-BE49-F238E27FC236}">
                  <a16:creationId xmlns:a16="http://schemas.microsoft.com/office/drawing/2014/main" id="{DFCBBDC3-1668-4E92-88DB-9D5F622F3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8" name="Freeform 12">
              <a:extLst>
                <a:ext uri="{FF2B5EF4-FFF2-40B4-BE49-F238E27FC236}">
                  <a16:creationId xmlns:a16="http://schemas.microsoft.com/office/drawing/2014/main" id="{31F8CDD4-C1DD-481E-AE1A-CECF28784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9" name="Freeform 13">
              <a:extLst>
                <a:ext uri="{FF2B5EF4-FFF2-40B4-BE49-F238E27FC236}">
                  <a16:creationId xmlns:a16="http://schemas.microsoft.com/office/drawing/2014/main" id="{EECE6682-CC9D-4055-B817-C485C0706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0" name="Freeform 14">
              <a:extLst>
                <a:ext uri="{FF2B5EF4-FFF2-40B4-BE49-F238E27FC236}">
                  <a16:creationId xmlns:a16="http://schemas.microsoft.com/office/drawing/2014/main" id="{270E295D-337F-4604-BA41-8AF78AB4B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1" name="Freeform 15">
              <a:extLst>
                <a:ext uri="{FF2B5EF4-FFF2-40B4-BE49-F238E27FC236}">
                  <a16:creationId xmlns:a16="http://schemas.microsoft.com/office/drawing/2014/main" id="{205B2E94-9D47-4E73-B43F-8C5DB94CC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2" name="Freeform 16">
              <a:extLst>
                <a:ext uri="{FF2B5EF4-FFF2-40B4-BE49-F238E27FC236}">
                  <a16:creationId xmlns:a16="http://schemas.microsoft.com/office/drawing/2014/main" id="{525A065C-3663-45A6-B19B-D4A4525C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3" name="Freeform 17">
              <a:extLst>
                <a:ext uri="{FF2B5EF4-FFF2-40B4-BE49-F238E27FC236}">
                  <a16:creationId xmlns:a16="http://schemas.microsoft.com/office/drawing/2014/main" id="{B2453C32-1BD0-4AD5-9A40-A76B602713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4" name="Freeform 18">
              <a:extLst>
                <a:ext uri="{FF2B5EF4-FFF2-40B4-BE49-F238E27FC236}">
                  <a16:creationId xmlns:a16="http://schemas.microsoft.com/office/drawing/2014/main" id="{09A9F5DF-D82E-49E5-B7B1-9CF50291AE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5" name="Freeform 19">
              <a:extLst>
                <a:ext uri="{FF2B5EF4-FFF2-40B4-BE49-F238E27FC236}">
                  <a16:creationId xmlns:a16="http://schemas.microsoft.com/office/drawing/2014/main" id="{F4E5C9FC-074A-4B8D-A737-4877EC56D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6" name="Freeform 20">
              <a:extLst>
                <a:ext uri="{FF2B5EF4-FFF2-40B4-BE49-F238E27FC236}">
                  <a16:creationId xmlns:a16="http://schemas.microsoft.com/office/drawing/2014/main" id="{CEEA9B79-734E-412B-AC12-F59A37CBE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7" name="Freeform 21">
              <a:extLst>
                <a:ext uri="{FF2B5EF4-FFF2-40B4-BE49-F238E27FC236}">
                  <a16:creationId xmlns:a16="http://schemas.microsoft.com/office/drawing/2014/main" id="{6680E6FE-1392-4677-96BA-2015ED508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8" name="Freeform 22">
              <a:extLst>
                <a:ext uri="{FF2B5EF4-FFF2-40B4-BE49-F238E27FC236}">
                  <a16:creationId xmlns:a16="http://schemas.microsoft.com/office/drawing/2014/main" id="{5A089533-9FE1-4EAC-90AA-A6E0423D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96A5ECF-03BC-41D7-9EF2-7C9F3EBD4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21" name="Freeform 27">
              <a:extLst>
                <a:ext uri="{FF2B5EF4-FFF2-40B4-BE49-F238E27FC236}">
                  <a16:creationId xmlns:a16="http://schemas.microsoft.com/office/drawing/2014/main" id="{17FD984D-FF88-4F1E-A057-F87EDFB0E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2" name="Freeform 28">
              <a:extLst>
                <a:ext uri="{FF2B5EF4-FFF2-40B4-BE49-F238E27FC236}">
                  <a16:creationId xmlns:a16="http://schemas.microsoft.com/office/drawing/2014/main" id="{14512BF1-B700-4263-A407-558870DC96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" name="Freeform 29">
              <a:extLst>
                <a:ext uri="{FF2B5EF4-FFF2-40B4-BE49-F238E27FC236}">
                  <a16:creationId xmlns:a16="http://schemas.microsoft.com/office/drawing/2014/main" id="{14B7DA2B-C0FD-4B76-9DE8-57B21ADECA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4" name="Freeform 30">
              <a:extLst>
                <a:ext uri="{FF2B5EF4-FFF2-40B4-BE49-F238E27FC236}">
                  <a16:creationId xmlns:a16="http://schemas.microsoft.com/office/drawing/2014/main" id="{3D539ACC-402B-41D7-AB55-2CA6D4AFBE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5" name="Freeform 31">
              <a:extLst>
                <a:ext uri="{FF2B5EF4-FFF2-40B4-BE49-F238E27FC236}">
                  <a16:creationId xmlns:a16="http://schemas.microsoft.com/office/drawing/2014/main" id="{29ABEBE4-C03A-4F8B-9552-BE7B0756E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6" name="Freeform 32">
              <a:extLst>
                <a:ext uri="{FF2B5EF4-FFF2-40B4-BE49-F238E27FC236}">
                  <a16:creationId xmlns:a16="http://schemas.microsoft.com/office/drawing/2014/main" id="{06F8AB47-16A6-4ACC-A359-8D11B80BAF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7" name="Freeform 33">
              <a:extLst>
                <a:ext uri="{FF2B5EF4-FFF2-40B4-BE49-F238E27FC236}">
                  <a16:creationId xmlns:a16="http://schemas.microsoft.com/office/drawing/2014/main" id="{E4EC0B00-F7F3-4124-988D-8D9355A7A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8" name="Freeform 34">
              <a:extLst>
                <a:ext uri="{FF2B5EF4-FFF2-40B4-BE49-F238E27FC236}">
                  <a16:creationId xmlns:a16="http://schemas.microsoft.com/office/drawing/2014/main" id="{9E168AD9-9552-4A31-A112-B9CBDC27B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9" name="Freeform 35">
              <a:extLst>
                <a:ext uri="{FF2B5EF4-FFF2-40B4-BE49-F238E27FC236}">
                  <a16:creationId xmlns:a16="http://schemas.microsoft.com/office/drawing/2014/main" id="{1239135D-B71A-4C3E-B5AF-69B712798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0" name="Freeform 36">
              <a:extLst>
                <a:ext uri="{FF2B5EF4-FFF2-40B4-BE49-F238E27FC236}">
                  <a16:creationId xmlns:a16="http://schemas.microsoft.com/office/drawing/2014/main" id="{FD1D2D40-4C02-4265-A8E1-99128A70E3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1" name="Freeform 37">
              <a:extLst>
                <a:ext uri="{FF2B5EF4-FFF2-40B4-BE49-F238E27FC236}">
                  <a16:creationId xmlns:a16="http://schemas.microsoft.com/office/drawing/2014/main" id="{76630F5F-FA2F-49F1-8E43-2FCE32862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2" name="Freeform 38">
              <a:extLst>
                <a:ext uri="{FF2B5EF4-FFF2-40B4-BE49-F238E27FC236}">
                  <a16:creationId xmlns:a16="http://schemas.microsoft.com/office/drawing/2014/main" id="{086AF07B-F818-436B-ACB1-79BC976AF4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32414B5A-E45A-41FB-B0D4-F2041B8E6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6" name="Freeform 6">
            <a:extLst>
              <a:ext uri="{FF2B5EF4-FFF2-40B4-BE49-F238E27FC236}">
                <a16:creationId xmlns:a16="http://schemas.microsoft.com/office/drawing/2014/main" id="{F76C9549-7E7D-41F7-9905-8211744E4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38" name="Rectangle 137">
            <a:extLst>
              <a:ext uri="{FF2B5EF4-FFF2-40B4-BE49-F238E27FC236}">
                <a16:creationId xmlns:a16="http://schemas.microsoft.com/office/drawing/2014/main" id="{7A9B0F0C-AC1B-42A7-951B-8FC2FD538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E741992-98B9-4835-8AB6-4930527B2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5AA4702B-4DA8-442F-8857-8D85F321F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67" y="358744"/>
            <a:ext cx="3565268" cy="1415564"/>
          </a:xfr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457200">
              <a:spcBef>
                <a:spcPct val="0"/>
              </a:spcBef>
            </a:pPr>
            <a:br>
              <a:rPr lang="en-US" b="1" dirty="0">
                <a:solidFill>
                  <a:srgbClr val="FEFFFF"/>
                </a:solidFill>
                <a:latin typeface="+mj-lt"/>
                <a:ea typeface="+mj-ea"/>
                <a:cs typeface="+mj-cs"/>
              </a:rPr>
            </a:br>
            <a:endParaRPr lang="en-US" b="1" dirty="0">
              <a:solidFill>
                <a:srgbClr val="FE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F4CBF10-E36D-4503-BA9E-D793A43DC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7994" y="965044"/>
            <a:ext cx="2814048" cy="2532014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Slika 23">
            <a:extLst>
              <a:ext uri="{FF2B5EF4-FFF2-40B4-BE49-F238E27FC236}">
                <a16:creationId xmlns:a16="http://schemas.microsoft.com/office/drawing/2014/main" id="{9DEA19EB-AB3F-4F90-B684-167721D5C6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68" r="3325" b="-2"/>
          <a:stretch/>
        </p:blipFill>
        <p:spPr>
          <a:xfrm>
            <a:off x="5404022" y="780857"/>
            <a:ext cx="3014469" cy="283977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4" name="Freeform 5">
            <a:extLst>
              <a:ext uri="{FF2B5EF4-FFF2-40B4-BE49-F238E27FC236}">
                <a16:creationId xmlns:a16="http://schemas.microsoft.com/office/drawing/2014/main" id="{DA4792FC-171B-463B-AEAE-2BCB7911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Content Placeholder 26">
            <a:extLst>
              <a:ext uri="{FF2B5EF4-FFF2-40B4-BE49-F238E27FC236}">
                <a16:creationId xmlns:a16="http://schemas.microsoft.com/office/drawing/2014/main" id="{E2FB8884-DA50-4972-AAC4-980CA8596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0279" y="5189400"/>
            <a:ext cx="3778870" cy="54426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EFFFF"/>
                </a:solidFill>
              </a:rPr>
              <a:t>            </a:t>
            </a:r>
            <a:r>
              <a:rPr lang="en-US" sz="1600" b="1" dirty="0">
                <a:solidFill>
                  <a:schemeClr val="tx1"/>
                </a:solidFill>
              </a:rPr>
              <a:t>Radno-okupaciona sala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1BAD7FF3-113C-40B4-AF9D-6808E9B08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86014" y="965044"/>
            <a:ext cx="2814048" cy="2532014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Content Placeholder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84" b="-2"/>
          <a:stretch/>
        </p:blipFill>
        <p:spPr>
          <a:xfrm>
            <a:off x="8586014" y="780857"/>
            <a:ext cx="3065707" cy="2716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8" name="Rectangle 147">
            <a:extLst>
              <a:ext uri="{FF2B5EF4-FFF2-40B4-BE49-F238E27FC236}">
                <a16:creationId xmlns:a16="http://schemas.microsoft.com/office/drawing/2014/main" id="{88C56933-39B6-47A5-967A-F8C8405A9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7994" y="3659276"/>
            <a:ext cx="2814048" cy="2532014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r="15858" b="-2"/>
          <a:stretch/>
        </p:blipFill>
        <p:spPr>
          <a:xfrm>
            <a:off x="5404023" y="3591526"/>
            <a:ext cx="3014468" cy="2761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0" name="Rectangle 149">
            <a:extLst>
              <a:ext uri="{FF2B5EF4-FFF2-40B4-BE49-F238E27FC236}">
                <a16:creationId xmlns:a16="http://schemas.microsoft.com/office/drawing/2014/main" id="{C1D3A5E4-8220-4B11-A494-1586E727B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86014" y="3659276"/>
            <a:ext cx="2814048" cy="2532014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Slika 21">
            <a:extLst>
              <a:ext uri="{FF2B5EF4-FFF2-40B4-BE49-F238E27FC236}">
                <a16:creationId xmlns:a16="http://schemas.microsoft.com/office/drawing/2014/main" id="{3E8A30BF-BFAB-4992-9EC9-C841F31844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31" r="8662" b="-2"/>
          <a:stretch/>
        </p:blipFill>
        <p:spPr>
          <a:xfrm>
            <a:off x="8578397" y="3591526"/>
            <a:ext cx="3063312" cy="2761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0C72FC99-17EA-4A73-9118-6A9C275E84DC}"/>
              </a:ext>
            </a:extLst>
          </p:cNvPr>
          <p:cNvSpPr txBox="1"/>
          <p:nvPr/>
        </p:nvSpPr>
        <p:spPr>
          <a:xfrm>
            <a:off x="210095" y="370092"/>
            <a:ext cx="43002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BA" sz="1800" dirty="0">
                <a:solidFill>
                  <a:schemeClr val="bg1"/>
                </a:solidFill>
                <a:cs typeface="Times New Roman" pitchFamily="18" charset="0"/>
              </a:rPr>
              <a:t>Odgojni centar obavezan je da pruži svojim korisnicima </a:t>
            </a:r>
            <a:r>
              <a:rPr lang="hr-BA" sz="1800" b="1" dirty="0">
                <a:solidFill>
                  <a:schemeClr val="bg1"/>
                </a:solidFill>
                <a:cs typeface="Times New Roman" pitchFamily="18" charset="0"/>
              </a:rPr>
              <a:t>obrazovanje i stručno osposobljavanje</a:t>
            </a:r>
            <a:r>
              <a:rPr lang="hr-BA" sz="1800" dirty="0">
                <a:solidFill>
                  <a:schemeClr val="bg1"/>
                </a:solidFill>
                <a:cs typeface="Times New Roman" pitchFamily="18" charset="0"/>
              </a:rPr>
              <a:t>, te u skladu s tim osoblje ustanove zaduženo je za tretman maloljetnika u smislu pružanja pomoći pri izršavanju redovnih školskih obaveza. </a:t>
            </a:r>
            <a:endParaRPr lang="bs" sz="1800" dirty="0">
              <a:solidFill>
                <a:schemeClr val="bg1"/>
              </a:solidFill>
              <a:cs typeface="Times New Roman" pitchFamily="18" charset="0"/>
            </a:endParaRPr>
          </a:p>
          <a:p>
            <a:endParaRPr lang="bs" dirty="0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hr-BA" sz="1800" dirty="0">
                <a:solidFill>
                  <a:schemeClr val="bg1"/>
                </a:solidFill>
                <a:cs typeface="Times New Roman" pitchFamily="18" charset="0"/>
              </a:rPr>
              <a:t>Pored obrazovanja, za maloljetnike je bitna i </a:t>
            </a:r>
            <a:r>
              <a:rPr lang="hr-BA" sz="1800" b="1" dirty="0">
                <a:solidFill>
                  <a:schemeClr val="bg1"/>
                </a:solidFill>
                <a:cs typeface="Times New Roman" pitchFamily="18" charset="0"/>
              </a:rPr>
              <a:t>zdravstvena zaštita</a:t>
            </a:r>
            <a:r>
              <a:rPr lang="hr-BA" sz="1800" dirty="0">
                <a:solidFill>
                  <a:schemeClr val="bg1"/>
                </a:solidFill>
                <a:cs typeface="Times New Roman" pitchFamily="18" charset="0"/>
              </a:rPr>
              <a:t> te su uključeni u redovni sistem zdravstvene zaštite, kod školskog ili porodičnog ljekara, dok se u hitnim slučajevima koriste usluge hitne medicinske pomoći.</a:t>
            </a:r>
          </a:p>
          <a:p>
            <a:r>
              <a:rPr lang="hr-BA" sz="1800" dirty="0">
                <a:solidFill>
                  <a:schemeClr val="bg1"/>
                </a:solidFill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9964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79869" y="731316"/>
            <a:ext cx="11012131" cy="101803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 rtl="0">
              <a:spcBef>
                <a:spcPct val="0"/>
              </a:spcBef>
            </a:pPr>
            <a:r>
              <a:rPr lang="hr-BA" sz="2600" b="1" dirty="0"/>
              <a:t>Odgojni</a:t>
            </a:r>
            <a:r>
              <a:rPr lang="hr-BA" sz="2600" dirty="0"/>
              <a:t> </a:t>
            </a:r>
            <a:r>
              <a:rPr lang="hr-BA" sz="2600" b="1" dirty="0"/>
              <a:t>centar Tuzlanskog kantona</a:t>
            </a:r>
            <a:br>
              <a:rPr lang="bs-Latn-BA" sz="2600" dirty="0"/>
            </a:br>
            <a:endParaRPr lang="bs-Latn-BA" sz="2600" dirty="0"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82067" y="1539658"/>
            <a:ext cx="11709933" cy="2474297"/>
          </a:xfrm>
          <a:ln>
            <a:noFill/>
          </a:ln>
        </p:spPr>
        <p:txBody>
          <a:bodyPr>
            <a:normAutofit fontScale="85000" lnSpcReduction="20000"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BA" sz="1867" dirty="0">
                <a:cs typeface="Times New Roman" pitchFamily="18" charset="0"/>
              </a:rPr>
              <a:t>Odgojni centar Tuzlanskog kantona</a:t>
            </a:r>
            <a:r>
              <a:rPr lang="bs" sz="1867" dirty="0">
                <a:cs typeface="Times New Roman" pitchFamily="18" charset="0"/>
              </a:rPr>
              <a:t> je</a:t>
            </a:r>
            <a:r>
              <a:rPr lang="hr-BA" sz="1867" dirty="0">
                <a:cs typeface="Times New Roman" pitchFamily="18" charset="0"/>
              </a:rPr>
              <a:t> javna ustanova </a:t>
            </a:r>
            <a:r>
              <a:rPr lang="hr-BA" sz="1867" u="sng" dirty="0">
                <a:cs typeface="Times New Roman" pitchFamily="18" charset="0"/>
              </a:rPr>
              <a:t>osnovana Zakonom o osnivanju Javne ustanove  Disciplinski  centar za maloljetnike Tuzlanskog kantona</a:t>
            </a:r>
            <a:r>
              <a:rPr lang="hr-BA" sz="1867" dirty="0">
                <a:cs typeface="Times New Roman" pitchFamily="18" charset="0"/>
              </a:rPr>
              <a:t> kojim je uređen njen status, pravni položaj, djelatnost i finansiranje, te upravljanje, rukovo</a:t>
            </a:r>
            <a:r>
              <a:rPr lang="bs" sz="1867" dirty="0">
                <a:cs typeface="Times New Roman" pitchFamily="18" charset="0"/>
              </a:rPr>
              <a:t>đ</a:t>
            </a:r>
            <a:r>
              <a:rPr lang="hr-BA" sz="1867" dirty="0">
                <a:cs typeface="Times New Roman" pitchFamily="18" charset="0"/>
              </a:rPr>
              <a:t>enje, vršenje nadzora i druga pitanja vezana za rad.</a:t>
            </a:r>
            <a:endParaRPr lang="bs" sz="1867" dirty="0">
              <a:cs typeface="Times New Roman" pitchFamily="18" charset="0"/>
            </a:endParaRPr>
          </a:p>
          <a:p>
            <a:r>
              <a:rPr lang="hr-BA" sz="1867" dirty="0">
                <a:cs typeface="Times New Roman" pitchFamily="18" charset="0"/>
              </a:rPr>
              <a:t>Nadzor nad provedbom Zakona o osnivanju Javne ustanove Disciplinski centar za maloljetnike Tuzlanskog kantona vrši Ministarstvo pravosuđa i uprave Tuzlanskog kantona.</a:t>
            </a:r>
            <a:endParaRPr lang="bs" sz="1867" dirty="0">
              <a:cs typeface="Times New Roman" pitchFamily="18" charset="0"/>
            </a:endParaRPr>
          </a:p>
          <a:p>
            <a:r>
              <a:rPr lang="hr-BA" sz="1867" dirty="0">
                <a:cs typeface="Times New Roman" pitchFamily="18" charset="0"/>
              </a:rPr>
              <a:t>Neophodan je rad ovog Centra sa pravosuđem, te </a:t>
            </a:r>
            <a:r>
              <a:rPr lang="bs" sz="1867" dirty="0">
                <a:cs typeface="Times New Roman" pitchFamily="18" charset="0"/>
              </a:rPr>
              <a:t>se </a:t>
            </a:r>
            <a:r>
              <a:rPr lang="bs" sz="1867" u="sng" dirty="0">
                <a:cs typeface="Times New Roman" pitchFamily="18" charset="0"/>
              </a:rPr>
              <a:t>najčešće izriču </a:t>
            </a:r>
            <a:r>
              <a:rPr lang="hr-BA" sz="1867" u="sng" dirty="0">
                <a:cs typeface="Times New Roman" pitchFamily="18" charset="0"/>
              </a:rPr>
              <a:t>mjere kojima</a:t>
            </a:r>
            <a:r>
              <a:rPr lang="bs" sz="1867" u="sng" dirty="0">
                <a:cs typeface="Times New Roman" pitchFamily="18" charset="0"/>
              </a:rPr>
              <a:t> se</a:t>
            </a:r>
            <a:r>
              <a:rPr lang="hr-BA" sz="1867" u="sng" dirty="0">
                <a:cs typeface="Times New Roman" pitchFamily="18" charset="0"/>
              </a:rPr>
              <a:t> maloljetni</a:t>
            </a:r>
            <a:r>
              <a:rPr lang="bs" sz="1867" u="sng" dirty="0">
                <a:cs typeface="Times New Roman" pitchFamily="18" charset="0"/>
              </a:rPr>
              <a:t>ci</a:t>
            </a:r>
            <a:r>
              <a:rPr lang="hr-BA" sz="1867" u="sng" dirty="0">
                <a:cs typeface="Times New Roman" pitchFamily="18" charset="0"/>
              </a:rPr>
              <a:t> upućuju u ovaj Centar. </a:t>
            </a:r>
            <a:endParaRPr lang="bs" sz="1867" u="sng" dirty="0">
              <a:cs typeface="Times New Roman" pitchFamily="18" charset="0"/>
            </a:endParaRPr>
          </a:p>
          <a:p>
            <a:r>
              <a:rPr lang="hr-HR" sz="2000" dirty="0"/>
              <a:t>Ombudsmeni Bosne i Hercegovine preporučuju Ministarstvu pravosu</a:t>
            </a:r>
            <a:r>
              <a:rPr lang="bs-Latn-BA" sz="2000" dirty="0"/>
              <a:t>đ</a:t>
            </a:r>
            <a:r>
              <a:rPr lang="hr-HR" sz="2000" dirty="0"/>
              <a:t>a i uprav</a:t>
            </a:r>
            <a:r>
              <a:rPr lang="bs-Latn-BA" sz="2000" dirty="0"/>
              <a:t>e</a:t>
            </a:r>
            <a:r>
              <a:rPr lang="hr-HR" sz="2000" dirty="0"/>
              <a:t> Tuzlanskog kantona i Odgojnom centru Tuzlanskog kantona</a:t>
            </a:r>
            <a:r>
              <a:rPr lang="bs" sz="2000" dirty="0"/>
              <a:t>:</a:t>
            </a:r>
            <a:endParaRPr lang="bs-Latn-BA" sz="2000" dirty="0"/>
          </a:p>
          <a:p>
            <a:endParaRPr lang="bs" sz="1867" u="sng" dirty="0">
              <a:cs typeface="Times New Roman" pitchFamily="18" charset="0"/>
            </a:endParaRPr>
          </a:p>
          <a:p>
            <a:endParaRPr lang="bs" sz="1867" u="sng" dirty="0">
              <a:cs typeface="Times New Roman" pitchFamily="18" charset="0"/>
            </a:endParaRPr>
          </a:p>
          <a:p>
            <a:pPr marL="0" indent="0">
              <a:buNone/>
            </a:pPr>
            <a:endParaRPr lang="hr-BA" sz="1867" dirty="0">
              <a:latin typeface="Times New Roman" pitchFamily="18" charset="0"/>
              <a:cs typeface="Times New Roman" pitchFamily="18" charset="0"/>
            </a:endParaRPr>
          </a:p>
          <a:p>
            <a:endParaRPr lang="bs-Latn-BA" sz="1867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Dijagram 8">
            <a:extLst>
              <a:ext uri="{FF2B5EF4-FFF2-40B4-BE49-F238E27FC236}">
                <a16:creationId xmlns:a16="http://schemas.microsoft.com/office/drawing/2014/main" id="{CEB5D8CF-003C-4B4C-9EC4-877A476E17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0418458"/>
              </p:ext>
            </p:extLst>
          </p:nvPr>
        </p:nvGraphicFramePr>
        <p:xfrm>
          <a:off x="1469826" y="3973167"/>
          <a:ext cx="9516544" cy="2757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E00EE70-FF1D-4DD4-BC96-AB5287253EB9}"/>
              </a:ext>
            </a:extLst>
          </p:cNvPr>
          <p:cNvSpPr txBox="1"/>
          <p:nvPr/>
        </p:nvSpPr>
        <p:spPr>
          <a:xfrm>
            <a:off x="6419780" y="2639646"/>
            <a:ext cx="877277" cy="542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r-Latn-RS" sz="3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DCB1EF-FD09-4F89-85C3-1A045782823A}"/>
              </a:ext>
            </a:extLst>
          </p:cNvPr>
          <p:cNvSpPr txBox="1"/>
          <p:nvPr/>
        </p:nvSpPr>
        <p:spPr>
          <a:xfrm>
            <a:off x="1699983" y="3973167"/>
            <a:ext cx="5721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bs" sz="3200" dirty="0"/>
              <a:t> 1.</a:t>
            </a:r>
            <a:endParaRPr lang="sr-Latn-RS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04F2AD-FD4C-4DFF-A38C-8092970EB1D9}"/>
              </a:ext>
            </a:extLst>
          </p:cNvPr>
          <p:cNvSpPr txBox="1"/>
          <p:nvPr/>
        </p:nvSpPr>
        <p:spPr>
          <a:xfrm>
            <a:off x="1699983" y="5585440"/>
            <a:ext cx="874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bs" sz="3200" dirty="0"/>
              <a:t>2.</a:t>
            </a:r>
            <a:endParaRPr lang="sr-Latn-RS" sz="3200" dirty="0"/>
          </a:p>
        </p:txBody>
      </p:sp>
    </p:spTree>
    <p:extLst>
      <p:ext uri="{BB962C8B-B14F-4D97-AF65-F5344CB8AC3E}">
        <p14:creationId xmlns:p14="http://schemas.microsoft.com/office/powerpoint/2010/main" val="296927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18415" y="692191"/>
            <a:ext cx="11012131" cy="101803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-Latn-BA" sz="2600" b="1" dirty="0">
                <a:cs typeface="Times New Roman" pitchFamily="18" charset="0"/>
              </a:rPr>
              <a:t>Aktivnosti i prostorni kapaciteti Centra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5" r="1701" b="7524"/>
          <a:stretch/>
        </p:blipFill>
        <p:spPr>
          <a:xfrm>
            <a:off x="894735" y="2053133"/>
            <a:ext cx="4799691" cy="1976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5"/>
          <a:stretch/>
        </p:blipFill>
        <p:spPr>
          <a:xfrm>
            <a:off x="6201140" y="2053133"/>
            <a:ext cx="5187461" cy="1946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36" y="4372323"/>
            <a:ext cx="4810189" cy="1976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7"/>
          <a:stretch/>
        </p:blipFill>
        <p:spPr>
          <a:xfrm>
            <a:off x="6109804" y="4401825"/>
            <a:ext cx="5187461" cy="1946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6645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r="440"/>
          <a:stretch/>
        </p:blipFill>
        <p:spPr>
          <a:xfrm>
            <a:off x="6675567" y="1344255"/>
            <a:ext cx="4805042" cy="33380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Naslov 14">
            <a:extLst>
              <a:ext uri="{FF2B5EF4-FFF2-40B4-BE49-F238E27FC236}">
                <a16:creationId xmlns:a16="http://schemas.microsoft.com/office/drawing/2014/main" id="{F1B0AD56-B890-481C-A125-34DAD5AC8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50" y="-118562"/>
            <a:ext cx="7038311" cy="1303984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" sz="2600" b="1" dirty="0"/>
              <a:t>Ustanove za izvršavanje mjera pritvora</a:t>
            </a:r>
            <a:endParaRPr lang="sr-Latn-RS" sz="2600" b="1" dirty="0"/>
          </a:p>
        </p:txBody>
      </p:sp>
      <p:pic>
        <p:nvPicPr>
          <p:cNvPr id="2" name="Slika 2">
            <a:extLst>
              <a:ext uri="{FF2B5EF4-FFF2-40B4-BE49-F238E27FC236}">
                <a16:creationId xmlns:a16="http://schemas.microsoft.com/office/drawing/2014/main" id="{D96DF587-3911-4B7E-90E8-F2B22EA37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68" y="3508417"/>
            <a:ext cx="4792466" cy="31932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AC9105-8167-443D-A53F-3AA77ECED384}"/>
              </a:ext>
            </a:extLst>
          </p:cNvPr>
          <p:cNvSpPr txBox="1"/>
          <p:nvPr/>
        </p:nvSpPr>
        <p:spPr>
          <a:xfrm>
            <a:off x="234863" y="1344255"/>
            <a:ext cx="620429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0"/>
            <a:r>
              <a:rPr lang="bs-Latn-BA" sz="1800" b="1" dirty="0">
                <a:solidFill>
                  <a:schemeClr val="accent1">
                    <a:lumMod val="75000"/>
                  </a:schemeClr>
                </a:solidFill>
              </a:rPr>
              <a:t>KAZNENO - POPRAVNI ZAVOD SARAJEVO</a:t>
            </a:r>
            <a:endParaRPr lang="bs" sz="18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 rtl="0"/>
            <a:endParaRPr lang="bs-Latn-BA" sz="1800" b="1" dirty="0">
              <a:solidFill>
                <a:schemeClr val="accent2">
                  <a:lumMod val="50000"/>
                </a:schemeClr>
              </a:solidFill>
            </a:endParaRPr>
          </a:p>
          <a:p>
            <a:pPr lvl="0" rtl="0"/>
            <a:r>
              <a:rPr lang="bs-Latn-BA" sz="1800" dirty="0"/>
              <a:t>K</a:t>
            </a:r>
            <a:r>
              <a:rPr lang="hr-HR" sz="1800" dirty="0"/>
              <a:t>azneno-popravni zavod Sarajevo je </a:t>
            </a:r>
            <a:r>
              <a:rPr lang="hr-HR" sz="1800" b="1" dirty="0"/>
              <a:t>ustanova poluotvorenog tipa</a:t>
            </a:r>
            <a:r>
              <a:rPr lang="hr-HR" sz="1800" dirty="0"/>
              <a:t> </a:t>
            </a:r>
            <a:r>
              <a:rPr lang="hr-HR" sz="1800" u="sng" dirty="0"/>
              <a:t>u okviru kojeg se nalazi Pritvorska jedinica</a:t>
            </a:r>
            <a:r>
              <a:rPr lang="hr-HR" sz="1800" dirty="0"/>
              <a:t>. Kapacitet Pritvorske jedinice je 88 lica, a već duži vremenski period u ovoj ustanovi je smješten broj pritvorenika koji premašuje navedeni kapacitet. </a:t>
            </a:r>
            <a:endParaRPr lang="bs-Latn-BA"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AB46E8-338D-40D6-8A79-9875A024C901}"/>
              </a:ext>
            </a:extLst>
          </p:cNvPr>
          <p:cNvSpPr txBox="1"/>
          <p:nvPr/>
        </p:nvSpPr>
        <p:spPr>
          <a:xfrm>
            <a:off x="6217346" y="5098013"/>
            <a:ext cx="609339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/>
            <a:r>
              <a:rPr lang="hr-BA" dirty="0"/>
              <a:t>Bez obzira na manje pomake u pogledu uslova smještaja, Ombudsmeni konstatuju </a:t>
            </a:r>
            <a:r>
              <a:rPr lang="hr-BA" b="0" u="sng" dirty="0"/>
              <a:t>da smještajni  uslovi za maloljetnike u pritvorskoj jedinici ne ispunjavaju niti minimum standarda koje propisuju domaći zakoni i medunarodni dokumenti.</a:t>
            </a:r>
            <a:endParaRPr lang="bs-Latn-BA" b="0" u="sng" dirty="0"/>
          </a:p>
        </p:txBody>
      </p:sp>
      <p:cxnSp>
        <p:nvCxnSpPr>
          <p:cNvPr id="6" name="Linija spajanja: zalomljena 5">
            <a:extLst>
              <a:ext uri="{FF2B5EF4-FFF2-40B4-BE49-F238E27FC236}">
                <a16:creationId xmlns:a16="http://schemas.microsoft.com/office/drawing/2014/main" id="{F1D54A52-9C43-4FC8-AC43-C3133245F8B7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85819" y="3854931"/>
            <a:ext cx="1820362" cy="464508"/>
          </a:xfrm>
          <a:prstGeom prst="bentConnector3">
            <a:avLst>
              <a:gd name="adj1" fmla="val -174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139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9">
            <a:extLst>
              <a:ext uri="{FF2B5EF4-FFF2-40B4-BE49-F238E27FC236}">
                <a16:creationId xmlns:a16="http://schemas.microsoft.com/office/drawing/2014/main" id="{6EFF5FFF-DF59-4CD6-B6B1-9A1FFC4A5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859" y="3966576"/>
            <a:ext cx="5143013" cy="2707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007" y="1830565"/>
            <a:ext cx="8382348" cy="1911485"/>
          </a:xfrm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867" dirty="0">
                <a:latin typeface="Times New Roman" pitchFamily="18" charset="0"/>
                <a:cs typeface="Times New Roman" pitchFamily="18" charset="0"/>
              </a:rPr>
              <a:t>Kao posebno odjeljenje u okviru Kazneno-popravnog zavoda Banja Luka uspostavljeno je Odjeljenje pritvora.</a:t>
            </a:r>
          </a:p>
          <a:p>
            <a:pPr>
              <a:buFont typeface="Courier New" pitchFamily="49" charset="0"/>
              <a:buChar char="o"/>
            </a:pPr>
            <a:endParaRPr lang="bs-Latn-BA" sz="1867" dirty="0">
              <a:latin typeface="Times New Roman" pitchFamily="18" charset="0"/>
              <a:cs typeface="Times New Roman" pitchFamily="18" charset="0"/>
            </a:endParaRPr>
          </a:p>
          <a:p>
            <a:r>
              <a:rPr lang="hr-BA" sz="2000" dirty="0">
                <a:latin typeface="Times New Roman" pitchFamily="18" charset="0"/>
                <a:cs typeface="Times New Roman" pitchFamily="18" charset="0"/>
              </a:rPr>
              <a:t>Prema navodima uprave Kazneno-popravnog zavoda Banja Luka, od 2015. godine u Odjeljenju   pritvora nije bio smješten niti jedan maloljetnik.</a:t>
            </a:r>
            <a:endParaRPr lang="bs-Latn-B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05D434-7870-49CB-928C-37122CB8FF7D}"/>
              </a:ext>
            </a:extLst>
          </p:cNvPr>
          <p:cNvSpPr txBox="1"/>
          <p:nvPr/>
        </p:nvSpPr>
        <p:spPr>
          <a:xfrm>
            <a:off x="1674341" y="598533"/>
            <a:ext cx="884331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None/>
            </a:pPr>
            <a:r>
              <a:rPr lang="hr-HR" sz="2600" b="1">
                <a:latin typeface="+mj-lt"/>
                <a:cs typeface="Times New Roman" pitchFamily="18" charset="0"/>
              </a:rPr>
              <a:t>Odjeljenje pritvora pri Kazneno - popravnom zavodu </a:t>
            </a:r>
            <a:r>
              <a:rPr lang="bs" sz="2600" b="1">
                <a:latin typeface="+mj-lt"/>
                <a:cs typeface="Times New Roman" pitchFamily="18" charset="0"/>
              </a:rPr>
              <a:t>                       </a:t>
            </a:r>
            <a:r>
              <a:rPr lang="hr-HR" sz="2600" b="1">
                <a:latin typeface="+mj-lt"/>
                <a:cs typeface="Times New Roman" pitchFamily="18" charset="0"/>
              </a:rPr>
              <a:t>Banja Luka</a:t>
            </a:r>
            <a:endParaRPr lang="hr-HR" sz="2600" b="1" dirty="0">
              <a:latin typeface="+mj-lt"/>
              <a:cs typeface="Times New Roman" pitchFamily="18" charset="0"/>
            </a:endParaRPr>
          </a:p>
        </p:txBody>
      </p:sp>
      <p:pic>
        <p:nvPicPr>
          <p:cNvPr id="11" name="Slika 11">
            <a:extLst>
              <a:ext uri="{FF2B5EF4-FFF2-40B4-BE49-F238E27FC236}">
                <a16:creationId xmlns:a16="http://schemas.microsoft.com/office/drawing/2014/main" id="{5CEFA327-6B46-4482-8025-81DA18C0F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927" y="2043220"/>
            <a:ext cx="3220697" cy="43728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5879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E8B1396-70ED-4868-B425-07E337C66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398" y="652835"/>
            <a:ext cx="10972800" cy="1143000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cs typeface="Aharoni" pitchFamily="2" charset="-79"/>
              </a:rPr>
              <a:t>Maloljetni</a:t>
            </a:r>
            <a:r>
              <a:rPr lang="bs-Latn-BA" sz="2600" b="1" dirty="0" err="1">
                <a:cs typeface="Aharoni" pitchFamily="2" charset="-79"/>
              </a:rPr>
              <a:t>čki</a:t>
            </a:r>
            <a:r>
              <a:rPr lang="bs-Latn-BA" sz="2600" b="1" dirty="0">
                <a:cs typeface="Aharoni" pitchFamily="2" charset="-79"/>
              </a:rPr>
              <a:t> zatvor pri Kazneno</a:t>
            </a:r>
            <a:r>
              <a:rPr lang="en-US" sz="2600" b="1" dirty="0">
                <a:cs typeface="Aharoni" pitchFamily="2" charset="-79"/>
              </a:rPr>
              <a:t>-popravnom zavodu Zenica</a:t>
            </a:r>
            <a:br>
              <a:rPr lang="en-US" sz="2600" b="1" u="sng" dirty="0">
                <a:cs typeface="Aharoni" pitchFamily="2" charset="-79"/>
              </a:rPr>
            </a:br>
            <a:endParaRPr lang="sr-Latn-RS" sz="26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2DF1D65-FF4F-4F1C-9F2F-72A4666E44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5153" y="1611666"/>
            <a:ext cx="6561696" cy="2146142"/>
          </a:xfrm>
          <a:ln>
            <a:noFill/>
          </a:ln>
        </p:spPr>
        <p:txBody>
          <a:bodyPr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-Latn-BA" sz="1600" dirty="0" err="1"/>
              <a:t>Ombudsmeni</a:t>
            </a:r>
            <a:r>
              <a:rPr lang="bs-Latn-BA" sz="1600" dirty="0"/>
              <a:t> su u specijalnom izvještaju </a:t>
            </a:r>
            <a:r>
              <a:rPr lang="en-US" sz="1600" dirty="0"/>
              <a:t>“</a:t>
            </a:r>
            <a:r>
              <a:rPr lang="bs-Latn-BA" sz="1600" dirty="0"/>
              <a:t>M</a:t>
            </a:r>
            <a:r>
              <a:rPr lang="en-US" sz="1600" dirty="0"/>
              <a:t>ladi i djeca u sukobu sa zakonom” izdali niz preporuka</a:t>
            </a:r>
            <a:r>
              <a:rPr lang="bs" sz="1600" dirty="0"/>
              <a:t>; j</a:t>
            </a:r>
            <a:r>
              <a:rPr lang="en-US" sz="1600" dirty="0"/>
              <a:t>edna od tih preporuka  bila je </a:t>
            </a:r>
            <a:r>
              <a:rPr lang="bs-Latn-BA" sz="1600" dirty="0"/>
              <a:t>i</a:t>
            </a:r>
            <a:r>
              <a:rPr lang="en-US" sz="1600" dirty="0"/>
              <a:t> potreba </a:t>
            </a:r>
            <a:r>
              <a:rPr lang="bs" sz="1600" dirty="0"/>
              <a:t> r</a:t>
            </a:r>
            <a:r>
              <a:rPr lang="en-US" sz="1600" dirty="0"/>
              <a:t>eorganizacije </a:t>
            </a:r>
            <a:r>
              <a:rPr lang="bs-Latn-BA" sz="1600" dirty="0"/>
              <a:t>Zavodskog prostora</a:t>
            </a:r>
            <a:r>
              <a:rPr lang="en-US" sz="1600" dirty="0"/>
              <a:t>, kako bi se odvojili maloljetni osu</a:t>
            </a:r>
            <a:r>
              <a:rPr lang="bs-Latn-BA" sz="1600" dirty="0" err="1"/>
              <a:t>đenici</a:t>
            </a:r>
            <a:r>
              <a:rPr lang="bs-Latn-BA" sz="1600" dirty="0"/>
              <a:t> od punoljetnih</a:t>
            </a:r>
            <a:r>
              <a:rPr lang="bs" sz="1600" dirty="0"/>
              <a:t>.</a:t>
            </a:r>
            <a:endParaRPr lang="en-US" sz="1600" dirty="0"/>
          </a:p>
          <a:p>
            <a:endParaRPr lang="bs" sz="1600" dirty="0"/>
          </a:p>
          <a:p>
            <a:r>
              <a:rPr lang="en-US" sz="1600" dirty="0"/>
              <a:t>Uprava </a:t>
            </a:r>
            <a:r>
              <a:rPr lang="bs-Latn-BA" sz="1600" dirty="0"/>
              <a:t>zavoda je 2013.godine </a:t>
            </a:r>
            <a:r>
              <a:rPr lang="bs-Latn-BA" sz="1600" dirty="0" err="1"/>
              <a:t>ispoštovala</a:t>
            </a:r>
            <a:r>
              <a:rPr lang="bs-Latn-BA" sz="1600" dirty="0"/>
              <a:t> preporuku, te je u tzv. Peti </a:t>
            </a:r>
            <a:r>
              <a:rPr lang="bs-Latn-BA" sz="1600" dirty="0" err="1"/>
              <a:t>paviljo</a:t>
            </a:r>
            <a:r>
              <a:rPr lang="en-US" sz="1600" dirty="0"/>
              <a:t>n</a:t>
            </a:r>
            <a:r>
              <a:rPr lang="bs-Latn-BA" sz="1600" dirty="0"/>
              <a:t> </a:t>
            </a:r>
            <a:r>
              <a:rPr lang="bs-Latn-BA" sz="1600" dirty="0" err="1"/>
              <a:t>sm</a:t>
            </a:r>
            <a:r>
              <a:rPr lang="bs" sz="1600" dirty="0"/>
              <a:t>j</a:t>
            </a:r>
            <a:r>
              <a:rPr lang="bs-Latn-BA" sz="1600" dirty="0" err="1"/>
              <a:t>estila</a:t>
            </a:r>
            <a:r>
              <a:rPr lang="bs-Latn-BA" sz="1600" dirty="0"/>
              <a:t> maloljetnike, a u dvorište postavila limenu ogradu</a:t>
            </a:r>
            <a:r>
              <a:rPr lang="en-US" sz="1600" dirty="0"/>
              <a:t>, te su na taj na</a:t>
            </a:r>
            <a:r>
              <a:rPr lang="bs-Latn-BA" sz="1600" dirty="0"/>
              <a:t>čin mal</a:t>
            </a:r>
            <a:r>
              <a:rPr lang="bs" sz="1600" dirty="0"/>
              <a:t>ol</a:t>
            </a:r>
            <a:r>
              <a:rPr lang="bs-Latn-BA" sz="1600" dirty="0" err="1"/>
              <a:t>jetnici</a:t>
            </a:r>
            <a:r>
              <a:rPr lang="bs-Latn-BA" sz="1600" dirty="0"/>
              <a:t> </a:t>
            </a:r>
            <a:r>
              <a:rPr lang="bs" sz="1600" dirty="0"/>
              <a:t>su </a:t>
            </a:r>
            <a:r>
              <a:rPr lang="bs-Latn-BA" sz="1600" dirty="0"/>
              <a:t>bili fizički i vizuelno odvojeni od punoljetnih osuđenika</a:t>
            </a:r>
            <a:r>
              <a:rPr lang="bs" sz="1600" dirty="0"/>
              <a:t>.</a:t>
            </a:r>
          </a:p>
          <a:p>
            <a:endParaRPr lang="bs-Latn-BA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487F95-B7CA-442E-BE51-D83AB3DF11F7}"/>
              </a:ext>
            </a:extLst>
          </p:cNvPr>
          <p:cNvSpPr txBox="1"/>
          <p:nvPr/>
        </p:nvSpPr>
        <p:spPr>
          <a:xfrm>
            <a:off x="7648163" y="1659285"/>
            <a:ext cx="3951950" cy="3539430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>
              <a:buFont typeface="Arial" panose="020B0604020202020204" pitchFamily="34" charset="0"/>
              <a:buChar char="•"/>
            </a:pPr>
            <a:r>
              <a:rPr lang="bs-Latn-BA" sz="1600" dirty="0"/>
              <a:t>Značajan broj preporuka uprava Zavoda je realizovala, ali neke od nije bila u </a:t>
            </a:r>
            <a:r>
              <a:rPr lang="bs-Latn-BA" sz="1600" dirty="0" err="1"/>
              <a:t>mogućnosti</a:t>
            </a:r>
            <a:r>
              <a:rPr lang="bs-Latn-BA" sz="1600" dirty="0"/>
              <a:t> zbog zatvorenog tipa zavoda i sigurnosnog aspekta, </a:t>
            </a:r>
            <a:endParaRPr lang="bs" sz="1600" dirty="0"/>
          </a:p>
          <a:p>
            <a:endParaRPr lang="bs-Latn-BA" sz="1600" dirty="0"/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bs-Latn-BA" sz="1600" dirty="0" err="1"/>
              <a:t>Ombudsmeni</a:t>
            </a:r>
            <a:r>
              <a:rPr lang="bs-Latn-BA" sz="1600" dirty="0"/>
              <a:t> su izrazili zabrinutost zbog same spoznaje da se maloljetnici nalaze na izdržavanju kazne u zavodu zatvorenog tipa, te se pristupilo realizaciji premještanja maloljetnika u Kazneno</a:t>
            </a:r>
            <a:r>
              <a:rPr lang="en-US" sz="1600" dirty="0"/>
              <a:t>-popravni zavod</a:t>
            </a:r>
            <a:r>
              <a:rPr lang="bs-Latn-BA" sz="1600" dirty="0"/>
              <a:t> u</a:t>
            </a:r>
            <a:r>
              <a:rPr lang="en-US" sz="1600" dirty="0"/>
              <a:t> Ora</a:t>
            </a:r>
            <a:r>
              <a:rPr lang="bs-Latn-BA" sz="1600" dirty="0" err="1"/>
              <a:t>šju</a:t>
            </a:r>
            <a:r>
              <a:rPr lang="bs-Latn-BA" sz="1600" dirty="0"/>
              <a:t>, što je kasnije i realizovano. </a:t>
            </a:r>
            <a:endParaRPr lang="en-US" sz="1600" dirty="0"/>
          </a:p>
        </p:txBody>
      </p:sp>
      <p:pic>
        <p:nvPicPr>
          <p:cNvPr id="8" name="Picture 6" descr="0adecdae-1d3c-49c4-b62f-c9b718110510kpz-zenica.jpg">
            <a:extLst>
              <a:ext uri="{FF2B5EF4-FFF2-40B4-BE49-F238E27FC236}">
                <a16:creationId xmlns:a16="http://schemas.microsoft.com/office/drawing/2014/main" id="{C1C201E0-FBA8-40D9-AFAB-088DCEBA393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2293" y="4274943"/>
            <a:ext cx="3951950" cy="2583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810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053" y="391437"/>
            <a:ext cx="4364920" cy="1226507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bs" sz="2700" b="1" dirty="0"/>
              <a:t>Odgojno-popravni dom pri Kaznenom zavodu Tuzla</a:t>
            </a:r>
            <a:endParaRPr lang="en-US" sz="2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218" y="1774522"/>
            <a:ext cx="4735782" cy="4416468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600" dirty="0"/>
              <a:t>Ombudsmeni su konstatovali da je </a:t>
            </a:r>
            <a:r>
              <a:rPr lang="en-US" sz="1600" b="1" dirty="0"/>
              <a:t>atmosfera</a:t>
            </a:r>
            <a:r>
              <a:rPr lang="en-US" sz="1600" dirty="0"/>
              <a:t> u kojoj se provodi odgojna mjera u ovoj ustanovi </a:t>
            </a:r>
            <a:r>
              <a:rPr lang="en-US" sz="1600" b="1" dirty="0"/>
              <a:t>kontraproduktivna </a:t>
            </a:r>
            <a:r>
              <a:rPr lang="bs-Latn-BA" sz="1600" b="1" dirty="0"/>
              <a:t>i</a:t>
            </a:r>
            <a:r>
              <a:rPr lang="en-US" sz="1600" b="1" dirty="0"/>
              <a:t> lo</a:t>
            </a:r>
            <a:r>
              <a:rPr lang="bs-Latn-BA" sz="1600" b="1" dirty="0" err="1"/>
              <a:t>ša</a:t>
            </a:r>
            <a:r>
              <a:rPr lang="bs-Latn-BA" sz="1600" dirty="0"/>
              <a:t>, </a:t>
            </a:r>
            <a:r>
              <a:rPr lang="bs-Latn-BA" sz="1600" dirty="0" err="1"/>
              <a:t>usljed</a:t>
            </a:r>
            <a:r>
              <a:rPr lang="bs-Latn-BA" sz="1600" dirty="0"/>
              <a:t> nedostatka aktivnosti kod maloljetnika se </a:t>
            </a:r>
            <a:r>
              <a:rPr lang="bs-Latn-BA" sz="1600" dirty="0" err="1"/>
              <a:t>ispoljavalo</a:t>
            </a:r>
            <a:r>
              <a:rPr lang="bs-Latn-BA" sz="1600" dirty="0"/>
              <a:t> agresivno </a:t>
            </a:r>
            <a:r>
              <a:rPr lang="bs-Latn-BA" sz="1600" dirty="0" err="1"/>
              <a:t>ponašanje</a:t>
            </a:r>
            <a:r>
              <a:rPr lang="bs" sz="1600" dirty="0"/>
              <a:t>. </a:t>
            </a:r>
          </a:p>
          <a:p>
            <a:pPr>
              <a:lnSpc>
                <a:spcPct val="90000"/>
              </a:lnSpc>
            </a:pPr>
            <a:r>
              <a:rPr lang="bs-Latn-BA" sz="1600" dirty="0"/>
              <a:t>U ovoj ustanovi se prema maloljetnicima </a:t>
            </a:r>
            <a:r>
              <a:rPr lang="bs-Latn-BA" sz="1600" u="sng" dirty="0"/>
              <a:t>kao </a:t>
            </a:r>
            <a:r>
              <a:rPr lang="bs-Latn-BA" sz="1600" u="sng" dirty="0" err="1"/>
              <a:t>disci</a:t>
            </a:r>
            <a:r>
              <a:rPr lang="bs" sz="1600" u="sng" dirty="0"/>
              <a:t>p</a:t>
            </a:r>
            <a:r>
              <a:rPr lang="bs-Latn-BA" sz="1600" u="sng" dirty="0" err="1"/>
              <a:t>linska</a:t>
            </a:r>
            <a:r>
              <a:rPr lang="bs-Latn-BA" sz="1600" u="sng" dirty="0"/>
              <a:t> mjera koristila posebna soba u kojoj su maloljetnici bili izolovani i veza</a:t>
            </a:r>
            <a:r>
              <a:rPr lang="bs" sz="1600" u="sng" dirty="0"/>
              <a:t>n</a:t>
            </a:r>
            <a:r>
              <a:rPr lang="bs-Latn-BA" sz="1600" u="sng" dirty="0"/>
              <a:t>i lisicama</a:t>
            </a:r>
            <a:r>
              <a:rPr lang="bs-Latn-BA" sz="1600" dirty="0"/>
              <a:t>, što je kod </a:t>
            </a:r>
            <a:r>
              <a:rPr lang="bs-Latn-BA" sz="1600" dirty="0" err="1"/>
              <a:t>Ombu</a:t>
            </a:r>
            <a:r>
              <a:rPr lang="bs" sz="1600" dirty="0"/>
              <a:t>d</a:t>
            </a:r>
            <a:r>
              <a:rPr lang="bs-Latn-BA" sz="1600" dirty="0" err="1"/>
              <a:t>smena</a:t>
            </a:r>
            <a:r>
              <a:rPr lang="bs-Latn-BA" sz="1600" dirty="0"/>
              <a:t> izazvalo posebno razočarenje i zabrinutost</a:t>
            </a:r>
            <a:r>
              <a:rPr lang="bs" sz="1600" dirty="0"/>
              <a:t>.</a:t>
            </a:r>
          </a:p>
          <a:p>
            <a:pPr>
              <a:lnSpc>
                <a:spcPct val="90000"/>
              </a:lnSpc>
            </a:pPr>
            <a:r>
              <a:rPr lang="bs-Latn-BA" sz="1600" dirty="0"/>
              <a:t>U skladu sa Zakonom o postupanju sa djecom i maloljetnicima u krivičnom postupku, </a:t>
            </a:r>
            <a:r>
              <a:rPr lang="bs-Latn-BA" sz="1600" u="sng" dirty="0" err="1"/>
              <a:t>Ombu</a:t>
            </a:r>
            <a:r>
              <a:rPr lang="bs" sz="1600" u="sng" dirty="0"/>
              <a:t>d</a:t>
            </a:r>
            <a:r>
              <a:rPr lang="bs-Latn-BA" sz="1600" u="sng" dirty="0" err="1"/>
              <a:t>smeni</a:t>
            </a:r>
            <a:r>
              <a:rPr lang="bs-Latn-BA" sz="1600" u="sng" dirty="0"/>
              <a:t> su pozvali upravu da bez odlaganja eliminiše ovu mjeru, no uprava nije uvaži</a:t>
            </a:r>
            <a:r>
              <a:rPr lang="bs" sz="1600" u="sng" dirty="0"/>
              <a:t>l</a:t>
            </a:r>
            <a:r>
              <a:rPr lang="bs-Latn-BA" sz="1600" u="sng" dirty="0"/>
              <a:t>a preporuke i nastavila je sa nehumanim tretmanom prema maloljetnicima koji su u sukobu sa zakonom</a:t>
            </a:r>
            <a:r>
              <a:rPr lang="bs-Latn-BA" sz="1600" dirty="0"/>
              <a:t>, navodeći da se tako maloljetnici štite od samopovređivanja, ali i povređivanja drugih maloljetnika.</a:t>
            </a:r>
          </a:p>
          <a:p>
            <a:pPr>
              <a:lnSpc>
                <a:spcPct val="90000"/>
              </a:lnSpc>
            </a:pPr>
            <a:endParaRPr lang="bs-Latn-BA" sz="1600" dirty="0"/>
          </a:p>
          <a:p>
            <a:pPr>
              <a:lnSpc>
                <a:spcPct val="90000"/>
              </a:lnSpc>
            </a:pPr>
            <a:endParaRPr lang="bs-Latn-BA" sz="1600" dirty="0"/>
          </a:p>
        </p:txBody>
      </p:sp>
      <p:pic>
        <p:nvPicPr>
          <p:cNvPr id="5" name="Slika 6">
            <a:extLst>
              <a:ext uri="{FF2B5EF4-FFF2-40B4-BE49-F238E27FC236}">
                <a16:creationId xmlns:a16="http://schemas.microsoft.com/office/drawing/2014/main" id="{B0570E4E-8618-40F4-ABA7-2BE2209E9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212" y="715879"/>
            <a:ext cx="4364920" cy="29244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Slika 6">
            <a:extLst>
              <a:ext uri="{FF2B5EF4-FFF2-40B4-BE49-F238E27FC236}">
                <a16:creationId xmlns:a16="http://schemas.microsoft.com/office/drawing/2014/main" id="{92D68D2F-254F-4AFE-81EE-7675ACBE0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365" y="3806666"/>
            <a:ext cx="4797920" cy="26988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249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25F6C2-0040-4FA4-8A1E-9A66F86E2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449" y="650227"/>
            <a:ext cx="10972800" cy="1143000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-Latn-BA" sz="2600" b="1" dirty="0"/>
              <a:t>Javna ustanova za vaspitanje muške djece i omladine Sarajevo</a:t>
            </a:r>
            <a:br>
              <a:rPr lang="en-US" sz="2600" b="1" dirty="0"/>
            </a:br>
            <a:endParaRPr lang="sr-Latn-RS" sz="2600" b="1" dirty="0"/>
          </a:p>
        </p:txBody>
      </p:sp>
      <p:sp>
        <p:nvSpPr>
          <p:cNvPr id="39" name="Pravougaonik: zaobljeni uglovi 4">
            <a:extLst>
              <a:ext uri="{FF2B5EF4-FFF2-40B4-BE49-F238E27FC236}">
                <a16:creationId xmlns:a16="http://schemas.microsoft.com/office/drawing/2014/main" id="{8223A297-9A37-4134-B282-331AC5C8A209}"/>
              </a:ext>
            </a:extLst>
          </p:cNvPr>
          <p:cNvSpPr txBox="1"/>
          <p:nvPr/>
        </p:nvSpPr>
        <p:spPr>
          <a:xfrm>
            <a:off x="1996335" y="5290204"/>
            <a:ext cx="8633201" cy="128378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6040" tIns="66040" rIns="66040" bIns="66040" numCol="1" spcCol="1270" anchor="ctr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704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bs" sz="1733" kern="1200" dirty="0"/>
          </a:p>
          <a:p>
            <a:pPr defTabSz="7704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bs" sz="1733" dirty="0"/>
          </a:p>
          <a:p>
            <a:pPr defTabSz="7704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s-Latn-BA" sz="1733" kern="1200" dirty="0"/>
              <a:t>Nezadovoljstvo </a:t>
            </a:r>
            <a:r>
              <a:rPr lang="bs-Latn-BA" sz="1733" kern="1200" dirty="0" err="1"/>
              <a:t>Ombudsmena</a:t>
            </a:r>
            <a:r>
              <a:rPr lang="bs-Latn-BA" sz="1733" kern="1200" dirty="0"/>
              <a:t> su izazvale željezne rešetke na prozorima Zavoda, kao i zajednički boravak maloljetnika koji su upućeni u Zavod po različitim pravnim osnovama – od strane pravosudnih institucija i organa starateljstva.</a:t>
            </a:r>
          </a:p>
          <a:p>
            <a:pPr marL="0" lvl="0" indent="0" algn="l" defTabSz="7704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bs-Latn-BA" sz="1733" kern="1200" dirty="0"/>
          </a:p>
          <a:p>
            <a:pPr marL="0" lvl="0" indent="0" algn="l" defTabSz="7704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bs-Latn-BA" sz="1733" kern="1200" dirty="0"/>
          </a:p>
        </p:txBody>
      </p:sp>
      <p:pic>
        <p:nvPicPr>
          <p:cNvPr id="43" name="Slika 43">
            <a:extLst>
              <a:ext uri="{FF2B5EF4-FFF2-40B4-BE49-F238E27FC236}">
                <a16:creationId xmlns:a16="http://schemas.microsoft.com/office/drawing/2014/main" id="{2EA91761-1EB1-4EEF-87FF-3867476D5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618" y="1221727"/>
            <a:ext cx="3594763" cy="2381531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112500"/>
          </a:effectLst>
        </p:spPr>
      </p:pic>
      <p:pic>
        <p:nvPicPr>
          <p:cNvPr id="45" name="Slika 45">
            <a:extLst>
              <a:ext uri="{FF2B5EF4-FFF2-40B4-BE49-F238E27FC236}">
                <a16:creationId xmlns:a16="http://schemas.microsoft.com/office/drawing/2014/main" id="{AE502E38-1704-4461-97C9-F383F5182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134" y="1793227"/>
            <a:ext cx="4189273" cy="1808224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12500"/>
          </a:effectLst>
        </p:spPr>
      </p:pic>
      <p:pic>
        <p:nvPicPr>
          <p:cNvPr id="47" name="Slika 47">
            <a:extLst>
              <a:ext uri="{FF2B5EF4-FFF2-40B4-BE49-F238E27FC236}">
                <a16:creationId xmlns:a16="http://schemas.microsoft.com/office/drawing/2014/main" id="{75CF75A2-6C48-4A41-889E-D72B03C7D3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3" y="1630767"/>
            <a:ext cx="4182725" cy="1805617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DF58355-1D5A-4C3A-8087-A7D2407E9982}"/>
              </a:ext>
            </a:extLst>
          </p:cNvPr>
          <p:cNvSpPr txBox="1"/>
          <p:nvPr/>
        </p:nvSpPr>
        <p:spPr>
          <a:xfrm>
            <a:off x="816898" y="3826430"/>
            <a:ext cx="10978445" cy="1034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s-Latn-BA" sz="1800" kern="1200" dirty="0"/>
              <a:t>Smještajni kapacitet Zavoda je 50 korisnika, u trenutku posjete u Zavodu je boravilo 15 korisnika.</a:t>
            </a:r>
            <a:endParaRPr lang="bs" sz="1800" kern="1200" dirty="0"/>
          </a:p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s-Latn-BA" sz="1800" kern="1200" dirty="0"/>
              <a:t>U pogledu obrazovanja i zdravstvene zaštite Zavod je </a:t>
            </a:r>
            <a:r>
              <a:rPr lang="bs-Latn-BA" sz="1800" kern="1200" dirty="0" err="1"/>
              <a:t>omogućio</a:t>
            </a:r>
            <a:r>
              <a:rPr lang="bs-Latn-BA" sz="1800" kern="1200" dirty="0"/>
              <a:t> zadovoljavajuće uslove,</a:t>
            </a:r>
          </a:p>
          <a:p>
            <a:pPr lvl="0" algn="l"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s-Latn-BA" sz="1800" kern="1200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DAF4A9-5CA0-4719-A447-FB908D621F54}"/>
              </a:ext>
            </a:extLst>
          </p:cNvPr>
          <p:cNvSpPr txBox="1"/>
          <p:nvPr/>
        </p:nvSpPr>
        <p:spPr>
          <a:xfrm>
            <a:off x="828645" y="4583797"/>
            <a:ext cx="1081012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defTabSz="7704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s-Latn-BA" sz="1800" kern="1200" dirty="0"/>
              <a:t>U razgovoru sa </a:t>
            </a:r>
            <a:r>
              <a:rPr lang="bs-Latn-BA" sz="1800" kern="1200" dirty="0" err="1"/>
              <a:t>Ombudsmenima</a:t>
            </a:r>
            <a:r>
              <a:rPr lang="bs-Latn-BA" sz="1800" kern="1200" dirty="0"/>
              <a:t> korisnici usluga su istakli da su zadovoljni sa ishranom, higijenom i odnosom stručnog osoblja i službe </a:t>
            </a:r>
            <a:r>
              <a:rPr lang="bs-Latn-BA" sz="1800" kern="1200" dirty="0" err="1"/>
              <a:t>obezbjeđenja</a:t>
            </a:r>
            <a:r>
              <a:rPr lang="bs-Latn-BA" sz="1800" kern="12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011429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91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3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4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5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6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7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8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9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0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1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2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3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07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8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9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0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1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2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3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4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5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6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7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8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20" name="Rectangle 119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2" name="Freeform 11">
            <a:extLst>
              <a:ext uri="{FF2B5EF4-FFF2-40B4-BE49-F238E27FC236}">
                <a16:creationId xmlns:a16="http://schemas.microsoft.com/office/drawing/2014/main" id="{7326F4E6-9131-42DA-97B2-0BA8D1E2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4" name="Rectangle 123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A3B6494-08DA-4575-A5A4-F98E344B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9" y="529721"/>
            <a:ext cx="5494105" cy="1259894"/>
          </a:xfr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lnSpc>
                <a:spcPct val="90000"/>
              </a:lnSpc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Odjeljenje Vaspitno – popravnog doma pri  Kazneno – popravnom zavodu Banja Luka</a:t>
            </a: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Slika 9">
            <a:extLst>
              <a:ext uri="{FF2B5EF4-FFF2-40B4-BE49-F238E27FC236}">
                <a16:creationId xmlns:a16="http://schemas.microsoft.com/office/drawing/2014/main" id="{AED42A9D-B18F-46D7-8C25-C6D440C357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" r="22605"/>
          <a:stretch/>
        </p:blipFill>
        <p:spPr>
          <a:xfrm>
            <a:off x="7286736" y="2656802"/>
            <a:ext cx="4563348" cy="4132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8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Dijagram 7">
            <a:extLst>
              <a:ext uri="{FF2B5EF4-FFF2-40B4-BE49-F238E27FC236}">
                <a16:creationId xmlns:a16="http://schemas.microsoft.com/office/drawing/2014/main" id="{5DBB2E98-89B2-4BAC-8F74-DB593E0C897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54319022"/>
              </p:ext>
            </p:extLst>
          </p:nvPr>
        </p:nvGraphicFramePr>
        <p:xfrm>
          <a:off x="1054992" y="1633967"/>
          <a:ext cx="5208422" cy="4519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Slika 3">
            <a:extLst>
              <a:ext uri="{FF2B5EF4-FFF2-40B4-BE49-F238E27FC236}">
                <a16:creationId xmlns:a16="http://schemas.microsoft.com/office/drawing/2014/main" id="{82989E49-50C5-434F-9C6C-D98A70FF93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3081" y="68378"/>
            <a:ext cx="4370049" cy="24593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7230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07E91E0-4FE1-4323-99B2-4A6AFB53A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79215" y="1692111"/>
            <a:ext cx="9429171" cy="1832987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s-Latn-BA" sz="2000" dirty="0" err="1"/>
              <a:t>Ombudsmeni</a:t>
            </a:r>
            <a:r>
              <a:rPr lang="bs-Latn-BA" sz="2000" dirty="0"/>
              <a:t> su pohvalili napore i entuzijazam zaposlenih u ovoj instituciji, koji s maloljetnicima uspješno provode individualne tretmane, a radi njihove uspješne resocijalizacije, te navode da bi način rada ove ustanove mogao </a:t>
            </a:r>
            <a:r>
              <a:rPr lang="bs-Latn-BA" sz="2000" dirty="0" err="1"/>
              <a:t>poslužiti</a:t>
            </a:r>
            <a:r>
              <a:rPr lang="bs-Latn-BA" sz="2000" dirty="0"/>
              <a:t> kao primjer ostalim ustanovama u Bosni i Hercegovini</a:t>
            </a:r>
            <a:r>
              <a:rPr lang="bs" sz="2000" dirty="0"/>
              <a:t>.</a:t>
            </a:r>
            <a:endParaRPr lang="en-US" sz="2000" dirty="0"/>
          </a:p>
          <a:p>
            <a:endParaRPr lang="sr-Latn-R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4EA8E2-4DC1-4329-B1BB-AE8418A16E30}"/>
              </a:ext>
            </a:extLst>
          </p:cNvPr>
          <p:cNvSpPr txBox="1"/>
          <p:nvPr/>
        </p:nvSpPr>
        <p:spPr>
          <a:xfrm>
            <a:off x="1696233" y="636615"/>
            <a:ext cx="10020821" cy="8247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s-Latn-BA" b="1"/>
              <a:t>Odjeljenje Va</a:t>
            </a:r>
            <a:r>
              <a:rPr lang="bs" b="1"/>
              <a:t>s</a:t>
            </a:r>
            <a:r>
              <a:rPr lang="bs-Latn-BA" b="1"/>
              <a:t>pitno – popravnog doma pri Kazneno –</a:t>
            </a:r>
            <a:r>
              <a:rPr lang="bs" b="1"/>
              <a:t> </a:t>
            </a:r>
            <a:r>
              <a:rPr lang="bs-Latn-BA" b="1"/>
              <a:t>popravnom zavodu Banja Luka</a:t>
            </a:r>
            <a:endParaRPr lang="sr-Latn-RS" b="1" dirty="0"/>
          </a:p>
        </p:txBody>
      </p:sp>
      <p:pic>
        <p:nvPicPr>
          <p:cNvPr id="8" name="Picture 3" descr="kpz tujnice foto v tripic (13)_353455646.jpg">
            <a:extLst>
              <a:ext uri="{FF2B5EF4-FFF2-40B4-BE49-F238E27FC236}">
                <a16:creationId xmlns:a16="http://schemas.microsoft.com/office/drawing/2014/main" id="{23BB458F-4CE1-4791-85E5-40C254AF534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72848" y="3410859"/>
            <a:ext cx="7246304" cy="34471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011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970" y="1172310"/>
            <a:ext cx="9962145" cy="2646948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s" sz="4267" dirty="0"/>
              <a:t>    Hvala na pažnji!</a:t>
            </a:r>
          </a:p>
          <a:p>
            <a:pPr marL="0" indent="0" algn="ctr">
              <a:buNone/>
            </a:pPr>
            <a:endParaRPr lang="en-US" sz="4267" dirty="0"/>
          </a:p>
        </p:txBody>
      </p:sp>
      <p:sp>
        <p:nvSpPr>
          <p:cNvPr id="2" name="Nasmiješeno lice 1">
            <a:extLst>
              <a:ext uri="{FF2B5EF4-FFF2-40B4-BE49-F238E27FC236}">
                <a16:creationId xmlns:a16="http://schemas.microsoft.com/office/drawing/2014/main" id="{C3B09C47-8CCA-4EC8-88FD-0EC3EBADDF2E}"/>
              </a:ext>
            </a:extLst>
          </p:cNvPr>
          <p:cNvSpPr/>
          <p:nvPr/>
        </p:nvSpPr>
        <p:spPr>
          <a:xfrm>
            <a:off x="4186814" y="2495783"/>
            <a:ext cx="3082332" cy="2646947"/>
          </a:xfrm>
          <a:prstGeom prst="smileyFace">
            <a:avLst>
              <a:gd name="adj" fmla="val 4653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r-Latn-RS" sz="3200"/>
          </a:p>
        </p:txBody>
      </p:sp>
    </p:spTree>
    <p:extLst>
      <p:ext uri="{BB962C8B-B14F-4D97-AF65-F5344CB8AC3E}">
        <p14:creationId xmlns:p14="http://schemas.microsoft.com/office/powerpoint/2010/main" val="28635867"/>
      </p:ext>
    </p:extLst>
  </p:cSld>
  <p:clrMapOvr>
    <a:masterClrMapping/>
  </p:clrMapOvr>
</p:sld>
</file>

<file path=ppt/theme/theme1.xml><?xml version="1.0" encoding="utf-8"?>
<a:theme xmlns:a="http://schemas.openxmlformats.org/drawingml/2006/main" name="Prame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2786</Words>
  <Application>Microsoft Office PowerPoint</Application>
  <PresentationFormat>Widescreen</PresentationFormat>
  <Paragraphs>175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Cambria</vt:lpstr>
      <vt:lpstr>Century Gothic</vt:lpstr>
      <vt:lpstr>Courier New</vt:lpstr>
      <vt:lpstr>Times New Roman</vt:lpstr>
      <vt:lpstr>Wingdings 3</vt:lpstr>
      <vt:lpstr>Pramen</vt:lpstr>
      <vt:lpstr>Izvještaj Ombudsmena za ljudska prava i nivo zaštite ljudskih prava maloljetnih prestupnika </vt:lpstr>
      <vt:lpstr> Uvodne napomene</vt:lpstr>
      <vt:lpstr>PRAVNI OKVIR</vt:lpstr>
      <vt:lpstr>KONVENCIJA UJEDINJENIH NACIJA  O PRAVIMA DJETETA</vt:lpstr>
      <vt:lpstr>Maloljetnički zatvor Istočno Sarajevo</vt:lpstr>
      <vt:lpstr>PowerPoint Presentation</vt:lpstr>
      <vt:lpstr>Maloljetnički zatvor Istočno Sarajevo </vt:lpstr>
      <vt:lpstr>Maloljetnički zatvor Istočno Sarajevo</vt:lpstr>
      <vt:lpstr>Odgojno-popravni dom i Maloljetnički zatvor u sklopu  Kazneno-popravnog zavoda Orašje</vt:lpstr>
      <vt:lpstr>Odgojno-popravni dom i Maloljetnički zatvor u sklopu  Kazneno-popravnog zavoda Orašje</vt:lpstr>
      <vt:lpstr>Odgojno-popravni dom i Maloljetnički zatvor u sklopu  Kazneno-popravnog zavoda Orašje</vt:lpstr>
      <vt:lpstr>Ustanove za izvršenje odgojne mjere upućivanja u                               odgojni centar</vt:lpstr>
      <vt:lpstr>          KJU  „Odgojni centar Kantona Sarajevo“ </vt:lpstr>
      <vt:lpstr> </vt:lpstr>
      <vt:lpstr>Odgojni centar Tuzlanskog kantona </vt:lpstr>
      <vt:lpstr>Aktivnosti i prostorni kapaciteti Centra</vt:lpstr>
      <vt:lpstr>Ustanove za izvršavanje mjera pritvora</vt:lpstr>
      <vt:lpstr>PowerPoint Presentation</vt:lpstr>
      <vt:lpstr>Maloljetnički zatvor pri Kazneno-popravnom zavodu Zenica </vt:lpstr>
      <vt:lpstr>Odgojno-popravni dom pri Kaznenom zavodu Tuzla</vt:lpstr>
      <vt:lpstr>Javna ustanova za vaspitanje muške djece i omladine Sarajevo </vt:lpstr>
      <vt:lpstr>Odjeljenje Vaspitno – popravnog doma pri  Kazneno – popravnom zavodu Banja Luka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Izvještaj Ombudsmena za ljudska prava i nivo zaštite ljudskih prava maloljetnih prestupnika</dc:title>
  <dc:creator>Aida Šabanija</dc:creator>
  <cp:lastModifiedBy>Ena Gotovuša</cp:lastModifiedBy>
  <cp:revision>4</cp:revision>
  <dcterms:created xsi:type="dcterms:W3CDTF">2020-05-13T16:42:31Z</dcterms:created>
  <dcterms:modified xsi:type="dcterms:W3CDTF">2020-05-19T08:47:08Z</dcterms:modified>
</cp:coreProperties>
</file>