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25198"/>
    <a:srgbClr val="000099"/>
    <a:srgbClr val="1C1C1C"/>
    <a:srgbClr val="3366FF"/>
    <a:srgbClr val="99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 varScale="1">
        <p:scale>
          <a:sx n="68" d="100"/>
          <a:sy n="68" d="100"/>
        </p:scale>
        <p:origin x="120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E576B-F151-4332-BA97-066B40DB1D6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22059-FFFA-44D2-8B0C-FBFD561D369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BDB48-FF81-4919-91A2-E783B9C2062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F189B-CF26-4F6A-8BE8-58AFADFF70F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346CE-8F36-486A-9756-74FADE84B1A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F56DC-039F-4330-8C4C-8023AB06C94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A08C1-6403-4D07-B97E-970E7576A3B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07E28-E28A-4D2F-B687-50220250367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EEFA0-80FE-4830-A441-396979A6773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32C8B-1D25-4FAD-B6F6-9A2B33FC486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6362-A99B-4369-B9DE-AD5E6043820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0482029-7C69-4604-8B27-3E4E3FABEFC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4284663" y="1660525"/>
            <a:ext cx="4537075" cy="544513"/>
          </a:xfrm>
          <a:noFill/>
        </p:spPr>
        <p:txBody>
          <a:bodyPr/>
          <a:lstStyle/>
          <a:p>
            <a:pPr algn="r" eaLnBrk="1" hangingPunct="1"/>
            <a:r>
              <a:rPr lang="bs-Latn-BA" sz="3600" b="1">
                <a:solidFill>
                  <a:schemeClr val="bg1"/>
                </a:solidFill>
              </a:rPr>
              <a:t>PRIVATNI ZATVORI</a:t>
            </a:r>
            <a:endParaRPr lang="es-ES" sz="3600" b="1">
              <a:solidFill>
                <a:schemeClr val="bg1"/>
              </a:solidFill>
            </a:endParaRPr>
          </a:p>
        </p:txBody>
      </p:sp>
      <p:sp>
        <p:nvSpPr>
          <p:cNvPr id="2051" name="Rectangle 115"/>
          <p:cNvSpPr>
            <a:spLocks noGrp="1" noChangeArrowheads="1"/>
          </p:cNvSpPr>
          <p:nvPr>
            <p:ph type="subTitle" idx="1"/>
          </p:nvPr>
        </p:nvSpPr>
        <p:spPr>
          <a:xfrm>
            <a:off x="4429125" y="2349500"/>
            <a:ext cx="4391025" cy="479425"/>
          </a:xfrm>
        </p:spPr>
        <p:txBody>
          <a:bodyPr/>
          <a:lstStyle/>
          <a:p>
            <a:pPr algn="r" eaLnBrk="1" hangingPunct="1"/>
            <a:r>
              <a:rPr lang="bs-Latn-BA" sz="1800" b="1">
                <a:solidFill>
                  <a:schemeClr val="bg1"/>
                </a:solidFill>
              </a:rPr>
              <a:t>Seminarski rad iz predmeta Penologija</a:t>
            </a:r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4286250" y="5072063"/>
            <a:ext cx="4429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s-Latn-BA" b="1">
                <a:solidFill>
                  <a:schemeClr val="bg1"/>
                </a:solidFill>
              </a:rPr>
              <a:t>Mahmutović Tarik</a:t>
            </a:r>
          </a:p>
          <a:p>
            <a:r>
              <a:rPr lang="bs-Latn-BA" b="1">
                <a:solidFill>
                  <a:schemeClr val="bg1"/>
                </a:solidFill>
              </a:rPr>
              <a:t>Pravni fakultet Sarajevo</a:t>
            </a:r>
          </a:p>
          <a:p>
            <a:r>
              <a:rPr lang="bs-Latn-BA" b="1">
                <a:solidFill>
                  <a:schemeClr val="bg1"/>
                </a:solidFill>
              </a:rPr>
              <a:t>Maj, 2020. godine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saveznim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američkom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godišnja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smrtnosti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osuđenika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kretala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16 do 25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posto,to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smrtnosti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ravna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smrtnosti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gulazima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Sovjetskog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saveza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lade su stekle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uvid u profit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koji su ostvarivale privatne kompanije pa su početkom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XX vijeka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kupili vlastite plantaže i tada su prestale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u zakup davati osuđenike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kompanijama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Država Misisipi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nastavivši politiku izrabljivanja zatvorenika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za deset godina nakon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zarađivala je 600,000 američkih dolara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(današnjih 14,7 milijona dolara) od njihovog rada.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SVIJETU</a:t>
            </a:r>
            <a:endParaRPr lang="en-US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trenutno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implementacije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takvih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planova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uključuju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Kanada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Ujedinjeno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Kraljevstvo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Australiju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Novi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Zeland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Brazil,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Čile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Grčku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Jamajku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Japan,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Meksiko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Peru,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Južnu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Afriku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Tajland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najnovijim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podacima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širom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Australije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Novog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Zeland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Ujedinjenog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Kraljevstva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10%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Zanimljivo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Viktoriji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jednoj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australijskih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saveznih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smješteno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50%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ukupne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populacije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najveće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zabilježeno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izvršenju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svijetu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SVIJETU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Privatizacija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Velikoj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Britaniji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uzela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zamaha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dolaskom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Margaret Thatcher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osamdesetih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XX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stoljeća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Britanija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1992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 do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uspostavljeno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instit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brojkama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2016.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18%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Velikoj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Britaniji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kaznu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izdržavalo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SVIJETU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reč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tehnici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ulazi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uočavamo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modaliteta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en-US" sz="2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angažuju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pružanju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raznovrsnih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pripremanje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hrane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zdravstvena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zaštita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psihološki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tretmani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stručnog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osposobljavanja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rehabilitacijski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(U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ovim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slučajevim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vodeću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mogućim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uštedama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enalne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ustanove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suštini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privatizovane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eaLnBrk="1" hangingPunct="1"/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modalitet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finasiranje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projektovanja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izgradnje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fazi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izgradnje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objekta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plaća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zakupninu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snosi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izvršavanjem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inače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potpunosti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prepuštena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privatnicima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Treći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modalitet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predavanje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postojećih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penalnih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ustanova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Devedesetih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toliko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porastao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popunjenost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zatvorskih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kapaciteta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iznosila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115%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Savezne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SAD-u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odgovorile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veči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ogromne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financijske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izdatke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okrenule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privatnom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sektoru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obećavao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veću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efikasnost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sitema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znatne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uštede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pružali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usluga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Savezna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Teksas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zakonodavstvo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prilagodila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omogučila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otvaranje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institucija,a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državnom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otvoren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Kentaki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1985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Danas u SAD-u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vođenje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profitabilan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biznis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milijardama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dolara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Korektivna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Korporacija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Amerike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korektivnih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odgovojnih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ustanova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100.000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osuđenika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Yorka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Illinoisa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Californie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zakonski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zabranile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mogučnost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uspostavljanja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teritorijama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Novog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Meksika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skoro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44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izdržava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zatvorima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Američkog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Ministarstva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pravosuđa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2016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znatno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nasilniji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pronađeno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skoro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oružija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ćelijama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Stražari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zarade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skoro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23.000$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kolege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državnim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zatvorima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edostatak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stučnog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pomoćnog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osoblja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>
              <a:buNone/>
            </a:pP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Menadžment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zatvora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upravljaju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izbjegavaju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Primati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starije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65.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godina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Pružiti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medicinsku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pomoć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zatvorenicima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recidivizma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SAD-u je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40%.</a:t>
            </a: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>
              <a:buNone/>
            </a:pPr>
            <a:endParaRPr lang="en-US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Performance-based contracts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pilot program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pokrenut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Novom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Zelandu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None/>
            </a:pP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nagrađivanje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učestuvju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rehabilitacionim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programima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None/>
            </a:pP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Prijedlog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uvede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Nagrađivanje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čij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zatvorenici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manju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stopu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recidivizma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None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Novčano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kažnjavanje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loše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upravljaju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“Kids for Cash”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Sudije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malojetnike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Michael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Conahan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Mark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Ciavarella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osuđivali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maloljetnike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najstrožije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popravne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domove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Sudije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osudile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3000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maloljetnika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Sudijski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dvojac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osuđen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kaznu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trajanju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zatvora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HISTORIJSKI PREGLED ZATVORSKOG SISTEMA I POLITIKE KAŽNJAVANJA</a:t>
            </a:r>
            <a:br>
              <a:rPr 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mjesto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pravosnažnoj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presudi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kažnjavamo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počinitelja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ograničavajući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mu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slobodu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bs-Latn-BA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Rimska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civilizacija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gajila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posebnu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vrstu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robova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bs-Latn-B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000" b="1" dirty="0">
                <a:latin typeface="Times New Roman" pitchFamily="18" charset="0"/>
                <a:cs typeface="Times New Roman" pitchFamily="18" charset="0"/>
              </a:rPr>
              <a:t>GLADIJATORE</a:t>
            </a:r>
            <a:r>
              <a:rPr lang="bs-Latn-BA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dostupnim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podacima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osnovan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1553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Engleskoj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Londonu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dvorcu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Bridwellu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prepravljen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skitnice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neradnike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prosjake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ugržţavali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red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mir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Pobjedom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Donalda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Trumpa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industrija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procvjetala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prvih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mjeseci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2019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SAD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potrošile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595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milijona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dolara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usluge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korporacija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Večina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utrošena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pritvor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ilegalnih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migranata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Trumpova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administracija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najavila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nulte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tolrancije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ilegalnim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migranitma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rezultiralo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priliva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ogrmnog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imigracionim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centerima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uspostavljenim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granici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SAD-a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3000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odvojeno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roditelja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imigrantskim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Osuda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Trumpove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administracije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javnosti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3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 U SJEDINJENIM AMERIČKIM DRŽAVAMA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nevladinih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orgnazicaija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načine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usprotivilo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privatnim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zatvorskim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sistemom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Zahtjev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poboljšanje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uslova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migrantskim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pritvorskim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jedinicama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Zahtjev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upučen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največim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bankama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u SAD-u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prekid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kreditiranja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urodio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plodom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Največe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izdale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saopštenja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prekidaju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veze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diskreditiranim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Predsjednički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kandidati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ispred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Demokratske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stranke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najavili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stavljanje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van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omogučuje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uspostava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zatvorskih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HISTORIJSKI PREGLED ZATVORSKOG SISTEMA I POLITIKE KAŽNJAVANJA</a:t>
            </a:r>
            <a:br>
              <a:rPr 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Tamnice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smatrali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mjestima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kažnjavanja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ljudima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ograničiti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zadržavani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osuđeni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kriminalci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ponekad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dužnici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skitnice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svjedoci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zadržavani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početka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suđenja</a:t>
            </a:r>
            <a:endParaRPr lang="bs-Latn-BA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bs-Latn-BA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Engleske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tamnice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bile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prepune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riješenje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pribjeglo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osnivanju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kažnjeničkih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kolonija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kažnjeničke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kolonije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bile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Australija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Sjeverna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Amerika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.Prema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navodima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XVIII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stoljeću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ova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prebačeno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hiljada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osuđenika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HISTORIJSKI PREGLED ZATVORSKOG SISTEMA I POLITIKE KAŽNJAVANJA</a:t>
            </a:r>
            <a:b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bs-Latn-BA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Njujorku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1810.godine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otvara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iste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brojnih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pobuna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osuđenika</a:t>
            </a:r>
            <a:r>
              <a:rPr lang="bs-Latn-BA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bs-Latn-BA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Zatvorenici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osuđeni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najtežih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kažnjeni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kaznu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zatvora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samici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veča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1m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bio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dozvoljen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izlazak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njih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atvorenici su brzo iskusili mentalne i fizičke problem poput atrofije mišića, često su pokušavali da sebi oduzmu život, a bilo je učestalo samopovrjeđivanje ili odbijanje hrane  i druge vrste neposluha. Nakon ovih iskustava zakonodavci su se usaglasili da su ovakve kazne neprihvatljive</a:t>
            </a:r>
            <a:endParaRPr lang="bs-Latn-BA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HISTORIJSKI PREGLED ZATVORSKOG SISTEMA I POLITIKE KAŽNJAVANJA</a:t>
            </a:r>
            <a:b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XVIII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stoljeću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loši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mnogi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počeli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sugerisati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reformirati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Glavni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zatvorenici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odvojeni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spolu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vrsti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mnogi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umirali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bolesti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pružanja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medicinske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pomoći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Elizabeth Fry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britanski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filantropistica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pripadinca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Kvekerskog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pokreta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nazivana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anđeo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pored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zalagala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poboljšanje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bolnicama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mentalnim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institucijama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ZATVORSKI SISTEMI U SJEDINJENIM AMERIČKIM DRŽAVAMA I EVROPI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korektivne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Sjedinjenim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fragmentirana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sprovođenje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korektivnih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mjera.Vlada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SAD-a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uspostavila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1891.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usporedbi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ostalim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SAD-u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dokumentovano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njihov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pravosudni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izricao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najviše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kazni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eaLnBrk="1" hangingPunct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7,2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osuđeno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uslovno</a:t>
            </a:r>
            <a:endParaRPr lang="en-US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     2,2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služilo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zatvorsku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kaznu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Narodna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Republika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Kina, s 1,5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četri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stanovika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ZATVORSKI SISTEMI U SJEDINJENIM AMERIČKIM DRŽAVAMA I EVROPI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1973.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ministara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vijeća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Evropske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usvojio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Evropska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zatvorska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zatvrska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snazi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Vijeća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Evrope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naša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zemlja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Europskoj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584.485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trenutno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korektivnim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institucijama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populacija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Hercegovini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2600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zatvorskih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ustanova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Njihov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kapacitet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2000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ustanove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našoj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manje-više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pretrpane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profita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upravljana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ugovore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vladinim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agencijama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nl-NL" sz="2000" dirty="0">
                <a:latin typeface="Times New Roman" pitchFamily="18" charset="0"/>
                <a:cs typeface="Times New Roman" pitchFamily="18" charset="0"/>
              </a:rPr>
              <a:t>San Quentin, zatvor u saveznoj američkoj državi Kaliforniji otvoren je u julu 1852. godine, bio je prvi privatni zatvor u svijetu. </a:t>
            </a:r>
          </a:p>
          <a:p>
            <a:pPr eaLnBrk="1" hangingPunct="1"/>
            <a:endParaRPr lang="nl-NL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nl-NL" sz="2000" i="1" dirty="0">
                <a:latin typeface="Times New Roman" pitchFamily="18" charset="0"/>
                <a:cs typeface="Times New Roman" pitchFamily="18" charset="0"/>
              </a:rPr>
              <a:t>*Funkcionisao je tako da bi pojedinci dobili ugovore za upravljanje zatvorskim objektom a njima je zauzvrat data mogučnost da angažuju zatvorenike za potrebe teškog rada u poljima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PRIVATNI ZATVORI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McHatton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Pratt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Ward” 1853.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privatizira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Luizijani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fabriku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koristeći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proizvodnju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jeftine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odjeće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svojimm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memoarima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piše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privatiziran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njegovi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upravljači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ostavili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reformacijske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predmete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ponovo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uspostavili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najokrutniju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tiraniju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iscjedili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zadnje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dolare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cente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koristeći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ljudskom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bijedom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Trinaesti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amandman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Ustav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SAD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ukinuo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ropstvo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kaznu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US Steel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dostigla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milijardu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dolara,a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račun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hiljade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zatvorenika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koristila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roblje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rudnicima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1723</Words>
  <Application>Microsoft Office PowerPoint</Application>
  <PresentationFormat>On-screen Show (4:3)</PresentationFormat>
  <Paragraphs>146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Times New Roman</vt:lpstr>
      <vt:lpstr>Diseño predeterminado</vt:lpstr>
      <vt:lpstr>PRIVATNI ZATVORI</vt:lpstr>
      <vt:lpstr>HISTORIJSKI PREGLED ZATVORSKOG SISTEMA I POLITIKE KAŽNJAVANJA </vt:lpstr>
      <vt:lpstr>HISTORIJSKI PREGLED ZATVORSKOG SISTEMA I POLITIKE KAŽNJAVANJA </vt:lpstr>
      <vt:lpstr>HISTORIJSKI PREGLED ZATVORSKOG SISTEMA I POLITIKE KAŽNJAVANJA </vt:lpstr>
      <vt:lpstr>HISTORIJSKI PREGLED ZATVORSKOG SISTEMA I POLITIKE KAŽNJAVANJA </vt:lpstr>
      <vt:lpstr>ZATVORSKI SISTEMI U SJEDINJENIM AMERIČKIM DRŽAVAMA I EVROPI</vt:lpstr>
      <vt:lpstr>ZATVORSKI SISTEMI U SJEDINJENIM AMERIČKIM DRŽAVAMA I EVROPI</vt:lpstr>
      <vt:lpstr>PRIVATNI ZATVORI</vt:lpstr>
      <vt:lpstr>PRIVATNI ZATVORI</vt:lpstr>
      <vt:lpstr>PRIVATNI ZATVORI</vt:lpstr>
      <vt:lpstr>PRIVATNI ZATVORI U SVIJETU</vt:lpstr>
      <vt:lpstr>PRIVATNI ZATVORI U SVIJETU</vt:lpstr>
      <vt:lpstr>PRIVATNI ZATVORI U SVIJETU</vt:lpstr>
      <vt:lpstr>PRIVATNI ZATVORI U SJEDINJENIM AMERIČKIM DRŽAVAMA</vt:lpstr>
      <vt:lpstr>PRIVATNI ZATVORI U SJEDINJENIM AMERIČKIM DRŽAVAMA</vt:lpstr>
      <vt:lpstr>PRIVATNI ZATVORI U SJEDINJENIM AMERIČKIM DRŽAVAMA</vt:lpstr>
      <vt:lpstr>PRIVATNI ZATVORI U SJEDINJENIM AMERIČKIM DRŽAVAMA</vt:lpstr>
      <vt:lpstr>PRIVATNI ZATVORI</vt:lpstr>
      <vt:lpstr>PRIVATNI ZATVORI U SJEDINJENIM AMERIČKIM DRŽAVAMA</vt:lpstr>
      <vt:lpstr>PRIVATNI ZATVORI U SJEDINJENIM AMERIČKIM DRŽAVAMA</vt:lpstr>
      <vt:lpstr>PRIVATNI ZATVORI U SJEDINJENIM AMERIČKIM DRŽAVAMA</vt:lpstr>
      <vt:lpstr>PRIVATNI ZATVORI U SJEDINJENIM AMERIČKIM DRŽAVAMA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Ena Gotovuša</cp:lastModifiedBy>
  <cp:revision>595</cp:revision>
  <dcterms:created xsi:type="dcterms:W3CDTF">2010-05-23T14:28:12Z</dcterms:created>
  <dcterms:modified xsi:type="dcterms:W3CDTF">2020-05-25T09:52:18Z</dcterms:modified>
</cp:coreProperties>
</file>