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98" r:id="rId4"/>
    <p:sldId id="258" r:id="rId5"/>
    <p:sldId id="293" r:id="rId6"/>
    <p:sldId id="299" r:id="rId7"/>
    <p:sldId id="292" r:id="rId8"/>
    <p:sldId id="300" r:id="rId9"/>
    <p:sldId id="294" r:id="rId10"/>
    <p:sldId id="295" r:id="rId11"/>
    <p:sldId id="296" r:id="rId12"/>
    <p:sldId id="302" r:id="rId13"/>
    <p:sldId id="301" r:id="rId14"/>
    <p:sldId id="303" r:id="rId15"/>
    <p:sldId id="304" r:id="rId16"/>
    <p:sldId id="259" r:id="rId17"/>
    <p:sldId id="261" r:id="rId18"/>
    <p:sldId id="262" r:id="rId19"/>
    <p:sldId id="307" r:id="rId20"/>
    <p:sldId id="308" r:id="rId21"/>
    <p:sldId id="263" r:id="rId22"/>
    <p:sldId id="306" r:id="rId23"/>
    <p:sldId id="305" r:id="rId24"/>
    <p:sldId id="260" r:id="rId25"/>
  </p:sldIdLst>
  <p:sldSz cx="9144000" cy="6858000" type="screen4x3"/>
  <p:notesSz cx="6858000" cy="9144000"/>
  <p:defaultTextStyle>
    <a:defPPr>
      <a:defRPr lang="zh-CN"/>
    </a:defPPr>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itchFamily="34" charset="0"/>
        <a:ea typeface="幼圆" pitchFamily="49" charset="-122"/>
      </a:defRPr>
    </a:lvl1pPr>
    <a:lvl2pPr marL="457200" lvl="1"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itchFamily="34" charset="0"/>
        <a:ea typeface="幼圆" pitchFamily="49" charset="-122"/>
      </a:defRPr>
    </a:lvl2pPr>
    <a:lvl3pPr marL="914400" lvl="2"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itchFamily="34" charset="0"/>
        <a:ea typeface="幼圆" pitchFamily="49" charset="-122"/>
      </a:defRPr>
    </a:lvl3pPr>
    <a:lvl4pPr marL="1371600" lvl="3"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itchFamily="34" charset="0"/>
        <a:ea typeface="幼圆" pitchFamily="49" charset="-122"/>
      </a:defRPr>
    </a:lvl4pPr>
    <a:lvl5pPr marL="1828800" lvl="4"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itchFamily="34" charset="0"/>
        <a:ea typeface="幼圆" pitchFamily="49" charset="-122"/>
      </a:defRPr>
    </a:lvl5pPr>
    <a:lvl6pPr marL="2286000" lvl="5"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itchFamily="34" charset="0"/>
        <a:ea typeface="幼圆" pitchFamily="49" charset="-122"/>
      </a:defRPr>
    </a:lvl6pPr>
    <a:lvl7pPr marL="2743200" lvl="6"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itchFamily="34" charset="0"/>
        <a:ea typeface="幼圆" pitchFamily="49" charset="-122"/>
      </a:defRPr>
    </a:lvl7pPr>
    <a:lvl8pPr marL="3200400" lvl="7"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itchFamily="34" charset="0"/>
        <a:ea typeface="幼圆" pitchFamily="49" charset="-122"/>
      </a:defRPr>
    </a:lvl8pPr>
    <a:lvl9pPr marL="3657600" lvl="8"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itchFamily="34" charset="0"/>
        <a:ea typeface="幼圆" pitchFamily="49" charset="-122"/>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p:restoredTop sz="91244"/>
  </p:normalViewPr>
  <p:slideViewPr>
    <p:cSldViewPr snapToGrid="0" showGuides="1">
      <p:cViewPr varScale="1">
        <p:scale>
          <a:sx n="40" d="100"/>
          <a:sy n="40" d="100"/>
        </p:scale>
        <p:origin x="1344"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A5CE664D-085A-4AEB-8B80-78D5D6021531}" type="datetimeFigureOut">
              <a:rPr kumimoji="0" lang="zh-CN" altLang="en-US" sz="1200" b="0" i="0" u="none" strike="noStrike" kern="1200" cap="none" spc="0" normalizeH="0" baseline="0" noProof="0">
                <a:ln>
                  <a:noFill/>
                </a:ln>
                <a:solidFill>
                  <a:schemeClr val="tx1"/>
                </a:solidFill>
                <a:effectLst/>
                <a:uLnTx/>
                <a:uFillTx/>
                <a:latin typeface="+mn-lt"/>
                <a:ea typeface="+mn-ea"/>
                <a:cs typeface="+mn-cs"/>
              </a:rPr>
              <a:t>2020/5/7</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base" latinLnBrk="0" hangingPunct="1">
              <a:lnSpc>
                <a:spcPct val="100000"/>
              </a:lnSpc>
              <a:spcBef>
                <a:spcPct val="30000"/>
              </a:spcBef>
              <a:spcAft>
                <a:spcPct val="0"/>
              </a:spcAft>
              <a:buClrTx/>
              <a:buSzTx/>
              <a:buFont typeface="Arial" pitchFamily="34" charset="0"/>
              <a:buNone/>
              <a:defRPr/>
            </a:pPr>
            <a:endParaRPr kumimoji="0" lang="zh-CN" altLang="en-US" sz="1400" b="0" i="0" u="none" strike="noStrike" kern="1200" cap="none" spc="0" normalizeH="0" baseline="0" noProof="0">
              <a:ln>
                <a:noFill/>
              </a:ln>
              <a:solidFill>
                <a:srgbClr val="FF0000"/>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fontAlgn="base" latinLnBrk="0" hangingPunct="1">
              <a:lnSpc>
                <a:spcPct val="100000"/>
              </a:lnSpc>
              <a:spcBef>
                <a:spcPct val="30000"/>
              </a:spcBef>
              <a:spcAft>
                <a:spcPct val="0"/>
              </a:spcAft>
              <a:buClrTx/>
              <a:buSzTx/>
              <a:buFont typeface="Arial" pitchFamily="34" charset="0"/>
              <a:buNone/>
              <a:defRPr/>
            </a:pPr>
            <a:r>
              <a:rPr kumimoji="0" lang="zh-CN" altLang="en-US" sz="1400" b="0" i="0" u="none" strike="noStrike" kern="1200" cap="none" spc="0" normalizeH="0" baseline="0" noProof="0" dirty="0">
                <a:ln>
                  <a:noFill/>
                </a:ln>
                <a:solidFill>
                  <a:srgbClr val="FF0000"/>
                </a:solidFill>
                <a:effectLst/>
                <a:uLnTx/>
                <a:uFillTx/>
                <a:latin typeface="+mn-lt"/>
                <a:ea typeface="+mn-ea"/>
                <a:cs typeface="+mn-cs"/>
              </a:rPr>
              <a:t>模板来自于 </a:t>
            </a:r>
            <a:r>
              <a:rPr kumimoji="0" lang="en-US" altLang="zh-CN" sz="1400" b="0" i="0" u="none" strike="noStrike" kern="1200" cap="none" spc="0" normalizeH="0" baseline="0" noProof="0" dirty="0">
                <a:ln>
                  <a:noFill/>
                </a:ln>
                <a:solidFill>
                  <a:srgbClr val="FF0000"/>
                </a:solidFill>
                <a:effectLst/>
                <a:uLnTx/>
                <a:uFillTx/>
                <a:latin typeface="+mn-lt"/>
                <a:ea typeface="+mn-ea"/>
                <a:cs typeface="+mn-cs"/>
              </a:rPr>
              <a:t>http://docer.mysoeasy.com</a:t>
            </a:r>
            <a:endParaRPr kumimoji="0" lang="zh-CN" altLang="en-US" sz="1400" b="0" i="0" u="none" strike="noStrike" kern="1200" cap="none" spc="0" normalizeH="0" baseline="0" noProof="0" dirty="0">
              <a:ln>
                <a:noFill/>
              </a:ln>
              <a:solidFill>
                <a:srgbClr val="FF0000"/>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252CD1C3-A761-4A1B-91EF-AE1FDF9E9239}" type="slidenum">
              <a:rPr kumimoji="0" lang="zh-CN" altLang="en-US" sz="1200" b="0" i="0" u="none" strike="noStrike" kern="1200" cap="none" spc="0" normalizeH="0" baseline="0" noProof="0">
                <a:ln>
                  <a:noFill/>
                </a:ln>
                <a:solidFill>
                  <a:schemeClr val="tx1"/>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buFont typeface="Arial" pitchFamily="34" charset="0"/>
      <a:defRPr sz="1400" kern="1200">
        <a:solidFill>
          <a:srgbClr val="FF0000"/>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a:ln cap="flat" cmpd="sng">
            <a:solidFill>
              <a:srgbClr val="000000">
                <a:alpha val="100000"/>
              </a:srgbClr>
            </a:solidFill>
            <a:prstDash val="solid"/>
            <a:miter lim="800000"/>
            <a:headEnd type="none" w="med" len="med"/>
            <a:tailEnd type="none" w="med" len="med"/>
          </a:ln>
        </p:spPr>
        <p:txBody>
          <a:bodyPr/>
          <a:lstStyle/>
          <a:p>
            <a:endParaRPr lang="en-US"/>
          </a:p>
        </p:txBody>
      </p:sp>
      <p:sp>
        <p:nvSpPr>
          <p:cNvPr id="5123" name="备注占位符 2"/>
          <p:cNvSpPr>
            <a:spLocks noGrp="1"/>
          </p:cNvSpPr>
          <p:nvPr>
            <p:ph type="body" idx="1"/>
          </p:nvPr>
        </p:nvSpPr>
        <p:spPr>
          <a:noFill/>
          <a:ln w="9525">
            <a:miter/>
          </a:ln>
        </p:spPr>
        <p:txBody>
          <a:bodyPr wrap="square" lIns="91440" tIns="45720" rIns="91440" bIns="45720" anchor="t"/>
          <a:lstStyle/>
          <a:p>
            <a:pPr lvl="0" eaLnBrk="1" hangingPunct="1">
              <a:spcBef>
                <a:spcPct val="0"/>
              </a:spcBef>
            </a:pPr>
            <a:endParaRPr lang="zh-CN" altLang="en-US" dirty="0"/>
          </a:p>
        </p:txBody>
      </p:sp>
      <p:sp>
        <p:nvSpPr>
          <p:cNvPr id="5124" name="灯片编号占位符 3"/>
          <p:cNvSpPr txBox="1">
            <a:spLocks noGrp="1"/>
          </p:cNvSpPr>
          <p:nvPr>
            <p:ph type="sldNum" sz="quarter"/>
          </p:nvPr>
        </p:nvSpPr>
        <p:spPr>
          <a:xfrm>
            <a:off x="3884613" y="8685213"/>
            <a:ext cx="2971800" cy="458787"/>
          </a:xfrm>
          <a:prstGeom prst="rect">
            <a:avLst/>
          </a:prstGeom>
          <a:noFill/>
          <a:ln w="9525">
            <a:noFill/>
            <a:miter/>
          </a:ln>
        </p:spPr>
        <p:txBody>
          <a:bodyPr anchor="b"/>
          <a:lstStyle/>
          <a:p>
            <a:pPr lvl="0" algn="r" eaLnBrk="1" hangingPunct="1">
              <a:spcBef>
                <a:spcPct val="0"/>
              </a:spcBef>
              <a:buChar char="•"/>
            </a:pPr>
            <a:fld id="{9A0DB2DC-4C9A-4742-B13C-FB6460FD3503}" type="slidenum">
              <a:rPr lang="zh-CN" altLang="en-US" sz="1200" dirty="0">
                <a:solidFill>
                  <a:schemeClr val="tx1"/>
                </a:solidFill>
              </a:rPr>
              <a:t>1</a:t>
            </a:fld>
            <a:endParaRPr lang="zh-CN" altLang="en-US" sz="1200" dirty="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a:ln cap="flat" cmpd="sng">
            <a:solidFill>
              <a:srgbClr val="000000">
                <a:alpha val="100000"/>
              </a:srgbClr>
            </a:solidFill>
            <a:prstDash val="solid"/>
            <a:miter lim="800000"/>
            <a:headEnd type="none" w="med" len="med"/>
            <a:tailEnd type="none" w="med" len="med"/>
          </a:ln>
        </p:spPr>
        <p:txBody>
          <a:bodyPr/>
          <a:lstStyle/>
          <a:p>
            <a:endParaRPr lang="en-US"/>
          </a:p>
        </p:txBody>
      </p:sp>
      <p:sp>
        <p:nvSpPr>
          <p:cNvPr id="7171" name="备注占位符 2"/>
          <p:cNvSpPr>
            <a:spLocks noGrp="1"/>
          </p:cNvSpPr>
          <p:nvPr>
            <p:ph type="body" idx="1"/>
          </p:nvPr>
        </p:nvSpPr>
        <p:spPr>
          <a:noFill/>
          <a:ln w="9525">
            <a:miter/>
          </a:ln>
        </p:spPr>
        <p:txBody>
          <a:bodyPr wrap="square" lIns="91440" tIns="45720" rIns="91440" bIns="45720" anchor="t"/>
          <a:lstStyle/>
          <a:p>
            <a:pPr lvl="0" eaLnBrk="1" hangingPunct="1">
              <a:spcBef>
                <a:spcPct val="0"/>
              </a:spcBef>
            </a:pPr>
            <a:endParaRPr lang="zh-CN" altLang="en-US" dirty="0"/>
          </a:p>
        </p:txBody>
      </p:sp>
      <p:sp>
        <p:nvSpPr>
          <p:cNvPr id="7172" name="灯片编号占位符 3"/>
          <p:cNvSpPr txBox="1">
            <a:spLocks noGrp="1"/>
          </p:cNvSpPr>
          <p:nvPr>
            <p:ph type="sldNum" sz="quarter"/>
          </p:nvPr>
        </p:nvSpPr>
        <p:spPr>
          <a:xfrm>
            <a:off x="3884613" y="8685213"/>
            <a:ext cx="2971800" cy="458787"/>
          </a:xfrm>
          <a:prstGeom prst="rect">
            <a:avLst/>
          </a:prstGeom>
          <a:noFill/>
          <a:ln w="9525">
            <a:noFill/>
            <a:miter/>
          </a:ln>
        </p:spPr>
        <p:txBody>
          <a:bodyPr anchor="b"/>
          <a:lstStyle/>
          <a:p>
            <a:pPr lvl="0" algn="r" eaLnBrk="1" hangingPunct="1">
              <a:spcBef>
                <a:spcPct val="0"/>
              </a:spcBef>
              <a:buChar char="•"/>
            </a:pPr>
            <a:fld id="{9A0DB2DC-4C9A-4742-B13C-FB6460FD3503}" type="slidenum">
              <a:rPr lang="zh-CN" altLang="en-US" sz="1200" dirty="0">
                <a:solidFill>
                  <a:schemeClr val="tx1"/>
                </a:solidFill>
              </a:rPr>
              <a:t>2</a:t>
            </a:fld>
            <a:endParaRPr lang="zh-CN" altLang="en-US" sz="1200" dirty="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图片 12"/>
          <p:cNvPicPr>
            <a:picLocks noChangeAspect="1"/>
          </p:cNvPicPr>
          <p:nvPr userDrawn="1"/>
        </p:nvPicPr>
        <p:blipFill>
          <a:blip r:embed="rId2"/>
          <a:stretch>
            <a:fillRect/>
          </a:stretch>
        </p:blipFill>
        <p:spPr>
          <a:xfrm>
            <a:off x="-34925" y="0"/>
            <a:ext cx="9178925" cy="6977063"/>
          </a:xfrm>
          <a:prstGeom prst="rect">
            <a:avLst/>
          </a:prstGeom>
          <a:noFill/>
          <a:ln w="9525">
            <a:noFill/>
            <a:miter/>
          </a:ln>
        </p:spPr>
      </p:pic>
      <p:sp>
        <p:nvSpPr>
          <p:cNvPr id="2" name="KSO_BT1"/>
          <p:cNvSpPr>
            <a:spLocks noGrp="1"/>
          </p:cNvSpPr>
          <p:nvPr>
            <p:ph type="ctrTitle"/>
          </p:nvPr>
        </p:nvSpPr>
        <p:spPr bwMode="auto">
          <a:xfrm rot="20559229">
            <a:off x="1089025" y="3835400"/>
            <a:ext cx="7332663" cy="1058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lgn="ctr">
              <a:defRPr sz="4200" smtClean="0">
                <a:effectLst/>
              </a:defRPr>
            </a:lvl1pPr>
          </a:lstStyle>
          <a:p>
            <a:pPr lvl="0"/>
            <a:r>
              <a:rPr lang="en-US" altLang="zh-CN" noProof="0"/>
              <a:t>Click to edit Master title style</a:t>
            </a:r>
            <a:endParaRPr lang="zh-CN" altLang="en-US" noProof="0"/>
          </a:p>
        </p:txBody>
      </p:sp>
      <p:sp>
        <p:nvSpPr>
          <p:cNvPr id="16393" name="KSO_BC1"/>
          <p:cNvSpPr>
            <a:spLocks noGrp="1"/>
          </p:cNvSpPr>
          <p:nvPr>
            <p:ph type="subTitle" idx="1"/>
          </p:nvPr>
        </p:nvSpPr>
        <p:spPr>
          <a:xfrm rot="20551155">
            <a:off x="1338263" y="4918075"/>
            <a:ext cx="7340600" cy="512763"/>
          </a:xfrm>
        </p:spPr>
        <p:txBody>
          <a:bodyPr/>
          <a:lstStyle>
            <a:lvl1pPr marL="0" indent="0" algn="ctr">
              <a:buFont typeface="Wingdings" pitchFamily="2" charset="2"/>
              <a:buNone/>
              <a:defRPr smtClean="0">
                <a:solidFill>
                  <a:schemeClr val="accent1"/>
                </a:solidFill>
              </a:defRPr>
            </a:lvl1pPr>
          </a:lstStyle>
          <a:p>
            <a:pPr lvl="0"/>
            <a:r>
              <a:rPr lang="en-US" altLang="zh-CN" noProof="0"/>
              <a:t>Click to edit Master subtitle style</a:t>
            </a:r>
            <a:endParaRPr lang="zh-CN" altLang="en-US" noProof="0"/>
          </a:p>
        </p:txBody>
      </p:sp>
      <p:sp>
        <p:nvSpPr>
          <p:cNvPr id="14" name="KSO_FD"/>
          <p:cNvSpPr>
            <a:spLocks noGrp="1"/>
          </p:cNvSpPr>
          <p:nvPr>
            <p:ph type="dt" sz="half" idx="2"/>
          </p:nvPr>
        </p:nvSpPr>
        <p:spPr>
          <a:xfrm>
            <a:off x="457200" y="6245225"/>
            <a:ext cx="2133600" cy="476250"/>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marL="0" marR="0" indent="0" defTabSz="914400" rtl="0" latinLnBrk="0">
              <a:lnSpc>
                <a:spcPct val="100000"/>
              </a:lnSpc>
              <a:buClrTx/>
              <a:buSzTx/>
              <a:buFontTx/>
              <a:buNone/>
              <a:defRPr/>
            </a:pPr>
            <a:fld id="{9F3858AF-E8FB-487F-B1A5-9D8FA391E7B3}" type="datetimeFigureOut">
              <a:rPr kumimoji="0" lang="zh-CN" altLang="en-US" b="0" i="0" kern="1200" cap="none" spc="0" normalizeH="0" baseline="0" noProof="0">
                <a:latin typeface="+mn-lt"/>
                <a:ea typeface="+mn-ea"/>
                <a:cs typeface="+mn-cs"/>
              </a:rPr>
              <a:t>2020/5/7</a:t>
            </a:fld>
            <a:endParaRPr kumimoji="0" lang="zh-CN" altLang="en-US" b="0" i="0" kern="1200" cap="none" spc="0" normalizeH="0" baseline="0" noProof="0">
              <a:latin typeface="+mn-lt"/>
              <a:ea typeface="+mn-ea"/>
              <a:cs typeface="+mn-cs"/>
            </a:endParaRPr>
          </a:p>
        </p:txBody>
      </p:sp>
      <p:sp>
        <p:nvSpPr>
          <p:cNvPr id="15" name="KSO_FT"/>
          <p:cNvSpPr>
            <a:spLocks noGrp="1"/>
          </p:cNvSpPr>
          <p:nvPr>
            <p:ph type="ftr" sz="quarter" idx="3"/>
          </p:nvPr>
        </p:nvSpPr>
        <p:spPr>
          <a:xfrm>
            <a:off x="3124200" y="6245225"/>
            <a:ext cx="2895600" cy="476250"/>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indent="0" defTabSz="914400" rtl="0" latinLnBrk="0">
              <a:lnSpc>
                <a:spcPct val="100000"/>
              </a:lnSpc>
              <a:buClrTx/>
              <a:buSzTx/>
              <a:buFontTx/>
              <a:buNone/>
              <a:defRPr/>
            </a:pPr>
            <a:endParaRPr kumimoji="0" lang="zh-CN" altLang="en-US" b="0" i="0" kern="1200" cap="none" spc="0" normalizeH="0" baseline="0" noProof="0">
              <a:latin typeface="+mn-lt"/>
              <a:ea typeface="+mn-ea"/>
              <a:cs typeface="+mn-cs"/>
            </a:endParaRPr>
          </a:p>
        </p:txBody>
      </p:sp>
      <p:sp>
        <p:nvSpPr>
          <p:cNvPr id="16" name="KSO_FN"/>
          <p:cNvSpPr>
            <a:spLocks noGrp="1"/>
          </p:cNvSpPr>
          <p:nvPr>
            <p:ph type="sldNum" sz="quarter" idx="4"/>
          </p:nvPr>
        </p:nvSpPr>
        <p:spPr>
          <a:xfrm>
            <a:off x="6553200" y="6245225"/>
            <a:ext cx="2133600" cy="476250"/>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marL="0" marR="0" indent="0" defTabSz="914400" rtl="0" latinLnBrk="0">
              <a:lnSpc>
                <a:spcPct val="100000"/>
              </a:lnSpc>
              <a:buClrTx/>
              <a:buSzTx/>
              <a:buFontTx/>
              <a:buNone/>
              <a:defRPr/>
            </a:pPr>
            <a:fld id="{419E2940-A93A-4FFD-8CEA-328AE1EAD011}" type="slidenum">
              <a:rPr kumimoji="0" lang="zh-CN" altLang="en-US" b="0" i="0" kern="1200" cap="none" spc="0" normalizeH="0" baseline="0" noProof="0">
                <a:latin typeface="+mn-lt"/>
                <a:ea typeface="+mn-ea"/>
                <a:cs typeface="+mn-cs"/>
              </a:rPr>
              <a:t>‹#›</a:t>
            </a:fld>
            <a:endParaRPr kumimoji="0" lang="zh-CN" altLang="en-US" b="0" i="0" kern="1200" cap="none" spc="0" normalizeH="0" baseline="0" noProof="0">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en-US" altLang="zh-CN"/>
              <a:t>Click to edit Master title style</a:t>
            </a:r>
            <a:endParaRPr lang="en-US" dirty="0"/>
          </a:p>
        </p:txBody>
      </p:sp>
      <p:sp>
        <p:nvSpPr>
          <p:cNvPr id="3" name="KSO_BC1"/>
          <p:cNvSpPr>
            <a:spLocks noGrp="1"/>
          </p:cNvSpPr>
          <p:nvPr>
            <p:ph idx="1" hasCustomPrompt="1"/>
          </p:nvPr>
        </p:nvSpPr>
        <p:spPr/>
        <p:txBody>
          <a:bodyPr/>
          <a:lstStyle/>
          <a:p>
            <a:pPr lvl="0"/>
            <a:r>
              <a:rPr lang="en-US" altLang="zh-CN"/>
              <a:t>Click to edit Master text style</a:t>
            </a:r>
            <a:endParaRPr lang="zh-CN" altLang="en-US"/>
          </a:p>
          <a:p>
            <a:pPr lvl="1"/>
            <a:r>
              <a:rPr lang="en-US" altLang="zh-CN"/>
              <a:t>Second level</a:t>
            </a:r>
            <a:endParaRPr lang="zh-CN" alt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9B164D-3F5D-4EDE-BFDB-74E3165EC83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2020/5/7</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723185-3B29-431D-802B-C1784323600C}"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p:nvPr>
        </p:nvSpPr>
        <p:spPr>
          <a:xfrm>
            <a:off x="1574006" y="2188757"/>
            <a:ext cx="5995988" cy="1235075"/>
          </a:xfrm>
        </p:spPr>
        <p:txBody>
          <a:bodyPr/>
          <a:lstStyle>
            <a:lvl1pPr algn="ctr">
              <a:defRPr sz="3600"/>
            </a:lvl1pPr>
          </a:lstStyle>
          <a:p>
            <a:r>
              <a:rPr lang="en-US" altLang="zh-CN"/>
              <a:t>Click to edit Master title style</a:t>
            </a:r>
            <a:endParaRPr lang="en-US" dirty="0"/>
          </a:p>
        </p:txBody>
      </p:sp>
      <p:sp>
        <p:nvSpPr>
          <p:cNvPr id="3" name="KSO_ST2"/>
          <p:cNvSpPr>
            <a:spLocks noGrp="1"/>
          </p:cNvSpPr>
          <p:nvPr>
            <p:ph type="body" idx="1" hasCustomPrompt="1"/>
          </p:nvPr>
        </p:nvSpPr>
        <p:spPr>
          <a:xfrm>
            <a:off x="1574006" y="3450821"/>
            <a:ext cx="5995988" cy="459331"/>
          </a:xfrm>
          <a:blipFill dpi="0" rotWithShape="1">
            <a:blip r:embed="rId2"/>
            <a:srcRect/>
            <a:stretch>
              <a:fillRect t="-2000"/>
            </a:stretch>
          </a:blipFill>
        </p:spPr>
        <p:txBody>
          <a:bodyPr anchor="ctr">
            <a:normAutofit/>
          </a:bodyPr>
          <a:lstStyle>
            <a:lvl1pPr marL="0" indent="0" algn="ctr">
              <a:buNone/>
              <a:defRPr sz="1600">
                <a:solidFill>
                  <a:schemeClr val="accent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a:t>
            </a:r>
            <a:endParaRPr lang="zh-CN" alt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9B164D-3F5D-4EDE-BFDB-74E3165EC83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2020/5/7</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723185-3B29-431D-802B-C1784323600C}"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SO_节标题">
    <p:spTree>
      <p:nvGrpSpPr>
        <p:cNvPr id="1" name=""/>
        <p:cNvGrpSpPr/>
        <p:nvPr/>
      </p:nvGrpSpPr>
      <p:grpSpPr>
        <a:xfrm>
          <a:off x="0" y="0"/>
          <a:ext cx="0" cy="0"/>
          <a:chOff x="0" y="0"/>
          <a:chExt cx="0" cy="0"/>
        </a:xfrm>
      </p:grpSpPr>
      <p:sp>
        <p:nvSpPr>
          <p:cNvPr id="2" name="KSO_ST1"/>
          <p:cNvSpPr>
            <a:spLocks noGrp="1"/>
          </p:cNvSpPr>
          <p:nvPr>
            <p:ph type="title"/>
          </p:nvPr>
        </p:nvSpPr>
        <p:spPr>
          <a:xfrm>
            <a:off x="1574006" y="2188757"/>
            <a:ext cx="5995988" cy="1235075"/>
          </a:xfrm>
        </p:spPr>
        <p:txBody>
          <a:bodyPr/>
          <a:lstStyle>
            <a:lvl1pPr algn="ctr">
              <a:defRPr sz="3600"/>
            </a:lvl1pPr>
          </a:lstStyle>
          <a:p>
            <a:r>
              <a:rPr lang="en-US" altLang="zh-CN"/>
              <a:t>Click to edit Master title style</a:t>
            </a:r>
            <a:endParaRPr lang="en-US" dirty="0"/>
          </a:p>
        </p:txBody>
      </p:sp>
      <p:sp>
        <p:nvSpPr>
          <p:cNvPr id="3" name="KSO_ST2"/>
          <p:cNvSpPr>
            <a:spLocks noGrp="1"/>
          </p:cNvSpPr>
          <p:nvPr>
            <p:ph type="body" idx="1" hasCustomPrompt="1"/>
          </p:nvPr>
        </p:nvSpPr>
        <p:spPr>
          <a:xfrm>
            <a:off x="1574006" y="3450821"/>
            <a:ext cx="5995988" cy="459331"/>
          </a:xfrm>
          <a:blipFill dpi="0" rotWithShape="1">
            <a:blip r:embed="rId2"/>
            <a:srcRect/>
            <a:stretch>
              <a:fillRect t="-2000"/>
            </a:stretch>
          </a:blipFill>
        </p:spPr>
        <p:txBody>
          <a:bodyPr anchor="ctr">
            <a:normAutofit/>
          </a:bodyPr>
          <a:lstStyle>
            <a:lvl1pPr marL="0" indent="0" algn="ctr">
              <a:buNone/>
              <a:defRPr sz="1600">
                <a:solidFill>
                  <a:schemeClr val="accent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a:t>
            </a:r>
            <a:endParaRPr lang="zh-CN" altLang="en-US"/>
          </a:p>
        </p:txBody>
      </p:sp>
      <p:sp>
        <p:nvSpPr>
          <p:cNvPr id="7" name="文本占位符 7"/>
          <p:cNvSpPr>
            <a:spLocks noGrp="1"/>
          </p:cNvSpPr>
          <p:nvPr>
            <p:ph type="body" sz="quarter" idx="13" hasCustomPrompt="1"/>
          </p:nvPr>
        </p:nvSpPr>
        <p:spPr>
          <a:xfrm>
            <a:off x="9152172" y="-78021"/>
            <a:ext cx="36000" cy="36000"/>
          </a:xfrm>
        </p:spPr>
        <p:txBody>
          <a:bodyPr>
            <a:normAutofit/>
          </a:bodyPr>
          <a:lstStyle>
            <a:lvl1pPr marL="0" indent="0">
              <a:buNone/>
              <a:defRPr sz="100">
                <a:solidFill>
                  <a:schemeClr val="bg1"/>
                </a:solidFill>
              </a:defRPr>
            </a:lvl1pPr>
          </a:lstStyle>
          <a:p>
            <a:pPr lvl="0"/>
            <a:r>
              <a:rPr lang="en-US" altLang="zh-CN"/>
              <a:t>Click to edit Master text style</a:t>
            </a:r>
            <a:endParaRPr lang="zh-CN" altLang="en-US"/>
          </a:p>
        </p:txBody>
      </p:sp>
      <p:sp>
        <p:nvSpPr>
          <p:cNvPr id="4" name="Date Placeholder 3"/>
          <p:cNvSpPr>
            <a:spLocks noGrp="1"/>
          </p:cNvSpPr>
          <p:nvPr>
            <p:ph type="dt" sz="half" idx="1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9B164D-3F5D-4EDE-BFDB-74E3165EC83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2020/5/7</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723185-3B29-431D-802B-C1784323600C}"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en-US" altLang="zh-CN"/>
              <a:t>Click to edit Master title style</a:t>
            </a:r>
            <a:endParaRPr lang="en-US" dirty="0"/>
          </a:p>
        </p:txBody>
      </p:sp>
      <p:sp>
        <p:nvSpPr>
          <p:cNvPr id="3" name="KSO_BC1"/>
          <p:cNvSpPr>
            <a:spLocks noGrp="1"/>
          </p:cNvSpPr>
          <p:nvPr>
            <p:ph sz="half" idx="1" hasCustomPrompt="1"/>
          </p:nvPr>
        </p:nvSpPr>
        <p:spPr>
          <a:xfrm>
            <a:off x="1049867" y="1244600"/>
            <a:ext cx="3810000" cy="4932363"/>
          </a:xfrm>
        </p:spPr>
        <p:txBody>
          <a:bodyPr/>
          <a:lstStyle/>
          <a:p>
            <a:pPr lvl="0"/>
            <a:r>
              <a:rPr lang="en-US" altLang="zh-CN"/>
              <a:t>Click to edit Master text style</a:t>
            </a:r>
            <a:endParaRPr lang="zh-CN" altLang="en-US"/>
          </a:p>
          <a:p>
            <a:pPr lvl="1"/>
            <a:r>
              <a:rPr lang="en-US" altLang="zh-CN"/>
              <a:t>Second level</a:t>
            </a:r>
            <a:endParaRPr lang="zh-CN" altLang="en-US"/>
          </a:p>
        </p:txBody>
      </p:sp>
      <p:sp>
        <p:nvSpPr>
          <p:cNvPr id="4" name="KSO_BC2"/>
          <p:cNvSpPr>
            <a:spLocks noGrp="1"/>
          </p:cNvSpPr>
          <p:nvPr>
            <p:ph sz="half" idx="2" hasCustomPrompt="1"/>
          </p:nvPr>
        </p:nvSpPr>
        <p:spPr>
          <a:xfrm>
            <a:off x="4889499" y="1244600"/>
            <a:ext cx="3820587" cy="4932363"/>
          </a:xfrm>
        </p:spPr>
        <p:txBody>
          <a:bodyPr/>
          <a:lstStyle/>
          <a:p>
            <a:pPr lvl="0"/>
            <a:r>
              <a:rPr lang="en-US" altLang="zh-CN"/>
              <a:t>Click to edit Master text style</a:t>
            </a:r>
            <a:endParaRPr lang="zh-CN" altLang="en-US"/>
          </a:p>
          <a:p>
            <a:pPr lvl="1"/>
            <a:r>
              <a:rPr lang="en-US" altLang="zh-CN"/>
              <a:t>Second level</a:t>
            </a:r>
            <a:endParaRPr lang="zh-CN" alt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9B164D-3F5D-4EDE-BFDB-74E3165EC83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2020/5/7</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723185-3B29-431D-802B-C1784323600C}"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727199" y="118532"/>
            <a:ext cx="6984076" cy="717022"/>
          </a:xfrm>
        </p:spPr>
        <p:txBody>
          <a:bodyPr/>
          <a:lstStyle/>
          <a:p>
            <a:r>
              <a:rPr lang="en-US" altLang="zh-CN"/>
              <a:t>Click to edit Master title style</a:t>
            </a:r>
            <a:endParaRPr lang="en-US" dirty="0"/>
          </a:p>
        </p:txBody>
      </p:sp>
      <p:sp>
        <p:nvSpPr>
          <p:cNvPr id="3" name="Text Placeholder 2"/>
          <p:cNvSpPr>
            <a:spLocks noGrp="1"/>
          </p:cNvSpPr>
          <p:nvPr>
            <p:ph type="body" idx="1" hasCustomPrompt="1"/>
          </p:nvPr>
        </p:nvSpPr>
        <p:spPr>
          <a:xfrm>
            <a:off x="824576" y="1376362"/>
            <a:ext cx="3868340"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a:t>
            </a:r>
            <a:endParaRPr lang="zh-CN" altLang="en-US"/>
          </a:p>
        </p:txBody>
      </p:sp>
      <p:sp>
        <p:nvSpPr>
          <p:cNvPr id="4" name="KSO_BC1"/>
          <p:cNvSpPr>
            <a:spLocks noGrp="1"/>
          </p:cNvSpPr>
          <p:nvPr>
            <p:ph sz="half" idx="2" hasCustomPrompt="1"/>
          </p:nvPr>
        </p:nvSpPr>
        <p:spPr>
          <a:xfrm>
            <a:off x="824576" y="2200274"/>
            <a:ext cx="3868340" cy="3684588"/>
          </a:xfrm>
        </p:spPr>
        <p:txBody>
          <a:bodyPr/>
          <a:lstStyle/>
          <a:p>
            <a:pPr lvl="0"/>
            <a:r>
              <a:rPr lang="en-US" altLang="zh-CN"/>
              <a:t>Click to edit Master text style</a:t>
            </a:r>
            <a:endParaRPr lang="zh-CN" altLang="en-US"/>
          </a:p>
          <a:p>
            <a:pPr lvl="1"/>
            <a:r>
              <a:rPr lang="en-US" altLang="zh-CN"/>
              <a:t>Second level</a:t>
            </a:r>
            <a:endParaRPr lang="zh-CN" altLang="en-US"/>
          </a:p>
        </p:txBody>
      </p:sp>
      <p:sp>
        <p:nvSpPr>
          <p:cNvPr id="5" name="Text Placeholder 4"/>
          <p:cNvSpPr>
            <a:spLocks noGrp="1"/>
          </p:cNvSpPr>
          <p:nvPr>
            <p:ph type="body" sz="quarter" idx="3" hasCustomPrompt="1"/>
          </p:nvPr>
        </p:nvSpPr>
        <p:spPr>
          <a:xfrm>
            <a:off x="4823884" y="1376362"/>
            <a:ext cx="3887391" cy="82391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a:t>
            </a:r>
            <a:endParaRPr lang="zh-CN" altLang="en-US"/>
          </a:p>
        </p:txBody>
      </p:sp>
      <p:sp>
        <p:nvSpPr>
          <p:cNvPr id="6" name="KSO_BC2"/>
          <p:cNvSpPr>
            <a:spLocks noGrp="1"/>
          </p:cNvSpPr>
          <p:nvPr>
            <p:ph sz="quarter" idx="4" hasCustomPrompt="1"/>
          </p:nvPr>
        </p:nvSpPr>
        <p:spPr>
          <a:xfrm>
            <a:off x="4823884" y="2200274"/>
            <a:ext cx="3887391" cy="3684588"/>
          </a:xfrm>
        </p:spPr>
        <p:txBody>
          <a:bodyPr/>
          <a:lstStyle/>
          <a:p>
            <a:pPr lvl="0"/>
            <a:r>
              <a:rPr lang="en-US" altLang="zh-CN"/>
              <a:t>Click to edit Master text style</a:t>
            </a:r>
            <a:endParaRPr lang="zh-CN" altLang="en-US"/>
          </a:p>
          <a:p>
            <a:pPr lvl="1"/>
            <a:r>
              <a:rPr lang="en-US" altLang="zh-CN"/>
              <a:t>Second level</a:t>
            </a:r>
            <a:endParaRPr lang="zh-CN" alt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9B164D-3F5D-4EDE-BFDB-74E3165EC83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2020/5/7</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723185-3B29-431D-802B-C1784323600C}"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9B164D-3F5D-4EDE-BFDB-74E3165EC83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2020/5/7</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723185-3B29-431D-802B-C1784323600C}"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en-US" altLang="zh-CN"/>
              <a:t>Click to edit Master title style</a:t>
            </a:r>
            <a:endParaRPr lang="en-US" dirty="0"/>
          </a:p>
        </p:txBody>
      </p:sp>
      <p:sp>
        <p:nvSpPr>
          <p:cNvPr id="3" name="KSO_BC1"/>
          <p:cNvSpPr>
            <a:spLocks noGrp="1"/>
          </p:cNvSpPr>
          <p:nvPr>
            <p:ph type="body" orient="vert" idx="1" hasCustomPrompt="1"/>
          </p:nvPr>
        </p:nvSpPr>
        <p:spPr/>
        <p:txBody>
          <a:bodyPr vert="eaVert"/>
          <a:lstStyle/>
          <a:p>
            <a:pPr lvl="0"/>
            <a:r>
              <a:rPr lang="en-US" altLang="zh-CN"/>
              <a:t>Click to edit Master text style</a:t>
            </a:r>
            <a:endParaRPr lang="zh-CN" altLang="en-US"/>
          </a:p>
          <a:p>
            <a:pPr lvl="1"/>
            <a:r>
              <a:rPr lang="en-US" altLang="zh-CN"/>
              <a:t>Second level</a:t>
            </a:r>
            <a:endParaRPr lang="zh-CN" alt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9B164D-3F5D-4EDE-BFDB-74E3165EC83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2020/5/7</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723185-3B29-431D-802B-C1784323600C}"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KSO_目录">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Click to edit Master title style</a:t>
            </a:r>
            <a:endParaRPr lang="zh-CN" altLang="en-US" dirty="0"/>
          </a:p>
        </p:txBody>
      </p:sp>
      <p:sp>
        <p:nvSpPr>
          <p:cNvPr id="9" name="目录条目"/>
          <p:cNvSpPr>
            <a:spLocks noGrp="1"/>
          </p:cNvSpPr>
          <p:nvPr>
            <p:ph type="body" sz="quarter" idx="13" hasCustomPrompt="1"/>
          </p:nvPr>
        </p:nvSpPr>
        <p:spPr>
          <a:xfrm>
            <a:off x="628650" y="1328738"/>
            <a:ext cx="7886700" cy="4749800"/>
          </a:xfrm>
          <a:effectLst/>
        </p:spPr>
        <p:txBody>
          <a:bodyPr>
            <a:normAutofit/>
          </a:bodyPr>
          <a:lstStyle>
            <a:lvl1pPr marL="514350" indent="-514350">
              <a:buClr>
                <a:schemeClr val="accent1">
                  <a:lumMod val="75000"/>
                </a:schemeClr>
              </a:buClr>
              <a:buSzPct val="100000"/>
              <a:buFont typeface="+mj-lt"/>
              <a:buAutoNum type="arabicPeriod"/>
              <a:defRPr sz="2800" b="0" cap="none" spc="0">
                <a:ln>
                  <a:noFill/>
                </a:ln>
                <a:solidFill>
                  <a:schemeClr val="accent1">
                    <a:lumMod val="75000"/>
                  </a:schemeClr>
                </a:solidFill>
                <a:effectLst/>
                <a:latin typeface="+mn-ea"/>
                <a:ea typeface="+mn-ea"/>
              </a:defRPr>
            </a:lvl1pPr>
          </a:lstStyle>
          <a:p>
            <a:pPr lvl="0"/>
            <a:r>
              <a:rPr lang="en-US" altLang="zh-CN"/>
              <a:t>Click to edit Master text style</a:t>
            </a:r>
            <a:endParaRPr lang="zh-CN" altLang="en-US"/>
          </a:p>
        </p:txBody>
      </p:sp>
      <p:sp>
        <p:nvSpPr>
          <p:cNvPr id="3" name="Date Placeholder 2"/>
          <p:cNvSpPr>
            <a:spLocks noGrp="1"/>
          </p:cNvSpPr>
          <p:nvPr>
            <p:ph type="dt" sz="half" idx="1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A9B164D-3F5D-4EDE-BFDB-74E3165EC83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2020/5/7</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6"/>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C3723185-3B29-431D-802B-C1784323600C}"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026" name="组合 11"/>
          <p:cNvGrpSpPr/>
          <p:nvPr/>
        </p:nvGrpSpPr>
        <p:grpSpPr>
          <a:xfrm>
            <a:off x="-36512" y="-26987"/>
            <a:ext cx="9180512" cy="6977062"/>
            <a:chOff x="-36512" y="-27384"/>
            <a:chExt cx="9180512" cy="6977530"/>
          </a:xfrm>
        </p:grpSpPr>
        <p:grpSp>
          <p:nvGrpSpPr>
            <p:cNvPr id="1032" name="组合 9"/>
            <p:cNvGrpSpPr/>
            <p:nvPr userDrawn="1"/>
          </p:nvGrpSpPr>
          <p:grpSpPr>
            <a:xfrm>
              <a:off x="-36512" y="-27384"/>
              <a:ext cx="9180512" cy="6977530"/>
              <a:chOff x="-36512" y="-27384"/>
              <a:chExt cx="9180512" cy="6977530"/>
            </a:xfrm>
          </p:grpSpPr>
          <p:pic>
            <p:nvPicPr>
              <p:cNvPr id="1034" name="图片 6"/>
              <p:cNvPicPr>
                <a:picLocks noChangeAspect="1"/>
              </p:cNvPicPr>
              <p:nvPr userDrawn="1"/>
            </p:nvPicPr>
            <p:blipFill>
              <a:blip r:embed="rId11"/>
              <a:stretch>
                <a:fillRect/>
              </a:stretch>
            </p:blipFill>
            <p:spPr>
              <a:xfrm>
                <a:off x="-36512" y="-27384"/>
                <a:ext cx="9178997" cy="6977530"/>
              </a:xfrm>
              <a:prstGeom prst="rect">
                <a:avLst/>
              </a:prstGeom>
              <a:noFill/>
              <a:ln w="9525">
                <a:noFill/>
                <a:miter/>
              </a:ln>
            </p:spPr>
          </p:pic>
          <p:cxnSp>
            <p:nvCxnSpPr>
              <p:cNvPr id="8" name="直接连接符 7"/>
              <p:cNvCxnSpPr/>
              <p:nvPr/>
            </p:nvCxnSpPr>
            <p:spPr>
              <a:xfrm>
                <a:off x="-36512" y="691802"/>
                <a:ext cx="918051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36512" y="6685016"/>
                <a:ext cx="918051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1" name="矩形 10"/>
            <p:cNvSpPr/>
            <p:nvPr/>
          </p:nvSpPr>
          <p:spPr>
            <a:xfrm>
              <a:off x="-36512" y="766420"/>
              <a:ext cx="9180512" cy="5831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2" name="KSO_BT1"/>
          <p:cNvSpPr>
            <a:spLocks noGrp="1"/>
          </p:cNvSpPr>
          <p:nvPr>
            <p:ph type="title"/>
          </p:nvPr>
        </p:nvSpPr>
        <p:spPr>
          <a:xfrm>
            <a:off x="400050" y="-11112"/>
            <a:ext cx="8310563" cy="698500"/>
          </a:xfrm>
          <a:prstGeom prst="rect">
            <a:avLst/>
          </a:prstGeom>
        </p:spPr>
        <p:txBody>
          <a:bodyPr vert="horz" lIns="91440" tIns="45720" rIns="91440" bIns="45720" rtlCol="0" anchor="b">
            <a:normAutofit/>
          </a:bodyPr>
          <a:lstStyle/>
          <a:p>
            <a:r>
              <a:rPr lang="en-US" altLang="zh-CN"/>
              <a:t>Click to edit Master title style</a:t>
            </a:r>
            <a:endParaRPr lang="en-US" dirty="0"/>
          </a:p>
        </p:txBody>
      </p:sp>
      <p:sp>
        <p:nvSpPr>
          <p:cNvPr id="1028" name="KSO_BC1"/>
          <p:cNvSpPr>
            <a:spLocks noGrp="1"/>
          </p:cNvSpPr>
          <p:nvPr>
            <p:ph type="body" idx="1"/>
          </p:nvPr>
        </p:nvSpPr>
        <p:spPr>
          <a:xfrm>
            <a:off x="400050" y="966788"/>
            <a:ext cx="8301038" cy="5480050"/>
          </a:xfrm>
          <a:prstGeom prst="rect">
            <a:avLst/>
          </a:prstGeom>
          <a:noFill/>
          <a:ln w="9525">
            <a:noFill/>
            <a:miter/>
          </a:ln>
        </p:spPr>
        <p:txBody>
          <a:bodyPr/>
          <a:lstStyle/>
          <a:p>
            <a:pPr lvl="0"/>
            <a:r>
              <a:rPr lang="en-US" altLang="zh-CN" dirty="0"/>
              <a:t>Click to edit Master text style</a:t>
            </a:r>
            <a:endParaRPr lang="zh-CN" altLang="en-US" dirty="0"/>
          </a:p>
          <a:p>
            <a:pPr lvl="1"/>
            <a:r>
              <a:rPr lang="en-US" altLang="zh-CN" dirty="0"/>
              <a:t>Second level</a:t>
            </a:r>
            <a:endParaRPr lang="zh-CN" altLang="en-US" dirty="0"/>
          </a:p>
        </p:txBody>
      </p:sp>
      <p:sp>
        <p:nvSpPr>
          <p:cNvPr id="4" name="KSO_FD"/>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A9B164D-3F5D-4EDE-BFDB-74E3165EC83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2020/5/7</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KSO_FT"/>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KSO_FN"/>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C3723185-3B29-431D-802B-C1784323600C}" type="slidenum">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l" rtl="0" fontAlgn="base">
        <a:lnSpc>
          <a:spcPct val="90000"/>
        </a:lnSpc>
        <a:spcBef>
          <a:spcPct val="0"/>
        </a:spcBef>
        <a:spcAft>
          <a:spcPct val="0"/>
        </a:spcAft>
        <a:defRPr sz="3000" b="1" kern="1200">
          <a:solidFill>
            <a:srgbClr val="8E6C0B"/>
          </a:solidFill>
          <a:effectLst>
            <a:outerShdw blurRad="50800" dist="38100" dir="5400000" algn="t" rotWithShape="0">
              <a:schemeClr val="bg1">
                <a:alpha val="70000"/>
              </a:schemeClr>
            </a:outerShdw>
          </a:effectLst>
          <a:latin typeface="Arial Black" pitchFamily="34" charset="0"/>
          <a:ea typeface="微软雅黑" pitchFamily="34" charset="-122"/>
          <a:cs typeface="+mj-cs"/>
        </a:defRPr>
      </a:lvl1pPr>
      <a:lvl2pPr algn="l" rtl="0" fontAlgn="base">
        <a:lnSpc>
          <a:spcPct val="90000"/>
        </a:lnSpc>
        <a:spcBef>
          <a:spcPct val="0"/>
        </a:spcBef>
        <a:spcAft>
          <a:spcPct val="0"/>
        </a:spcAft>
        <a:defRPr sz="3000" b="1">
          <a:solidFill>
            <a:srgbClr val="8E6C0B"/>
          </a:solidFill>
          <a:latin typeface="Arial Black" pitchFamily="34" charset="0"/>
          <a:ea typeface="微软雅黑" pitchFamily="34" charset="-122"/>
        </a:defRPr>
      </a:lvl2pPr>
      <a:lvl3pPr algn="l" rtl="0" fontAlgn="base">
        <a:lnSpc>
          <a:spcPct val="90000"/>
        </a:lnSpc>
        <a:spcBef>
          <a:spcPct val="0"/>
        </a:spcBef>
        <a:spcAft>
          <a:spcPct val="0"/>
        </a:spcAft>
        <a:defRPr sz="3000" b="1">
          <a:solidFill>
            <a:srgbClr val="8E6C0B"/>
          </a:solidFill>
          <a:latin typeface="Arial Black" pitchFamily="34" charset="0"/>
          <a:ea typeface="微软雅黑" pitchFamily="34" charset="-122"/>
        </a:defRPr>
      </a:lvl3pPr>
      <a:lvl4pPr algn="l" rtl="0" fontAlgn="base">
        <a:lnSpc>
          <a:spcPct val="90000"/>
        </a:lnSpc>
        <a:spcBef>
          <a:spcPct val="0"/>
        </a:spcBef>
        <a:spcAft>
          <a:spcPct val="0"/>
        </a:spcAft>
        <a:defRPr sz="3000" b="1">
          <a:solidFill>
            <a:srgbClr val="8E6C0B"/>
          </a:solidFill>
          <a:latin typeface="Arial Black" pitchFamily="34" charset="0"/>
          <a:ea typeface="微软雅黑" pitchFamily="34" charset="-122"/>
        </a:defRPr>
      </a:lvl4pPr>
      <a:lvl5pPr algn="l" rtl="0" fontAlgn="base">
        <a:lnSpc>
          <a:spcPct val="90000"/>
        </a:lnSpc>
        <a:spcBef>
          <a:spcPct val="0"/>
        </a:spcBef>
        <a:spcAft>
          <a:spcPct val="0"/>
        </a:spcAft>
        <a:defRPr sz="3000" b="1">
          <a:solidFill>
            <a:srgbClr val="8E6C0B"/>
          </a:solidFill>
          <a:latin typeface="Arial Black" pitchFamily="34" charset="0"/>
          <a:ea typeface="微软雅黑" pitchFamily="34" charset="-122"/>
        </a:defRPr>
      </a:lvl5pPr>
      <a:lvl6pPr marL="457200" algn="l" rtl="0" fontAlgn="base">
        <a:lnSpc>
          <a:spcPct val="90000"/>
        </a:lnSpc>
        <a:spcBef>
          <a:spcPct val="0"/>
        </a:spcBef>
        <a:spcAft>
          <a:spcPct val="0"/>
        </a:spcAft>
        <a:defRPr sz="3000" b="1">
          <a:solidFill>
            <a:srgbClr val="8E6C0B"/>
          </a:solidFill>
          <a:latin typeface="Arial Black" pitchFamily="34" charset="0"/>
          <a:ea typeface="微软雅黑" pitchFamily="34" charset="-122"/>
        </a:defRPr>
      </a:lvl6pPr>
      <a:lvl7pPr marL="914400" algn="l" rtl="0" fontAlgn="base">
        <a:lnSpc>
          <a:spcPct val="90000"/>
        </a:lnSpc>
        <a:spcBef>
          <a:spcPct val="0"/>
        </a:spcBef>
        <a:spcAft>
          <a:spcPct val="0"/>
        </a:spcAft>
        <a:defRPr sz="3000" b="1">
          <a:solidFill>
            <a:srgbClr val="8E6C0B"/>
          </a:solidFill>
          <a:latin typeface="Arial Black" pitchFamily="34" charset="0"/>
          <a:ea typeface="微软雅黑" pitchFamily="34" charset="-122"/>
        </a:defRPr>
      </a:lvl7pPr>
      <a:lvl8pPr marL="1371600" algn="l" rtl="0" fontAlgn="base">
        <a:lnSpc>
          <a:spcPct val="90000"/>
        </a:lnSpc>
        <a:spcBef>
          <a:spcPct val="0"/>
        </a:spcBef>
        <a:spcAft>
          <a:spcPct val="0"/>
        </a:spcAft>
        <a:defRPr sz="3000" b="1">
          <a:solidFill>
            <a:srgbClr val="8E6C0B"/>
          </a:solidFill>
          <a:latin typeface="Arial Black" pitchFamily="34" charset="0"/>
          <a:ea typeface="微软雅黑" pitchFamily="34" charset="-122"/>
        </a:defRPr>
      </a:lvl8pPr>
      <a:lvl9pPr marL="1828800" algn="l" rtl="0" fontAlgn="base">
        <a:lnSpc>
          <a:spcPct val="90000"/>
        </a:lnSpc>
        <a:spcBef>
          <a:spcPct val="0"/>
        </a:spcBef>
        <a:spcAft>
          <a:spcPct val="0"/>
        </a:spcAft>
        <a:defRPr sz="3000" b="1">
          <a:solidFill>
            <a:srgbClr val="8E6C0B"/>
          </a:solidFill>
          <a:latin typeface="Arial Black" pitchFamily="34" charset="0"/>
          <a:ea typeface="微软雅黑" pitchFamily="34" charset="-122"/>
        </a:defRPr>
      </a:lvl9pPr>
    </p:titleStyle>
    <p:bodyStyle>
      <a:lvl1pPr marL="357505" indent="-357505" algn="just" rtl="0" fontAlgn="base">
        <a:lnSpc>
          <a:spcPct val="110000"/>
        </a:lnSpc>
        <a:spcBef>
          <a:spcPts val="1800"/>
        </a:spcBef>
        <a:spcAft>
          <a:spcPct val="0"/>
        </a:spcAft>
        <a:buClr>
          <a:srgbClr val="D6A210"/>
        </a:buClr>
        <a:buSzPct val="60000"/>
        <a:buFont typeface="Wingdings" pitchFamily="2" charset="2"/>
        <a:buChar char="m"/>
        <a:defRPr sz="2000" kern="1200">
          <a:solidFill>
            <a:srgbClr val="8E6C0B"/>
          </a:solidFill>
          <a:latin typeface="Arial" pitchFamily="34" charset="0"/>
          <a:ea typeface="微软雅黑" pitchFamily="34" charset="-122"/>
          <a:cs typeface="+mn-cs"/>
        </a:defRPr>
      </a:lvl1pPr>
      <a:lvl2pPr marL="357505" indent="-357505" algn="just" rtl="0" fontAlgn="base">
        <a:lnSpc>
          <a:spcPct val="130000"/>
        </a:lnSpc>
        <a:spcBef>
          <a:spcPct val="0"/>
        </a:spcBef>
        <a:spcAft>
          <a:spcPts val="600"/>
        </a:spcAft>
        <a:buClr>
          <a:srgbClr val="DFDC9A"/>
        </a:buClr>
        <a:buFont typeface="幼圆" panose="02010509060101010101" pitchFamily="49" charset="-122"/>
        <a:buChar char=" "/>
        <a:defRPr sz="1600" kern="1200">
          <a:solidFill>
            <a:srgbClr val="7D7D7D"/>
          </a:solidFill>
          <a:latin typeface="幼圆" panose="02010509060101010101" pitchFamily="49" charset="-122"/>
          <a:ea typeface="幼圆" panose="02010509060101010101" pitchFamily="49" charset="-122"/>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p:cNvSpPr>
          <p:nvPr>
            <p:ph type="ctrTitle"/>
          </p:nvPr>
        </p:nvSpPr>
        <p:spPr>
          <a:xfrm rot="-1040771">
            <a:off x="1089025" y="3835400"/>
            <a:ext cx="7332663" cy="1058863"/>
          </a:xfrm>
          <a:ln w="9525">
            <a:miter/>
          </a:ln>
        </p:spPr>
        <p:txBody>
          <a:bodyPr vert="horz" wrap="square" lIns="91440" tIns="45720" rIns="91440" bIns="45720" anchor="b">
            <a:normAutofit/>
          </a:bodyPr>
          <a:lstStyle/>
          <a:p>
            <a:pPr eaLnBrk="1" hangingPunct="1"/>
            <a:r>
              <a:rPr lang="en-US" altLang="zh-CN" kern="1200" dirty="0" err="1">
                <a:effectLst>
                  <a:outerShdw blurRad="50800" dist="38100" dir="5400000" algn="t" rotWithShape="0">
                    <a:schemeClr val="bg1">
                      <a:alpha val="70000"/>
                    </a:schemeClr>
                  </a:outerShdw>
                </a:effectLst>
                <a:latin typeface="Arial Black" pitchFamily="34" charset="0"/>
                <a:ea typeface="微软雅黑" pitchFamily="34" charset="-122"/>
                <a:cs typeface="+mj-cs"/>
              </a:rPr>
              <a:t>Porezni</a:t>
            </a:r>
            <a:r>
              <a:rPr lang="en-US" altLang="zh-CN" kern="1200" dirty="0">
                <a:effectLst>
                  <a:outerShdw blurRad="50800" dist="38100" dir="5400000" algn="t" rotWithShape="0">
                    <a:schemeClr val="bg1">
                      <a:alpha val="70000"/>
                    </a:schemeClr>
                  </a:outerShdw>
                </a:effectLst>
                <a:latin typeface="Arial Black" pitchFamily="34" charset="0"/>
                <a:ea typeface="微软雅黑" pitchFamily="34" charset="-122"/>
                <a:cs typeface="+mj-cs"/>
              </a:rPr>
              <a:t> </a:t>
            </a:r>
            <a:r>
              <a:rPr lang="en-US" altLang="zh-CN" kern="1200" dirty="0" err="1">
                <a:effectLst>
                  <a:outerShdw blurRad="50800" dist="38100" dir="5400000" algn="t" rotWithShape="0">
                    <a:schemeClr val="bg1">
                      <a:alpha val="70000"/>
                    </a:schemeClr>
                  </a:outerShdw>
                </a:effectLst>
                <a:latin typeface="Arial Black" pitchFamily="34" charset="0"/>
                <a:ea typeface="微软雅黑" pitchFamily="34" charset="-122"/>
                <a:cs typeface="+mj-cs"/>
              </a:rPr>
              <a:t>sistem</a:t>
            </a:r>
            <a:br>
              <a:rPr lang="bs-Latn-BA" altLang="zh-CN" kern="1200" dirty="0">
                <a:effectLst>
                  <a:outerShdw blurRad="50800" dist="38100" dir="5400000" algn="t" rotWithShape="0">
                    <a:schemeClr val="bg1">
                      <a:alpha val="70000"/>
                    </a:schemeClr>
                  </a:outerShdw>
                </a:effectLst>
                <a:latin typeface="Arial Black" pitchFamily="34" charset="0"/>
                <a:ea typeface="微软雅黑" pitchFamily="34" charset="-122"/>
                <a:cs typeface="+mj-cs"/>
              </a:rPr>
            </a:br>
            <a:r>
              <a:rPr lang="bs-Latn-BA" altLang="zh-CN" sz="2700" kern="1200" dirty="0">
                <a:effectLst>
                  <a:outerShdw blurRad="50800" dist="38100" dir="5400000" algn="t" rotWithShape="0">
                    <a:schemeClr val="bg1">
                      <a:alpha val="70000"/>
                    </a:schemeClr>
                  </a:outerShdw>
                </a:effectLst>
                <a:latin typeface="Arial Black" pitchFamily="34" charset="0"/>
                <a:ea typeface="微软雅黑" pitchFamily="34" charset="-122"/>
                <a:cs typeface="+mj-cs"/>
              </a:rPr>
              <a:t>IV blok</a:t>
            </a:r>
            <a:endParaRPr lang="en-US" altLang="zh-CN" sz="2700" kern="1200" dirty="0">
              <a:effectLst>
                <a:outerShdw blurRad="50800" dist="38100" dir="5400000" algn="t" rotWithShape="0">
                  <a:schemeClr val="bg1">
                    <a:alpha val="70000"/>
                  </a:schemeClr>
                </a:outerShdw>
              </a:effectLst>
              <a:latin typeface="Arial Black" pitchFamily="34" charset="0"/>
              <a:ea typeface="微软雅黑" pitchFamily="34" charset="-122"/>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5" y="842211"/>
            <a:ext cx="8725000" cy="5669714"/>
          </a:xfrm>
        </p:spPr>
        <p:txBody>
          <a:bodyPr>
            <a:normAutofit fontScale="90000"/>
          </a:bodyPr>
          <a:lstStyle/>
          <a:p>
            <a:pPr algn="l"/>
            <a:r>
              <a:rPr lang="en-US" sz="2200" dirty="0" err="1"/>
              <a:t>Nerazvijene</a:t>
            </a:r>
            <a:r>
              <a:rPr lang="en-US" sz="2200" dirty="0"/>
              <a:t> </a:t>
            </a:r>
            <a:r>
              <a:rPr lang="en-US" sz="2200" dirty="0" err="1"/>
              <a:t>zemlje</a:t>
            </a:r>
            <a:r>
              <a:rPr lang="en-US" sz="2200" dirty="0"/>
              <a:t> </a:t>
            </a:r>
            <a:r>
              <a:rPr lang="en-US" sz="2200" dirty="0" err="1"/>
              <a:t>često</a:t>
            </a:r>
            <a:r>
              <a:rPr lang="en-US" sz="2200" dirty="0"/>
              <a:t> </a:t>
            </a:r>
            <a:r>
              <a:rPr lang="en-US" sz="2200" dirty="0" err="1"/>
              <a:t>karakterizira</a:t>
            </a:r>
            <a:r>
              <a:rPr lang="en-US" sz="2200" dirty="0"/>
              <a:t> </a:t>
            </a:r>
            <a:r>
              <a:rPr lang="en-US" sz="2200" dirty="0" err="1"/>
              <a:t>nekonzistentna</a:t>
            </a:r>
            <a:r>
              <a:rPr lang="en-US" sz="2200" dirty="0"/>
              <a:t> </a:t>
            </a:r>
            <a:r>
              <a:rPr lang="en-US" sz="2200" dirty="0" err="1"/>
              <a:t>struktura</a:t>
            </a:r>
            <a:r>
              <a:rPr lang="en-US" sz="2200" dirty="0"/>
              <a:t> </a:t>
            </a:r>
            <a:r>
              <a:rPr lang="en-US" sz="2200" dirty="0" err="1"/>
              <a:t>poreznih</a:t>
            </a:r>
            <a:r>
              <a:rPr lang="en-US" sz="2200" dirty="0"/>
              <a:t> </a:t>
            </a:r>
            <a:r>
              <a:rPr lang="en-US" sz="2200" dirty="0" err="1"/>
              <a:t>sistema</a:t>
            </a:r>
            <a:r>
              <a:rPr lang="en-US" sz="2200" dirty="0"/>
              <a:t>, </a:t>
            </a:r>
            <a:r>
              <a:rPr lang="en-US" sz="2200" dirty="0" err="1"/>
              <a:t>sa</a:t>
            </a:r>
            <a:r>
              <a:rPr lang="en-US" sz="2200" dirty="0"/>
              <a:t> </a:t>
            </a:r>
            <a:r>
              <a:rPr lang="en-US" sz="2200" dirty="0" err="1"/>
              <a:t>imanentnim</a:t>
            </a:r>
            <a:r>
              <a:rPr lang="en-US" sz="2200" dirty="0"/>
              <a:t> </a:t>
            </a:r>
            <a:r>
              <a:rPr lang="en-US" sz="2200" dirty="0" err="1"/>
              <a:t>pravnim</a:t>
            </a:r>
            <a:r>
              <a:rPr lang="en-US" sz="2200" dirty="0"/>
              <a:t> </a:t>
            </a:r>
            <a:r>
              <a:rPr lang="en-US" sz="2200" dirty="0" err="1"/>
              <a:t>prazninama</a:t>
            </a:r>
            <a:r>
              <a:rPr lang="en-US" sz="2200" dirty="0"/>
              <a:t>, </a:t>
            </a:r>
            <a:r>
              <a:rPr lang="en-US" sz="2200" dirty="0" err="1"/>
              <a:t>i</a:t>
            </a:r>
            <a:r>
              <a:rPr lang="en-US" sz="2200" dirty="0"/>
              <a:t> </a:t>
            </a:r>
            <a:r>
              <a:rPr lang="en-US" sz="2200" dirty="0" err="1"/>
              <a:t>disharmoničan</a:t>
            </a:r>
            <a:r>
              <a:rPr lang="en-US" sz="2200" dirty="0"/>
              <a:t> </a:t>
            </a:r>
            <a:r>
              <a:rPr lang="en-US" sz="2200" dirty="0" err="1"/>
              <a:t>međusobni</a:t>
            </a:r>
            <a:r>
              <a:rPr lang="en-US" sz="2200" dirty="0"/>
              <a:t> </a:t>
            </a:r>
            <a:r>
              <a:rPr lang="en-US" sz="2200" dirty="0" err="1"/>
              <a:t>odnos</a:t>
            </a:r>
            <a:r>
              <a:rPr lang="en-US" sz="2200" dirty="0"/>
              <a:t> </a:t>
            </a:r>
            <a:r>
              <a:rPr lang="en-US" sz="2200" dirty="0" err="1"/>
              <a:t>činilaca</a:t>
            </a:r>
            <a:r>
              <a:rPr lang="en-US" sz="2200" dirty="0"/>
              <a:t> </a:t>
            </a:r>
            <a:r>
              <a:rPr lang="en-US" sz="2200" dirty="0" err="1"/>
              <a:t>takvih</a:t>
            </a:r>
            <a:r>
              <a:rPr lang="en-US" sz="2200" dirty="0"/>
              <a:t> </a:t>
            </a:r>
            <a:r>
              <a:rPr lang="en-US" sz="2200" dirty="0" err="1"/>
              <a:t>sistema</a:t>
            </a:r>
            <a:r>
              <a:rPr lang="en-US" sz="2200" dirty="0"/>
              <a:t>, </a:t>
            </a:r>
            <a:r>
              <a:rPr lang="en-US" sz="2200" dirty="0" err="1"/>
              <a:t>te</a:t>
            </a:r>
            <a:r>
              <a:rPr lang="en-US" sz="2200" dirty="0"/>
              <a:t> </a:t>
            </a:r>
            <a:r>
              <a:rPr lang="en-US" sz="2200" dirty="0" err="1"/>
              <a:t>razuđenim</a:t>
            </a:r>
            <a:r>
              <a:rPr lang="en-US" sz="2200" dirty="0"/>
              <a:t> </a:t>
            </a:r>
            <a:r>
              <a:rPr lang="en-US" sz="2200" dirty="0" err="1"/>
              <a:t>spektrom</a:t>
            </a:r>
            <a:r>
              <a:rPr lang="en-US" sz="2200" dirty="0"/>
              <a:t> </a:t>
            </a:r>
            <a:r>
              <a:rPr lang="en-US" sz="2200" dirty="0" err="1"/>
              <a:t>postavljenih</a:t>
            </a:r>
            <a:r>
              <a:rPr lang="en-US" sz="2200" dirty="0"/>
              <a:t> </a:t>
            </a:r>
            <a:r>
              <a:rPr lang="en-US" sz="2200" dirty="0" err="1"/>
              <a:t>principa</a:t>
            </a:r>
            <a:r>
              <a:rPr lang="en-US" sz="2200" dirty="0"/>
              <a:t> </a:t>
            </a:r>
            <a:r>
              <a:rPr lang="en-US" sz="2200" dirty="0" err="1"/>
              <a:t>i</a:t>
            </a:r>
            <a:r>
              <a:rPr lang="en-US" sz="2200" dirty="0"/>
              <a:t> </a:t>
            </a:r>
            <a:r>
              <a:rPr lang="en-US" sz="2200" dirty="0" err="1"/>
              <a:t>ciljeva</a:t>
            </a:r>
            <a:r>
              <a:rPr lang="en-US" sz="2200" dirty="0"/>
              <a:t>, </a:t>
            </a:r>
            <a:r>
              <a:rPr lang="en-US" sz="2200" dirty="0" err="1"/>
              <a:t>čije</a:t>
            </a:r>
            <a:r>
              <a:rPr lang="en-US" sz="2200" dirty="0"/>
              <a:t> </a:t>
            </a:r>
            <a:r>
              <a:rPr lang="en-US" sz="2200" dirty="0" err="1"/>
              <a:t>ostvarenje</a:t>
            </a:r>
            <a:r>
              <a:rPr lang="en-US" sz="2200" dirty="0"/>
              <a:t> </a:t>
            </a:r>
            <a:r>
              <a:rPr lang="en-US" sz="2200" dirty="0" err="1"/>
              <a:t>nailazi</a:t>
            </a:r>
            <a:r>
              <a:rPr lang="en-US" sz="2200" dirty="0"/>
              <a:t> </a:t>
            </a:r>
            <a:r>
              <a:rPr lang="en-US" sz="2200" dirty="0" err="1"/>
              <a:t>na</a:t>
            </a:r>
            <a:r>
              <a:rPr lang="en-US" sz="2200" dirty="0"/>
              <a:t> </a:t>
            </a:r>
            <a:r>
              <a:rPr lang="en-US" sz="2200" dirty="0" err="1"/>
              <a:t>prepreke</a:t>
            </a:r>
            <a:r>
              <a:rPr lang="en-US" sz="2200" dirty="0"/>
              <a:t> </a:t>
            </a:r>
            <a:r>
              <a:rPr lang="en-US" sz="2200" dirty="0" err="1"/>
              <a:t>i</a:t>
            </a:r>
            <a:r>
              <a:rPr lang="en-US" sz="2200" dirty="0"/>
              <a:t> </a:t>
            </a:r>
            <a:r>
              <a:rPr lang="en-US" sz="2200" dirty="0" err="1"/>
              <a:t>dovodi</a:t>
            </a:r>
            <a:r>
              <a:rPr lang="en-US" sz="2200" dirty="0"/>
              <a:t> do </a:t>
            </a:r>
            <a:r>
              <a:rPr lang="en-US" sz="2200" dirty="0" err="1"/>
              <a:t>suprostavljenih</a:t>
            </a:r>
            <a:r>
              <a:rPr lang="en-US" sz="2200" dirty="0"/>
              <a:t> </a:t>
            </a:r>
            <a:r>
              <a:rPr lang="en-US" sz="2200" dirty="0" err="1"/>
              <a:t>efekata</a:t>
            </a:r>
            <a:r>
              <a:rPr lang="en-US" sz="2200" dirty="0"/>
              <a:t> </a:t>
            </a:r>
            <a:r>
              <a:rPr lang="en-US" sz="2200" dirty="0" err="1"/>
              <a:t>koji</a:t>
            </a:r>
            <a:r>
              <a:rPr lang="en-US" sz="2200" dirty="0"/>
              <a:t> </a:t>
            </a:r>
            <a:r>
              <a:rPr lang="en-US" sz="2200" dirty="0" err="1"/>
              <a:t>nastaju</a:t>
            </a:r>
            <a:r>
              <a:rPr lang="en-US" sz="2200" dirty="0"/>
              <a:t> </a:t>
            </a:r>
            <a:r>
              <a:rPr lang="en-US" sz="2200" dirty="0" err="1"/>
              <a:t>uslijed</a:t>
            </a:r>
            <a:r>
              <a:rPr lang="en-US" sz="2200" dirty="0"/>
              <a:t> </a:t>
            </a:r>
            <a:r>
              <a:rPr lang="en-US" sz="2200" dirty="0" err="1"/>
              <a:t>postojanja</a:t>
            </a:r>
            <a:r>
              <a:rPr lang="bs-Latn-BA" sz="2200" dirty="0"/>
              <a:t> tzv.</a:t>
            </a:r>
            <a:r>
              <a:rPr lang="en-US" sz="2200" dirty="0"/>
              <a:t> "</a:t>
            </a:r>
            <a:r>
              <a:rPr lang="en-US" sz="2200" dirty="0" err="1"/>
              <a:t>porezne</a:t>
            </a:r>
            <a:r>
              <a:rPr lang="en-US" sz="2200" dirty="0"/>
              <a:t> </a:t>
            </a:r>
            <a:r>
              <a:rPr lang="en-US" sz="2200" dirty="0" err="1"/>
              <a:t>džungle</a:t>
            </a:r>
            <a:r>
              <a:rPr lang="en-US" sz="2200" dirty="0"/>
              <a:t>"</a:t>
            </a:r>
            <a:br>
              <a:rPr lang="en-US" sz="2200" dirty="0"/>
            </a:br>
            <a:br>
              <a:rPr lang="en-US" sz="2200" dirty="0"/>
            </a:br>
            <a:r>
              <a:rPr lang="en-US" sz="2200" dirty="0" err="1"/>
              <a:t>Zemlje</a:t>
            </a:r>
            <a:r>
              <a:rPr lang="en-US" sz="2200" dirty="0"/>
              <a:t> u </a:t>
            </a:r>
            <a:r>
              <a:rPr lang="en-US" sz="2200" dirty="0" err="1"/>
              <a:t>razvoju</a:t>
            </a:r>
            <a:r>
              <a:rPr lang="en-US" sz="2200" dirty="0"/>
              <a:t> </a:t>
            </a:r>
            <a:r>
              <a:rPr lang="en-US" sz="2200" dirty="0" err="1"/>
              <a:t>i</a:t>
            </a:r>
            <a:r>
              <a:rPr lang="en-US" sz="2200" dirty="0"/>
              <a:t> </a:t>
            </a:r>
            <a:r>
              <a:rPr lang="en-US" sz="2200" dirty="0" err="1"/>
              <a:t>slabo</a:t>
            </a:r>
            <a:r>
              <a:rPr lang="en-US" sz="2200" dirty="0"/>
              <a:t> </a:t>
            </a:r>
            <a:r>
              <a:rPr lang="en-US" sz="2200" dirty="0" err="1"/>
              <a:t>razvijene</a:t>
            </a:r>
            <a:r>
              <a:rPr lang="en-US" sz="2200" dirty="0"/>
              <a:t> </a:t>
            </a:r>
            <a:r>
              <a:rPr lang="en-US" sz="2200" dirty="0" err="1"/>
              <a:t>ukazuju</a:t>
            </a:r>
            <a:r>
              <a:rPr lang="en-US" sz="2200" dirty="0"/>
              <a:t> </a:t>
            </a:r>
            <a:r>
              <a:rPr lang="en-US" sz="2200" dirty="0" err="1"/>
              <a:t>na</a:t>
            </a:r>
            <a:r>
              <a:rPr lang="en-US" sz="2200" dirty="0"/>
              <a:t> </a:t>
            </a:r>
            <a:r>
              <a:rPr lang="en-US" sz="2200" dirty="0" err="1"/>
              <a:t>dominantnu</a:t>
            </a:r>
            <a:r>
              <a:rPr lang="en-US" sz="2200" dirty="0"/>
              <a:t> </a:t>
            </a:r>
            <a:r>
              <a:rPr lang="en-US" sz="2200" dirty="0" err="1"/>
              <a:t>prisutnost</a:t>
            </a:r>
            <a:r>
              <a:rPr lang="en-US" sz="2200" dirty="0"/>
              <a:t> </a:t>
            </a:r>
            <a:r>
              <a:rPr lang="en-US" sz="2200" dirty="0" err="1"/>
              <a:t>prihoda</a:t>
            </a:r>
            <a:r>
              <a:rPr lang="en-US" sz="2200" dirty="0"/>
              <a:t> od </a:t>
            </a:r>
            <a:r>
              <a:rPr lang="en-US" sz="2200" dirty="0" err="1"/>
              <a:t>indirektnih</a:t>
            </a:r>
            <a:r>
              <a:rPr lang="en-US" sz="2200" dirty="0"/>
              <a:t> </a:t>
            </a:r>
            <a:r>
              <a:rPr lang="en-US" sz="2200" dirty="0" err="1"/>
              <a:t>poreza</a:t>
            </a:r>
            <a:r>
              <a:rPr lang="en-US" sz="2200" dirty="0"/>
              <a:t>, </a:t>
            </a:r>
            <a:r>
              <a:rPr lang="en-US" sz="2200" dirty="0" err="1"/>
              <a:t>tj</a:t>
            </a:r>
            <a:r>
              <a:rPr lang="en-US" sz="2200" dirty="0"/>
              <a:t>. </a:t>
            </a:r>
            <a:r>
              <a:rPr lang="en-US" sz="2200" dirty="0" err="1"/>
              <a:t>poreza</a:t>
            </a:r>
            <a:r>
              <a:rPr lang="en-US" sz="2200" dirty="0"/>
              <a:t> </a:t>
            </a:r>
            <a:r>
              <a:rPr lang="en-US" sz="2200" dirty="0" err="1"/>
              <a:t>na</a:t>
            </a:r>
            <a:r>
              <a:rPr lang="en-US" sz="2200" dirty="0"/>
              <a:t> </a:t>
            </a:r>
            <a:r>
              <a:rPr lang="en-US" sz="2200" dirty="0" err="1"/>
              <a:t>potrošnju</a:t>
            </a:r>
            <a:r>
              <a:rPr lang="en-US" sz="2200" dirty="0"/>
              <a:t> (</a:t>
            </a:r>
            <a:r>
              <a:rPr lang="en-US" sz="2200" dirty="0" err="1"/>
              <a:t>promet</a:t>
            </a:r>
            <a:r>
              <a:rPr lang="en-US" sz="2200" dirty="0"/>
              <a:t> </a:t>
            </a:r>
            <a:r>
              <a:rPr lang="en-US" sz="2200" dirty="0" err="1"/>
              <a:t>proizvoda</a:t>
            </a:r>
            <a:r>
              <a:rPr lang="en-US" sz="2200" dirty="0"/>
              <a:t> </a:t>
            </a:r>
            <a:r>
              <a:rPr lang="en-US" sz="2200" dirty="0" err="1"/>
              <a:t>i</a:t>
            </a:r>
            <a:r>
              <a:rPr lang="en-US" sz="2200" dirty="0"/>
              <a:t> </a:t>
            </a:r>
            <a:r>
              <a:rPr lang="en-US" sz="2200" dirty="0" err="1"/>
              <a:t>usluga</a:t>
            </a:r>
            <a:r>
              <a:rPr lang="en-US" sz="2200" dirty="0"/>
              <a:t>, </a:t>
            </a:r>
            <a:r>
              <a:rPr lang="en-US" sz="2200" dirty="0" err="1"/>
              <a:t>carine</a:t>
            </a:r>
            <a:r>
              <a:rPr lang="en-US" sz="2200" dirty="0"/>
              <a:t>, </a:t>
            </a:r>
            <a:r>
              <a:rPr lang="en-US" sz="2200" dirty="0" err="1"/>
              <a:t>akcize</a:t>
            </a:r>
            <a:r>
              <a:rPr lang="en-US" sz="2200" dirty="0"/>
              <a:t>) </a:t>
            </a:r>
            <a:r>
              <a:rPr lang="en-US" sz="2200" dirty="0" err="1"/>
              <a:t>na</a:t>
            </a:r>
            <a:r>
              <a:rPr lang="en-US" sz="2200" dirty="0"/>
              <a:t> </a:t>
            </a:r>
            <a:r>
              <a:rPr lang="en-US" sz="2200" dirty="0" err="1"/>
              <a:t>kojima</a:t>
            </a:r>
            <a:r>
              <a:rPr lang="en-US" sz="2200" dirty="0"/>
              <a:t> se </a:t>
            </a:r>
            <a:r>
              <a:rPr lang="en-US" sz="2200" dirty="0" err="1"/>
              <a:t>temelje</a:t>
            </a:r>
            <a:r>
              <a:rPr lang="en-US" sz="2200" dirty="0"/>
              <a:t> </a:t>
            </a:r>
            <a:r>
              <a:rPr lang="en-US" sz="2200" dirty="0" err="1"/>
              <a:t>javni</a:t>
            </a:r>
            <a:r>
              <a:rPr lang="en-US" sz="2200" dirty="0"/>
              <a:t> </a:t>
            </a:r>
            <a:r>
              <a:rPr lang="en-US" sz="2200" dirty="0" err="1"/>
              <a:t>prihodi</a:t>
            </a:r>
            <a:r>
              <a:rPr lang="en-US" sz="2200" dirty="0"/>
              <a:t>. </a:t>
            </a:r>
            <a:r>
              <a:rPr lang="en-US" sz="2200" dirty="0" err="1"/>
              <a:t>Daju</a:t>
            </a:r>
            <a:r>
              <a:rPr lang="en-US" sz="2200" dirty="0"/>
              <a:t> </a:t>
            </a:r>
            <a:r>
              <a:rPr lang="en-US" sz="2200" dirty="0" err="1"/>
              <a:t>primat</a:t>
            </a:r>
            <a:r>
              <a:rPr lang="en-US" sz="2200" dirty="0"/>
              <a:t> </a:t>
            </a:r>
            <a:r>
              <a:rPr lang="en-US" sz="2200" dirty="0" err="1"/>
              <a:t>izdašnosti</a:t>
            </a:r>
            <a:r>
              <a:rPr lang="en-US" sz="2200" dirty="0"/>
              <a:t> u </a:t>
            </a:r>
            <a:r>
              <a:rPr lang="en-US" sz="2200" dirty="0" err="1"/>
              <a:t>odnosu</a:t>
            </a:r>
            <a:r>
              <a:rPr lang="en-US" sz="2200" dirty="0"/>
              <a:t> </a:t>
            </a:r>
            <a:r>
              <a:rPr lang="en-US" sz="2200" dirty="0" err="1"/>
              <a:t>na</a:t>
            </a:r>
            <a:r>
              <a:rPr lang="en-US" sz="2200" dirty="0"/>
              <a:t> </a:t>
            </a:r>
            <a:r>
              <a:rPr lang="en-US" sz="2200" dirty="0" err="1"/>
              <a:t>druge</a:t>
            </a:r>
            <a:r>
              <a:rPr lang="en-US" sz="2200" dirty="0"/>
              <a:t> </a:t>
            </a:r>
            <a:r>
              <a:rPr lang="en-US" sz="2200" dirty="0" err="1"/>
              <a:t>zahtjeve</a:t>
            </a:r>
            <a:r>
              <a:rPr lang="en-US" sz="2200" dirty="0"/>
              <a:t> </a:t>
            </a:r>
            <a:r>
              <a:rPr lang="en-US" sz="2200" dirty="0" err="1"/>
              <a:t>savremenih</a:t>
            </a:r>
            <a:r>
              <a:rPr lang="en-US" sz="2200" dirty="0"/>
              <a:t> </a:t>
            </a:r>
            <a:r>
              <a:rPr lang="en-US" sz="2200" dirty="0" err="1"/>
              <a:t>poreznih</a:t>
            </a:r>
            <a:r>
              <a:rPr lang="en-US" sz="2200" dirty="0"/>
              <a:t> </a:t>
            </a:r>
            <a:r>
              <a:rPr lang="en-US" sz="2200" dirty="0" err="1"/>
              <a:t>principa</a:t>
            </a:r>
            <a:r>
              <a:rPr lang="en-US" sz="2200" dirty="0"/>
              <a:t>.</a:t>
            </a:r>
            <a:br>
              <a:rPr lang="en-US" sz="2200" dirty="0"/>
            </a:br>
            <a:r>
              <a:rPr lang="en-US" sz="2200" dirty="0" err="1"/>
              <a:t>Zemlje</a:t>
            </a:r>
            <a:r>
              <a:rPr lang="en-US" sz="2200" dirty="0"/>
              <a:t> </a:t>
            </a:r>
            <a:r>
              <a:rPr lang="en-US" sz="2200" dirty="0" err="1"/>
              <a:t>sa</a:t>
            </a:r>
            <a:r>
              <a:rPr lang="en-US" sz="2200" dirty="0"/>
              <a:t> </a:t>
            </a:r>
            <a:r>
              <a:rPr lang="en-US" sz="2200" dirty="0" err="1"/>
              <a:t>otvorenom</a:t>
            </a:r>
            <a:r>
              <a:rPr lang="en-US" sz="2200" dirty="0"/>
              <a:t> </a:t>
            </a:r>
            <a:r>
              <a:rPr lang="en-US" sz="2200" dirty="0" err="1"/>
              <a:t>tržišnom</a:t>
            </a:r>
            <a:r>
              <a:rPr lang="en-US" sz="2200" dirty="0"/>
              <a:t> </a:t>
            </a:r>
            <a:r>
              <a:rPr lang="en-US" sz="2200" dirty="0" err="1"/>
              <a:t>ekonomijom</a:t>
            </a:r>
            <a:r>
              <a:rPr lang="en-US" sz="2200" dirty="0"/>
              <a:t>, u </a:t>
            </a:r>
            <a:r>
              <a:rPr lang="en-US" sz="2200" dirty="0" err="1"/>
              <a:t>kojima</a:t>
            </a:r>
            <a:r>
              <a:rPr lang="en-US" sz="2200" dirty="0"/>
              <a:t> </a:t>
            </a:r>
            <a:r>
              <a:rPr lang="en-US" sz="2200" dirty="0" err="1"/>
              <a:t>nesmetano</a:t>
            </a:r>
            <a:r>
              <a:rPr lang="en-US" sz="2200" dirty="0"/>
              <a:t> </a:t>
            </a:r>
            <a:r>
              <a:rPr lang="en-US" sz="2200" dirty="0" err="1"/>
              <a:t>djeluju</a:t>
            </a:r>
            <a:r>
              <a:rPr lang="en-US" sz="2200" dirty="0"/>
              <a:t> </a:t>
            </a:r>
            <a:r>
              <a:rPr lang="en-US" sz="2200" dirty="0" err="1"/>
              <a:t>zakonitosti</a:t>
            </a:r>
            <a:r>
              <a:rPr lang="en-US" sz="2200" dirty="0"/>
              <a:t> </a:t>
            </a:r>
            <a:r>
              <a:rPr lang="en-US" sz="2200" dirty="0" err="1"/>
              <a:t>tržišta</a:t>
            </a:r>
            <a:r>
              <a:rPr lang="en-US" sz="2200" dirty="0"/>
              <a:t>, </a:t>
            </a:r>
            <a:r>
              <a:rPr lang="en-US" sz="2200" dirty="0" err="1"/>
              <a:t>kroz</a:t>
            </a:r>
            <a:r>
              <a:rPr lang="en-US" sz="2200" dirty="0"/>
              <a:t> </a:t>
            </a:r>
            <a:r>
              <a:rPr lang="en-US" sz="2200" dirty="0" err="1"/>
              <a:t>sistem</a:t>
            </a:r>
            <a:r>
              <a:rPr lang="en-US" sz="2200" dirty="0"/>
              <a:t> </a:t>
            </a:r>
            <a:r>
              <a:rPr lang="en-US" sz="2200" dirty="0" err="1"/>
              <a:t>oporezivanja</a:t>
            </a:r>
            <a:r>
              <a:rPr lang="en-US" sz="2200" dirty="0"/>
              <a:t>, </a:t>
            </a:r>
            <a:r>
              <a:rPr lang="en-US" sz="2200" dirty="0" err="1"/>
              <a:t>koristeći</a:t>
            </a:r>
            <a:r>
              <a:rPr lang="en-US" sz="2200" dirty="0"/>
              <a:t> </a:t>
            </a:r>
            <a:r>
              <a:rPr lang="en-US" sz="2200" dirty="0" err="1"/>
              <a:t>i</a:t>
            </a:r>
            <a:r>
              <a:rPr lang="en-US" sz="2200" dirty="0"/>
              <a:t> </a:t>
            </a:r>
            <a:r>
              <a:rPr lang="en-US" sz="2200" dirty="0" err="1"/>
              <a:t>direktne</a:t>
            </a:r>
            <a:r>
              <a:rPr lang="en-US" sz="2200" dirty="0"/>
              <a:t> </a:t>
            </a:r>
            <a:r>
              <a:rPr lang="en-US" sz="2200" dirty="0" err="1"/>
              <a:t>i</a:t>
            </a:r>
            <a:r>
              <a:rPr lang="en-US" sz="2200" dirty="0"/>
              <a:t> </a:t>
            </a:r>
            <a:r>
              <a:rPr lang="en-US" sz="2200" dirty="0" err="1"/>
              <a:t>indirektne</a:t>
            </a:r>
            <a:r>
              <a:rPr lang="en-US" sz="2200" dirty="0"/>
              <a:t> </a:t>
            </a:r>
            <a:r>
              <a:rPr lang="en-US" sz="2200" dirty="0" err="1"/>
              <a:t>porezne</a:t>
            </a:r>
            <a:r>
              <a:rPr lang="en-US" sz="2200" dirty="0"/>
              <a:t> </a:t>
            </a:r>
            <a:r>
              <a:rPr lang="en-US" sz="2200" dirty="0" err="1"/>
              <a:t>oblike</a:t>
            </a:r>
            <a:r>
              <a:rPr lang="en-US" sz="2200" dirty="0"/>
              <a:t>, </a:t>
            </a:r>
            <a:r>
              <a:rPr lang="en-US" sz="2200" dirty="0" err="1"/>
              <a:t>uvođenjem</a:t>
            </a:r>
            <a:r>
              <a:rPr lang="en-US" sz="2200" dirty="0"/>
              <a:t> </a:t>
            </a:r>
            <a:r>
              <a:rPr lang="en-US" sz="2200" dirty="0" err="1"/>
              <a:t>izvjesnog</a:t>
            </a:r>
            <a:r>
              <a:rPr lang="en-US" sz="2200" dirty="0"/>
              <a:t> </a:t>
            </a:r>
            <a:r>
              <a:rPr lang="en-US" sz="2200" dirty="0" err="1"/>
              <a:t>spektra</a:t>
            </a:r>
            <a:r>
              <a:rPr lang="en-US" sz="2200" dirty="0"/>
              <a:t> </a:t>
            </a:r>
            <a:r>
              <a:rPr lang="en-US" sz="2200" dirty="0" err="1"/>
              <a:t>poreznih</a:t>
            </a:r>
            <a:r>
              <a:rPr lang="en-US" sz="2200" dirty="0"/>
              <a:t> </a:t>
            </a:r>
            <a:r>
              <a:rPr lang="en-US" sz="2200" dirty="0" err="1"/>
              <a:t>oslobođenja</a:t>
            </a:r>
            <a:r>
              <a:rPr lang="en-US" sz="2200" dirty="0"/>
              <a:t> </a:t>
            </a:r>
            <a:r>
              <a:rPr lang="en-US" sz="2200" dirty="0" err="1"/>
              <a:t>i</a:t>
            </a:r>
            <a:r>
              <a:rPr lang="en-US" sz="2200" dirty="0"/>
              <a:t> </a:t>
            </a:r>
            <a:r>
              <a:rPr lang="en-US" sz="2200" dirty="0" err="1"/>
              <a:t>olakšica</a:t>
            </a:r>
            <a:r>
              <a:rPr lang="en-US" sz="2200" dirty="0"/>
              <a:t> </a:t>
            </a:r>
            <a:r>
              <a:rPr lang="en-US" sz="2200" dirty="0" err="1"/>
              <a:t>nastoje</a:t>
            </a:r>
            <a:r>
              <a:rPr lang="en-US" sz="2200" dirty="0"/>
              <a:t> </a:t>
            </a:r>
            <a:r>
              <a:rPr lang="en-US" sz="2200" dirty="0" err="1"/>
              <a:t>optimalno</a:t>
            </a:r>
            <a:r>
              <a:rPr lang="en-US" sz="2200" dirty="0"/>
              <a:t> </a:t>
            </a:r>
            <a:r>
              <a:rPr lang="en-US" sz="2200" dirty="0" err="1"/>
              <a:t>realizirati</a:t>
            </a:r>
            <a:r>
              <a:rPr lang="en-US" sz="2200" dirty="0"/>
              <a:t> </a:t>
            </a:r>
            <a:r>
              <a:rPr lang="en-US" sz="2200" dirty="0" err="1"/>
              <a:t>postavljene</a:t>
            </a:r>
            <a:r>
              <a:rPr lang="en-US" sz="2200" dirty="0"/>
              <a:t> </a:t>
            </a:r>
            <a:r>
              <a:rPr lang="en-US" sz="2200" dirty="0" err="1"/>
              <a:t>ciljeve</a:t>
            </a:r>
            <a:r>
              <a:rPr lang="en-US" sz="2200" dirty="0"/>
              <a:t> </a:t>
            </a:r>
            <a:r>
              <a:rPr lang="en-US" sz="2200" dirty="0" err="1"/>
              <a:t>porezne</a:t>
            </a:r>
            <a:r>
              <a:rPr lang="en-US" sz="2200" dirty="0"/>
              <a:t> </a:t>
            </a:r>
            <a:r>
              <a:rPr lang="en-US" sz="2200" dirty="0" err="1"/>
              <a:t>politike</a:t>
            </a:r>
            <a:r>
              <a:rPr lang="en-US" sz="2200" dirty="0"/>
              <a:t>, </a:t>
            </a:r>
            <a:r>
              <a:rPr lang="en-US" sz="2200" dirty="0" err="1"/>
              <a:t>koji</a:t>
            </a:r>
            <a:r>
              <a:rPr lang="en-US" sz="2200" dirty="0"/>
              <a:t> </a:t>
            </a:r>
            <a:r>
              <a:rPr lang="en-US" sz="2200" dirty="0" err="1"/>
              <a:t>nisu</a:t>
            </a:r>
            <a:r>
              <a:rPr lang="en-US" sz="2200" dirty="0"/>
              <a:t> </a:t>
            </a:r>
            <a:r>
              <a:rPr lang="en-US" sz="2200" dirty="0" err="1"/>
              <a:t>isključivo</a:t>
            </a:r>
            <a:r>
              <a:rPr lang="en-US" sz="2200" dirty="0"/>
              <a:t> </a:t>
            </a:r>
            <a:r>
              <a:rPr lang="en-US" sz="2200" dirty="0" err="1"/>
              <a:t>fiskalni</a:t>
            </a:r>
            <a:r>
              <a:rPr lang="en-US" sz="2200" dirty="0"/>
              <a:t>, </a:t>
            </a:r>
            <a:r>
              <a:rPr lang="en-US" sz="2200" dirty="0" err="1"/>
              <a:t>i</a:t>
            </a:r>
            <a:r>
              <a:rPr lang="en-US" sz="2200" dirty="0"/>
              <a:t> </a:t>
            </a:r>
            <a:r>
              <a:rPr lang="en-US" sz="2200" dirty="0" err="1"/>
              <a:t>doprinijeti</a:t>
            </a:r>
            <a:r>
              <a:rPr lang="en-US" sz="2200" dirty="0"/>
              <a:t> </a:t>
            </a:r>
            <a:r>
              <a:rPr lang="en-US" sz="2200" dirty="0" err="1"/>
              <a:t>adekvatnoj</a:t>
            </a:r>
            <a:r>
              <a:rPr lang="en-US" sz="2200" dirty="0"/>
              <a:t> </a:t>
            </a:r>
            <a:r>
              <a:rPr lang="en-US" sz="2200" dirty="0" err="1"/>
              <a:t>alokaciji</a:t>
            </a:r>
            <a:r>
              <a:rPr lang="en-US" sz="2200" dirty="0"/>
              <a:t> </a:t>
            </a:r>
            <a:r>
              <a:rPr lang="en-US" sz="2200" dirty="0" err="1"/>
              <a:t>resursa</a:t>
            </a:r>
            <a:r>
              <a:rPr lang="en-US" sz="2200" dirty="0"/>
              <a:t>. </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575" y="632460"/>
            <a:ext cx="8597265" cy="6061075"/>
          </a:xfrm>
        </p:spPr>
        <p:txBody>
          <a:bodyPr>
            <a:normAutofit fontScale="90000"/>
          </a:bodyPr>
          <a:lstStyle/>
          <a:p>
            <a:pPr algn="l"/>
            <a:br>
              <a:rPr lang="en-US" sz="2200" dirty="0"/>
            </a:br>
            <a:br>
              <a:rPr lang="en-US" sz="2200" dirty="0"/>
            </a:br>
            <a:br>
              <a:rPr lang="en-US" sz="2200" dirty="0"/>
            </a:br>
            <a:br>
              <a:rPr lang="en-US" sz="2200" dirty="0"/>
            </a:br>
            <a:r>
              <a:rPr lang="en-US" sz="2400" dirty="0" err="1"/>
              <a:t>Bizmark</a:t>
            </a:r>
            <a:r>
              <a:rPr lang="en-US" sz="2400" dirty="0"/>
              <a:t> u </a:t>
            </a:r>
            <a:r>
              <a:rPr lang="en-US" sz="2400" dirty="0" err="1"/>
              <a:t>Njemačkoj</a:t>
            </a:r>
            <a:r>
              <a:rPr lang="en-US" sz="2400" dirty="0"/>
              <a:t>, Gladstone </a:t>
            </a:r>
            <a:r>
              <a:rPr lang="en-US" sz="2400" dirty="0" err="1"/>
              <a:t>i</a:t>
            </a:r>
            <a:r>
              <a:rPr lang="en-US" sz="2400" dirty="0"/>
              <a:t> Disraeli u </a:t>
            </a:r>
            <a:r>
              <a:rPr lang="en-US" sz="2400" dirty="0" err="1"/>
              <a:t>Britaniji</a:t>
            </a:r>
            <a:r>
              <a:rPr lang="en-US" sz="2400" dirty="0"/>
              <a:t>, </a:t>
            </a:r>
            <a:r>
              <a:rPr lang="en-US" sz="2400" dirty="0" err="1"/>
              <a:t>nakon</a:t>
            </a:r>
            <a:r>
              <a:rPr lang="en-US" sz="2400" dirty="0"/>
              <a:t> </a:t>
            </a:r>
            <a:r>
              <a:rPr lang="en-US" sz="2400" dirty="0" err="1"/>
              <a:t>njih</a:t>
            </a:r>
            <a:r>
              <a:rPr lang="en-US" sz="2400" dirty="0"/>
              <a:t> Franklin Roosevelt u SAD-a </a:t>
            </a:r>
            <a:r>
              <a:rPr lang="en-US" sz="2400" dirty="0" err="1"/>
              <a:t>uveli</a:t>
            </a:r>
            <a:r>
              <a:rPr lang="en-US" sz="2400" dirty="0"/>
              <a:t> </a:t>
            </a:r>
            <a:r>
              <a:rPr lang="en-US" sz="2400" dirty="0" err="1"/>
              <a:t>su</a:t>
            </a:r>
            <a:r>
              <a:rPr lang="en-US" sz="2400" dirty="0"/>
              <a:t> novo </a:t>
            </a:r>
            <a:r>
              <a:rPr lang="en-US" sz="2400" dirty="0" err="1"/>
              <a:t>shvaćanje</a:t>
            </a:r>
            <a:r>
              <a:rPr lang="en-US" sz="2400" dirty="0"/>
              <a:t> </a:t>
            </a:r>
            <a:r>
              <a:rPr lang="en-US" sz="2400" dirty="0" err="1"/>
              <a:t>odgovornosti</a:t>
            </a:r>
            <a:r>
              <a:rPr lang="en-US" sz="2400" dirty="0"/>
              <a:t> </a:t>
            </a:r>
            <a:r>
              <a:rPr lang="en-US" sz="2400" dirty="0" err="1"/>
              <a:t>države</a:t>
            </a:r>
            <a:r>
              <a:rPr lang="en-US" sz="2400" dirty="0"/>
              <a:t> za </a:t>
            </a:r>
            <a:r>
              <a:rPr lang="en-US" sz="2400" dirty="0" err="1"/>
              <a:t>socijalnu</a:t>
            </a:r>
            <a:r>
              <a:rPr lang="en-US" sz="2400" dirty="0"/>
              <a:t> </a:t>
            </a:r>
            <a:r>
              <a:rPr lang="en-US" sz="2400" dirty="0" err="1"/>
              <a:t>sigurnost</a:t>
            </a:r>
            <a:r>
              <a:rPr lang="en-US" sz="2400" dirty="0"/>
              <a:t> </a:t>
            </a:r>
            <a:r>
              <a:rPr lang="en-US" sz="2400" dirty="0" err="1"/>
              <a:t>pučanstva</a:t>
            </a:r>
            <a:r>
              <a:rPr lang="en-US" sz="2400" dirty="0"/>
              <a:t> – to je </a:t>
            </a:r>
            <a:r>
              <a:rPr lang="en-US" sz="2400" dirty="0" err="1"/>
              <a:t>bila</a:t>
            </a:r>
            <a:r>
              <a:rPr lang="en-US" sz="2400" dirty="0"/>
              <a:t> </a:t>
            </a:r>
            <a:r>
              <a:rPr lang="en-US" sz="2400" dirty="0" err="1"/>
              <a:t>država</a:t>
            </a:r>
            <a:r>
              <a:rPr lang="en-US" sz="2400" dirty="0"/>
              <a:t> </a:t>
            </a:r>
            <a:r>
              <a:rPr lang="en-US" sz="2400" dirty="0" err="1"/>
              <a:t>blagostanja</a:t>
            </a:r>
            <a:r>
              <a:rPr lang="en-US" sz="2400" dirty="0"/>
              <a:t> u </a:t>
            </a:r>
            <a:r>
              <a:rPr lang="en-US" sz="2400" dirty="0" err="1"/>
              <a:t>kojoj</a:t>
            </a:r>
            <a:r>
              <a:rPr lang="en-US" sz="2400" dirty="0"/>
              <a:t> </a:t>
            </a:r>
            <a:r>
              <a:rPr lang="en-US" sz="2400" dirty="0" err="1"/>
              <a:t>vlada</a:t>
            </a:r>
            <a:r>
              <a:rPr lang="en-US" sz="2400" dirty="0"/>
              <a:t> </a:t>
            </a:r>
            <a:r>
              <a:rPr lang="en-US" sz="2400" dirty="0" err="1"/>
              <a:t>preinačuje</a:t>
            </a:r>
            <a:r>
              <a:rPr lang="en-US" sz="2400" dirty="0"/>
              <a:t> </a:t>
            </a:r>
            <a:r>
              <a:rPr lang="en-US" sz="2400" dirty="0" err="1"/>
              <a:t>tržišne</a:t>
            </a:r>
            <a:r>
              <a:rPr lang="en-US" sz="2400" dirty="0"/>
              <a:t> </a:t>
            </a:r>
            <a:r>
              <a:rPr lang="en-US" sz="2400" dirty="0" err="1"/>
              <a:t>snage</a:t>
            </a:r>
            <a:r>
              <a:rPr lang="en-US" sz="2400" dirty="0"/>
              <a:t> da bi </a:t>
            </a:r>
            <a:r>
              <a:rPr lang="en-US" sz="2400" dirty="0" err="1"/>
              <a:t>zaštitila</a:t>
            </a:r>
            <a:r>
              <a:rPr lang="en-US" sz="2400" dirty="0"/>
              <a:t> </a:t>
            </a:r>
            <a:r>
              <a:rPr lang="en-US" sz="2400" dirty="0" err="1"/>
              <a:t>pojedinca</a:t>
            </a:r>
            <a:r>
              <a:rPr lang="en-US" sz="2400" dirty="0"/>
              <a:t> od </a:t>
            </a:r>
            <a:r>
              <a:rPr lang="en-US" sz="2400" dirty="0" err="1"/>
              <a:t>nepredvidivih</a:t>
            </a:r>
            <a:r>
              <a:rPr lang="en-US" sz="2400" dirty="0"/>
              <a:t> </a:t>
            </a:r>
            <a:r>
              <a:rPr lang="en-US" sz="2400" dirty="0" err="1"/>
              <a:t>okolnosti</a:t>
            </a:r>
            <a:r>
              <a:rPr lang="en-US" sz="2400" dirty="0"/>
              <a:t> </a:t>
            </a:r>
            <a:r>
              <a:rPr lang="en-US" sz="2400" dirty="0" err="1"/>
              <a:t>i</a:t>
            </a:r>
            <a:r>
              <a:rPr lang="en-US" sz="2400" dirty="0"/>
              <a:t> </a:t>
            </a:r>
            <a:r>
              <a:rPr lang="en-US" sz="2400" dirty="0" err="1"/>
              <a:t>pučanstvu</a:t>
            </a:r>
            <a:r>
              <a:rPr lang="en-US" sz="2400" dirty="0"/>
              <a:t> </a:t>
            </a:r>
            <a:r>
              <a:rPr lang="en-US" sz="2400" dirty="0" err="1"/>
              <a:t>zajamčila</a:t>
            </a:r>
            <a:r>
              <a:rPr lang="en-US" sz="2400" dirty="0"/>
              <a:t> </a:t>
            </a:r>
            <a:r>
              <a:rPr lang="en-US" sz="2400" dirty="0" err="1"/>
              <a:t>minimalni</a:t>
            </a:r>
            <a:r>
              <a:rPr lang="en-US" sz="2400" dirty="0"/>
              <a:t> </a:t>
            </a:r>
            <a:r>
              <a:rPr lang="en-US" sz="2400" dirty="0" err="1"/>
              <a:t>životni</a:t>
            </a:r>
            <a:r>
              <a:rPr lang="en-US" sz="2400" dirty="0"/>
              <a:t> standard. [ Samuelson A. P. &amp; Nordhaus D. W.] </a:t>
            </a:r>
            <a:br>
              <a:rPr lang="en-US" sz="2400" dirty="0"/>
            </a:br>
            <a:br>
              <a:rPr lang="en-US" sz="2400" dirty="0"/>
            </a:br>
            <a:r>
              <a:rPr lang="en-US" sz="2400" dirty="0" err="1"/>
              <a:t>Važne</a:t>
            </a:r>
            <a:r>
              <a:rPr lang="en-US" sz="2400" dirty="0"/>
              <a:t> </a:t>
            </a:r>
            <a:r>
              <a:rPr lang="en-US" sz="2400" dirty="0" err="1"/>
              <a:t>mjere</a:t>
            </a:r>
            <a:r>
              <a:rPr lang="en-US" sz="2400" dirty="0"/>
              <a:t> </a:t>
            </a:r>
            <a:r>
              <a:rPr lang="en-US" sz="2400" dirty="0" err="1"/>
              <a:t>državne</a:t>
            </a:r>
            <a:r>
              <a:rPr lang="en-US" sz="2400" dirty="0"/>
              <a:t> </a:t>
            </a:r>
            <a:r>
              <a:rPr lang="en-US" sz="2400" dirty="0" err="1"/>
              <a:t>politike</a:t>
            </a:r>
            <a:r>
              <a:rPr lang="en-US" sz="2400" dirty="0"/>
              <a:t> u </a:t>
            </a:r>
            <a:r>
              <a:rPr lang="en-US" sz="2400" dirty="0" err="1"/>
              <a:t>državi</a:t>
            </a:r>
            <a:r>
              <a:rPr lang="en-US" sz="2400" dirty="0"/>
              <a:t> </a:t>
            </a:r>
            <a:r>
              <a:rPr lang="en-US" sz="2400" dirty="0" err="1"/>
              <a:t>blagostanja</a:t>
            </a:r>
            <a:r>
              <a:rPr lang="en-US" sz="2400" dirty="0"/>
              <a:t> </a:t>
            </a:r>
            <a:r>
              <a:rPr lang="en-US" sz="2400" dirty="0" err="1"/>
              <a:t>podrazumijevaju</a:t>
            </a:r>
            <a:r>
              <a:rPr lang="en-US" sz="2400" dirty="0"/>
              <a:t> </a:t>
            </a:r>
            <a:r>
              <a:rPr lang="en-US" sz="2400" dirty="0" err="1"/>
              <a:t>omogućavanje</a:t>
            </a:r>
            <a:r>
              <a:rPr lang="en-US" sz="2400" dirty="0"/>
              <a:t> </a:t>
            </a:r>
            <a:r>
              <a:rPr lang="en-US" sz="2400" dirty="0" err="1"/>
              <a:t>penzija</a:t>
            </a:r>
            <a:r>
              <a:rPr lang="en-US" sz="2400" dirty="0"/>
              <a:t>, </a:t>
            </a:r>
            <a:r>
              <a:rPr lang="en-US" sz="2400" dirty="0" err="1"/>
              <a:t>osiguranje</a:t>
            </a:r>
            <a:r>
              <a:rPr lang="en-US" sz="2400" dirty="0"/>
              <a:t> od </a:t>
            </a:r>
            <a:r>
              <a:rPr lang="en-US" sz="2400" dirty="0" err="1"/>
              <a:t>bolesti</a:t>
            </a:r>
            <a:r>
              <a:rPr lang="en-US" sz="2400" dirty="0"/>
              <a:t> </a:t>
            </a:r>
            <a:r>
              <a:rPr lang="en-US" sz="2400" dirty="0" err="1"/>
              <a:t>i</a:t>
            </a:r>
            <a:r>
              <a:rPr lang="en-US" sz="2400" dirty="0"/>
              <a:t> </a:t>
            </a:r>
            <a:r>
              <a:rPr lang="en-US" sz="2400" dirty="0" err="1"/>
              <a:t>nezgode</a:t>
            </a:r>
            <a:r>
              <a:rPr lang="en-US" sz="2400" dirty="0"/>
              <a:t>, </a:t>
            </a:r>
            <a:r>
              <a:rPr lang="en-US" sz="2400" dirty="0" err="1"/>
              <a:t>osiguranje</a:t>
            </a:r>
            <a:r>
              <a:rPr lang="en-US" sz="2400" dirty="0"/>
              <a:t> od </a:t>
            </a:r>
            <a:r>
              <a:rPr lang="en-US" sz="2400" dirty="0" err="1"/>
              <a:t>nezaposlenosti</a:t>
            </a:r>
            <a:r>
              <a:rPr lang="en-US" sz="2400" dirty="0"/>
              <a:t>, </a:t>
            </a:r>
            <a:r>
              <a:rPr lang="en-US" sz="2400" dirty="0" err="1"/>
              <a:t>zdravstveno</a:t>
            </a:r>
            <a:r>
              <a:rPr lang="en-US" sz="2400" dirty="0"/>
              <a:t> </a:t>
            </a:r>
            <a:r>
              <a:rPr lang="en-US" sz="2400" dirty="0" err="1"/>
              <a:t>osiguranje</a:t>
            </a:r>
            <a:r>
              <a:rPr lang="en-US" sz="2400" dirty="0"/>
              <a:t>, </a:t>
            </a:r>
            <a:r>
              <a:rPr lang="en-US" sz="2400" dirty="0" err="1"/>
              <a:t>programe</a:t>
            </a:r>
            <a:r>
              <a:rPr lang="en-US" sz="2400" dirty="0"/>
              <a:t> za </a:t>
            </a:r>
            <a:r>
              <a:rPr lang="en-US" sz="2400" dirty="0" err="1"/>
              <a:t>hranu</a:t>
            </a:r>
            <a:r>
              <a:rPr lang="en-US" sz="2400" dirty="0"/>
              <a:t> </a:t>
            </a:r>
            <a:r>
              <a:rPr lang="en-US" sz="2400" dirty="0" err="1"/>
              <a:t>i</a:t>
            </a:r>
            <a:r>
              <a:rPr lang="en-US" sz="2400" dirty="0"/>
              <a:t> </a:t>
            </a:r>
            <a:r>
              <a:rPr lang="en-US" sz="2400" dirty="0" err="1"/>
              <a:t>stanovanje</a:t>
            </a:r>
            <a:r>
              <a:rPr lang="en-US" sz="2400" dirty="0"/>
              <a:t>, </a:t>
            </a:r>
            <a:r>
              <a:rPr lang="en-US" sz="2400" dirty="0" err="1"/>
              <a:t>pomoći</a:t>
            </a:r>
            <a:r>
              <a:rPr lang="en-US" sz="2400" dirty="0"/>
              <a:t> </a:t>
            </a:r>
            <a:r>
              <a:rPr lang="en-US" sz="2400" dirty="0" err="1"/>
              <a:t>porodičnim</a:t>
            </a:r>
            <a:r>
              <a:rPr lang="en-US" sz="2400" dirty="0"/>
              <a:t> </a:t>
            </a:r>
            <a:r>
              <a:rPr lang="en-US" sz="2400" dirty="0" err="1"/>
              <a:t>domaćinstvima</a:t>
            </a:r>
            <a:r>
              <a:rPr lang="en-US" sz="2400" dirty="0"/>
              <a:t> </a:t>
            </a:r>
            <a:r>
              <a:rPr lang="en-US" sz="2400" dirty="0" err="1"/>
              <a:t>i</a:t>
            </a:r>
            <a:r>
              <a:rPr lang="en-US" sz="2400" dirty="0"/>
              <a:t> </a:t>
            </a:r>
            <a:r>
              <a:rPr lang="en-US" sz="2400" dirty="0" err="1"/>
              <a:t>dohodovne</a:t>
            </a:r>
            <a:r>
              <a:rPr lang="en-US" sz="2400" dirty="0"/>
              <a:t> </a:t>
            </a:r>
            <a:r>
              <a:rPr lang="en-US" sz="2400" dirty="0" err="1"/>
              <a:t>potpore</a:t>
            </a:r>
            <a:r>
              <a:rPr lang="en-US" sz="2400" dirty="0"/>
              <a:t> za </a:t>
            </a:r>
            <a:r>
              <a:rPr lang="en-US" sz="2400" dirty="0" err="1"/>
              <a:t>određene</a:t>
            </a:r>
            <a:r>
              <a:rPr lang="en-US" sz="2400" dirty="0"/>
              <a:t> </a:t>
            </a:r>
            <a:r>
              <a:rPr lang="en-US" sz="2400" dirty="0" err="1"/>
              <a:t>grupe</a:t>
            </a:r>
            <a:r>
              <a:rPr lang="en-US" sz="2400" dirty="0"/>
              <a:t> </a:t>
            </a:r>
            <a:r>
              <a:rPr lang="en-US" sz="2400" dirty="0" err="1"/>
              <a:t>stanovništva</a:t>
            </a:r>
            <a:r>
              <a:rPr lang="en-US" sz="2400" dirty="0"/>
              <a:t>.</a:t>
            </a:r>
            <a:br>
              <a:rPr lang="en-US" sz="2400" dirty="0"/>
            </a:br>
            <a:r>
              <a:rPr lang="en-US" sz="2400" dirty="0"/>
              <a:t> </a:t>
            </a:r>
            <a:br>
              <a:rPr lang="en-US" sz="2400" dirty="0"/>
            </a:br>
            <a:endParaRPr lang="en-US" sz="24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47" y="1179095"/>
            <a:ext cx="8266163" cy="4428590"/>
          </a:xfrm>
        </p:spPr>
        <p:txBody>
          <a:bodyPr>
            <a:normAutofit/>
          </a:bodyPr>
          <a:lstStyle/>
          <a:p>
            <a:pPr algn="l"/>
            <a:r>
              <a:rPr lang="en-US" sz="2400" dirty="0">
                <a:sym typeface="+mn-ea"/>
              </a:rPr>
              <a:t>Da li </a:t>
            </a:r>
            <a:r>
              <a:rPr lang="en-US" sz="2400" dirty="0" err="1">
                <a:sym typeface="+mn-ea"/>
              </a:rPr>
              <a:t>porezima</a:t>
            </a:r>
            <a:r>
              <a:rPr lang="en-US" sz="2400" dirty="0">
                <a:sym typeface="+mn-ea"/>
              </a:rPr>
              <a:t> </a:t>
            </a:r>
            <a:r>
              <a:rPr lang="en-US" sz="2400" dirty="0" err="1">
                <a:sym typeface="+mn-ea"/>
              </a:rPr>
              <a:t>treba</a:t>
            </a:r>
            <a:r>
              <a:rPr lang="en-US" sz="2400" dirty="0">
                <a:sym typeface="+mn-ea"/>
              </a:rPr>
              <a:t> </a:t>
            </a:r>
            <a:r>
              <a:rPr lang="en-US" sz="2400" dirty="0" err="1">
                <a:sym typeface="+mn-ea"/>
              </a:rPr>
              <a:t>opteretiti</a:t>
            </a:r>
            <a:r>
              <a:rPr lang="en-US" sz="2400" dirty="0">
                <a:sym typeface="+mn-ea"/>
              </a:rPr>
              <a:t> </a:t>
            </a:r>
            <a:r>
              <a:rPr lang="en-US" sz="2400" dirty="0" err="1">
                <a:sym typeface="+mn-ea"/>
              </a:rPr>
              <a:t>potrošnju</a:t>
            </a:r>
            <a:r>
              <a:rPr lang="en-US" sz="2400" dirty="0">
                <a:sym typeface="+mn-ea"/>
              </a:rPr>
              <a:t> </a:t>
            </a:r>
            <a:r>
              <a:rPr lang="en-US" sz="2400" dirty="0" err="1">
                <a:sym typeface="+mn-ea"/>
              </a:rPr>
              <a:t>ili</a:t>
            </a:r>
            <a:r>
              <a:rPr lang="en-US" sz="2400" dirty="0">
                <a:sym typeface="+mn-ea"/>
              </a:rPr>
              <a:t> </a:t>
            </a:r>
            <a:r>
              <a:rPr lang="en-US" sz="2400" dirty="0" err="1">
                <a:sym typeface="+mn-ea"/>
              </a:rPr>
              <a:t>dohodak</a:t>
            </a:r>
            <a:r>
              <a:rPr lang="en-US" sz="2400" dirty="0">
                <a:sym typeface="+mn-ea"/>
              </a:rPr>
              <a:t>? </a:t>
            </a:r>
            <a:br>
              <a:rPr lang="en-US" sz="2400" dirty="0">
                <a:sym typeface="+mn-ea"/>
              </a:rPr>
            </a:br>
            <a:br>
              <a:rPr lang="en-US" sz="2400" dirty="0">
                <a:sym typeface="+mn-ea"/>
              </a:rPr>
            </a:br>
            <a:r>
              <a:rPr lang="en-US" sz="2400" dirty="0">
                <a:sym typeface="+mn-ea"/>
              </a:rPr>
              <a:t>- </a:t>
            </a:r>
            <a:r>
              <a:rPr lang="en-US" sz="2400" dirty="0" err="1">
                <a:sym typeface="+mn-ea"/>
              </a:rPr>
              <a:t>te</a:t>
            </a:r>
            <a:r>
              <a:rPr lang="en-US" sz="2400" dirty="0">
                <a:sym typeface="+mn-ea"/>
              </a:rPr>
              <a:t> u </a:t>
            </a:r>
            <a:r>
              <a:rPr lang="en-US" sz="2400" dirty="0" err="1">
                <a:sym typeface="+mn-ea"/>
              </a:rPr>
              <a:t>vezi</a:t>
            </a:r>
            <a:r>
              <a:rPr lang="en-US" sz="2400" dirty="0">
                <a:sym typeface="+mn-ea"/>
              </a:rPr>
              <a:t> s </a:t>
            </a:r>
            <a:r>
              <a:rPr lang="en-US" sz="2400" dirty="0" err="1">
                <a:sym typeface="+mn-ea"/>
              </a:rPr>
              <a:t>tim</a:t>
            </a:r>
            <a:r>
              <a:rPr lang="en-US" sz="2400" dirty="0">
                <a:sym typeface="+mn-ea"/>
              </a:rPr>
              <a:t>, </a:t>
            </a:r>
            <a:r>
              <a:rPr lang="en-US" sz="2400" dirty="0" err="1">
                <a:sym typeface="+mn-ea"/>
              </a:rPr>
              <a:t>koji</a:t>
            </a:r>
            <a:r>
              <a:rPr lang="en-US" sz="2400" dirty="0">
                <a:sym typeface="+mn-ea"/>
              </a:rPr>
              <a:t> </a:t>
            </a:r>
            <a:r>
              <a:rPr lang="en-US" sz="2400" dirty="0" err="1">
                <a:sym typeface="+mn-ea"/>
              </a:rPr>
              <a:t>su</a:t>
            </a:r>
            <a:r>
              <a:rPr lang="en-US" sz="2400" dirty="0">
                <a:sym typeface="+mn-ea"/>
              </a:rPr>
              <a:t> </a:t>
            </a:r>
            <a:r>
              <a:rPr lang="en-US" sz="2400" dirty="0" err="1">
                <a:sym typeface="+mn-ea"/>
              </a:rPr>
              <a:t>argumenti</a:t>
            </a:r>
            <a:r>
              <a:rPr lang="en-US" sz="2400" dirty="0">
                <a:sym typeface="+mn-ea"/>
              </a:rPr>
              <a:t> </a:t>
            </a:r>
            <a:r>
              <a:rPr lang="en-US" sz="2400" dirty="0" err="1">
                <a:sym typeface="+mn-ea"/>
              </a:rPr>
              <a:t>na</a:t>
            </a:r>
            <a:r>
              <a:rPr lang="en-US" sz="2400" dirty="0">
                <a:sym typeface="+mn-ea"/>
              </a:rPr>
              <a:t> </a:t>
            </a:r>
            <a:r>
              <a:rPr lang="en-US" sz="2400" dirty="0" err="1">
                <a:sym typeface="+mn-ea"/>
              </a:rPr>
              <a:t>strani</a:t>
            </a:r>
            <a:r>
              <a:rPr lang="en-US" sz="2400" dirty="0">
                <a:sym typeface="+mn-ea"/>
              </a:rPr>
              <a:t> </a:t>
            </a:r>
            <a:r>
              <a:rPr lang="en-US" sz="2400" dirty="0" err="1">
                <a:sym typeface="+mn-ea"/>
              </a:rPr>
              <a:t>jedne</a:t>
            </a:r>
            <a:r>
              <a:rPr lang="en-US" sz="2400" dirty="0">
                <a:sym typeface="+mn-ea"/>
              </a:rPr>
              <a:t>, </a:t>
            </a:r>
            <a:r>
              <a:rPr lang="en-US" sz="2400" dirty="0" err="1">
                <a:sym typeface="+mn-ea"/>
              </a:rPr>
              <a:t>koji</a:t>
            </a:r>
            <a:r>
              <a:rPr lang="en-US" sz="2400" dirty="0">
                <a:sym typeface="+mn-ea"/>
              </a:rPr>
              <a:t> </a:t>
            </a:r>
            <a:r>
              <a:rPr lang="en-US" sz="2400" dirty="0" err="1">
                <a:sym typeface="+mn-ea"/>
              </a:rPr>
              <a:t>na</a:t>
            </a:r>
            <a:r>
              <a:rPr lang="en-US" sz="2400" dirty="0">
                <a:sym typeface="+mn-ea"/>
              </a:rPr>
              <a:t> </a:t>
            </a:r>
            <a:r>
              <a:rPr lang="en-US" sz="2400" dirty="0" err="1">
                <a:sym typeface="+mn-ea"/>
              </a:rPr>
              <a:t>strani</a:t>
            </a:r>
            <a:r>
              <a:rPr lang="en-US" sz="2400" dirty="0">
                <a:sym typeface="+mn-ea"/>
              </a:rPr>
              <a:t> </a:t>
            </a:r>
            <a:r>
              <a:rPr lang="en-US" sz="2400" dirty="0" err="1">
                <a:sym typeface="+mn-ea"/>
              </a:rPr>
              <a:t>druge</a:t>
            </a:r>
            <a:r>
              <a:rPr lang="en-US" sz="2400" dirty="0">
                <a:sym typeface="+mn-ea"/>
              </a:rPr>
              <a:t> </a:t>
            </a:r>
            <a:r>
              <a:rPr lang="en-US" sz="2400" dirty="0" err="1">
                <a:sym typeface="+mn-ea"/>
              </a:rPr>
              <a:t>skupine</a:t>
            </a:r>
            <a:r>
              <a:rPr lang="en-US" sz="2400" dirty="0">
                <a:sym typeface="+mn-ea"/>
              </a:rPr>
              <a:t> </a:t>
            </a:r>
            <a:r>
              <a:rPr lang="en-US" sz="2400" dirty="0" err="1">
                <a:sym typeface="+mn-ea"/>
              </a:rPr>
              <a:t>poreza</a:t>
            </a:r>
            <a:r>
              <a:rPr lang="en-US" sz="2400" dirty="0">
                <a:sym typeface="+mn-ea"/>
              </a:rPr>
              <a:t>?</a:t>
            </a:r>
            <a:br>
              <a:rPr lang="en-US" sz="2400" dirty="0">
                <a:sym typeface="+mn-ea"/>
              </a:rPr>
            </a:br>
            <a:br>
              <a:rPr lang="en-US" sz="2400" dirty="0">
                <a:sym typeface="+mn-ea"/>
              </a:rPr>
            </a:br>
            <a:r>
              <a:rPr lang="en-US" sz="2400" dirty="0" err="1">
                <a:sym typeface="+mn-ea"/>
              </a:rPr>
              <a:t>Unatoč</a:t>
            </a:r>
            <a:r>
              <a:rPr lang="en-US" sz="2400" dirty="0">
                <a:sym typeface="+mn-ea"/>
              </a:rPr>
              <a:t> </a:t>
            </a:r>
            <a:r>
              <a:rPr lang="en-US" sz="2400" dirty="0" err="1">
                <a:sym typeface="+mn-ea"/>
              </a:rPr>
              <a:t>prigovorima</a:t>
            </a:r>
            <a:r>
              <a:rPr lang="en-US" sz="2400" dirty="0">
                <a:sym typeface="+mn-ea"/>
              </a:rPr>
              <a:t> da </a:t>
            </a:r>
            <a:r>
              <a:rPr lang="en-US" sz="2400" dirty="0" err="1">
                <a:sym typeface="+mn-ea"/>
              </a:rPr>
              <a:t>obuhvaća</a:t>
            </a:r>
            <a:r>
              <a:rPr lang="en-US" sz="2400" dirty="0">
                <a:sym typeface="+mn-ea"/>
              </a:rPr>
              <a:t> </a:t>
            </a:r>
            <a:r>
              <a:rPr lang="en-US" sz="2400" dirty="0" err="1">
                <a:sym typeface="+mn-ea"/>
              </a:rPr>
              <a:t>samo</a:t>
            </a:r>
            <a:r>
              <a:rPr lang="en-US" sz="2400" dirty="0">
                <a:sym typeface="+mn-ea"/>
              </a:rPr>
              <a:t> </a:t>
            </a:r>
            <a:r>
              <a:rPr lang="en-US" sz="2400" dirty="0" err="1">
                <a:sym typeface="+mn-ea"/>
              </a:rPr>
              <a:t>potrošeni</a:t>
            </a:r>
            <a:r>
              <a:rPr lang="en-US" sz="2400" dirty="0">
                <a:sym typeface="+mn-ea"/>
              </a:rPr>
              <a:t>, a ne </a:t>
            </a:r>
            <a:r>
              <a:rPr lang="en-US" sz="2400" dirty="0" err="1">
                <a:sym typeface="+mn-ea"/>
              </a:rPr>
              <a:t>i</a:t>
            </a:r>
            <a:r>
              <a:rPr lang="en-US" sz="2400" dirty="0">
                <a:sym typeface="+mn-ea"/>
              </a:rPr>
              <a:t> </a:t>
            </a:r>
            <a:r>
              <a:rPr lang="en-US" sz="2400" dirty="0" err="1">
                <a:sym typeface="+mn-ea"/>
              </a:rPr>
              <a:t>onaj</a:t>
            </a:r>
            <a:r>
              <a:rPr lang="en-US" sz="2400" dirty="0">
                <a:sym typeface="+mn-ea"/>
              </a:rPr>
              <a:t> </a:t>
            </a:r>
            <a:r>
              <a:rPr lang="en-US" sz="2400" dirty="0" err="1">
                <a:sym typeface="+mn-ea"/>
              </a:rPr>
              <a:t>dio</a:t>
            </a:r>
            <a:r>
              <a:rPr lang="en-US" sz="2400" dirty="0">
                <a:sym typeface="+mn-ea"/>
              </a:rPr>
              <a:t> </a:t>
            </a:r>
            <a:r>
              <a:rPr lang="en-US" sz="2400" dirty="0" err="1">
                <a:sym typeface="+mn-ea"/>
              </a:rPr>
              <a:t>dohotka</a:t>
            </a:r>
            <a:r>
              <a:rPr lang="en-US" sz="2400" dirty="0">
                <a:sym typeface="+mn-ea"/>
              </a:rPr>
              <a:t> </a:t>
            </a:r>
            <a:r>
              <a:rPr lang="en-US" sz="2400" dirty="0" err="1">
                <a:sym typeface="+mn-ea"/>
              </a:rPr>
              <a:t>čija</a:t>
            </a:r>
            <a:r>
              <a:rPr lang="en-US" sz="2400" dirty="0">
                <a:sym typeface="+mn-ea"/>
              </a:rPr>
              <a:t> je </a:t>
            </a:r>
            <a:r>
              <a:rPr lang="en-US" sz="2400" dirty="0" err="1">
                <a:sym typeface="+mn-ea"/>
              </a:rPr>
              <a:t>potrošnja</a:t>
            </a:r>
            <a:r>
              <a:rPr lang="en-US" sz="2400" dirty="0">
                <a:sym typeface="+mn-ea"/>
              </a:rPr>
              <a:t> </a:t>
            </a:r>
            <a:r>
              <a:rPr lang="en-US" sz="2400" dirty="0" err="1">
                <a:sym typeface="+mn-ea"/>
              </a:rPr>
              <a:t>odgođena</a:t>
            </a:r>
            <a:r>
              <a:rPr lang="en-US" sz="2400" dirty="0">
                <a:sym typeface="+mn-ea"/>
              </a:rPr>
              <a:t> (</a:t>
            </a:r>
            <a:r>
              <a:rPr lang="en-US" sz="2400" dirty="0" err="1">
                <a:sym typeface="+mn-ea"/>
              </a:rPr>
              <a:t>ušteđeni</a:t>
            </a:r>
            <a:r>
              <a:rPr lang="en-US" sz="2400" dirty="0">
                <a:sym typeface="+mn-ea"/>
              </a:rPr>
              <a:t> </a:t>
            </a:r>
            <a:r>
              <a:rPr lang="en-US" sz="2400" dirty="0" err="1">
                <a:sym typeface="+mn-ea"/>
              </a:rPr>
              <a:t>dio</a:t>
            </a:r>
            <a:r>
              <a:rPr lang="en-US" sz="2400" dirty="0">
                <a:sym typeface="+mn-ea"/>
              </a:rPr>
              <a:t>), </a:t>
            </a:r>
            <a:br>
              <a:rPr lang="en-US" sz="2400" dirty="0">
                <a:sym typeface="+mn-ea"/>
              </a:rPr>
            </a:br>
            <a:br>
              <a:rPr lang="en-US" sz="2400" dirty="0">
                <a:sym typeface="+mn-ea"/>
              </a:rPr>
            </a:br>
            <a:r>
              <a:rPr lang="en-US" sz="2400" dirty="0" err="1">
                <a:sym typeface="+mn-ea"/>
              </a:rPr>
              <a:t>sa</a:t>
            </a:r>
            <a:r>
              <a:rPr lang="en-US" sz="2400" dirty="0">
                <a:sym typeface="+mn-ea"/>
              </a:rPr>
              <a:t> </a:t>
            </a:r>
            <a:r>
              <a:rPr lang="en-US" sz="2400" dirty="0" err="1">
                <a:sym typeface="+mn-ea"/>
              </a:rPr>
              <a:t>stajališta</a:t>
            </a:r>
            <a:r>
              <a:rPr lang="en-US" sz="2400" dirty="0">
                <a:sym typeface="+mn-ea"/>
              </a:rPr>
              <a:t> </a:t>
            </a:r>
            <a:r>
              <a:rPr lang="en-US" sz="2400" dirty="0" err="1">
                <a:sym typeface="+mn-ea"/>
              </a:rPr>
              <a:t>pravednosti</a:t>
            </a:r>
            <a:r>
              <a:rPr lang="en-US" sz="2400" dirty="0">
                <a:sym typeface="+mn-ea"/>
              </a:rPr>
              <a:t> </a:t>
            </a:r>
            <a:r>
              <a:rPr lang="en-US" sz="2400" dirty="0" err="1">
                <a:sym typeface="+mn-ea"/>
              </a:rPr>
              <a:t>porez</a:t>
            </a:r>
            <a:r>
              <a:rPr lang="en-US" sz="2400" dirty="0">
                <a:sym typeface="+mn-ea"/>
              </a:rPr>
              <a:t> </a:t>
            </a:r>
            <a:r>
              <a:rPr lang="en-US" sz="2400" dirty="0" err="1">
                <a:sym typeface="+mn-ea"/>
              </a:rPr>
              <a:t>na</a:t>
            </a:r>
            <a:r>
              <a:rPr lang="en-US" sz="2400" dirty="0">
                <a:sym typeface="+mn-ea"/>
              </a:rPr>
              <a:t> </a:t>
            </a:r>
            <a:r>
              <a:rPr lang="en-US" sz="2400" dirty="0" err="1">
                <a:sym typeface="+mn-ea"/>
              </a:rPr>
              <a:t>promet</a:t>
            </a:r>
            <a:r>
              <a:rPr lang="en-US" sz="2400" dirty="0">
                <a:sym typeface="+mn-ea"/>
              </a:rPr>
              <a:t> </a:t>
            </a:r>
            <a:r>
              <a:rPr lang="en-US" sz="2400" dirty="0" err="1">
                <a:sym typeface="+mn-ea"/>
              </a:rPr>
              <a:t>ima</a:t>
            </a:r>
            <a:r>
              <a:rPr lang="en-US" sz="2400" dirty="0">
                <a:sym typeface="+mn-ea"/>
              </a:rPr>
              <a:t> </a:t>
            </a:r>
            <a:r>
              <a:rPr lang="en-US" sz="2400" dirty="0" err="1">
                <a:sym typeface="+mn-ea"/>
              </a:rPr>
              <a:t>određenih</a:t>
            </a:r>
            <a:r>
              <a:rPr lang="en-US" sz="2400" dirty="0">
                <a:sym typeface="+mn-ea"/>
              </a:rPr>
              <a:t> </a:t>
            </a:r>
            <a:r>
              <a:rPr lang="en-US" sz="2400" dirty="0" err="1">
                <a:sym typeface="+mn-ea"/>
              </a:rPr>
              <a:t>prednosti</a:t>
            </a:r>
            <a:r>
              <a:rPr lang="en-US" sz="2400" dirty="0">
                <a:sym typeface="+mn-ea"/>
              </a:rPr>
              <a:t> </a:t>
            </a:r>
            <a:r>
              <a:rPr lang="en-US" sz="2400" dirty="0" err="1">
                <a:sym typeface="+mn-ea"/>
              </a:rPr>
              <a:t>pred</a:t>
            </a:r>
            <a:r>
              <a:rPr lang="en-US" sz="2400" dirty="0">
                <a:sym typeface="+mn-ea"/>
              </a:rPr>
              <a:t> </a:t>
            </a:r>
            <a:r>
              <a:rPr lang="en-US" sz="2400" dirty="0" err="1">
                <a:sym typeface="+mn-ea"/>
              </a:rPr>
              <a:t>porezom</a:t>
            </a:r>
            <a:r>
              <a:rPr lang="en-US" sz="2400" dirty="0">
                <a:sym typeface="+mn-ea"/>
              </a:rPr>
              <a:t> </a:t>
            </a:r>
            <a:r>
              <a:rPr lang="en-US" sz="2400" dirty="0" err="1">
                <a:sym typeface="+mn-ea"/>
              </a:rPr>
              <a:t>na</a:t>
            </a:r>
            <a:r>
              <a:rPr lang="en-US" sz="2400" dirty="0">
                <a:sym typeface="+mn-ea"/>
              </a:rPr>
              <a:t> </a:t>
            </a:r>
            <a:r>
              <a:rPr lang="en-US" sz="2400" dirty="0" err="1">
                <a:sym typeface="+mn-ea"/>
              </a:rPr>
              <a:t>dohodak</a:t>
            </a:r>
            <a:r>
              <a:rPr lang="en-US" sz="2400" dirty="0">
                <a:sym typeface="+mn-ea"/>
              </a:rPr>
              <a:t>.</a:t>
            </a:r>
            <a:endParaRPr lang="en-US" sz="24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 y="312821"/>
            <a:ext cx="8778708" cy="6587724"/>
          </a:xfrm>
        </p:spPr>
        <p:txBody>
          <a:bodyPr>
            <a:normAutofit fontScale="90000"/>
          </a:bodyPr>
          <a:lstStyle/>
          <a:p>
            <a:pPr algn="l"/>
            <a:br>
              <a:rPr lang="en-US" sz="2400" dirty="0"/>
            </a:br>
            <a:r>
              <a:rPr lang="en-US" sz="2400" dirty="0"/>
              <a:t>1.</a:t>
            </a:r>
            <a:r>
              <a:rPr lang="bs-Latn-BA" sz="2400" dirty="0"/>
              <a:t> </a:t>
            </a:r>
            <a:r>
              <a:rPr lang="en-US" sz="2400" dirty="0" err="1"/>
              <a:t>porezom</a:t>
            </a:r>
            <a:r>
              <a:rPr lang="en-US" sz="2400" dirty="0"/>
              <a:t> </a:t>
            </a:r>
            <a:r>
              <a:rPr lang="en-US" sz="2400" dirty="0" err="1"/>
              <a:t>na</a:t>
            </a:r>
            <a:r>
              <a:rPr lang="en-US" sz="2400" dirty="0"/>
              <a:t> </a:t>
            </a:r>
            <a:r>
              <a:rPr lang="en-US" sz="2400" dirty="0" err="1"/>
              <a:t>promet</a:t>
            </a:r>
            <a:r>
              <a:rPr lang="en-US" sz="2400" dirty="0"/>
              <a:t> </a:t>
            </a:r>
            <a:r>
              <a:rPr lang="en-US" sz="2400" dirty="0" err="1"/>
              <a:t>opterećen</a:t>
            </a:r>
            <a:r>
              <a:rPr lang="en-US" sz="2400" dirty="0"/>
              <a:t> je </a:t>
            </a:r>
            <a:r>
              <a:rPr lang="en-US" sz="2400" dirty="0" err="1"/>
              <a:t>svako</a:t>
            </a:r>
            <a:r>
              <a:rPr lang="en-US" sz="2400" dirty="0"/>
              <a:t> ko </a:t>
            </a:r>
            <a:r>
              <a:rPr lang="en-US" sz="2400" dirty="0" err="1"/>
              <a:t>troši</a:t>
            </a:r>
            <a:r>
              <a:rPr lang="en-US" sz="2400" dirty="0"/>
              <a:t>, pa </a:t>
            </a:r>
            <a:r>
              <a:rPr lang="en-US" sz="2400" dirty="0" err="1"/>
              <a:t>i</a:t>
            </a:r>
            <a:r>
              <a:rPr lang="en-US" sz="2400" dirty="0"/>
              <a:t> </a:t>
            </a:r>
            <a:r>
              <a:rPr lang="en-US" sz="2400" dirty="0" err="1"/>
              <a:t>onaj</a:t>
            </a:r>
            <a:r>
              <a:rPr lang="en-US" sz="2400" dirty="0"/>
              <a:t> </a:t>
            </a:r>
            <a:r>
              <a:rPr lang="en-US" sz="2400" dirty="0" err="1"/>
              <a:t>pojedinac</a:t>
            </a:r>
            <a:r>
              <a:rPr lang="en-US" sz="2400" dirty="0"/>
              <a:t> </a:t>
            </a:r>
            <a:r>
              <a:rPr lang="en-US" sz="2400" dirty="0" err="1"/>
              <a:t>koji</a:t>
            </a:r>
            <a:r>
              <a:rPr lang="en-US" sz="2400" dirty="0"/>
              <a:t> ne </a:t>
            </a:r>
            <a:r>
              <a:rPr lang="en-US" sz="2400" dirty="0" err="1"/>
              <a:t>radi</a:t>
            </a:r>
            <a:r>
              <a:rPr lang="en-US" sz="2400" dirty="0"/>
              <a:t> </a:t>
            </a:r>
            <a:r>
              <a:rPr lang="en-US" sz="2400" dirty="0" err="1"/>
              <a:t>ili</a:t>
            </a:r>
            <a:r>
              <a:rPr lang="en-US" sz="2400" dirty="0"/>
              <a:t> </a:t>
            </a:r>
            <a:r>
              <a:rPr lang="en-US" sz="2400" dirty="0" err="1"/>
              <a:t>malo</a:t>
            </a:r>
            <a:r>
              <a:rPr lang="en-US" sz="2400" dirty="0"/>
              <a:t> </a:t>
            </a:r>
            <a:r>
              <a:rPr lang="en-US" sz="2400" dirty="0" err="1"/>
              <a:t>radi</a:t>
            </a:r>
            <a:r>
              <a:rPr lang="en-US" sz="2400" dirty="0"/>
              <a:t>;</a:t>
            </a:r>
            <a:br>
              <a:rPr lang="en-US" sz="2400" dirty="0"/>
            </a:br>
            <a:r>
              <a:rPr lang="en-US" sz="2400" dirty="0"/>
              <a:t>2.</a:t>
            </a:r>
            <a:r>
              <a:rPr lang="bs-Latn-BA" sz="2400" dirty="0"/>
              <a:t> </a:t>
            </a:r>
            <a:r>
              <a:rPr lang="en-US" sz="2400" dirty="0" err="1"/>
              <a:t>dobici</a:t>
            </a:r>
            <a:r>
              <a:rPr lang="en-US" sz="2400" dirty="0"/>
              <a:t> od </a:t>
            </a:r>
            <a:r>
              <a:rPr lang="en-US" sz="2400" dirty="0" err="1"/>
              <a:t>igara</a:t>
            </a:r>
            <a:r>
              <a:rPr lang="en-US" sz="2400" dirty="0"/>
              <a:t> </a:t>
            </a:r>
            <a:r>
              <a:rPr lang="en-US" sz="2400" dirty="0" err="1"/>
              <a:t>na</a:t>
            </a:r>
            <a:r>
              <a:rPr lang="en-US" sz="2400" dirty="0"/>
              <a:t> </a:t>
            </a:r>
            <a:r>
              <a:rPr lang="en-US" sz="2400" dirty="0" err="1"/>
              <a:t>sreću</a:t>
            </a:r>
            <a:r>
              <a:rPr lang="en-US" sz="2400" dirty="0"/>
              <a:t>, </a:t>
            </a:r>
            <a:r>
              <a:rPr lang="en-US" sz="2400" dirty="0" err="1"/>
              <a:t>ukoliko</a:t>
            </a:r>
            <a:r>
              <a:rPr lang="en-US" sz="2400" dirty="0"/>
              <a:t> se ne </a:t>
            </a:r>
            <a:r>
              <a:rPr lang="en-US" sz="2400" dirty="0" err="1"/>
              <a:t>oporezuju</a:t>
            </a:r>
            <a:r>
              <a:rPr lang="en-US" sz="2400" dirty="0"/>
              <a:t> </a:t>
            </a:r>
            <a:r>
              <a:rPr lang="en-US" sz="2400" dirty="0" err="1"/>
              <a:t>drugim</a:t>
            </a:r>
            <a:r>
              <a:rPr lang="en-US" sz="2400" dirty="0"/>
              <a:t> </a:t>
            </a:r>
            <a:r>
              <a:rPr lang="en-US" sz="2400" dirty="0" err="1"/>
              <a:t>porezom</a:t>
            </a:r>
            <a:r>
              <a:rPr lang="en-US" sz="2400" dirty="0"/>
              <a:t>, </a:t>
            </a:r>
            <a:r>
              <a:rPr lang="en-US" sz="2400" dirty="0" err="1"/>
              <a:t>podliježu</a:t>
            </a:r>
            <a:r>
              <a:rPr lang="en-US" sz="2400" dirty="0"/>
              <a:t> </a:t>
            </a:r>
            <a:r>
              <a:rPr lang="en-US" sz="2400" dirty="0" err="1"/>
              <a:t>oporezivanju</a:t>
            </a:r>
            <a:r>
              <a:rPr lang="en-US" sz="2400" dirty="0"/>
              <a:t> </a:t>
            </a:r>
            <a:r>
              <a:rPr lang="en-US" sz="2400" dirty="0" err="1"/>
              <a:t>porezom</a:t>
            </a:r>
            <a:r>
              <a:rPr lang="en-US" sz="2400" dirty="0"/>
              <a:t> </a:t>
            </a:r>
            <a:r>
              <a:rPr lang="en-US" sz="2400" dirty="0" err="1"/>
              <a:t>na</a:t>
            </a:r>
            <a:r>
              <a:rPr lang="en-US" sz="2400" dirty="0"/>
              <a:t> </a:t>
            </a:r>
            <a:r>
              <a:rPr lang="en-US" sz="2400" dirty="0" err="1"/>
              <a:t>promet</a:t>
            </a:r>
            <a:r>
              <a:rPr lang="en-US" sz="2400" dirty="0"/>
              <a:t> </a:t>
            </a:r>
            <a:r>
              <a:rPr lang="en-US" sz="2400" dirty="0" err="1"/>
              <a:t>pri</a:t>
            </a:r>
            <a:r>
              <a:rPr lang="en-US" sz="2400" dirty="0"/>
              <a:t> </a:t>
            </a:r>
            <a:r>
              <a:rPr lang="en-US" sz="2400" dirty="0" err="1"/>
              <a:t>trošenju</a:t>
            </a:r>
            <a:r>
              <a:rPr lang="en-US" sz="2400" dirty="0"/>
              <a:t>;</a:t>
            </a:r>
            <a:br>
              <a:rPr lang="en-US" sz="2400" dirty="0"/>
            </a:br>
            <a:r>
              <a:rPr lang="en-US" sz="2400" dirty="0"/>
              <a:t>3.</a:t>
            </a:r>
            <a:r>
              <a:rPr lang="bs-Latn-BA" sz="2400" dirty="0"/>
              <a:t> </a:t>
            </a:r>
            <a:r>
              <a:rPr lang="en-US" sz="2400" dirty="0" err="1"/>
              <a:t>ako</a:t>
            </a:r>
            <a:r>
              <a:rPr lang="en-US" sz="2400" dirty="0"/>
              <a:t> </a:t>
            </a:r>
            <a:r>
              <a:rPr lang="en-US" sz="2400" dirty="0" err="1"/>
              <a:t>netko</a:t>
            </a:r>
            <a:r>
              <a:rPr lang="en-US" sz="2400" dirty="0"/>
              <a:t> </a:t>
            </a:r>
            <a:r>
              <a:rPr lang="en-US" sz="2400" dirty="0" err="1"/>
              <a:t>uštedi</a:t>
            </a:r>
            <a:r>
              <a:rPr lang="en-US" sz="2400" dirty="0"/>
              <a:t> </a:t>
            </a:r>
            <a:r>
              <a:rPr lang="en-US" sz="2400" dirty="0" err="1"/>
              <a:t>dio</a:t>
            </a:r>
            <a:r>
              <a:rPr lang="en-US" sz="2400" dirty="0"/>
              <a:t> </a:t>
            </a:r>
            <a:r>
              <a:rPr lang="en-US" sz="2400" dirty="0" err="1"/>
              <a:t>dohotka</a:t>
            </a:r>
            <a:r>
              <a:rPr lang="en-US" sz="2400" dirty="0"/>
              <a:t> </a:t>
            </a:r>
            <a:r>
              <a:rPr lang="en-US" sz="2400" dirty="0" err="1"/>
              <a:t>stoga</a:t>
            </a:r>
            <a:r>
              <a:rPr lang="en-US" sz="2400" dirty="0"/>
              <a:t> </a:t>
            </a:r>
            <a:r>
              <a:rPr lang="en-US" sz="2400" dirty="0" err="1"/>
              <a:t>što</a:t>
            </a:r>
            <a:r>
              <a:rPr lang="en-US" sz="2400" dirty="0"/>
              <a:t> je </a:t>
            </a:r>
            <a:r>
              <a:rPr lang="en-US" sz="2400" dirty="0" err="1"/>
              <a:t>određene</a:t>
            </a:r>
            <a:r>
              <a:rPr lang="en-US" sz="2400" dirty="0"/>
              <a:t> </a:t>
            </a:r>
            <a:r>
              <a:rPr lang="en-US" sz="2400" dirty="0" err="1"/>
              <a:t>poslove</a:t>
            </a:r>
            <a:r>
              <a:rPr lang="en-US" sz="2400" dirty="0"/>
              <a:t> </a:t>
            </a:r>
            <a:r>
              <a:rPr lang="en-US" sz="2400" dirty="0" err="1"/>
              <a:t>sam</a:t>
            </a:r>
            <a:r>
              <a:rPr lang="en-US" sz="2400" dirty="0"/>
              <a:t> </a:t>
            </a:r>
            <a:r>
              <a:rPr lang="en-US" sz="2400" dirty="0" err="1"/>
              <a:t>obavio</a:t>
            </a:r>
            <a:r>
              <a:rPr lang="en-US" sz="2400" dirty="0"/>
              <a:t>, </a:t>
            </a:r>
            <a:r>
              <a:rPr lang="en-US" sz="2400" dirty="0" err="1"/>
              <a:t>porezom</a:t>
            </a:r>
            <a:r>
              <a:rPr lang="en-US" sz="2400" dirty="0"/>
              <a:t> </a:t>
            </a:r>
            <a:r>
              <a:rPr lang="en-US" sz="2400" dirty="0" err="1"/>
              <a:t>na</a:t>
            </a:r>
            <a:r>
              <a:rPr lang="en-US" sz="2400" dirty="0"/>
              <a:t> </a:t>
            </a:r>
            <a:r>
              <a:rPr lang="en-US" sz="2400" dirty="0" err="1"/>
              <a:t>promet</a:t>
            </a:r>
            <a:r>
              <a:rPr lang="en-US" sz="2400" dirty="0"/>
              <a:t> </a:t>
            </a:r>
            <a:r>
              <a:rPr lang="en-US" sz="2400" dirty="0" err="1"/>
              <a:t>će</a:t>
            </a:r>
            <a:r>
              <a:rPr lang="en-US" sz="2400" dirty="0"/>
              <a:t> </a:t>
            </a:r>
            <a:r>
              <a:rPr lang="en-US" sz="2400" dirty="0" err="1"/>
              <a:t>biti</a:t>
            </a:r>
            <a:r>
              <a:rPr lang="en-US" sz="2400" dirty="0"/>
              <a:t> </a:t>
            </a:r>
            <a:r>
              <a:rPr lang="en-US" sz="2400" dirty="0" err="1"/>
              <a:t>obuhvaćen</a:t>
            </a:r>
            <a:r>
              <a:rPr lang="en-US" sz="2400" dirty="0"/>
              <a:t> </a:t>
            </a:r>
            <a:r>
              <a:rPr lang="en-US" sz="2400" dirty="0" err="1"/>
              <a:t>i</a:t>
            </a:r>
            <a:r>
              <a:rPr lang="en-US" sz="2400" dirty="0"/>
              <a:t> </a:t>
            </a:r>
            <a:r>
              <a:rPr lang="en-US" sz="2400" dirty="0" err="1"/>
              <a:t>taj</a:t>
            </a:r>
            <a:r>
              <a:rPr lang="en-US" sz="2400" dirty="0"/>
              <a:t> </a:t>
            </a:r>
            <a:r>
              <a:rPr lang="en-US" sz="2400" dirty="0" err="1"/>
              <a:t>dio</a:t>
            </a:r>
            <a:r>
              <a:rPr lang="en-US" sz="2400" dirty="0"/>
              <a:t> </a:t>
            </a:r>
            <a:r>
              <a:rPr lang="en-US" sz="2400" dirty="0" err="1"/>
              <a:t>kada</a:t>
            </a:r>
            <a:r>
              <a:rPr lang="en-US" sz="2400" dirty="0"/>
              <a:t> se </a:t>
            </a:r>
            <a:r>
              <a:rPr lang="en-US" sz="2400" dirty="0" err="1"/>
              <a:t>bude</a:t>
            </a:r>
            <a:r>
              <a:rPr lang="en-US" sz="2400" dirty="0"/>
              <a:t> </a:t>
            </a:r>
            <a:r>
              <a:rPr lang="en-US" sz="2400" dirty="0" err="1"/>
              <a:t>trošio</a:t>
            </a:r>
            <a:r>
              <a:rPr lang="en-US" sz="2400" dirty="0"/>
              <a:t>;</a:t>
            </a:r>
            <a:br>
              <a:rPr lang="en-US" sz="2400" dirty="0"/>
            </a:br>
            <a:r>
              <a:rPr lang="en-US" sz="2400" dirty="0"/>
              <a:t>4.</a:t>
            </a:r>
            <a:r>
              <a:rPr lang="bs-Latn-BA" sz="2400" dirty="0"/>
              <a:t> </a:t>
            </a:r>
            <a:r>
              <a:rPr lang="en-US" sz="2400" dirty="0" err="1"/>
              <a:t>dohodak</a:t>
            </a:r>
            <a:r>
              <a:rPr lang="en-US" sz="2400" dirty="0"/>
              <a:t> </a:t>
            </a:r>
            <a:r>
              <a:rPr lang="en-US" sz="2400" dirty="0" err="1"/>
              <a:t>ostvaren</a:t>
            </a:r>
            <a:r>
              <a:rPr lang="en-US" sz="2400" dirty="0"/>
              <a:t> </a:t>
            </a:r>
            <a:r>
              <a:rPr lang="en-US" sz="2400" dirty="0" err="1"/>
              <a:t>na</a:t>
            </a:r>
            <a:r>
              <a:rPr lang="en-US" sz="2400" dirty="0"/>
              <a:t> „</a:t>
            </a:r>
            <a:r>
              <a:rPr lang="en-US" sz="2400" dirty="0" err="1"/>
              <a:t>crnom</a:t>
            </a:r>
            <a:r>
              <a:rPr lang="en-US" sz="2400" dirty="0"/>
              <a:t> </a:t>
            </a:r>
            <a:r>
              <a:rPr lang="en-US" sz="2400" dirty="0" err="1"/>
              <a:t>tržištu</a:t>
            </a:r>
            <a:r>
              <a:rPr lang="en-US" sz="2400" dirty="0"/>
              <a:t>“ </a:t>
            </a:r>
            <a:r>
              <a:rPr lang="en-US" sz="2400" dirty="0" err="1"/>
              <a:t>oporezuje</a:t>
            </a:r>
            <a:r>
              <a:rPr lang="en-US" sz="2400" dirty="0"/>
              <a:t> se </a:t>
            </a:r>
            <a:r>
              <a:rPr lang="en-US" sz="2400" dirty="0" err="1"/>
              <a:t>porezom</a:t>
            </a:r>
            <a:r>
              <a:rPr lang="en-US" sz="2400" dirty="0"/>
              <a:t> </a:t>
            </a:r>
            <a:r>
              <a:rPr lang="en-US" sz="2400" dirty="0" err="1"/>
              <a:t>na</a:t>
            </a:r>
            <a:r>
              <a:rPr lang="en-US" sz="2400" dirty="0"/>
              <a:t> </a:t>
            </a:r>
            <a:r>
              <a:rPr lang="en-US" sz="2400" dirty="0" err="1"/>
              <a:t>promet</a:t>
            </a:r>
            <a:r>
              <a:rPr lang="en-US" sz="2400" dirty="0"/>
              <a:t> u </a:t>
            </a:r>
            <a:r>
              <a:rPr lang="en-US" sz="2400" dirty="0" err="1"/>
              <a:t>trenutku</a:t>
            </a:r>
            <a:r>
              <a:rPr lang="en-US" sz="2400" dirty="0"/>
              <a:t> </a:t>
            </a:r>
            <a:r>
              <a:rPr lang="en-US" sz="2400" dirty="0" err="1"/>
              <a:t>njegovog</a:t>
            </a:r>
            <a:r>
              <a:rPr lang="en-US" sz="2400" dirty="0"/>
              <a:t> </a:t>
            </a:r>
            <a:r>
              <a:rPr lang="en-US" sz="2400" dirty="0" err="1"/>
              <a:t>trošenja</a:t>
            </a:r>
            <a:r>
              <a:rPr lang="en-US" sz="2400" dirty="0"/>
              <a:t>;</a:t>
            </a:r>
            <a:br>
              <a:rPr lang="en-US" sz="2400" dirty="0"/>
            </a:br>
            <a:r>
              <a:rPr lang="en-US" sz="2400" dirty="0"/>
              <a:t>5.</a:t>
            </a:r>
            <a:r>
              <a:rPr lang="bs-Latn-BA" sz="2400" dirty="0"/>
              <a:t> </a:t>
            </a:r>
            <a:r>
              <a:rPr lang="en-US" sz="2400" dirty="0" err="1"/>
              <a:t>svojim</a:t>
            </a:r>
            <a:r>
              <a:rPr lang="en-US" sz="2400" dirty="0"/>
              <a:t> </a:t>
            </a:r>
            <a:r>
              <a:rPr lang="en-US" sz="2400" dirty="0" err="1"/>
              <a:t>proporcionalnim</a:t>
            </a:r>
            <a:r>
              <a:rPr lang="en-US" sz="2400" dirty="0"/>
              <a:t> </a:t>
            </a:r>
            <a:r>
              <a:rPr lang="en-US" sz="2400" dirty="0" err="1"/>
              <a:t>stopama</a:t>
            </a:r>
            <a:r>
              <a:rPr lang="en-US" sz="2400" dirty="0"/>
              <a:t>, </a:t>
            </a:r>
            <a:r>
              <a:rPr lang="en-US" sz="2400" dirty="0" err="1"/>
              <a:t>porez</a:t>
            </a:r>
            <a:r>
              <a:rPr lang="en-US" sz="2400" dirty="0"/>
              <a:t> </a:t>
            </a:r>
            <a:r>
              <a:rPr lang="en-US" sz="2400" dirty="0" err="1"/>
              <a:t>na</a:t>
            </a:r>
            <a:r>
              <a:rPr lang="en-US" sz="2400" dirty="0"/>
              <a:t> </a:t>
            </a:r>
            <a:r>
              <a:rPr lang="en-US" sz="2400" dirty="0" err="1"/>
              <a:t>promet</a:t>
            </a:r>
            <a:r>
              <a:rPr lang="en-US" sz="2400" dirty="0"/>
              <a:t> </a:t>
            </a:r>
            <a:r>
              <a:rPr lang="en-US" sz="2400" dirty="0" err="1"/>
              <a:t>blaže</a:t>
            </a:r>
            <a:r>
              <a:rPr lang="en-US" sz="2400" dirty="0"/>
              <a:t> </a:t>
            </a:r>
            <a:r>
              <a:rPr lang="en-US" sz="2400" dirty="0" err="1"/>
              <a:t>opterećuje</a:t>
            </a:r>
            <a:r>
              <a:rPr lang="en-US" sz="2400" dirty="0"/>
              <a:t> </a:t>
            </a:r>
            <a:r>
              <a:rPr lang="en-US" sz="2400" dirty="0" err="1"/>
              <a:t>dio</a:t>
            </a:r>
            <a:r>
              <a:rPr lang="en-US" sz="2400" dirty="0"/>
              <a:t> </a:t>
            </a:r>
            <a:r>
              <a:rPr lang="en-US" sz="2400" dirty="0" err="1"/>
              <a:t>dohotka</a:t>
            </a:r>
            <a:r>
              <a:rPr lang="en-US" sz="2400" dirty="0"/>
              <a:t> </a:t>
            </a:r>
            <a:r>
              <a:rPr lang="en-US" sz="2400" dirty="0" err="1"/>
              <a:t>koji</a:t>
            </a:r>
            <a:r>
              <a:rPr lang="en-US" sz="2400" dirty="0"/>
              <a:t> se </a:t>
            </a:r>
            <a:r>
              <a:rPr lang="en-US" sz="2400" dirty="0" err="1"/>
              <a:t>troši</a:t>
            </a:r>
            <a:r>
              <a:rPr lang="en-US" sz="2400" dirty="0"/>
              <a:t>;</a:t>
            </a:r>
            <a:br>
              <a:rPr lang="en-US" sz="2400" dirty="0"/>
            </a:br>
            <a:r>
              <a:rPr lang="en-US" sz="2400" dirty="0"/>
              <a:t>6.</a:t>
            </a:r>
            <a:r>
              <a:rPr lang="bs-Latn-BA" sz="2400" dirty="0"/>
              <a:t> </a:t>
            </a:r>
            <a:r>
              <a:rPr lang="en-US" sz="2400" dirty="0" err="1"/>
              <a:t>porezna</a:t>
            </a:r>
            <a:r>
              <a:rPr lang="en-US" sz="2400" dirty="0"/>
              <a:t> </a:t>
            </a:r>
            <a:r>
              <a:rPr lang="en-US" sz="2400" dirty="0" err="1"/>
              <a:t>evazija</a:t>
            </a:r>
            <a:r>
              <a:rPr lang="en-US" sz="2400" dirty="0"/>
              <a:t> je </a:t>
            </a:r>
            <a:r>
              <a:rPr lang="en-US" sz="2400" dirty="0" err="1"/>
              <a:t>kod</a:t>
            </a:r>
            <a:r>
              <a:rPr lang="en-US" sz="2400" dirty="0"/>
              <a:t> </a:t>
            </a:r>
            <a:r>
              <a:rPr lang="en-US" sz="2400" dirty="0" err="1"/>
              <a:t>poreza</a:t>
            </a:r>
            <a:r>
              <a:rPr lang="en-US" sz="2400" dirty="0"/>
              <a:t> </a:t>
            </a:r>
            <a:r>
              <a:rPr lang="en-US" sz="2400" dirty="0" err="1"/>
              <a:t>na</a:t>
            </a:r>
            <a:r>
              <a:rPr lang="en-US" sz="2400" dirty="0"/>
              <a:t> </a:t>
            </a:r>
            <a:r>
              <a:rPr lang="en-US" sz="2400" dirty="0" err="1"/>
              <a:t>promet</a:t>
            </a:r>
            <a:r>
              <a:rPr lang="en-US" sz="2400" dirty="0"/>
              <a:t> </a:t>
            </a:r>
            <a:r>
              <a:rPr lang="en-US" sz="2400" dirty="0" err="1"/>
              <a:t>rjeđa</a:t>
            </a:r>
            <a:r>
              <a:rPr lang="en-US" sz="2400" dirty="0"/>
              <a:t> </a:t>
            </a:r>
            <a:r>
              <a:rPr lang="en-US" sz="2400" dirty="0" err="1"/>
              <a:t>pojava</a:t>
            </a:r>
            <a:r>
              <a:rPr lang="en-US" sz="2400" dirty="0"/>
              <a:t>;</a:t>
            </a:r>
            <a:br>
              <a:rPr lang="en-US" sz="2400" dirty="0"/>
            </a:br>
            <a:r>
              <a:rPr lang="en-US" sz="2400" dirty="0"/>
              <a:t>7.</a:t>
            </a:r>
            <a:r>
              <a:rPr lang="bs-Latn-BA" sz="2400" dirty="0"/>
              <a:t> </a:t>
            </a:r>
            <a:r>
              <a:rPr lang="en-US" sz="2400" dirty="0" err="1"/>
              <a:t>jednostavniji</a:t>
            </a:r>
            <a:r>
              <a:rPr lang="en-US" sz="2400" dirty="0"/>
              <a:t> je </a:t>
            </a:r>
            <a:r>
              <a:rPr lang="en-US" sz="2400" dirty="0" err="1"/>
              <a:t>i</a:t>
            </a:r>
            <a:r>
              <a:rPr lang="en-US" sz="2400" dirty="0"/>
              <a:t> </a:t>
            </a:r>
            <a:r>
              <a:rPr lang="en-US" sz="2400" dirty="0" err="1"/>
              <a:t>transparentniji</a:t>
            </a:r>
            <a:r>
              <a:rPr lang="en-US" sz="2400" dirty="0"/>
              <a:t> od </a:t>
            </a:r>
            <a:r>
              <a:rPr lang="en-US" sz="2400" dirty="0" err="1"/>
              <a:t>poreza</a:t>
            </a:r>
            <a:r>
              <a:rPr lang="en-US" sz="2400" dirty="0"/>
              <a:t> </a:t>
            </a:r>
            <a:r>
              <a:rPr lang="en-US" sz="2400" dirty="0" err="1"/>
              <a:t>na</a:t>
            </a:r>
            <a:r>
              <a:rPr lang="en-US" sz="2400" dirty="0"/>
              <a:t> </a:t>
            </a:r>
            <a:r>
              <a:rPr lang="en-US" sz="2400" dirty="0" err="1"/>
              <a:t>dohodak</a:t>
            </a:r>
            <a:r>
              <a:rPr lang="en-US" sz="2400" dirty="0"/>
              <a:t>;</a:t>
            </a:r>
            <a:br>
              <a:rPr lang="en-US" sz="2400" dirty="0"/>
            </a:br>
            <a:r>
              <a:rPr lang="en-US" sz="2400" dirty="0"/>
              <a:t>8.</a:t>
            </a:r>
            <a:r>
              <a:rPr lang="bs-Latn-BA" sz="2400" dirty="0"/>
              <a:t> </a:t>
            </a:r>
            <a:r>
              <a:rPr lang="en-US" sz="2400" dirty="0" err="1"/>
              <a:t>kolebanja</a:t>
            </a:r>
            <a:r>
              <a:rPr lang="en-US" sz="2400" dirty="0"/>
              <a:t> u </a:t>
            </a:r>
            <a:r>
              <a:rPr lang="en-US" sz="2400" dirty="0" err="1"/>
              <a:t>godišnjoj</a:t>
            </a:r>
            <a:r>
              <a:rPr lang="en-US" sz="2400" dirty="0"/>
              <a:t> </a:t>
            </a:r>
            <a:r>
              <a:rPr lang="en-US" sz="2400" dirty="0" err="1"/>
              <a:t>potrošnji</a:t>
            </a:r>
            <a:r>
              <a:rPr lang="en-US" sz="2400" dirty="0"/>
              <a:t> </a:t>
            </a:r>
            <a:r>
              <a:rPr lang="en-US" sz="2400" dirty="0" err="1"/>
              <a:t>pojedinaca</a:t>
            </a:r>
            <a:r>
              <a:rPr lang="en-US" sz="2400" dirty="0"/>
              <a:t> </a:t>
            </a:r>
            <a:r>
              <a:rPr lang="en-US" sz="2400" dirty="0" err="1"/>
              <a:t>mnogo</a:t>
            </a:r>
            <a:r>
              <a:rPr lang="en-US" sz="2400" dirty="0"/>
              <a:t> </a:t>
            </a:r>
            <a:r>
              <a:rPr lang="en-US" sz="2400" dirty="0" err="1"/>
              <a:t>su</a:t>
            </a:r>
            <a:r>
              <a:rPr lang="en-US" sz="2400" dirty="0"/>
              <a:t> </a:t>
            </a:r>
            <a:r>
              <a:rPr lang="en-US" sz="2400" dirty="0" err="1"/>
              <a:t>manja</a:t>
            </a:r>
            <a:r>
              <a:rPr lang="en-US" sz="2400" dirty="0"/>
              <a:t> od </a:t>
            </a:r>
            <a:r>
              <a:rPr lang="en-US" sz="2400" dirty="0" err="1"/>
              <a:t>kolebanja</a:t>
            </a:r>
            <a:r>
              <a:rPr lang="en-US" sz="2400" dirty="0"/>
              <a:t> u </a:t>
            </a:r>
            <a:r>
              <a:rPr lang="en-US" sz="2400" dirty="0" err="1"/>
              <a:t>veličini</a:t>
            </a:r>
            <a:r>
              <a:rPr lang="en-US" sz="2400" dirty="0"/>
              <a:t> </a:t>
            </a:r>
            <a:r>
              <a:rPr lang="en-US" sz="2400" dirty="0" err="1"/>
              <a:t>dohotka</a:t>
            </a:r>
            <a:r>
              <a:rPr lang="en-US" sz="2400" dirty="0"/>
              <a:t>;</a:t>
            </a:r>
            <a:br>
              <a:rPr lang="en-US" sz="2400" dirty="0"/>
            </a:br>
            <a:r>
              <a:rPr lang="en-US" sz="2400" dirty="0"/>
              <a:t>9.</a:t>
            </a:r>
            <a:r>
              <a:rPr lang="bs-Latn-BA" sz="2400" dirty="0"/>
              <a:t> </a:t>
            </a:r>
            <a:r>
              <a:rPr lang="en-US" sz="2400" dirty="0" err="1"/>
              <a:t>porez</a:t>
            </a:r>
            <a:r>
              <a:rPr lang="en-US" sz="2400" dirty="0"/>
              <a:t> </a:t>
            </a:r>
            <a:r>
              <a:rPr lang="en-US" sz="2400" dirty="0" err="1"/>
              <a:t>na</a:t>
            </a:r>
            <a:r>
              <a:rPr lang="en-US" sz="2400" dirty="0"/>
              <a:t> </a:t>
            </a:r>
            <a:r>
              <a:rPr lang="en-US" sz="2400" dirty="0" err="1"/>
              <a:t>promet</a:t>
            </a:r>
            <a:r>
              <a:rPr lang="en-US" sz="2400" dirty="0"/>
              <a:t> je </a:t>
            </a:r>
            <a:r>
              <a:rPr lang="en-US" sz="2400" dirty="0" err="1"/>
              <a:t>neprimjetniji</a:t>
            </a:r>
            <a:r>
              <a:rPr lang="en-US" sz="2400" dirty="0"/>
              <a:t> </a:t>
            </a:r>
            <a:r>
              <a:rPr lang="en-US" sz="2400" dirty="0" err="1"/>
              <a:t>porez</a:t>
            </a:r>
            <a:r>
              <a:rPr lang="en-US" sz="2400" dirty="0"/>
              <a:t> od </a:t>
            </a:r>
            <a:r>
              <a:rPr lang="en-US" sz="2400" dirty="0" err="1"/>
              <a:t>poreza</a:t>
            </a:r>
            <a:r>
              <a:rPr lang="en-US" sz="2400" dirty="0"/>
              <a:t> </a:t>
            </a:r>
            <a:r>
              <a:rPr lang="en-US" sz="2400" dirty="0" err="1"/>
              <a:t>na</a:t>
            </a:r>
            <a:r>
              <a:rPr lang="en-US" sz="2400" dirty="0"/>
              <a:t> </a:t>
            </a:r>
            <a:r>
              <a:rPr lang="en-US" sz="2400" dirty="0" err="1"/>
              <a:t>dohodak</a:t>
            </a:r>
            <a:r>
              <a:rPr lang="en-US" sz="2400" dirty="0"/>
              <a:t>.</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84" y="1058779"/>
            <a:ext cx="8332136" cy="5175651"/>
          </a:xfrm>
        </p:spPr>
        <p:txBody>
          <a:bodyPr>
            <a:normAutofit/>
          </a:bodyPr>
          <a:lstStyle/>
          <a:p>
            <a:pPr algn="l"/>
            <a:r>
              <a:rPr lang="en-US" sz="2400" dirty="0" err="1"/>
              <a:t>Nedostaci</a:t>
            </a:r>
            <a:r>
              <a:rPr lang="en-US" sz="2400" dirty="0"/>
              <a:t> </a:t>
            </a:r>
            <a:r>
              <a:rPr lang="en-US" sz="2400" dirty="0" err="1"/>
              <a:t>oporezivanja</a:t>
            </a:r>
            <a:r>
              <a:rPr lang="en-US" sz="2400" dirty="0"/>
              <a:t> </a:t>
            </a:r>
            <a:r>
              <a:rPr lang="en-US" sz="2400" dirty="0" err="1"/>
              <a:t>potrošnje</a:t>
            </a:r>
            <a:r>
              <a:rPr lang="en-US" sz="2400" dirty="0"/>
              <a:t> </a:t>
            </a:r>
            <a:r>
              <a:rPr lang="en-US" sz="2400" dirty="0" err="1"/>
              <a:t>odnose</a:t>
            </a:r>
            <a:r>
              <a:rPr lang="en-US" sz="2400" dirty="0"/>
              <a:t> </a:t>
            </a:r>
            <a:r>
              <a:rPr lang="en-US" sz="2400" dirty="0">
                <a:sym typeface="+mn-ea"/>
              </a:rPr>
              <a:t>se </a:t>
            </a:r>
            <a:r>
              <a:rPr lang="en-US" sz="2400" dirty="0" err="1"/>
              <a:t>na</a:t>
            </a:r>
            <a:r>
              <a:rPr lang="en-US" sz="2400" dirty="0"/>
              <a:t> </a:t>
            </a:r>
            <a:r>
              <a:rPr lang="en-US" sz="2400" dirty="0" err="1"/>
              <a:t>nemogućnost</a:t>
            </a:r>
            <a:r>
              <a:rPr lang="en-US" sz="2400" dirty="0"/>
              <a:t> </a:t>
            </a:r>
            <a:r>
              <a:rPr lang="en-US" sz="2400" dirty="0" err="1"/>
              <a:t>ostvarivanja</a:t>
            </a:r>
            <a:r>
              <a:rPr lang="en-US" sz="2400" dirty="0"/>
              <a:t> </a:t>
            </a:r>
            <a:r>
              <a:rPr lang="en-US" sz="2400" dirty="0" err="1"/>
              <a:t>vertikalne</a:t>
            </a:r>
            <a:r>
              <a:rPr lang="en-US" sz="2400" dirty="0"/>
              <a:t> </a:t>
            </a:r>
            <a:r>
              <a:rPr lang="en-US" sz="2400" dirty="0" err="1"/>
              <a:t>i</a:t>
            </a:r>
            <a:r>
              <a:rPr lang="en-US" sz="2400" dirty="0"/>
              <a:t> </a:t>
            </a:r>
            <a:r>
              <a:rPr lang="en-US" sz="2400" dirty="0" err="1"/>
              <a:t>horizontalne</a:t>
            </a:r>
            <a:r>
              <a:rPr lang="en-US" sz="2400" dirty="0"/>
              <a:t> </a:t>
            </a:r>
            <a:r>
              <a:rPr lang="en-US" sz="2400" dirty="0" err="1"/>
              <a:t>pravednosti</a:t>
            </a:r>
            <a:r>
              <a:rPr lang="en-US" sz="2400" dirty="0"/>
              <a:t>, </a:t>
            </a:r>
            <a:r>
              <a:rPr lang="en-US" sz="2400" dirty="0" err="1"/>
              <a:t>koje</a:t>
            </a:r>
            <a:r>
              <a:rPr lang="en-US" sz="2400" dirty="0"/>
              <a:t> se </a:t>
            </a:r>
            <a:r>
              <a:rPr lang="en-US" sz="2400" dirty="0" err="1"/>
              <a:t>daleko</a:t>
            </a:r>
            <a:r>
              <a:rPr lang="en-US" sz="2400" dirty="0"/>
              <a:t> </a:t>
            </a:r>
            <a:r>
              <a:rPr lang="en-US" sz="2400" dirty="0" err="1"/>
              <a:t>uspješnije</a:t>
            </a:r>
            <a:r>
              <a:rPr lang="en-US" sz="2400" dirty="0"/>
              <a:t> </a:t>
            </a:r>
            <a:r>
              <a:rPr lang="en-US" sz="2400" dirty="0" err="1"/>
              <a:t>ostvaruju</a:t>
            </a:r>
            <a:r>
              <a:rPr lang="en-US" sz="2400" dirty="0"/>
              <a:t> </a:t>
            </a:r>
            <a:r>
              <a:rPr lang="en-US" sz="2400" dirty="0" err="1"/>
              <a:t>putem</a:t>
            </a:r>
            <a:r>
              <a:rPr lang="en-US" sz="2400" dirty="0"/>
              <a:t> </a:t>
            </a:r>
            <a:r>
              <a:rPr lang="en-US" sz="2400" dirty="0" err="1"/>
              <a:t>oporezivanja</a:t>
            </a:r>
            <a:r>
              <a:rPr lang="en-US" sz="2400" dirty="0"/>
              <a:t> </a:t>
            </a:r>
            <a:r>
              <a:rPr lang="en-US" sz="2400" dirty="0" err="1"/>
              <a:t>dohotka</a:t>
            </a:r>
            <a:r>
              <a:rPr lang="en-US" sz="2400" dirty="0"/>
              <a:t>.</a:t>
            </a:r>
            <a:br>
              <a:rPr lang="en-US" sz="2400" dirty="0"/>
            </a:br>
            <a:br>
              <a:rPr lang="en-US" sz="2400" dirty="0"/>
            </a:br>
            <a:r>
              <a:rPr lang="en-US" sz="2400" dirty="0" err="1"/>
              <a:t>Nesporna</a:t>
            </a:r>
            <a:r>
              <a:rPr lang="en-US" sz="2400" dirty="0"/>
              <a:t> </a:t>
            </a:r>
            <a:r>
              <a:rPr lang="en-US" sz="2400" dirty="0" err="1"/>
              <a:t>odlika</a:t>
            </a:r>
            <a:r>
              <a:rPr lang="en-US" sz="2400" dirty="0"/>
              <a:t> </a:t>
            </a:r>
            <a:r>
              <a:rPr lang="en-US" sz="2400" dirty="0" err="1"/>
              <a:t>poreza</a:t>
            </a:r>
            <a:r>
              <a:rPr lang="en-US" sz="2400" dirty="0"/>
              <a:t> </a:t>
            </a:r>
            <a:r>
              <a:rPr lang="en-US" sz="2400" dirty="0" err="1"/>
              <a:t>na</a:t>
            </a:r>
            <a:r>
              <a:rPr lang="en-US" sz="2400" dirty="0"/>
              <a:t> </a:t>
            </a:r>
            <a:r>
              <a:rPr lang="en-US" sz="2400" dirty="0" err="1"/>
              <a:t>dohodak</a:t>
            </a:r>
            <a:r>
              <a:rPr lang="en-US" sz="2400" dirty="0"/>
              <a:t> </a:t>
            </a:r>
            <a:r>
              <a:rPr lang="en-US" sz="2400" dirty="0" err="1"/>
              <a:t>odnosi</a:t>
            </a:r>
            <a:r>
              <a:rPr lang="en-US" sz="2400" dirty="0"/>
              <a:t> se </a:t>
            </a:r>
            <a:r>
              <a:rPr lang="en-US" sz="2400" dirty="0" err="1"/>
              <a:t>na</a:t>
            </a:r>
            <a:r>
              <a:rPr lang="en-US" sz="2400" dirty="0"/>
              <a:t> </a:t>
            </a:r>
            <a:r>
              <a:rPr lang="en-US" sz="2400" dirty="0" err="1"/>
              <a:t>njegovu</a:t>
            </a:r>
            <a:r>
              <a:rPr lang="en-US" sz="2400" dirty="0"/>
              <a:t> </a:t>
            </a:r>
            <a:r>
              <a:rPr lang="en-US" sz="2400" dirty="0" err="1"/>
              <a:t>izdašnost</a:t>
            </a:r>
            <a:r>
              <a:rPr lang="en-US" sz="2400" dirty="0"/>
              <a:t>, a </a:t>
            </a:r>
            <a:r>
              <a:rPr lang="en-US" sz="2400" dirty="0" err="1"/>
              <a:t>nezaobilazna</a:t>
            </a:r>
            <a:r>
              <a:rPr lang="en-US" sz="2400" dirty="0"/>
              <a:t> mana, </a:t>
            </a:r>
            <a:r>
              <a:rPr lang="en-US" sz="2400" dirty="0" err="1"/>
              <a:t>naročito</a:t>
            </a:r>
            <a:r>
              <a:rPr lang="en-US" sz="2400" dirty="0"/>
              <a:t> </a:t>
            </a:r>
            <a:r>
              <a:rPr lang="en-US" sz="2400" dirty="0" err="1"/>
              <a:t>ukoliko</a:t>
            </a:r>
            <a:r>
              <a:rPr lang="en-US" sz="2400" dirty="0"/>
              <a:t> se </a:t>
            </a:r>
            <a:r>
              <a:rPr lang="en-US" sz="2400" dirty="0" err="1"/>
              <a:t>primjenjuje</a:t>
            </a:r>
            <a:r>
              <a:rPr lang="en-US" sz="2400" dirty="0"/>
              <a:t> po </a:t>
            </a:r>
            <a:r>
              <a:rPr lang="en-US" sz="2400" dirty="0" err="1"/>
              <a:t>progresivnim</a:t>
            </a:r>
            <a:r>
              <a:rPr lang="en-US" sz="2400" dirty="0"/>
              <a:t> </a:t>
            </a:r>
            <a:r>
              <a:rPr lang="en-US" sz="2400" dirty="0" err="1"/>
              <a:t>stopama</a:t>
            </a:r>
            <a:r>
              <a:rPr lang="en-US" sz="2400" dirty="0"/>
              <a:t>, </a:t>
            </a:r>
            <a:r>
              <a:rPr lang="en-US" sz="2400" dirty="0" err="1"/>
              <a:t>odnosi</a:t>
            </a:r>
            <a:r>
              <a:rPr lang="en-US" sz="2400" dirty="0"/>
              <a:t> se </a:t>
            </a:r>
            <a:r>
              <a:rPr lang="en-US" sz="2400" dirty="0" err="1"/>
              <a:t>na</a:t>
            </a:r>
            <a:r>
              <a:rPr lang="en-US" sz="2400" dirty="0"/>
              <a:t> </a:t>
            </a:r>
            <a:r>
              <a:rPr lang="en-US" sz="2400" dirty="0" err="1"/>
              <a:t>njegovu</a:t>
            </a:r>
            <a:r>
              <a:rPr lang="en-US" sz="2400" dirty="0"/>
              <a:t> </a:t>
            </a:r>
            <a:r>
              <a:rPr lang="en-US" sz="2400" dirty="0" err="1"/>
              <a:t>kompleksnost</a:t>
            </a:r>
            <a:r>
              <a:rPr lang="en-US" sz="2400" dirty="0"/>
              <a:t> </a:t>
            </a:r>
            <a:r>
              <a:rPr lang="en-US" sz="2400" dirty="0" err="1"/>
              <a:t>i</a:t>
            </a:r>
            <a:r>
              <a:rPr lang="en-US" sz="2400" dirty="0"/>
              <a:t> </a:t>
            </a:r>
            <a:r>
              <a:rPr lang="en-US" sz="2400" dirty="0" err="1"/>
              <a:t>kompliciranost</a:t>
            </a:r>
            <a:r>
              <a:rPr lang="en-US" sz="2400" dirty="0"/>
              <a:t> u </a:t>
            </a:r>
            <a:r>
              <a:rPr lang="en-US" sz="2400" dirty="0" err="1"/>
              <a:t>praktičnoj</a:t>
            </a:r>
            <a:r>
              <a:rPr lang="en-US" sz="2400" dirty="0"/>
              <a:t> </a:t>
            </a:r>
            <a:r>
              <a:rPr lang="en-US" sz="2400" dirty="0" err="1"/>
              <a:t>primjeni</a:t>
            </a:r>
            <a:r>
              <a:rPr lang="en-US" sz="2400" dirty="0"/>
              <a:t>, </a:t>
            </a:r>
            <a:r>
              <a:rPr lang="en-US" sz="2400" dirty="0" err="1"/>
              <a:t>odnosno</a:t>
            </a:r>
            <a:r>
              <a:rPr lang="en-US" sz="2400" dirty="0"/>
              <a:t> </a:t>
            </a:r>
            <a:r>
              <a:rPr lang="en-US" sz="2400" dirty="0" err="1"/>
              <a:t>izvršenju</a:t>
            </a:r>
            <a:r>
              <a:rPr lang="en-US" sz="2400" dirty="0"/>
              <a:t> </a:t>
            </a:r>
            <a:r>
              <a:rPr lang="en-US" sz="2400" dirty="0" err="1"/>
              <a:t>porezne</a:t>
            </a:r>
            <a:r>
              <a:rPr lang="en-US" sz="2400" dirty="0"/>
              <a:t> </a:t>
            </a:r>
            <a:r>
              <a:rPr lang="en-US" sz="2400" dirty="0" err="1"/>
              <a:t>obaveze</a:t>
            </a:r>
            <a:r>
              <a:rPr lang="en-US" sz="2400" dirty="0"/>
              <a:t> </a:t>
            </a:r>
            <a:r>
              <a:rPr lang="en-US" sz="2400" dirty="0" err="1"/>
              <a:t>zbog</a:t>
            </a:r>
            <a:r>
              <a:rPr lang="en-US" sz="2400" dirty="0"/>
              <a:t> </a:t>
            </a:r>
            <a:r>
              <a:rPr lang="en-US" sz="2400" dirty="0" err="1"/>
              <a:t>uzimanja</a:t>
            </a:r>
            <a:r>
              <a:rPr lang="en-US" sz="2400" dirty="0"/>
              <a:t> u </a:t>
            </a:r>
            <a:r>
              <a:rPr lang="en-US" sz="2400" dirty="0" err="1"/>
              <a:t>obzir</a:t>
            </a:r>
            <a:r>
              <a:rPr lang="en-US" sz="2400" dirty="0"/>
              <a:t> </a:t>
            </a:r>
            <a:r>
              <a:rPr lang="en-US" sz="2400" dirty="0" err="1"/>
              <a:t>osobnih</a:t>
            </a:r>
            <a:r>
              <a:rPr lang="en-US" sz="2400" dirty="0"/>
              <a:t> </a:t>
            </a:r>
            <a:r>
              <a:rPr lang="en-US" sz="2400" dirty="0" err="1"/>
              <a:t>okolnosti</a:t>
            </a:r>
            <a:r>
              <a:rPr lang="en-US" sz="2400" dirty="0"/>
              <a:t> </a:t>
            </a:r>
            <a:r>
              <a:rPr lang="en-US" sz="2400" dirty="0" err="1"/>
              <a:t>poreznog</a:t>
            </a:r>
            <a:r>
              <a:rPr lang="en-US" sz="2400" dirty="0"/>
              <a:t> </a:t>
            </a:r>
            <a:r>
              <a:rPr lang="en-US" sz="2400" dirty="0" err="1"/>
              <a:t>obveznika</a:t>
            </a:r>
            <a:r>
              <a:rPr lang="en-US" sz="2400" dirty="0"/>
              <a:t> </a:t>
            </a:r>
            <a:r>
              <a:rPr lang="en-US" sz="2400" dirty="0" err="1"/>
              <a:t>i</a:t>
            </a:r>
            <a:r>
              <a:rPr lang="en-US" sz="2400" dirty="0"/>
              <a:t> </a:t>
            </a:r>
            <a:r>
              <a:rPr lang="en-US" sz="2400" dirty="0" err="1"/>
              <a:t>članova</a:t>
            </a:r>
            <a:r>
              <a:rPr lang="en-US" sz="2400" dirty="0"/>
              <a:t> </a:t>
            </a:r>
            <a:r>
              <a:rPr lang="en-US" sz="2400" dirty="0" err="1"/>
              <a:t>njegovog</a:t>
            </a:r>
            <a:r>
              <a:rPr lang="en-US" sz="2400" dirty="0"/>
              <a:t> </a:t>
            </a:r>
            <a:r>
              <a:rPr lang="en-US" sz="2400" dirty="0" err="1"/>
              <a:t>porodičnog</a:t>
            </a:r>
            <a:r>
              <a:rPr lang="en-US" sz="2400" dirty="0"/>
              <a:t> </a:t>
            </a:r>
            <a:r>
              <a:rPr lang="en-US" sz="2400" dirty="0" err="1"/>
              <a:t>domaćinstva</a:t>
            </a:r>
            <a:r>
              <a:rPr lang="en-US" sz="2400" dirty="0"/>
              <a:t>.</a:t>
            </a:r>
            <a:br>
              <a:rPr lang="en-US" sz="2400" dirty="0"/>
            </a:br>
            <a:endParaRPr lang="en-US" sz="24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395" y="742950"/>
            <a:ext cx="8707755" cy="5894705"/>
          </a:xfrm>
        </p:spPr>
        <p:txBody>
          <a:bodyPr>
            <a:normAutofit fontScale="90000"/>
          </a:bodyPr>
          <a:lstStyle/>
          <a:p>
            <a:pPr algn="l"/>
            <a:r>
              <a:rPr lang="en-US" sz="2400" dirty="0" err="1"/>
              <a:t>Iako</a:t>
            </a:r>
            <a:r>
              <a:rPr lang="en-US" sz="2400" dirty="0"/>
              <a:t> se </a:t>
            </a:r>
            <a:r>
              <a:rPr lang="en-US" sz="2400" dirty="0" err="1"/>
              <a:t>porez</a:t>
            </a:r>
            <a:r>
              <a:rPr lang="en-US" sz="2400" dirty="0"/>
              <a:t> </a:t>
            </a:r>
            <a:r>
              <a:rPr lang="en-US" sz="2400" dirty="0" err="1"/>
              <a:t>na</a:t>
            </a:r>
            <a:r>
              <a:rPr lang="en-US" sz="2400" dirty="0"/>
              <a:t> </a:t>
            </a:r>
            <a:r>
              <a:rPr lang="en-US" sz="2400" dirty="0" err="1"/>
              <a:t>dohodak</a:t>
            </a:r>
            <a:r>
              <a:rPr lang="en-US" sz="2400" dirty="0"/>
              <a:t> </a:t>
            </a:r>
            <a:r>
              <a:rPr lang="en-US" sz="2400" dirty="0" err="1"/>
              <a:t>može</a:t>
            </a:r>
            <a:r>
              <a:rPr lang="en-US" sz="2400" dirty="0"/>
              <a:t> </a:t>
            </a:r>
            <a:r>
              <a:rPr lang="en-US" sz="2400" dirty="0" err="1"/>
              <a:t>smatrati</a:t>
            </a:r>
            <a:r>
              <a:rPr lang="en-US" sz="2400" dirty="0"/>
              <a:t> </a:t>
            </a:r>
            <a:r>
              <a:rPr lang="en-US" sz="2400" dirty="0" err="1"/>
              <a:t>fiskalno</a:t>
            </a:r>
            <a:r>
              <a:rPr lang="en-US" sz="2400" dirty="0"/>
              <a:t> </a:t>
            </a:r>
            <a:r>
              <a:rPr lang="en-US" sz="2400" dirty="0" err="1"/>
              <a:t>učinkovitim</a:t>
            </a:r>
            <a:r>
              <a:rPr lang="en-US" sz="2400" dirty="0"/>
              <a:t> </a:t>
            </a:r>
            <a:r>
              <a:rPr lang="en-US" sz="2400" dirty="0" err="1"/>
              <a:t>te</a:t>
            </a:r>
            <a:r>
              <a:rPr lang="en-US" sz="2400" dirty="0"/>
              <a:t>, s </a:t>
            </a:r>
            <a:r>
              <a:rPr lang="en-US" sz="2400" dirty="0" err="1"/>
              <a:t>obzirom</a:t>
            </a:r>
            <a:r>
              <a:rPr lang="en-US" sz="2400" dirty="0"/>
              <a:t> </a:t>
            </a:r>
            <a:r>
              <a:rPr lang="en-US" sz="2400" dirty="0" err="1"/>
              <a:t>na</a:t>
            </a:r>
            <a:r>
              <a:rPr lang="en-US" sz="2400" dirty="0"/>
              <a:t> </a:t>
            </a:r>
            <a:r>
              <a:rPr lang="en-US" sz="2400" dirty="0" err="1"/>
              <a:t>činjenicu</a:t>
            </a:r>
            <a:r>
              <a:rPr lang="en-US" sz="2400" dirty="0"/>
              <a:t> da je to </a:t>
            </a:r>
            <a:r>
              <a:rPr lang="en-US" sz="2400" dirty="0" err="1"/>
              <a:t>subjektni</a:t>
            </a:r>
            <a:r>
              <a:rPr lang="en-US" sz="2400" dirty="0"/>
              <a:t> </a:t>
            </a:r>
            <a:r>
              <a:rPr lang="en-US" sz="2400" dirty="0" err="1"/>
              <a:t>porez</a:t>
            </a:r>
            <a:r>
              <a:rPr lang="en-US" sz="2400" dirty="0"/>
              <a:t>, se </a:t>
            </a:r>
            <a:r>
              <a:rPr lang="en-US" sz="2400" dirty="0" err="1"/>
              <a:t>istodobno</a:t>
            </a:r>
            <a:r>
              <a:rPr lang="en-US" sz="2400" dirty="0"/>
              <a:t> </a:t>
            </a:r>
            <a:r>
              <a:rPr lang="en-US" sz="2400" dirty="0" err="1"/>
              <a:t>može</a:t>
            </a:r>
            <a:r>
              <a:rPr lang="en-US" sz="2400" dirty="0"/>
              <a:t> </a:t>
            </a:r>
            <a:r>
              <a:rPr lang="en-US" sz="2400" dirty="0" err="1"/>
              <a:t>smatrati</a:t>
            </a:r>
            <a:r>
              <a:rPr lang="en-US" sz="2400" dirty="0"/>
              <a:t> </a:t>
            </a:r>
            <a:r>
              <a:rPr lang="en-US" sz="2400" dirty="0" err="1"/>
              <a:t>podobnim</a:t>
            </a:r>
            <a:r>
              <a:rPr lang="en-US" sz="2400" dirty="0"/>
              <a:t> za </a:t>
            </a:r>
            <a:r>
              <a:rPr lang="en-US" sz="2400" dirty="0" err="1"/>
              <a:t>ostvarivanje</a:t>
            </a:r>
            <a:r>
              <a:rPr lang="en-US" sz="2400" dirty="0"/>
              <a:t> </a:t>
            </a:r>
            <a:r>
              <a:rPr lang="en-US" sz="2400" dirty="0" err="1"/>
              <a:t>socijalnih</a:t>
            </a:r>
            <a:r>
              <a:rPr lang="en-US" sz="2400" dirty="0"/>
              <a:t> </a:t>
            </a:r>
            <a:r>
              <a:rPr lang="en-US" sz="2400" dirty="0" err="1"/>
              <a:t>ciljeva</a:t>
            </a:r>
            <a:r>
              <a:rPr lang="en-US" sz="2400" dirty="0"/>
              <a:t> </a:t>
            </a:r>
            <a:r>
              <a:rPr lang="en-US" sz="2400" dirty="0" err="1"/>
              <a:t>poreznog</a:t>
            </a:r>
            <a:r>
              <a:rPr lang="en-US" sz="2400" dirty="0"/>
              <a:t> </a:t>
            </a:r>
            <a:r>
              <a:rPr lang="en-US" sz="2400" dirty="0" err="1"/>
              <a:t>sistema</a:t>
            </a:r>
            <a:r>
              <a:rPr lang="en-US" sz="2400" dirty="0"/>
              <a:t>, </a:t>
            </a:r>
            <a:r>
              <a:rPr lang="en-US" sz="2400" dirty="0" err="1"/>
              <a:t>ipak</a:t>
            </a:r>
            <a:r>
              <a:rPr lang="en-US" sz="2400" dirty="0"/>
              <a:t> se </a:t>
            </a:r>
            <a:r>
              <a:rPr lang="en-US" sz="2400" dirty="0" err="1"/>
              <a:t>ovom</a:t>
            </a:r>
            <a:r>
              <a:rPr lang="en-US" sz="2400" dirty="0"/>
              <a:t> </a:t>
            </a:r>
            <a:r>
              <a:rPr lang="en-US" sz="2400" dirty="0" err="1"/>
              <a:t>poreznom</a:t>
            </a:r>
            <a:r>
              <a:rPr lang="en-US" sz="2400" dirty="0"/>
              <a:t> </a:t>
            </a:r>
            <a:r>
              <a:rPr lang="en-US" sz="2400" dirty="0" err="1"/>
              <a:t>obliku</a:t>
            </a:r>
            <a:r>
              <a:rPr lang="en-US" sz="2400" dirty="0"/>
              <a:t> </a:t>
            </a:r>
            <a:r>
              <a:rPr lang="en-US" sz="2400" dirty="0" err="1"/>
              <a:t>upućuje</a:t>
            </a:r>
            <a:r>
              <a:rPr lang="en-US" sz="2400" dirty="0"/>
              <a:t> </a:t>
            </a:r>
            <a:r>
              <a:rPr lang="en-US" sz="2400" dirty="0" err="1"/>
              <a:t>niz</a:t>
            </a:r>
            <a:r>
              <a:rPr lang="en-US" sz="2400" dirty="0"/>
              <a:t> </a:t>
            </a:r>
            <a:r>
              <a:rPr lang="en-US" sz="2400" dirty="0" err="1"/>
              <a:t>prigovora</a:t>
            </a:r>
            <a:r>
              <a:rPr lang="en-US" sz="2400" dirty="0"/>
              <a:t>, </a:t>
            </a:r>
            <a:r>
              <a:rPr lang="en-US" sz="2400" dirty="0" err="1"/>
              <a:t>kao</a:t>
            </a:r>
            <a:r>
              <a:rPr lang="en-US" sz="2400" dirty="0"/>
              <a:t> </a:t>
            </a:r>
            <a:r>
              <a:rPr lang="en-US" sz="2400" dirty="0" err="1"/>
              <a:t>naprimjer</a:t>
            </a:r>
            <a:r>
              <a:rPr lang="en-US" sz="2400" dirty="0"/>
              <a:t>: </a:t>
            </a:r>
            <a:br>
              <a:rPr lang="en-US" sz="2400" dirty="0"/>
            </a:br>
            <a:r>
              <a:rPr lang="en-US" sz="2400" dirty="0"/>
              <a:t>- </a:t>
            </a:r>
            <a:r>
              <a:rPr lang="en-US" sz="2400" dirty="0" err="1"/>
              <a:t>problemi</a:t>
            </a:r>
            <a:r>
              <a:rPr lang="en-US" sz="2400" dirty="0"/>
              <a:t> u </a:t>
            </a:r>
            <a:r>
              <a:rPr lang="en-US" sz="2400" dirty="0" err="1"/>
              <a:t>vezi</a:t>
            </a:r>
            <a:r>
              <a:rPr lang="en-US" sz="2400" dirty="0"/>
              <a:t> s </a:t>
            </a:r>
            <a:r>
              <a:rPr lang="en-US" sz="2400" dirty="0" err="1"/>
              <a:t>utvrđivanjem</a:t>
            </a:r>
            <a:r>
              <a:rPr lang="en-US" sz="2400" dirty="0"/>
              <a:t> </a:t>
            </a:r>
            <a:r>
              <a:rPr lang="en-US" sz="2400" dirty="0" err="1"/>
              <a:t>dohotka</a:t>
            </a:r>
            <a:r>
              <a:rPr lang="en-US" sz="2400" dirty="0"/>
              <a:t> u </a:t>
            </a:r>
            <a:r>
              <a:rPr lang="en-US" sz="2400" dirty="0" err="1"/>
              <a:t>teorijskoj</a:t>
            </a:r>
            <a:r>
              <a:rPr lang="en-US" sz="2400" dirty="0"/>
              <a:t> </a:t>
            </a:r>
            <a:r>
              <a:rPr lang="en-US" sz="2400" dirty="0" err="1"/>
              <a:t>i</a:t>
            </a:r>
            <a:r>
              <a:rPr lang="en-US" sz="2400" dirty="0"/>
              <a:t> </a:t>
            </a:r>
            <a:r>
              <a:rPr lang="en-US" sz="2400" dirty="0" err="1"/>
              <a:t>praktičnoj</a:t>
            </a:r>
            <a:r>
              <a:rPr lang="en-US" sz="2400" dirty="0"/>
              <a:t> </a:t>
            </a:r>
            <a:r>
              <a:rPr lang="en-US" sz="2400" dirty="0" err="1"/>
              <a:t>dimenziji</a:t>
            </a:r>
            <a:r>
              <a:rPr lang="en-US" sz="2400" dirty="0"/>
              <a:t>, </a:t>
            </a:r>
            <a:br>
              <a:rPr lang="en-US" sz="2400" dirty="0"/>
            </a:br>
            <a:r>
              <a:rPr lang="en-US" sz="2400" dirty="0"/>
              <a:t>- </a:t>
            </a:r>
            <a:r>
              <a:rPr lang="en-US" sz="2400" dirty="0" err="1"/>
              <a:t>manjkavost</a:t>
            </a:r>
            <a:r>
              <a:rPr lang="en-US" sz="2400" dirty="0"/>
              <a:t> u </a:t>
            </a:r>
            <a:r>
              <a:rPr lang="en-US" sz="2400" dirty="0" err="1"/>
              <a:t>neutralnosti</a:t>
            </a:r>
            <a:r>
              <a:rPr lang="en-US" sz="2400" dirty="0"/>
              <a:t> </a:t>
            </a:r>
            <a:r>
              <a:rPr lang="en-US" sz="2400" dirty="0" err="1"/>
              <a:t>jer</a:t>
            </a:r>
            <a:r>
              <a:rPr lang="en-US" sz="2400" dirty="0"/>
              <a:t> </a:t>
            </a:r>
            <a:r>
              <a:rPr lang="en-US" sz="2400" dirty="0" err="1"/>
              <a:t>pogađa</a:t>
            </a:r>
            <a:r>
              <a:rPr lang="en-US" sz="2400" dirty="0"/>
              <a:t> </a:t>
            </a:r>
            <a:r>
              <a:rPr lang="en-US" sz="2400" dirty="0" err="1"/>
              <a:t>štednju</a:t>
            </a:r>
            <a:r>
              <a:rPr lang="en-US" sz="2400" dirty="0"/>
              <a:t> </a:t>
            </a:r>
            <a:r>
              <a:rPr lang="en-US" sz="2400" dirty="0" err="1"/>
              <a:t>i</a:t>
            </a:r>
            <a:r>
              <a:rPr lang="en-US" sz="2400" dirty="0"/>
              <a:t> </a:t>
            </a:r>
            <a:r>
              <a:rPr lang="en-US" sz="2400" dirty="0" err="1"/>
              <a:t>kapital</a:t>
            </a:r>
            <a:r>
              <a:rPr lang="en-US" sz="2400" dirty="0"/>
              <a:t>, </a:t>
            </a:r>
            <a:br>
              <a:rPr lang="en-US" sz="2400" dirty="0"/>
            </a:br>
            <a:r>
              <a:rPr lang="en-US" sz="2400" dirty="0"/>
              <a:t>- </a:t>
            </a:r>
            <a:r>
              <a:rPr lang="en-US" sz="2400" dirty="0" err="1"/>
              <a:t>upitna</a:t>
            </a:r>
            <a:r>
              <a:rPr lang="en-US" sz="2400" dirty="0"/>
              <a:t> </a:t>
            </a:r>
            <a:r>
              <a:rPr lang="en-US" sz="2400" dirty="0" err="1"/>
              <a:t>pravičnost</a:t>
            </a:r>
            <a:r>
              <a:rPr lang="en-US" sz="2400" dirty="0"/>
              <a:t> </a:t>
            </a:r>
            <a:r>
              <a:rPr lang="en-US" sz="2400" dirty="0" err="1"/>
              <a:t>odnosno</a:t>
            </a:r>
            <a:r>
              <a:rPr lang="en-US" sz="2400" dirty="0"/>
              <a:t> </a:t>
            </a:r>
            <a:r>
              <a:rPr lang="en-US" sz="2400" dirty="0" err="1"/>
              <a:t>primjena</a:t>
            </a:r>
            <a:r>
              <a:rPr lang="en-US" sz="2400" dirty="0"/>
              <a:t> </a:t>
            </a:r>
            <a:r>
              <a:rPr lang="en-US" sz="2400" dirty="0" err="1"/>
              <a:t>subprincipa</a:t>
            </a:r>
            <a:r>
              <a:rPr lang="en-US" sz="2400" dirty="0"/>
              <a:t> </a:t>
            </a:r>
            <a:r>
              <a:rPr lang="en-US" sz="2400" dirty="0" err="1"/>
              <a:t>oporezivanja</a:t>
            </a:r>
            <a:r>
              <a:rPr lang="en-US" sz="2400" dirty="0"/>
              <a:t> </a:t>
            </a:r>
            <a:r>
              <a:rPr lang="en-US" sz="2400" dirty="0" err="1"/>
              <a:t>prema</a:t>
            </a:r>
            <a:r>
              <a:rPr lang="en-US" sz="2400" dirty="0"/>
              <a:t> </a:t>
            </a:r>
            <a:r>
              <a:rPr lang="en-US" sz="2400" dirty="0" err="1"/>
              <a:t>ekonomskoj</a:t>
            </a:r>
            <a:r>
              <a:rPr lang="en-US" sz="2400" dirty="0"/>
              <a:t> </a:t>
            </a:r>
            <a:r>
              <a:rPr lang="en-US" sz="2400" dirty="0" err="1"/>
              <a:t>snazi</a:t>
            </a:r>
            <a:r>
              <a:rPr lang="en-US" sz="2400" dirty="0"/>
              <a:t> </a:t>
            </a:r>
            <a:r>
              <a:rPr lang="en-US" sz="2400" dirty="0" err="1"/>
              <a:t>radi</a:t>
            </a:r>
            <a:r>
              <a:rPr lang="en-US" sz="2400" dirty="0"/>
              <a:t> </a:t>
            </a:r>
            <a:r>
              <a:rPr lang="en-US" sz="2400" dirty="0" err="1"/>
              <a:t>diferenciranog</a:t>
            </a:r>
            <a:r>
              <a:rPr lang="en-US" sz="2400" dirty="0"/>
              <a:t> </a:t>
            </a:r>
            <a:r>
              <a:rPr lang="en-US" sz="2400" dirty="0" err="1"/>
              <a:t>tretmana</a:t>
            </a:r>
            <a:r>
              <a:rPr lang="en-US" sz="2400" dirty="0"/>
              <a:t> </a:t>
            </a:r>
            <a:r>
              <a:rPr lang="en-US" sz="2400" dirty="0" err="1"/>
              <a:t>pojedinih</a:t>
            </a:r>
            <a:r>
              <a:rPr lang="en-US" sz="2400" dirty="0"/>
              <a:t> </a:t>
            </a:r>
            <a:r>
              <a:rPr lang="en-US" sz="2400" dirty="0" err="1"/>
              <a:t>dijelova</a:t>
            </a:r>
            <a:r>
              <a:rPr lang="en-US" sz="2400" dirty="0"/>
              <a:t> </a:t>
            </a:r>
            <a:r>
              <a:rPr lang="en-US" sz="2400" dirty="0" err="1"/>
              <a:t>dohotka</a:t>
            </a:r>
            <a:r>
              <a:rPr lang="en-US" sz="2400" dirty="0"/>
              <a:t>, </a:t>
            </a:r>
            <a:br>
              <a:rPr lang="en-US" sz="2400" dirty="0"/>
            </a:br>
            <a:r>
              <a:rPr lang="en-US" sz="2400" dirty="0"/>
              <a:t>- </a:t>
            </a:r>
            <a:r>
              <a:rPr lang="en-US" sz="2400" dirty="0" err="1"/>
              <a:t>nepostojanje</a:t>
            </a:r>
            <a:r>
              <a:rPr lang="en-US" sz="2400" dirty="0"/>
              <a:t> </a:t>
            </a:r>
            <a:r>
              <a:rPr lang="en-US" sz="2400" dirty="0" err="1"/>
              <a:t>općeprihvaćenih</a:t>
            </a:r>
            <a:r>
              <a:rPr lang="en-US" sz="2400" dirty="0"/>
              <a:t> </a:t>
            </a:r>
            <a:r>
              <a:rPr lang="en-US" sz="2400" dirty="0" err="1"/>
              <a:t>jedinstvenih</a:t>
            </a:r>
            <a:r>
              <a:rPr lang="en-US" sz="2400" dirty="0"/>
              <a:t> </a:t>
            </a:r>
            <a:r>
              <a:rPr lang="en-US" sz="2400" dirty="0" err="1"/>
              <a:t>pravila</a:t>
            </a:r>
            <a:r>
              <a:rPr lang="en-US" sz="2400" dirty="0"/>
              <a:t> </a:t>
            </a:r>
            <a:r>
              <a:rPr lang="en-US" sz="2400" dirty="0" err="1"/>
              <a:t>i</a:t>
            </a:r>
            <a:r>
              <a:rPr lang="en-US" sz="2400" dirty="0"/>
              <a:t> </a:t>
            </a:r>
            <a:r>
              <a:rPr lang="en-US" sz="2400" dirty="0" err="1"/>
              <a:t>kriterija</a:t>
            </a:r>
            <a:r>
              <a:rPr lang="en-US" sz="2400" dirty="0"/>
              <a:t>: o </a:t>
            </a:r>
            <a:r>
              <a:rPr lang="en-US" sz="2400" dirty="0" err="1"/>
              <a:t>objektu</a:t>
            </a:r>
            <a:r>
              <a:rPr lang="en-US" sz="2400" dirty="0"/>
              <a:t> </a:t>
            </a:r>
            <a:r>
              <a:rPr lang="en-US" sz="2400" dirty="0" err="1"/>
              <a:t>oporezivanja</a:t>
            </a:r>
            <a:r>
              <a:rPr lang="en-US" sz="2400" dirty="0"/>
              <a:t>, </a:t>
            </a:r>
            <a:r>
              <a:rPr lang="en-US" sz="2400" dirty="0" err="1"/>
              <a:t>rasponu</a:t>
            </a:r>
            <a:r>
              <a:rPr lang="en-US" sz="2400" dirty="0"/>
              <a:t> </a:t>
            </a:r>
            <a:r>
              <a:rPr lang="en-US" sz="2400" dirty="0" err="1"/>
              <a:t>i</a:t>
            </a:r>
            <a:r>
              <a:rPr lang="en-US" sz="2400" dirty="0"/>
              <a:t> </a:t>
            </a:r>
            <a:r>
              <a:rPr lang="en-US" sz="2400" dirty="0" err="1"/>
              <a:t>visini</a:t>
            </a:r>
            <a:r>
              <a:rPr lang="en-US" sz="2400" dirty="0"/>
              <a:t> </a:t>
            </a:r>
            <a:r>
              <a:rPr lang="en-US" sz="2400" dirty="0" err="1"/>
              <a:t>poreznih</a:t>
            </a:r>
            <a:r>
              <a:rPr lang="en-US" sz="2400" dirty="0"/>
              <a:t> </a:t>
            </a:r>
            <a:r>
              <a:rPr lang="en-US" sz="2400" dirty="0" err="1"/>
              <a:t>stopa</a:t>
            </a:r>
            <a:r>
              <a:rPr lang="en-US" sz="2400" dirty="0"/>
              <a:t>, o </a:t>
            </a:r>
            <a:r>
              <a:rPr lang="en-US" sz="2400" dirty="0" err="1"/>
              <a:t>broju</a:t>
            </a:r>
            <a:r>
              <a:rPr lang="en-US" sz="2400" dirty="0"/>
              <a:t> </a:t>
            </a:r>
            <a:r>
              <a:rPr lang="en-US" sz="2400" dirty="0" err="1"/>
              <a:t>i</a:t>
            </a:r>
            <a:r>
              <a:rPr lang="en-US" sz="2400" dirty="0"/>
              <a:t> </a:t>
            </a:r>
            <a:r>
              <a:rPr lang="en-US" sz="2400" dirty="0" err="1"/>
              <a:t>vrsti</a:t>
            </a:r>
            <a:r>
              <a:rPr lang="en-US" sz="2400" dirty="0"/>
              <a:t> </a:t>
            </a:r>
            <a:r>
              <a:rPr lang="en-US" sz="2400" dirty="0" err="1"/>
              <a:t>poreznih</a:t>
            </a:r>
            <a:r>
              <a:rPr lang="en-US" sz="2400" dirty="0"/>
              <a:t> </a:t>
            </a:r>
            <a:r>
              <a:rPr lang="en-US" sz="2400" dirty="0" err="1"/>
              <a:t>oslobađanja</a:t>
            </a:r>
            <a:r>
              <a:rPr lang="en-US" sz="2400" dirty="0"/>
              <a:t> </a:t>
            </a:r>
            <a:r>
              <a:rPr lang="en-US" sz="2400" dirty="0" err="1"/>
              <a:t>i</a:t>
            </a:r>
            <a:r>
              <a:rPr lang="en-US" sz="2400" dirty="0"/>
              <a:t> </a:t>
            </a:r>
            <a:r>
              <a:rPr lang="en-US" sz="2400" dirty="0" err="1"/>
              <a:t>olakšica</a:t>
            </a:r>
            <a:r>
              <a:rPr lang="en-US" sz="2400" dirty="0"/>
              <a:t>, o </a:t>
            </a:r>
            <a:r>
              <a:rPr lang="en-US" sz="2400" dirty="0" err="1"/>
              <a:t>broju</a:t>
            </a:r>
            <a:r>
              <a:rPr lang="en-US" sz="2400" dirty="0"/>
              <a:t> </a:t>
            </a:r>
            <a:r>
              <a:rPr lang="en-US" sz="2400" dirty="0" err="1"/>
              <a:t>poreznih</a:t>
            </a:r>
            <a:r>
              <a:rPr lang="en-US" sz="2400" dirty="0"/>
              <a:t> </a:t>
            </a:r>
            <a:r>
              <a:rPr lang="en-US" sz="2400" dirty="0" err="1"/>
              <a:t>razreda</a:t>
            </a:r>
            <a:r>
              <a:rPr lang="en-US" sz="2400" dirty="0"/>
              <a:t>, o </a:t>
            </a:r>
            <a:r>
              <a:rPr lang="en-US" sz="2400" dirty="0" err="1"/>
              <a:t>utjecaju</a:t>
            </a:r>
            <a:r>
              <a:rPr lang="en-US" sz="2400" dirty="0"/>
              <a:t> </a:t>
            </a:r>
            <a:r>
              <a:rPr lang="en-US" sz="2400" dirty="0" err="1"/>
              <a:t>osobnih</a:t>
            </a:r>
            <a:r>
              <a:rPr lang="en-US" sz="2400" dirty="0"/>
              <a:t> </a:t>
            </a:r>
            <a:r>
              <a:rPr lang="en-US" sz="2400" dirty="0" err="1"/>
              <a:t>svojstava</a:t>
            </a:r>
            <a:r>
              <a:rPr lang="en-US" sz="2400" dirty="0"/>
              <a:t> </a:t>
            </a:r>
            <a:r>
              <a:rPr lang="en-US" sz="2400" dirty="0" err="1"/>
              <a:t>poreznog</a:t>
            </a:r>
            <a:r>
              <a:rPr lang="en-US" sz="2400" dirty="0"/>
              <a:t> </a:t>
            </a:r>
            <a:r>
              <a:rPr lang="en-US" sz="2400" dirty="0" err="1"/>
              <a:t>obveznika</a:t>
            </a:r>
            <a:r>
              <a:rPr lang="en-US" sz="2400" dirty="0"/>
              <a:t> </a:t>
            </a:r>
            <a:r>
              <a:rPr lang="en-US" sz="2400" dirty="0" err="1"/>
              <a:t>na</a:t>
            </a:r>
            <a:r>
              <a:rPr lang="en-US" sz="2400" dirty="0"/>
              <a:t> </a:t>
            </a:r>
            <a:r>
              <a:rPr lang="en-US" sz="2400" dirty="0" err="1"/>
              <a:t>visinu</a:t>
            </a:r>
            <a:r>
              <a:rPr lang="en-US" sz="2400" dirty="0"/>
              <a:t> </a:t>
            </a:r>
            <a:r>
              <a:rPr lang="en-US" sz="2400" dirty="0" err="1"/>
              <a:t>poreznog</a:t>
            </a:r>
            <a:r>
              <a:rPr lang="en-US" sz="2400" dirty="0"/>
              <a:t> </a:t>
            </a:r>
            <a:r>
              <a:rPr lang="en-US" sz="2400" dirty="0" err="1"/>
              <a:t>opterećenja</a:t>
            </a:r>
            <a:r>
              <a:rPr lang="en-US" sz="2400" dirty="0"/>
              <a:t> </a:t>
            </a:r>
            <a:r>
              <a:rPr lang="en-US" sz="2400" dirty="0" err="1"/>
              <a:t>itd</a:t>
            </a:r>
            <a:endParaRPr lang="en-US" sz="24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255" y="1119505"/>
            <a:ext cx="8013065" cy="5156835"/>
          </a:xfrm>
        </p:spPr>
        <p:txBody>
          <a:bodyPr>
            <a:normAutofit fontScale="90000"/>
          </a:bodyPr>
          <a:lstStyle/>
          <a:p>
            <a:pPr lvl="0" algn="l" eaLnBrk="1" hangingPunct="1"/>
            <a:r>
              <a:rPr dirty="0" err="1">
                <a:sym typeface="+mn-ea"/>
              </a:rPr>
              <a:t>Mjesto</a:t>
            </a:r>
            <a:r>
              <a:rPr dirty="0">
                <a:sym typeface="+mn-ea"/>
              </a:rPr>
              <a:t> </a:t>
            </a:r>
            <a:r>
              <a:rPr dirty="0" err="1">
                <a:sym typeface="+mn-ea"/>
              </a:rPr>
              <a:t>i</a:t>
            </a:r>
            <a:r>
              <a:rPr dirty="0">
                <a:sym typeface="+mn-ea"/>
              </a:rPr>
              <a:t> </a:t>
            </a:r>
            <a:r>
              <a:rPr dirty="0" err="1">
                <a:sym typeface="+mn-ea"/>
              </a:rPr>
              <a:t>uloga</a:t>
            </a:r>
            <a:r>
              <a:rPr dirty="0">
                <a:sym typeface="+mn-ea"/>
              </a:rPr>
              <a:t> </a:t>
            </a:r>
            <a:r>
              <a:rPr dirty="0" err="1">
                <a:sym typeface="+mn-ea"/>
              </a:rPr>
              <a:t>pojedinog</a:t>
            </a:r>
            <a:r>
              <a:rPr dirty="0">
                <a:sym typeface="+mn-ea"/>
              </a:rPr>
              <a:t> </a:t>
            </a:r>
            <a:r>
              <a:rPr dirty="0" err="1">
                <a:sym typeface="+mn-ea"/>
              </a:rPr>
              <a:t>poreza</a:t>
            </a:r>
            <a:r>
              <a:rPr dirty="0">
                <a:sym typeface="+mn-ea"/>
              </a:rPr>
              <a:t> u </a:t>
            </a:r>
            <a:r>
              <a:rPr dirty="0" err="1">
                <a:sym typeface="+mn-ea"/>
              </a:rPr>
              <a:t>poreznom</a:t>
            </a:r>
            <a:r>
              <a:rPr dirty="0">
                <a:sym typeface="+mn-ea"/>
              </a:rPr>
              <a:t> </a:t>
            </a:r>
            <a:r>
              <a:rPr dirty="0" err="1">
                <a:sym typeface="+mn-ea"/>
              </a:rPr>
              <a:t>s</a:t>
            </a:r>
            <a:r>
              <a:rPr lang="en-US" dirty="0" err="1">
                <a:sym typeface="+mn-ea"/>
              </a:rPr>
              <a:t>i</a:t>
            </a:r>
            <a:r>
              <a:rPr dirty="0" err="1">
                <a:sym typeface="+mn-ea"/>
              </a:rPr>
              <a:t>st</a:t>
            </a:r>
            <a:r>
              <a:rPr lang="en-US" dirty="0" err="1">
                <a:sym typeface="+mn-ea"/>
              </a:rPr>
              <a:t>em</a:t>
            </a:r>
            <a:r>
              <a:rPr dirty="0" err="1">
                <a:sym typeface="+mn-ea"/>
              </a:rPr>
              <a:t>u</a:t>
            </a:r>
            <a:r>
              <a:rPr dirty="0">
                <a:sym typeface="+mn-ea"/>
              </a:rPr>
              <a:t> </a:t>
            </a:r>
            <a:r>
              <a:rPr dirty="0" err="1">
                <a:sym typeface="+mn-ea"/>
              </a:rPr>
              <a:t>razlikuje</a:t>
            </a:r>
            <a:r>
              <a:rPr dirty="0">
                <a:sym typeface="+mn-ea"/>
              </a:rPr>
              <a:t> se od </a:t>
            </a:r>
            <a:r>
              <a:rPr dirty="0" err="1">
                <a:sym typeface="+mn-ea"/>
              </a:rPr>
              <a:t>države</a:t>
            </a:r>
            <a:r>
              <a:rPr dirty="0">
                <a:sym typeface="+mn-ea"/>
              </a:rPr>
              <a:t> do </a:t>
            </a:r>
            <a:r>
              <a:rPr dirty="0" err="1">
                <a:sym typeface="+mn-ea"/>
              </a:rPr>
              <a:t>države</a:t>
            </a:r>
            <a:r>
              <a:rPr dirty="0">
                <a:sym typeface="+mn-ea"/>
              </a:rPr>
              <a:t> </a:t>
            </a:r>
            <a:r>
              <a:rPr dirty="0" err="1">
                <a:sym typeface="+mn-ea"/>
              </a:rPr>
              <a:t>i</a:t>
            </a:r>
            <a:r>
              <a:rPr dirty="0">
                <a:sym typeface="+mn-ea"/>
              </a:rPr>
              <a:t> </a:t>
            </a:r>
            <a:r>
              <a:rPr dirty="0" err="1">
                <a:sym typeface="+mn-ea"/>
              </a:rPr>
              <a:t>ovisi</a:t>
            </a:r>
            <a:r>
              <a:rPr dirty="0">
                <a:sym typeface="+mn-ea"/>
              </a:rPr>
              <a:t> o </a:t>
            </a:r>
            <a:r>
              <a:rPr dirty="0" err="1">
                <a:sym typeface="+mn-ea"/>
              </a:rPr>
              <a:t>ciljevima</a:t>
            </a:r>
            <a:r>
              <a:rPr dirty="0">
                <a:sym typeface="+mn-ea"/>
              </a:rPr>
              <a:t> </a:t>
            </a:r>
            <a:r>
              <a:rPr dirty="0" err="1">
                <a:sym typeface="+mn-ea"/>
              </a:rPr>
              <a:t>oporezivanja</a:t>
            </a:r>
            <a:r>
              <a:rPr dirty="0">
                <a:sym typeface="+mn-ea"/>
              </a:rPr>
              <a:t>.</a:t>
            </a:r>
          </a:p>
          <a:p>
            <a:pPr lvl="0" algn="l" eaLnBrk="1" hangingPunct="1"/>
            <a:r>
              <a:rPr dirty="0">
                <a:sym typeface="+mn-ea"/>
              </a:rPr>
              <a:t>O </a:t>
            </a:r>
            <a:r>
              <a:rPr dirty="0" err="1">
                <a:sym typeface="+mn-ea"/>
              </a:rPr>
              <a:t>mjestu</a:t>
            </a:r>
            <a:r>
              <a:rPr dirty="0">
                <a:sym typeface="+mn-ea"/>
              </a:rPr>
              <a:t> </a:t>
            </a:r>
            <a:r>
              <a:rPr dirty="0" err="1">
                <a:sym typeface="+mn-ea"/>
              </a:rPr>
              <a:t>i</a:t>
            </a:r>
            <a:r>
              <a:rPr dirty="0">
                <a:sym typeface="+mn-ea"/>
              </a:rPr>
              <a:t> </a:t>
            </a:r>
            <a:r>
              <a:rPr dirty="0" err="1">
                <a:sym typeface="+mn-ea"/>
              </a:rPr>
              <a:t>ulozi</a:t>
            </a:r>
            <a:r>
              <a:rPr dirty="0">
                <a:sym typeface="+mn-ea"/>
              </a:rPr>
              <a:t> </a:t>
            </a:r>
            <a:r>
              <a:rPr dirty="0" err="1">
                <a:sym typeface="+mn-ea"/>
              </a:rPr>
              <a:t>pojedinog</a:t>
            </a:r>
            <a:r>
              <a:rPr dirty="0">
                <a:sym typeface="+mn-ea"/>
              </a:rPr>
              <a:t> </a:t>
            </a:r>
            <a:r>
              <a:rPr dirty="0" err="1">
                <a:sym typeface="+mn-ea"/>
              </a:rPr>
              <a:t>poreza</a:t>
            </a:r>
            <a:r>
              <a:rPr dirty="0">
                <a:sym typeface="+mn-ea"/>
              </a:rPr>
              <a:t> u </a:t>
            </a:r>
            <a:r>
              <a:rPr dirty="0" err="1">
                <a:sym typeface="+mn-ea"/>
              </a:rPr>
              <a:t>poreznom</a:t>
            </a:r>
            <a:r>
              <a:rPr dirty="0">
                <a:sym typeface="+mn-ea"/>
              </a:rPr>
              <a:t> </a:t>
            </a:r>
            <a:r>
              <a:rPr dirty="0" err="1">
                <a:sym typeface="+mn-ea"/>
              </a:rPr>
              <a:t>s</a:t>
            </a:r>
            <a:r>
              <a:rPr lang="en-US" dirty="0" err="1">
                <a:sym typeface="+mn-ea"/>
              </a:rPr>
              <a:t>i</a:t>
            </a:r>
            <a:r>
              <a:rPr dirty="0" err="1">
                <a:sym typeface="+mn-ea"/>
              </a:rPr>
              <a:t>st</a:t>
            </a:r>
            <a:r>
              <a:rPr lang="en-US" dirty="0" err="1">
                <a:sym typeface="+mn-ea"/>
              </a:rPr>
              <a:t>em</a:t>
            </a:r>
            <a:r>
              <a:rPr dirty="0" err="1">
                <a:sym typeface="+mn-ea"/>
              </a:rPr>
              <a:t>u</a:t>
            </a:r>
            <a:r>
              <a:rPr dirty="0">
                <a:sym typeface="+mn-ea"/>
              </a:rPr>
              <a:t> </a:t>
            </a:r>
            <a:r>
              <a:rPr dirty="0" err="1">
                <a:sym typeface="+mn-ea"/>
              </a:rPr>
              <a:t>ovisi</a:t>
            </a:r>
            <a:r>
              <a:rPr dirty="0">
                <a:sym typeface="+mn-ea"/>
              </a:rPr>
              <a:t> </a:t>
            </a:r>
            <a:r>
              <a:rPr dirty="0" err="1">
                <a:sym typeface="+mn-ea"/>
              </a:rPr>
              <a:t>i</a:t>
            </a:r>
            <a:r>
              <a:rPr dirty="0">
                <a:sym typeface="+mn-ea"/>
              </a:rPr>
              <a:t> </a:t>
            </a:r>
            <a:r>
              <a:rPr dirty="0" err="1">
                <a:sym typeface="+mn-ea"/>
              </a:rPr>
              <a:t>opredjeljenje</a:t>
            </a:r>
            <a:r>
              <a:rPr dirty="0">
                <a:sym typeface="+mn-ea"/>
              </a:rPr>
              <a:t> za </a:t>
            </a:r>
            <a:r>
              <a:rPr dirty="0" err="1">
                <a:sym typeface="+mn-ea"/>
              </a:rPr>
              <a:t>dohodovnu</a:t>
            </a:r>
            <a:r>
              <a:rPr dirty="0">
                <a:sym typeface="+mn-ea"/>
              </a:rPr>
              <a:t> </a:t>
            </a:r>
            <a:r>
              <a:rPr dirty="0" err="1">
                <a:sym typeface="+mn-ea"/>
              </a:rPr>
              <a:t>ili</a:t>
            </a:r>
            <a:r>
              <a:rPr dirty="0">
                <a:sym typeface="+mn-ea"/>
              </a:rPr>
              <a:t> </a:t>
            </a:r>
            <a:r>
              <a:rPr dirty="0" err="1">
                <a:sym typeface="+mn-ea"/>
              </a:rPr>
              <a:t>potrošnu</a:t>
            </a:r>
            <a:r>
              <a:rPr dirty="0">
                <a:sym typeface="+mn-ea"/>
              </a:rPr>
              <a:t> </a:t>
            </a:r>
            <a:r>
              <a:rPr dirty="0" err="1">
                <a:sym typeface="+mn-ea"/>
              </a:rPr>
              <a:t>orijentaciju</a:t>
            </a:r>
            <a:r>
              <a:rPr dirty="0">
                <a:sym typeface="+mn-ea"/>
              </a:rPr>
              <a:t> </a:t>
            </a:r>
            <a:r>
              <a:rPr dirty="0" err="1">
                <a:sym typeface="+mn-ea"/>
              </a:rPr>
              <a:t>određenog</a:t>
            </a:r>
            <a:r>
              <a:rPr dirty="0">
                <a:sym typeface="+mn-ea"/>
              </a:rPr>
              <a:t> </a:t>
            </a:r>
            <a:r>
              <a:rPr dirty="0" err="1">
                <a:sym typeface="+mn-ea"/>
              </a:rPr>
              <a:t>poreznog</a:t>
            </a:r>
            <a:r>
              <a:rPr dirty="0">
                <a:sym typeface="+mn-ea"/>
              </a:rPr>
              <a:t> </a:t>
            </a:r>
            <a:r>
              <a:rPr dirty="0" err="1">
                <a:sym typeface="+mn-ea"/>
              </a:rPr>
              <a:t>s</a:t>
            </a:r>
            <a:r>
              <a:rPr lang="en-US" dirty="0" err="1">
                <a:sym typeface="+mn-ea"/>
              </a:rPr>
              <a:t>i</a:t>
            </a:r>
            <a:r>
              <a:rPr dirty="0" err="1">
                <a:sym typeface="+mn-ea"/>
              </a:rPr>
              <a:t>st</a:t>
            </a:r>
            <a:r>
              <a:rPr lang="en-US" dirty="0" err="1">
                <a:sym typeface="+mn-ea"/>
              </a:rPr>
              <a:t>ema</a:t>
            </a:r>
            <a:r>
              <a:rPr dirty="0">
                <a:sym typeface="+mn-ea"/>
              </a:rPr>
              <a:t>.</a:t>
            </a:r>
            <a:br>
              <a:rPr dirty="0">
                <a:sym typeface="+mn-ea"/>
              </a:rPr>
            </a:br>
            <a:r>
              <a:rPr dirty="0">
                <a:sym typeface="+mn-ea"/>
              </a:rPr>
              <a:t> </a:t>
            </a:r>
            <a:br>
              <a:rPr dirty="0">
                <a:sym typeface="+mn-ea"/>
              </a:rPr>
            </a:br>
            <a:endParaRPr lang="en-US"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0" y="770021"/>
            <a:ext cx="8691479" cy="5751095"/>
          </a:xfrm>
        </p:spPr>
        <p:txBody>
          <a:bodyPr>
            <a:noAutofit/>
          </a:bodyPr>
          <a:lstStyle/>
          <a:p>
            <a:pPr algn="l"/>
            <a:br>
              <a:rPr lang="en-US" sz="2400" dirty="0"/>
            </a:br>
            <a:r>
              <a:rPr lang="en-US" sz="2400" dirty="0" err="1"/>
              <a:t>Specifičnost</a:t>
            </a:r>
            <a:r>
              <a:rPr lang="en-US" sz="2400" dirty="0"/>
              <a:t> </a:t>
            </a:r>
            <a:r>
              <a:rPr lang="en-US" sz="2400" dirty="0" err="1"/>
              <a:t>zemalja</a:t>
            </a:r>
            <a:r>
              <a:rPr lang="en-US" sz="2400" dirty="0"/>
              <a:t> </a:t>
            </a:r>
            <a:r>
              <a:rPr lang="en-US" sz="2400" dirty="0" err="1"/>
              <a:t>Centralne</a:t>
            </a:r>
            <a:r>
              <a:rPr lang="en-US" sz="2400" dirty="0"/>
              <a:t> </a:t>
            </a:r>
            <a:r>
              <a:rPr lang="en-US" sz="2400" dirty="0" err="1"/>
              <a:t>i</a:t>
            </a:r>
            <a:r>
              <a:rPr lang="en-US" sz="2400" dirty="0"/>
              <a:t> (Jugo)</a:t>
            </a:r>
            <a:r>
              <a:rPr lang="en-US" sz="2400" dirty="0" err="1"/>
              <a:t>istočne</a:t>
            </a:r>
            <a:r>
              <a:rPr lang="en-US" sz="2400" dirty="0"/>
              <a:t> </a:t>
            </a:r>
            <a:r>
              <a:rPr lang="en-US" sz="2400" dirty="0" err="1"/>
              <a:t>Evrope</a:t>
            </a:r>
            <a:r>
              <a:rPr lang="en-US" sz="2400" dirty="0"/>
              <a:t>, </a:t>
            </a:r>
            <a:r>
              <a:rPr lang="en-US" sz="2400" dirty="0" err="1"/>
              <a:t>koje</a:t>
            </a:r>
            <a:r>
              <a:rPr lang="en-US" sz="2400" dirty="0"/>
              <a:t> </a:t>
            </a:r>
            <a:r>
              <a:rPr lang="en-US" sz="2400" dirty="0" err="1"/>
              <a:t>su</a:t>
            </a:r>
            <a:r>
              <a:rPr lang="en-US" sz="2400" dirty="0"/>
              <a:t> se </a:t>
            </a:r>
            <a:r>
              <a:rPr lang="en-US" sz="2400" dirty="0" err="1"/>
              <a:t>prij</a:t>
            </a:r>
            <a:r>
              <a:rPr lang="bs-Latn-BA" sz="2400" dirty="0"/>
              <a:t>e tri </a:t>
            </a:r>
            <a:r>
              <a:rPr lang="en-US" sz="2400" dirty="0" err="1"/>
              <a:t>dekade</a:t>
            </a:r>
            <a:r>
              <a:rPr lang="en-US" sz="2400" dirty="0"/>
              <a:t> </a:t>
            </a:r>
            <a:r>
              <a:rPr lang="en-US" sz="2400" dirty="0" err="1"/>
              <a:t>nalazile</a:t>
            </a:r>
            <a:r>
              <a:rPr lang="en-US" sz="2400" dirty="0"/>
              <a:t> u </a:t>
            </a:r>
            <a:r>
              <a:rPr lang="en-US" sz="2400" dirty="0" err="1"/>
              <a:t>sastavu</a:t>
            </a:r>
            <a:r>
              <a:rPr lang="en-US" sz="2400" dirty="0"/>
              <a:t> SFR </a:t>
            </a:r>
            <a:r>
              <a:rPr lang="en-US" sz="2400" dirty="0" err="1"/>
              <a:t>Jugoslavije</a:t>
            </a:r>
            <a:r>
              <a:rPr lang="en-US" sz="2400" dirty="0"/>
              <a:t>, u </a:t>
            </a:r>
            <a:r>
              <a:rPr lang="en-US" sz="2400" dirty="0" err="1"/>
              <a:t>smislu</a:t>
            </a:r>
            <a:r>
              <a:rPr lang="en-US" sz="2400" dirty="0"/>
              <a:t> </a:t>
            </a:r>
            <a:r>
              <a:rPr lang="en-US" sz="2400" dirty="0" err="1"/>
              <a:t>njihovog</a:t>
            </a:r>
            <a:r>
              <a:rPr lang="en-US" sz="2400" dirty="0"/>
              <a:t> </a:t>
            </a:r>
            <a:r>
              <a:rPr lang="en-US" sz="2400" dirty="0" err="1"/>
              <a:t>društveno-ekonomskog</a:t>
            </a:r>
            <a:r>
              <a:rPr lang="en-US" sz="2400" dirty="0"/>
              <a:t> </a:t>
            </a:r>
            <a:r>
              <a:rPr lang="en-US" sz="2400" dirty="0" err="1"/>
              <a:t>uređenja</a:t>
            </a:r>
            <a:r>
              <a:rPr lang="en-US" sz="2400" dirty="0"/>
              <a:t>, </a:t>
            </a:r>
            <a:r>
              <a:rPr lang="en-US" sz="2400" dirty="0" err="1"/>
              <a:t>izazova</a:t>
            </a:r>
            <a:r>
              <a:rPr lang="en-US" sz="2400" dirty="0"/>
              <a:t> </a:t>
            </a:r>
            <a:r>
              <a:rPr lang="en-US" sz="2400" dirty="0" err="1"/>
              <a:t>i</a:t>
            </a:r>
            <a:r>
              <a:rPr lang="en-US" sz="2400" dirty="0"/>
              <a:t> </a:t>
            </a:r>
            <a:r>
              <a:rPr lang="en-US" sz="2400" dirty="0" err="1"/>
              <a:t>zahtjeva</a:t>
            </a:r>
            <a:r>
              <a:rPr lang="en-US" sz="2400" dirty="0"/>
              <a:t> da </a:t>
            </a:r>
            <a:r>
              <a:rPr lang="en-US" sz="2400" dirty="0" err="1"/>
              <a:t>kao</a:t>
            </a:r>
            <a:r>
              <a:rPr lang="en-US" sz="2400" dirty="0"/>
              <a:t> </a:t>
            </a:r>
            <a:r>
              <a:rPr lang="en-US" sz="2400" dirty="0" err="1"/>
              <a:t>tadašnje</a:t>
            </a:r>
            <a:r>
              <a:rPr lang="en-US" sz="2400" dirty="0"/>
              <a:t> </a:t>
            </a:r>
            <a:r>
              <a:rPr lang="en-US" sz="2400" dirty="0" err="1"/>
              <a:t>ekonomije</a:t>
            </a:r>
            <a:r>
              <a:rPr lang="en-US" sz="2400" dirty="0"/>
              <a:t> u </a:t>
            </a:r>
            <a:r>
              <a:rPr lang="en-US" sz="2400" dirty="0" err="1"/>
              <a:t>izrastanju</a:t>
            </a:r>
            <a:r>
              <a:rPr lang="en-US" sz="2400" dirty="0"/>
              <a:t> </a:t>
            </a:r>
            <a:r>
              <a:rPr lang="en-US" sz="2400" dirty="0" err="1"/>
              <a:t>uspostave</a:t>
            </a:r>
            <a:r>
              <a:rPr lang="en-US" sz="2400" dirty="0"/>
              <a:t> </a:t>
            </a:r>
            <a:r>
              <a:rPr lang="en-US" sz="2400" dirty="0" err="1"/>
              <a:t>porezne</a:t>
            </a:r>
            <a:r>
              <a:rPr lang="en-US" sz="2400" dirty="0"/>
              <a:t> </a:t>
            </a:r>
            <a:r>
              <a:rPr lang="en-US" sz="2400" dirty="0" err="1"/>
              <a:t>sisteme</a:t>
            </a:r>
            <a:r>
              <a:rPr lang="en-US" sz="2400" dirty="0"/>
              <a:t> </a:t>
            </a:r>
            <a:r>
              <a:rPr lang="en-US" sz="2400" dirty="0" err="1"/>
              <a:t>imanentne</a:t>
            </a:r>
            <a:r>
              <a:rPr lang="en-US" sz="2400" dirty="0"/>
              <a:t> </a:t>
            </a:r>
            <a:r>
              <a:rPr lang="en-US" sz="2400" dirty="0" err="1"/>
              <a:t>razvijenim</a:t>
            </a:r>
            <a:r>
              <a:rPr lang="en-US" sz="2400" dirty="0"/>
              <a:t> </a:t>
            </a:r>
            <a:r>
              <a:rPr lang="en-US" sz="2400" dirty="0" err="1"/>
              <a:t>tržišnim</a:t>
            </a:r>
            <a:r>
              <a:rPr lang="en-US" sz="2400" dirty="0"/>
              <a:t> </a:t>
            </a:r>
            <a:r>
              <a:rPr lang="en-US" sz="2400" dirty="0" err="1"/>
              <a:t>ekonomijama</a:t>
            </a:r>
            <a:r>
              <a:rPr lang="en-US" sz="2400" dirty="0"/>
              <a:t>, </a:t>
            </a:r>
            <a:r>
              <a:rPr lang="en-US" sz="2400" dirty="0" err="1"/>
              <a:t>praćene</a:t>
            </a:r>
            <a:r>
              <a:rPr lang="en-US" sz="2400" dirty="0"/>
              <a:t> </a:t>
            </a:r>
            <a:r>
              <a:rPr lang="en-US" sz="2400" dirty="0" err="1"/>
              <a:t>su</a:t>
            </a:r>
            <a:r>
              <a:rPr lang="en-US" sz="2400" dirty="0"/>
              <a:t> </a:t>
            </a:r>
            <a:r>
              <a:rPr lang="en-US" sz="2400" dirty="0" err="1"/>
              <a:t>dilemama</a:t>
            </a:r>
            <a:r>
              <a:rPr lang="en-US" sz="2400" dirty="0"/>
              <a:t> u </a:t>
            </a:r>
            <a:r>
              <a:rPr lang="en-US" sz="2400" dirty="0" err="1"/>
              <a:t>vezi</a:t>
            </a:r>
            <a:r>
              <a:rPr lang="en-US" sz="2400" dirty="0"/>
              <a:t> </a:t>
            </a:r>
            <a:r>
              <a:rPr lang="en-US" sz="2400" dirty="0" err="1"/>
              <a:t>sa</a:t>
            </a:r>
            <a:r>
              <a:rPr lang="en-US" sz="2400" dirty="0"/>
              <a:t> </a:t>
            </a:r>
            <a:r>
              <a:rPr lang="en-US" sz="2400" dirty="0" err="1"/>
              <a:t>stvaranjem</a:t>
            </a:r>
            <a:r>
              <a:rPr lang="en-US" sz="2400" dirty="0"/>
              <a:t> </a:t>
            </a:r>
            <a:r>
              <a:rPr lang="en-US" sz="2400" dirty="0" err="1"/>
              <a:t>uvjeta</a:t>
            </a:r>
            <a:r>
              <a:rPr lang="en-US" sz="2400" dirty="0"/>
              <a:t> za </a:t>
            </a:r>
            <a:r>
              <a:rPr lang="en-US" sz="2400" dirty="0" err="1"/>
              <a:t>provedbe</a:t>
            </a:r>
            <a:r>
              <a:rPr lang="en-US" sz="2400" dirty="0"/>
              <a:t> </a:t>
            </a:r>
            <a:r>
              <a:rPr lang="en-US" sz="2400" dirty="0" err="1"/>
              <a:t>poreznih</a:t>
            </a:r>
            <a:r>
              <a:rPr lang="en-US" sz="2400" dirty="0"/>
              <a:t> </a:t>
            </a:r>
            <a:r>
              <a:rPr lang="en-US" sz="2400" dirty="0" err="1"/>
              <a:t>reformi</a:t>
            </a:r>
            <a:r>
              <a:rPr lang="en-US" sz="2400" dirty="0"/>
              <a:t>, </a:t>
            </a:r>
            <a:r>
              <a:rPr lang="en-US" sz="2400" dirty="0" err="1"/>
              <a:t>te</a:t>
            </a:r>
            <a:r>
              <a:rPr lang="en-US" sz="2400" dirty="0"/>
              <a:t> </a:t>
            </a:r>
            <a:r>
              <a:rPr lang="en-US" sz="2400" dirty="0" err="1"/>
              <a:t>sa</a:t>
            </a:r>
            <a:r>
              <a:rPr lang="en-US" sz="2400" dirty="0"/>
              <a:t> </a:t>
            </a:r>
            <a:r>
              <a:rPr lang="en-US" sz="2400" dirty="0" err="1"/>
              <a:t>odabirom</a:t>
            </a:r>
            <a:r>
              <a:rPr lang="en-US" sz="2400" dirty="0"/>
              <a:t> </a:t>
            </a:r>
            <a:r>
              <a:rPr lang="en-US" sz="2400" dirty="0" err="1"/>
              <a:t>i</a:t>
            </a:r>
            <a:r>
              <a:rPr lang="en-US" sz="2400" dirty="0"/>
              <a:t> </a:t>
            </a:r>
            <a:r>
              <a:rPr lang="en-US" sz="2400" dirty="0" err="1"/>
              <a:t>opredjeljenjem</a:t>
            </a:r>
            <a:r>
              <a:rPr lang="en-US" sz="2400" dirty="0"/>
              <a:t> za </a:t>
            </a:r>
            <a:r>
              <a:rPr lang="en-US" sz="2400" dirty="0" err="1"/>
              <a:t>pojedine</a:t>
            </a:r>
            <a:r>
              <a:rPr lang="en-US" sz="2400" dirty="0"/>
              <a:t> </a:t>
            </a:r>
            <a:r>
              <a:rPr lang="en-US" sz="2400" dirty="0" err="1"/>
              <a:t>porezne</a:t>
            </a:r>
            <a:r>
              <a:rPr lang="en-US" sz="2400" dirty="0"/>
              <a:t> </a:t>
            </a:r>
            <a:r>
              <a:rPr lang="en-US" sz="2400" dirty="0" err="1"/>
              <a:t>oblike</a:t>
            </a:r>
            <a:r>
              <a:rPr lang="en-US" sz="2400" dirty="0"/>
              <a:t>.</a:t>
            </a:r>
            <a:br>
              <a:rPr lang="bs-Latn-BA" sz="2400" dirty="0"/>
            </a:br>
            <a:r>
              <a:rPr lang="en-US" sz="1000" dirty="0"/>
              <a:t> </a:t>
            </a:r>
            <a:br>
              <a:rPr lang="en-US" sz="2400" dirty="0"/>
            </a:br>
            <a:r>
              <a:rPr lang="bs-Latn-BA" sz="2400" dirty="0"/>
              <a:t>G</a:t>
            </a:r>
            <a:r>
              <a:rPr lang="en-US" sz="2400" dirty="0" err="1"/>
              <a:t>ovori</a:t>
            </a:r>
            <a:r>
              <a:rPr lang="en-US" sz="2400" dirty="0"/>
              <a:t> se o </a:t>
            </a:r>
            <a:r>
              <a:rPr lang="en-US" sz="2400" dirty="0" err="1"/>
              <a:t>stvaranju</a:t>
            </a:r>
            <a:r>
              <a:rPr lang="en-US" sz="2400" dirty="0"/>
              <a:t>, </a:t>
            </a:r>
            <a:r>
              <a:rPr lang="en-US" sz="2400" dirty="0" err="1"/>
              <a:t>nastajanju</a:t>
            </a:r>
            <a:r>
              <a:rPr lang="en-US" sz="2400" dirty="0"/>
              <a:t> </a:t>
            </a:r>
            <a:r>
              <a:rPr lang="en-US" sz="2400" dirty="0" err="1"/>
              <a:t>pretpostavki</a:t>
            </a:r>
            <a:r>
              <a:rPr lang="en-US" sz="2400" dirty="0"/>
              <a:t> za </a:t>
            </a:r>
            <a:r>
              <a:rPr lang="en-US" sz="2400" dirty="0" err="1"/>
              <a:t>uvođenje</a:t>
            </a:r>
            <a:r>
              <a:rPr lang="en-US" sz="2400" dirty="0"/>
              <a:t> </a:t>
            </a:r>
            <a:r>
              <a:rPr lang="en-US" sz="2400" dirty="0" err="1"/>
              <a:t>savremenog</a:t>
            </a:r>
            <a:r>
              <a:rPr lang="en-US" sz="2400" dirty="0"/>
              <a:t> </a:t>
            </a:r>
            <a:r>
              <a:rPr lang="en-US" sz="2400" dirty="0" err="1"/>
              <a:t>poreza</a:t>
            </a:r>
            <a:r>
              <a:rPr lang="en-US" sz="2400" dirty="0"/>
              <a:t> </a:t>
            </a:r>
            <a:r>
              <a:rPr lang="en-US" sz="2400" dirty="0" err="1"/>
              <a:t>na</a:t>
            </a:r>
            <a:r>
              <a:rPr lang="en-US" sz="2400" dirty="0"/>
              <a:t> </a:t>
            </a:r>
            <a:r>
              <a:rPr lang="en-US" sz="2400" dirty="0" err="1"/>
              <a:t>osobni</a:t>
            </a:r>
            <a:r>
              <a:rPr lang="en-US" sz="2400" dirty="0"/>
              <a:t> </a:t>
            </a:r>
            <a:r>
              <a:rPr lang="en-US" sz="2400" dirty="0" err="1"/>
              <a:t>dohodak</a:t>
            </a:r>
            <a:r>
              <a:rPr lang="en-US" sz="2400" dirty="0"/>
              <a:t> </a:t>
            </a:r>
            <a:r>
              <a:rPr lang="en-US" sz="2400" dirty="0" err="1"/>
              <a:t>i</a:t>
            </a:r>
            <a:r>
              <a:rPr lang="en-US" sz="2400" dirty="0"/>
              <a:t> </a:t>
            </a:r>
            <a:r>
              <a:rPr lang="en-US" sz="2400" dirty="0" err="1"/>
              <a:t>poreza</a:t>
            </a:r>
            <a:r>
              <a:rPr lang="en-US" sz="2400" dirty="0"/>
              <a:t> </a:t>
            </a:r>
            <a:r>
              <a:rPr lang="en-US" sz="2400" dirty="0" err="1"/>
              <a:t>na</a:t>
            </a:r>
            <a:r>
              <a:rPr lang="en-US" sz="2400" dirty="0"/>
              <a:t> </a:t>
            </a:r>
            <a:r>
              <a:rPr lang="en-US" sz="2400" dirty="0" err="1"/>
              <a:t>dodatnu</a:t>
            </a:r>
            <a:r>
              <a:rPr lang="en-US" sz="2400" dirty="0"/>
              <a:t> </a:t>
            </a:r>
            <a:r>
              <a:rPr lang="en-US" sz="2400" dirty="0" err="1"/>
              <a:t>vrijednost</a:t>
            </a:r>
            <a:r>
              <a:rPr lang="en-US" sz="2400" dirty="0"/>
              <a:t> u </a:t>
            </a:r>
            <a:r>
              <a:rPr lang="en-US" sz="2400" dirty="0" err="1"/>
              <a:t>zemljama</a:t>
            </a:r>
            <a:r>
              <a:rPr lang="en-US" sz="2400" dirty="0"/>
              <a:t> </a:t>
            </a:r>
            <a:r>
              <a:rPr lang="en-US" sz="2400" dirty="0" err="1"/>
              <a:t>koje</a:t>
            </a:r>
            <a:r>
              <a:rPr lang="en-US" sz="2400" dirty="0"/>
              <a:t> </a:t>
            </a:r>
            <a:r>
              <a:rPr lang="en-US" sz="2400" dirty="0" err="1"/>
              <a:t>su</a:t>
            </a:r>
            <a:r>
              <a:rPr lang="en-US" sz="2400" dirty="0"/>
              <a:t> se </a:t>
            </a:r>
            <a:r>
              <a:rPr lang="en-US" sz="2400" dirty="0" err="1"/>
              <a:t>nakon</a:t>
            </a:r>
            <a:r>
              <a:rPr lang="en-US" sz="2400" dirty="0"/>
              <a:t> </a:t>
            </a:r>
            <a:r>
              <a:rPr lang="en-US" sz="2400" dirty="0" err="1"/>
              <a:t>socijalističkog</a:t>
            </a:r>
            <a:r>
              <a:rPr lang="en-US" sz="2400" dirty="0"/>
              <a:t> </a:t>
            </a:r>
            <a:r>
              <a:rPr lang="en-US" sz="2400" dirty="0" err="1"/>
              <a:t>društveno-političkog</a:t>
            </a:r>
            <a:r>
              <a:rPr lang="en-US" sz="2400" dirty="0"/>
              <a:t> </a:t>
            </a:r>
            <a:r>
              <a:rPr lang="en-US" sz="2400" dirty="0" err="1"/>
              <a:t>i</a:t>
            </a:r>
            <a:r>
              <a:rPr lang="en-US" sz="2400" dirty="0"/>
              <a:t> </a:t>
            </a:r>
            <a:r>
              <a:rPr lang="en-US" sz="2400" dirty="0" err="1"/>
              <a:t>ekonomskog</a:t>
            </a:r>
            <a:r>
              <a:rPr lang="en-US" sz="2400" dirty="0"/>
              <a:t> </a:t>
            </a:r>
            <a:r>
              <a:rPr lang="en-US" sz="2400" dirty="0" err="1"/>
              <a:t>uređenja</a:t>
            </a:r>
            <a:r>
              <a:rPr lang="en-US" sz="2400" dirty="0"/>
              <a:t> </a:t>
            </a:r>
            <a:r>
              <a:rPr lang="en-US" sz="2400" dirty="0" err="1"/>
              <a:t>našle</a:t>
            </a:r>
            <a:r>
              <a:rPr lang="en-US" sz="2400" dirty="0"/>
              <a:t> </a:t>
            </a:r>
            <a:r>
              <a:rPr lang="en-US" sz="2400" dirty="0" err="1"/>
              <a:t>pred</a:t>
            </a:r>
            <a:r>
              <a:rPr lang="en-US" sz="2400" dirty="0"/>
              <a:t> </a:t>
            </a:r>
            <a:r>
              <a:rPr lang="en-US" sz="2400" dirty="0" err="1"/>
              <a:t>izazovima</a:t>
            </a:r>
            <a:r>
              <a:rPr lang="en-US" sz="2400" dirty="0"/>
              <a:t> </a:t>
            </a:r>
            <a:r>
              <a:rPr lang="en-US" sz="2400" dirty="0" err="1"/>
              <a:t>otvorenog</a:t>
            </a:r>
            <a:r>
              <a:rPr lang="en-US" sz="2400" dirty="0"/>
              <a:t> </a:t>
            </a:r>
            <a:r>
              <a:rPr lang="en-US" sz="2400" dirty="0" err="1"/>
              <a:t>tržišta</a:t>
            </a:r>
            <a:r>
              <a:rPr lang="en-US" sz="2400" dirty="0"/>
              <a:t> </a:t>
            </a:r>
            <a:r>
              <a:rPr lang="en-US" sz="2400" dirty="0" err="1"/>
              <a:t>i</a:t>
            </a:r>
            <a:r>
              <a:rPr lang="en-US" sz="2400" dirty="0"/>
              <a:t> </a:t>
            </a:r>
            <a:r>
              <a:rPr lang="en-US" sz="2400" dirty="0" err="1"/>
              <a:t>konkurencijom</a:t>
            </a:r>
            <a:r>
              <a:rPr lang="en-US" sz="2400" dirty="0"/>
              <a:t> (</a:t>
            </a:r>
            <a:r>
              <a:rPr lang="en-US" sz="2400" dirty="0" err="1"/>
              <a:t>tržišno</a:t>
            </a:r>
            <a:r>
              <a:rPr lang="en-US" sz="2400" dirty="0"/>
              <a:t> </a:t>
            </a:r>
            <a:r>
              <a:rPr lang="en-US" sz="2400" dirty="0" err="1"/>
              <a:t>i</a:t>
            </a:r>
            <a:r>
              <a:rPr lang="en-US" sz="2400" dirty="0"/>
              <a:t> </a:t>
            </a:r>
            <a:r>
              <a:rPr lang="en-US" sz="2400" dirty="0" err="1"/>
              <a:t>industrijski</a:t>
            </a:r>
            <a:r>
              <a:rPr lang="en-US" sz="2400" dirty="0"/>
              <a:t>) </a:t>
            </a:r>
            <a:r>
              <a:rPr lang="en-US" sz="2400" dirty="0" err="1"/>
              <a:t>visoko</a:t>
            </a:r>
            <a:r>
              <a:rPr lang="en-US" sz="2400" dirty="0"/>
              <a:t> </a:t>
            </a:r>
            <a:r>
              <a:rPr lang="en-US" sz="2400" dirty="0" err="1"/>
              <a:t>razvijenih</a:t>
            </a:r>
            <a:r>
              <a:rPr lang="en-US" sz="2400" dirty="0"/>
              <a:t> </a:t>
            </a:r>
            <a:r>
              <a:rPr lang="en-US" sz="2400" dirty="0" err="1"/>
              <a:t>zemalja</a:t>
            </a:r>
            <a:r>
              <a:rPr lang="en-US" sz="2400" dirty="0"/>
              <a:t> "</a:t>
            </a:r>
            <a:r>
              <a:rPr lang="en-US" sz="2400" dirty="0" err="1"/>
              <a:t>Zapada</a:t>
            </a:r>
            <a:r>
              <a:rPr lang="en-US" sz="2400" dirty="0"/>
              <a:t>"</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884" y="1299411"/>
            <a:ext cx="8360076" cy="4948354"/>
          </a:xfrm>
        </p:spPr>
        <p:txBody>
          <a:bodyPr/>
          <a:lstStyle/>
          <a:p>
            <a:pPr algn="l"/>
            <a:r>
              <a:rPr lang="en-US" sz="2400" dirty="0"/>
              <a:t>U </a:t>
            </a:r>
            <a:r>
              <a:rPr lang="en-US" sz="2400" dirty="0" err="1"/>
              <a:t>postkomunistčkim</a:t>
            </a:r>
            <a:r>
              <a:rPr lang="en-US" sz="2400" dirty="0"/>
              <a:t> </a:t>
            </a:r>
            <a:r>
              <a:rPr lang="en-US" sz="2400" dirty="0" err="1"/>
              <a:t>zemljama</a:t>
            </a:r>
            <a:r>
              <a:rPr lang="en-US" sz="2400" dirty="0"/>
              <a:t> </a:t>
            </a:r>
            <a:r>
              <a:rPr lang="en-US" sz="2400" dirty="0" err="1"/>
              <a:t>pri</a:t>
            </a:r>
            <a:r>
              <a:rPr lang="en-US" sz="2400" dirty="0"/>
              <a:t> </a:t>
            </a:r>
            <a:r>
              <a:rPr lang="en-US" sz="2400" dirty="0" err="1"/>
              <a:t>prelasku</a:t>
            </a:r>
            <a:r>
              <a:rPr lang="en-US" sz="2400" dirty="0"/>
              <a:t> </a:t>
            </a:r>
            <a:r>
              <a:rPr lang="en-US" sz="2400" dirty="0" err="1"/>
              <a:t>na</a:t>
            </a:r>
            <a:r>
              <a:rPr lang="en-US" sz="2400" dirty="0"/>
              <a:t> </a:t>
            </a:r>
            <a:r>
              <a:rPr lang="en-US" sz="2400" dirty="0" err="1"/>
              <a:t>tržišnu</a:t>
            </a:r>
            <a:r>
              <a:rPr lang="en-US" sz="2400" dirty="0"/>
              <a:t> </a:t>
            </a:r>
            <a:r>
              <a:rPr lang="en-US" sz="2400" dirty="0" err="1"/>
              <a:t>ekonomiju</a:t>
            </a:r>
            <a:r>
              <a:rPr lang="en-US" sz="2400" dirty="0"/>
              <a:t> </a:t>
            </a:r>
            <a:r>
              <a:rPr lang="en-US" sz="2400" dirty="0" err="1"/>
              <a:t>porezne</a:t>
            </a:r>
            <a:r>
              <a:rPr lang="en-US" sz="2400" dirty="0"/>
              <a:t> </a:t>
            </a:r>
            <a:r>
              <a:rPr lang="en-US" sz="2400" dirty="0" err="1"/>
              <a:t>reforme</a:t>
            </a:r>
            <a:r>
              <a:rPr lang="en-US" sz="2400" dirty="0"/>
              <a:t> </a:t>
            </a:r>
            <a:r>
              <a:rPr lang="en-US" sz="2400" dirty="0" err="1"/>
              <a:t>su</a:t>
            </a:r>
            <a:r>
              <a:rPr lang="en-US" sz="2400" dirty="0"/>
              <a:t> morale da se </a:t>
            </a:r>
            <a:r>
              <a:rPr lang="en-US" sz="2400" dirty="0" err="1"/>
              <a:t>obave</a:t>
            </a:r>
            <a:r>
              <a:rPr lang="en-US" sz="2400" dirty="0"/>
              <a:t> za </a:t>
            </a:r>
            <a:r>
              <a:rPr lang="en-US" sz="2400" dirty="0" err="1"/>
              <a:t>veoma</a:t>
            </a:r>
            <a:r>
              <a:rPr lang="en-US" sz="2400" dirty="0"/>
              <a:t> </a:t>
            </a:r>
            <a:r>
              <a:rPr lang="en-US" sz="2400" dirty="0" err="1"/>
              <a:t>kratko</a:t>
            </a:r>
            <a:r>
              <a:rPr lang="en-US" sz="2400" dirty="0"/>
              <a:t> </a:t>
            </a:r>
            <a:r>
              <a:rPr lang="en-US" sz="2400" dirty="0" err="1"/>
              <a:t>vrijeme</a:t>
            </a:r>
            <a:r>
              <a:rPr lang="en-US" sz="2400" dirty="0"/>
              <a:t> za </a:t>
            </a:r>
            <a:r>
              <a:rPr lang="en-US" sz="2400" dirty="0" err="1"/>
              <a:t>nekoliko</a:t>
            </a:r>
            <a:r>
              <a:rPr lang="en-US" sz="2400" dirty="0"/>
              <a:t> </a:t>
            </a:r>
            <a:r>
              <a:rPr lang="en-US" sz="2400" dirty="0" err="1"/>
              <a:t>godina</a:t>
            </a:r>
            <a:r>
              <a:rPr lang="en-US" sz="2400" dirty="0"/>
              <a:t> </a:t>
            </a:r>
            <a:r>
              <a:rPr lang="en-US" sz="2400" dirty="0" err="1"/>
              <a:t>i</a:t>
            </a:r>
            <a:r>
              <a:rPr lang="en-US" sz="2400" dirty="0"/>
              <a:t> u </a:t>
            </a:r>
            <a:r>
              <a:rPr lang="en-US" sz="2400" dirty="0" err="1"/>
              <a:t>koordinaciji</a:t>
            </a:r>
            <a:r>
              <a:rPr lang="en-US" sz="2400" dirty="0"/>
              <a:t> </a:t>
            </a:r>
            <a:r>
              <a:rPr lang="en-US" sz="2400" dirty="0" err="1"/>
              <a:t>sa</a:t>
            </a:r>
            <a:r>
              <a:rPr lang="en-US" sz="2400" dirty="0"/>
              <a:t> </a:t>
            </a:r>
            <a:r>
              <a:rPr lang="en-US" sz="2400" dirty="0" err="1"/>
              <a:t>drugim</a:t>
            </a:r>
            <a:r>
              <a:rPr lang="en-US" sz="2400" dirty="0"/>
              <a:t> </a:t>
            </a:r>
            <a:r>
              <a:rPr lang="en-US" sz="2400" dirty="0" err="1"/>
              <a:t>fundamentalnim</a:t>
            </a:r>
            <a:r>
              <a:rPr lang="en-US" sz="2400" dirty="0"/>
              <a:t> </a:t>
            </a:r>
            <a:r>
              <a:rPr lang="en-US" sz="2400" dirty="0" err="1"/>
              <a:t>promjenama</a:t>
            </a:r>
            <a:r>
              <a:rPr lang="en-US" sz="2400" dirty="0"/>
              <a:t> u </a:t>
            </a:r>
            <a:r>
              <a:rPr lang="en-US" sz="2400" dirty="0" err="1"/>
              <a:t>privredi</a:t>
            </a:r>
            <a:r>
              <a:rPr lang="en-US" sz="2400" dirty="0"/>
              <a:t>.</a:t>
            </a:r>
            <a:br>
              <a:rPr lang="en-US" sz="2400" dirty="0"/>
            </a:br>
            <a:br>
              <a:rPr lang="en-US" sz="2400" dirty="0"/>
            </a:br>
            <a:r>
              <a:rPr lang="en-US" sz="2400" dirty="0"/>
              <a:t> </a:t>
            </a:r>
            <a:r>
              <a:rPr lang="en-US" sz="2400" dirty="0" err="1"/>
              <a:t>Početak</a:t>
            </a:r>
            <a:r>
              <a:rPr lang="en-US" sz="2400" dirty="0"/>
              <a:t> </a:t>
            </a:r>
            <a:r>
              <a:rPr lang="en-US" sz="2400" dirty="0" err="1"/>
              <a:t>tranzicionog</a:t>
            </a:r>
            <a:r>
              <a:rPr lang="en-US" sz="2400" dirty="0"/>
              <a:t> </a:t>
            </a:r>
            <a:r>
              <a:rPr lang="en-US" sz="2400" dirty="0" err="1"/>
              <a:t>perioda</a:t>
            </a:r>
            <a:r>
              <a:rPr lang="en-US" sz="2400" dirty="0"/>
              <a:t> </a:t>
            </a:r>
            <a:r>
              <a:rPr lang="en-US" sz="2400" dirty="0" err="1"/>
              <a:t>obilježen</a:t>
            </a:r>
            <a:r>
              <a:rPr lang="en-US" sz="2400" dirty="0"/>
              <a:t> je </a:t>
            </a:r>
            <a:r>
              <a:rPr lang="en-US" sz="2400" dirty="0" err="1"/>
              <a:t>vrlo</a:t>
            </a:r>
            <a:r>
              <a:rPr lang="en-US" sz="2400" dirty="0"/>
              <a:t> </a:t>
            </a:r>
            <a:r>
              <a:rPr lang="en-US" sz="2400" dirty="0" err="1"/>
              <a:t>slabim</a:t>
            </a:r>
            <a:r>
              <a:rPr lang="en-US" sz="2400" dirty="0"/>
              <a:t> </a:t>
            </a:r>
            <a:r>
              <a:rPr lang="en-US" sz="2400" dirty="0" err="1"/>
              <a:t>institucionalnim</a:t>
            </a:r>
            <a:r>
              <a:rPr lang="en-US" sz="2400" dirty="0"/>
              <a:t>, </a:t>
            </a:r>
            <a:r>
              <a:rPr lang="en-US" sz="2400" dirty="0" err="1"/>
              <a:t>infrastrukturnim</a:t>
            </a:r>
            <a:r>
              <a:rPr lang="en-US" sz="2400" dirty="0"/>
              <a:t> </a:t>
            </a:r>
            <a:r>
              <a:rPr lang="en-US" sz="2400" dirty="0" err="1"/>
              <a:t>i</a:t>
            </a:r>
            <a:r>
              <a:rPr lang="en-US" sz="2400" dirty="0"/>
              <a:t> </a:t>
            </a:r>
            <a:r>
              <a:rPr lang="en-US" sz="2400" dirty="0" err="1"/>
              <a:t>drugim</a:t>
            </a:r>
            <a:r>
              <a:rPr lang="en-US" sz="2400" dirty="0"/>
              <a:t> </a:t>
            </a:r>
            <a:r>
              <a:rPr lang="en-US" sz="2400" dirty="0" err="1"/>
              <a:t>raspoloživim</a:t>
            </a:r>
            <a:r>
              <a:rPr lang="en-US" sz="2400" dirty="0"/>
              <a:t> </a:t>
            </a:r>
            <a:r>
              <a:rPr lang="en-US" sz="2400" dirty="0" err="1"/>
              <a:t>resursima</a:t>
            </a:r>
            <a:r>
              <a:rPr lang="en-US" sz="2400" dirty="0"/>
              <a:t>, </a:t>
            </a:r>
            <a:r>
              <a:rPr lang="en-US" sz="2400" dirty="0" err="1"/>
              <a:t>što</a:t>
            </a:r>
            <a:r>
              <a:rPr lang="en-US" sz="2400" dirty="0"/>
              <a:t> je </a:t>
            </a:r>
            <a:r>
              <a:rPr lang="en-US" sz="2400" dirty="0" err="1"/>
              <a:t>iziskivalo</a:t>
            </a:r>
            <a:r>
              <a:rPr lang="en-US" sz="2400" dirty="0"/>
              <a:t> </a:t>
            </a:r>
            <a:r>
              <a:rPr lang="en-US" sz="2400" dirty="0" err="1"/>
              <a:t>pomoć</a:t>
            </a:r>
            <a:r>
              <a:rPr lang="en-US" sz="2400" dirty="0"/>
              <a:t> </a:t>
            </a:r>
            <a:r>
              <a:rPr lang="en-US" sz="2400" dirty="0" err="1"/>
              <a:t>drugih</a:t>
            </a:r>
            <a:r>
              <a:rPr lang="en-US" sz="2400" dirty="0"/>
              <a:t> </a:t>
            </a:r>
            <a:r>
              <a:rPr lang="en-US" sz="2400" dirty="0" err="1"/>
              <a:t>zemalja</a:t>
            </a:r>
            <a:r>
              <a:rPr lang="en-US" sz="2400" dirty="0"/>
              <a:t> </a:t>
            </a:r>
            <a:r>
              <a:rPr lang="en-US" sz="2400" dirty="0" err="1"/>
              <a:t>sa</a:t>
            </a:r>
            <a:r>
              <a:rPr lang="en-US" sz="2400" dirty="0"/>
              <a:t> </a:t>
            </a:r>
            <a:r>
              <a:rPr lang="en-US" sz="2400" dirty="0" err="1"/>
              <a:t>stečenim</a:t>
            </a:r>
            <a:r>
              <a:rPr lang="en-US" sz="2400" dirty="0"/>
              <a:t> </a:t>
            </a:r>
            <a:r>
              <a:rPr lang="en-US" sz="2400" dirty="0" err="1"/>
              <a:t>empirijskim</a:t>
            </a:r>
            <a:r>
              <a:rPr lang="en-US" sz="2400" dirty="0"/>
              <a:t> </a:t>
            </a:r>
            <a:r>
              <a:rPr lang="en-US" sz="2400" dirty="0" err="1"/>
              <a:t>znanjima</a:t>
            </a:r>
            <a:r>
              <a:rPr lang="en-US" sz="2400" dirty="0"/>
              <a:t> </a:t>
            </a:r>
            <a:r>
              <a:rPr lang="en-US" sz="2400" dirty="0" err="1"/>
              <a:t>i</a:t>
            </a:r>
            <a:r>
              <a:rPr lang="en-US" sz="2400" dirty="0"/>
              <a:t> </a:t>
            </a:r>
            <a:r>
              <a:rPr lang="bs-Latn-BA" sz="2400" dirty="0"/>
              <a:t>izvedenim </a:t>
            </a:r>
            <a:r>
              <a:rPr lang="en-US" sz="2400" dirty="0" err="1"/>
              <a:t>poukama</a:t>
            </a:r>
            <a:r>
              <a:rPr lang="en-US" sz="2400" dirty="0"/>
              <a:t>, </a:t>
            </a:r>
            <a:r>
              <a:rPr lang="en-US" sz="2400" dirty="0" err="1"/>
              <a:t>kao</a:t>
            </a:r>
            <a:r>
              <a:rPr lang="en-US" sz="2400" dirty="0"/>
              <a:t> </a:t>
            </a:r>
            <a:r>
              <a:rPr lang="en-US" sz="2400" dirty="0" err="1"/>
              <a:t>i</a:t>
            </a:r>
            <a:r>
              <a:rPr lang="en-US" sz="2400" dirty="0"/>
              <a:t> </a:t>
            </a:r>
            <a:r>
              <a:rPr lang="en-US" sz="2400" dirty="0" err="1"/>
              <a:t>uključivanje</a:t>
            </a:r>
            <a:r>
              <a:rPr lang="en-US" sz="2400" dirty="0"/>
              <a:t> </a:t>
            </a:r>
            <a:r>
              <a:rPr lang="en-US" sz="2400" dirty="0" err="1"/>
              <a:t>njihovih</a:t>
            </a:r>
            <a:r>
              <a:rPr lang="en-US" sz="2400" dirty="0"/>
              <a:t> </a:t>
            </a:r>
            <a:r>
              <a:rPr lang="en-US" sz="2400" dirty="0" err="1"/>
              <a:t>i</a:t>
            </a:r>
            <a:r>
              <a:rPr lang="en-US" sz="2400" dirty="0"/>
              <a:t> </a:t>
            </a:r>
            <a:r>
              <a:rPr lang="en-US" sz="2400" dirty="0" err="1"/>
              <a:t>međunarodnih</a:t>
            </a:r>
            <a:r>
              <a:rPr lang="en-US" sz="2400" dirty="0"/>
              <a:t> </a:t>
            </a:r>
            <a:r>
              <a:rPr lang="en-US" sz="2400" dirty="0" err="1"/>
              <a:t>eksperata</a:t>
            </a:r>
            <a:r>
              <a:rPr lang="en-US" sz="2400" dirty="0"/>
              <a:t> u </a:t>
            </a:r>
            <a:r>
              <a:rPr lang="en-US" sz="2400" dirty="0" err="1"/>
              <a:t>pripremama</a:t>
            </a:r>
            <a:r>
              <a:rPr lang="en-US" sz="2400" dirty="0"/>
              <a:t> za </a:t>
            </a:r>
            <a:r>
              <a:rPr lang="en-US" sz="2400" dirty="0" err="1"/>
              <a:t>uvođenje</a:t>
            </a:r>
            <a:r>
              <a:rPr lang="en-US" sz="2400" dirty="0"/>
              <a:t> </a:t>
            </a:r>
            <a:r>
              <a:rPr lang="en-US" sz="2400" dirty="0" err="1"/>
              <a:t>i</a:t>
            </a:r>
            <a:r>
              <a:rPr lang="en-US" sz="2400" dirty="0"/>
              <a:t> </a:t>
            </a:r>
            <a:r>
              <a:rPr lang="en-US" sz="2400" dirty="0" err="1"/>
              <a:t>provođenje</a:t>
            </a:r>
            <a:r>
              <a:rPr lang="en-US" sz="2400" dirty="0"/>
              <a:t> </a:t>
            </a:r>
            <a:r>
              <a:rPr lang="en-US" sz="2400" dirty="0" err="1"/>
              <a:t>poreznih</a:t>
            </a:r>
            <a:r>
              <a:rPr lang="en-US" sz="2400" dirty="0"/>
              <a:t> </a:t>
            </a:r>
            <a:r>
              <a:rPr lang="en-US" sz="2400" dirty="0" err="1"/>
              <a:t>reformi</a:t>
            </a:r>
            <a:r>
              <a:rPr lang="en-US" sz="2400" dirty="0"/>
              <a:t>.</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75" y="745958"/>
            <a:ext cx="8832850" cy="5790766"/>
          </a:xfrm>
        </p:spPr>
        <p:txBody>
          <a:bodyPr>
            <a:normAutofit/>
          </a:bodyPr>
          <a:lstStyle/>
          <a:p>
            <a:pPr algn="l"/>
            <a:r>
              <a:rPr lang="en-US" sz="2400" dirty="0" err="1"/>
              <a:t>Profesor</a:t>
            </a:r>
            <a:r>
              <a:rPr lang="en-US" sz="2400" dirty="0"/>
              <a:t> </a:t>
            </a:r>
            <a:r>
              <a:rPr lang="en-US" sz="2400" dirty="0" err="1"/>
              <a:t>Arbutina</a:t>
            </a:r>
            <a:r>
              <a:rPr lang="en-US" sz="2400" dirty="0"/>
              <a:t>, </a:t>
            </a:r>
            <a:r>
              <a:rPr lang="en-US" sz="2400" dirty="0" err="1"/>
              <a:t>razmatrajući</a:t>
            </a:r>
            <a:r>
              <a:rPr lang="en-US" sz="2400" dirty="0"/>
              <a:t> </a:t>
            </a:r>
            <a:r>
              <a:rPr lang="en-US" sz="2400" dirty="0" err="1"/>
              <a:t>reforme</a:t>
            </a:r>
            <a:r>
              <a:rPr lang="en-US" sz="2400" dirty="0"/>
              <a:t> </a:t>
            </a:r>
            <a:r>
              <a:rPr lang="en-US" sz="2400" dirty="0" err="1"/>
              <a:t>poreznih</a:t>
            </a:r>
            <a:r>
              <a:rPr lang="en-US" sz="2400" dirty="0"/>
              <a:t> </a:t>
            </a:r>
            <a:r>
              <a:rPr lang="en-US" sz="2400" dirty="0" err="1"/>
              <a:t>sistema</a:t>
            </a:r>
            <a:r>
              <a:rPr lang="en-US" sz="2400" dirty="0"/>
              <a:t> </a:t>
            </a:r>
            <a:r>
              <a:rPr lang="en-US" sz="2400" dirty="0" err="1"/>
              <a:t>tranzicijskih</a:t>
            </a:r>
            <a:r>
              <a:rPr lang="en-US" sz="2400" dirty="0"/>
              <a:t> </a:t>
            </a:r>
            <a:r>
              <a:rPr lang="en-US" sz="2400" dirty="0" err="1"/>
              <a:t>zemalja</a:t>
            </a:r>
            <a:r>
              <a:rPr lang="en-US" sz="2400" dirty="0"/>
              <a:t>, </a:t>
            </a:r>
            <a:r>
              <a:rPr lang="en-US" sz="2400" dirty="0" err="1"/>
              <a:t>ističe</a:t>
            </a:r>
            <a:r>
              <a:rPr lang="en-US" sz="2400" dirty="0"/>
              <a:t> da </a:t>
            </a:r>
            <a:r>
              <a:rPr lang="en-US" sz="2400" dirty="0" err="1"/>
              <a:t>su</a:t>
            </a:r>
            <a:r>
              <a:rPr lang="en-US" sz="2400" dirty="0"/>
              <a:t> </a:t>
            </a:r>
            <a:r>
              <a:rPr lang="en-US" sz="2400" dirty="0" err="1"/>
              <a:t>načela</a:t>
            </a:r>
            <a:r>
              <a:rPr lang="en-US" sz="2400" dirty="0"/>
              <a:t> </a:t>
            </a:r>
            <a:r>
              <a:rPr lang="en-US" sz="2400" dirty="0" err="1"/>
              <a:t>kojima</a:t>
            </a:r>
            <a:r>
              <a:rPr lang="en-US" sz="2400" dirty="0"/>
              <a:t> se u </a:t>
            </a:r>
            <a:r>
              <a:rPr lang="en-US" sz="2400" dirty="0" err="1"/>
              <a:t>okviru</a:t>
            </a:r>
            <a:r>
              <a:rPr lang="en-US" sz="2400" dirty="0"/>
              <a:t> </a:t>
            </a:r>
            <a:r>
              <a:rPr lang="en-US" sz="2400" dirty="0" err="1"/>
              <a:t>međunarodnih</a:t>
            </a:r>
            <a:r>
              <a:rPr lang="en-US" sz="2400" dirty="0"/>
              <a:t> </a:t>
            </a:r>
            <a:r>
              <a:rPr lang="en-US" sz="2400" dirty="0" err="1"/>
              <a:t>odnosa</a:t>
            </a:r>
            <a:r>
              <a:rPr lang="en-US" sz="2400" dirty="0"/>
              <a:t> </a:t>
            </a:r>
            <a:r>
              <a:rPr lang="en-US" sz="2400" dirty="0" err="1"/>
              <a:t>ostvaruje</a:t>
            </a:r>
            <a:r>
              <a:rPr lang="en-US" sz="2400" dirty="0"/>
              <a:t> </a:t>
            </a:r>
            <a:r>
              <a:rPr lang="en-US" sz="2400" dirty="0" err="1"/>
              <a:t>zaštita</a:t>
            </a:r>
            <a:r>
              <a:rPr lang="en-US" sz="2400" dirty="0"/>
              <a:t> </a:t>
            </a:r>
            <a:r>
              <a:rPr lang="en-US" sz="2400" dirty="0" err="1"/>
              <a:t>interesa</a:t>
            </a:r>
            <a:r>
              <a:rPr lang="en-US" sz="2400" dirty="0"/>
              <a:t> </a:t>
            </a:r>
            <a:r>
              <a:rPr lang="en-US" sz="2400" dirty="0" err="1"/>
              <a:t>zemlje</a:t>
            </a:r>
            <a:r>
              <a:rPr lang="en-US" sz="2400" dirty="0"/>
              <a:t>, </a:t>
            </a:r>
            <a:r>
              <a:rPr lang="en-US" sz="2400" dirty="0" err="1"/>
              <a:t>prije</a:t>
            </a:r>
            <a:r>
              <a:rPr lang="en-US" sz="2400" dirty="0"/>
              <a:t> </a:t>
            </a:r>
            <a:r>
              <a:rPr lang="en-US" sz="2400" dirty="0" err="1"/>
              <a:t>svih</a:t>
            </a:r>
            <a:r>
              <a:rPr lang="en-US" sz="2400" dirty="0"/>
              <a:t>, </a:t>
            </a:r>
            <a:r>
              <a:rPr lang="en-US" sz="2400" dirty="0" err="1"/>
              <a:t>načela</a:t>
            </a:r>
            <a:r>
              <a:rPr lang="en-US" sz="2400" dirty="0"/>
              <a:t> </a:t>
            </a:r>
            <a:r>
              <a:rPr lang="en-US" sz="2400" dirty="0" err="1"/>
              <a:t>oporezivanja</a:t>
            </a:r>
            <a:r>
              <a:rPr lang="en-US" sz="2400" dirty="0"/>
              <a:t> </a:t>
            </a:r>
            <a:r>
              <a:rPr lang="en-US" sz="2400" dirty="0" err="1"/>
              <a:t>kao</a:t>
            </a:r>
            <a:r>
              <a:rPr lang="en-US" sz="2400" dirty="0"/>
              <a:t> </a:t>
            </a:r>
            <a:r>
              <a:rPr lang="en-US" sz="2400" dirty="0" err="1"/>
              <a:t>zaštita</a:t>
            </a:r>
            <a:r>
              <a:rPr lang="en-US" sz="2400" dirty="0"/>
              <a:t> </a:t>
            </a:r>
            <a:r>
              <a:rPr lang="en-US" sz="2400" dirty="0" err="1"/>
              <a:t>interesa</a:t>
            </a:r>
            <a:r>
              <a:rPr lang="en-US" sz="2400" dirty="0"/>
              <a:t> </a:t>
            </a:r>
            <a:r>
              <a:rPr lang="en-US" sz="2400" dirty="0" err="1"/>
              <a:t>poreznih</a:t>
            </a:r>
            <a:r>
              <a:rPr lang="en-US" sz="2400" dirty="0"/>
              <a:t> </a:t>
            </a:r>
            <a:r>
              <a:rPr lang="en-US" sz="2400" dirty="0" err="1"/>
              <a:t>obveznika</a:t>
            </a:r>
            <a:r>
              <a:rPr lang="en-US" sz="2400" dirty="0"/>
              <a:t>. </a:t>
            </a:r>
            <a:r>
              <a:rPr lang="en-US" sz="2400" dirty="0" err="1"/>
              <a:t>Provođenje</a:t>
            </a:r>
            <a:r>
              <a:rPr lang="en-US" sz="2400" dirty="0"/>
              <a:t> </a:t>
            </a:r>
            <a:r>
              <a:rPr lang="en-US" sz="2400" dirty="0" err="1"/>
              <a:t>reformi</a:t>
            </a:r>
            <a:r>
              <a:rPr lang="en-US" sz="2400" dirty="0"/>
              <a:t> </a:t>
            </a:r>
            <a:r>
              <a:rPr lang="en-US" sz="2400" dirty="0" err="1"/>
              <a:t>poreznih</a:t>
            </a:r>
            <a:r>
              <a:rPr lang="en-US" sz="2400" dirty="0"/>
              <a:t> </a:t>
            </a:r>
            <a:r>
              <a:rPr lang="en-US" sz="2400" dirty="0" err="1"/>
              <a:t>sistema</a:t>
            </a:r>
            <a:r>
              <a:rPr lang="en-US" sz="2400" dirty="0"/>
              <a:t> </a:t>
            </a:r>
            <a:r>
              <a:rPr lang="en-US" sz="2400" dirty="0" err="1"/>
              <a:t>vršeno</a:t>
            </a:r>
            <a:r>
              <a:rPr lang="en-US" sz="2400" dirty="0"/>
              <a:t> je </a:t>
            </a:r>
            <a:r>
              <a:rPr lang="en-US" sz="2400" dirty="0" err="1"/>
              <a:t>uz</a:t>
            </a:r>
            <a:r>
              <a:rPr lang="en-US" sz="2400" dirty="0"/>
              <a:t> </a:t>
            </a:r>
            <a:r>
              <a:rPr lang="en-US" sz="2400" dirty="0" err="1"/>
              <a:t>pridržavanje</a:t>
            </a:r>
            <a:r>
              <a:rPr lang="en-US" sz="2400" dirty="0"/>
              <a:t> </a:t>
            </a:r>
            <a:r>
              <a:rPr lang="en-US" sz="2400" dirty="0" err="1"/>
              <a:t>osnovnih</a:t>
            </a:r>
            <a:r>
              <a:rPr lang="en-US" sz="2400" dirty="0"/>
              <a:t> </a:t>
            </a:r>
            <a:r>
              <a:rPr lang="en-US" sz="2400" dirty="0" err="1"/>
              <a:t>poreznih</a:t>
            </a:r>
            <a:r>
              <a:rPr lang="en-US" sz="2400" dirty="0"/>
              <a:t> </a:t>
            </a:r>
            <a:r>
              <a:rPr lang="en-US" sz="2400" dirty="0" err="1"/>
              <a:t>načela</a:t>
            </a:r>
            <a:r>
              <a:rPr lang="en-US" sz="2400" dirty="0"/>
              <a:t> </a:t>
            </a:r>
            <a:r>
              <a:rPr lang="en-US" sz="2400" dirty="0" err="1"/>
              <a:t>kao</a:t>
            </a:r>
            <a:r>
              <a:rPr lang="en-US" sz="2400" dirty="0"/>
              <a:t> </a:t>
            </a:r>
            <a:r>
              <a:rPr lang="en-US" sz="2400" dirty="0" err="1"/>
              <a:t>i</a:t>
            </a:r>
            <a:r>
              <a:rPr lang="en-US" sz="2400" dirty="0"/>
              <a:t> u </a:t>
            </a:r>
            <a:r>
              <a:rPr lang="en-US" sz="2400" dirty="0" err="1"/>
              <a:t>razvijenim</a:t>
            </a:r>
            <a:r>
              <a:rPr lang="en-US" sz="2400" dirty="0"/>
              <a:t> </a:t>
            </a:r>
            <a:r>
              <a:rPr lang="en-US" sz="2400" dirty="0" err="1"/>
              <a:t>zemljama</a:t>
            </a:r>
            <a:r>
              <a:rPr lang="en-US" sz="2400" dirty="0"/>
              <a:t>. </a:t>
            </a:r>
            <a:br>
              <a:rPr lang="en-US" sz="2400" dirty="0"/>
            </a:br>
            <a:r>
              <a:rPr lang="en-US" sz="2400" dirty="0"/>
              <a:t>Kao </a:t>
            </a:r>
            <a:r>
              <a:rPr lang="en-US" sz="2400" dirty="0" err="1"/>
              <a:t>načela</a:t>
            </a:r>
            <a:r>
              <a:rPr lang="en-US" sz="2400" dirty="0"/>
              <a:t> </a:t>
            </a:r>
            <a:r>
              <a:rPr lang="en-US" sz="2400" dirty="0" err="1"/>
              <a:t>putem</a:t>
            </a:r>
            <a:r>
              <a:rPr lang="en-US" sz="2400" dirty="0"/>
              <a:t> </a:t>
            </a:r>
            <a:r>
              <a:rPr lang="en-US" sz="2400" dirty="0" err="1"/>
              <a:t>kojih</a:t>
            </a:r>
            <a:r>
              <a:rPr lang="en-US" sz="2400" dirty="0"/>
              <a:t> se </a:t>
            </a:r>
            <a:r>
              <a:rPr lang="en-US" sz="2400" dirty="0" err="1"/>
              <a:t>ostvaruje</a:t>
            </a:r>
            <a:r>
              <a:rPr lang="en-US" sz="2400" dirty="0"/>
              <a:t> </a:t>
            </a:r>
            <a:r>
              <a:rPr lang="en-US" sz="2400" dirty="0" err="1"/>
              <a:t>zaštita</a:t>
            </a:r>
            <a:r>
              <a:rPr lang="en-US" sz="2400" dirty="0"/>
              <a:t> </a:t>
            </a:r>
            <a:r>
              <a:rPr lang="en-US" sz="2400" dirty="0" err="1"/>
              <a:t>države</a:t>
            </a:r>
            <a:r>
              <a:rPr lang="en-US" sz="2400" dirty="0"/>
              <a:t>, s </a:t>
            </a:r>
            <a:r>
              <a:rPr lang="en-US" sz="2400" dirty="0" err="1"/>
              <a:t>jedne</a:t>
            </a:r>
            <a:r>
              <a:rPr lang="en-US" sz="2400" dirty="0"/>
              <a:t>, </a:t>
            </a:r>
            <a:r>
              <a:rPr lang="en-US" sz="2400" dirty="0" err="1"/>
              <a:t>i</a:t>
            </a:r>
            <a:r>
              <a:rPr lang="en-US" sz="2400" dirty="0"/>
              <a:t> </a:t>
            </a:r>
            <a:r>
              <a:rPr lang="en-US" sz="2400" dirty="0" err="1"/>
              <a:t>obveznika</a:t>
            </a:r>
            <a:r>
              <a:rPr lang="en-US" sz="2400" dirty="0"/>
              <a:t>, s </a:t>
            </a:r>
            <a:r>
              <a:rPr lang="en-US" sz="2400" dirty="0" err="1"/>
              <a:t>druge</a:t>
            </a:r>
            <a:r>
              <a:rPr lang="en-US" sz="2400" dirty="0"/>
              <a:t> </a:t>
            </a:r>
            <a:r>
              <a:rPr lang="en-US" sz="2400" dirty="0" err="1"/>
              <a:t>strane</a:t>
            </a:r>
            <a:r>
              <a:rPr lang="en-US" sz="2400" dirty="0"/>
              <a:t>, </a:t>
            </a:r>
            <a:r>
              <a:rPr lang="en-US" sz="2400" dirty="0" err="1"/>
              <a:t>Arbutina</a:t>
            </a:r>
            <a:r>
              <a:rPr lang="en-US" sz="2400" dirty="0"/>
              <a:t> </a:t>
            </a:r>
            <a:r>
              <a:rPr lang="en-US" sz="2400" dirty="0" err="1"/>
              <a:t>navodi</a:t>
            </a:r>
            <a:r>
              <a:rPr lang="en-US" sz="2400" dirty="0"/>
              <a:t> : 1. </a:t>
            </a:r>
            <a:r>
              <a:rPr lang="en-US" sz="2400" dirty="0" err="1"/>
              <a:t>načelo</a:t>
            </a:r>
            <a:r>
              <a:rPr lang="en-US" sz="2400" dirty="0"/>
              <a:t> </a:t>
            </a:r>
            <a:r>
              <a:rPr lang="en-US" sz="2400" dirty="0" err="1"/>
              <a:t>zakonitosti</a:t>
            </a:r>
            <a:r>
              <a:rPr lang="en-US" sz="2400" dirty="0"/>
              <a:t>, 2. </a:t>
            </a:r>
            <a:r>
              <a:rPr lang="en-US" sz="2400" dirty="0" err="1"/>
              <a:t>načelo</a:t>
            </a:r>
            <a:r>
              <a:rPr lang="en-US" sz="2400" dirty="0"/>
              <a:t> </a:t>
            </a:r>
            <a:r>
              <a:rPr lang="en-US" sz="2400" dirty="0" err="1"/>
              <a:t>jednakosti</a:t>
            </a:r>
            <a:r>
              <a:rPr lang="en-US" sz="2400" dirty="0"/>
              <a:t>, 3. </a:t>
            </a:r>
            <a:r>
              <a:rPr lang="en-US" sz="2400" dirty="0" err="1"/>
              <a:t>načelo</a:t>
            </a:r>
            <a:r>
              <a:rPr lang="en-US" sz="2400" dirty="0"/>
              <a:t> </a:t>
            </a:r>
            <a:r>
              <a:rPr lang="en-US" sz="2400" dirty="0" err="1"/>
              <a:t>javnog</a:t>
            </a:r>
            <a:r>
              <a:rPr lang="en-US" sz="2400" dirty="0"/>
              <a:t> </a:t>
            </a:r>
            <a:r>
              <a:rPr lang="en-US" sz="2400" dirty="0" err="1"/>
              <a:t>povjerenja</a:t>
            </a:r>
            <a:r>
              <a:rPr lang="en-US" sz="2400" dirty="0"/>
              <a:t> u </a:t>
            </a:r>
            <a:r>
              <a:rPr lang="en-US" sz="2400" dirty="0" err="1"/>
              <a:t>poreznu</a:t>
            </a:r>
            <a:r>
              <a:rPr lang="en-US" sz="2400" dirty="0"/>
              <a:t> </a:t>
            </a:r>
            <a:r>
              <a:rPr lang="en-US" sz="2400" dirty="0" err="1"/>
              <a:t>administraciju</a:t>
            </a:r>
            <a:r>
              <a:rPr lang="en-US" sz="2400" dirty="0"/>
              <a:t>, 4. </a:t>
            </a:r>
            <a:r>
              <a:rPr lang="en-US" sz="2400" dirty="0" err="1"/>
              <a:t>načelo</a:t>
            </a:r>
            <a:r>
              <a:rPr lang="en-US" sz="2400" dirty="0"/>
              <a:t> </a:t>
            </a:r>
            <a:r>
              <a:rPr lang="en-US" sz="2400" dirty="0" err="1"/>
              <a:t>srazmjere</a:t>
            </a:r>
            <a:r>
              <a:rPr lang="en-US" sz="2400" dirty="0"/>
              <a:t> </a:t>
            </a:r>
            <a:r>
              <a:rPr lang="en-US" sz="2400" dirty="0" err="1"/>
              <a:t>plaćanja</a:t>
            </a:r>
            <a:r>
              <a:rPr lang="en-US" sz="2400" dirty="0"/>
              <a:t> </a:t>
            </a:r>
            <a:r>
              <a:rPr lang="en-US" sz="2400" dirty="0" err="1"/>
              <a:t>prema</a:t>
            </a:r>
            <a:r>
              <a:rPr lang="en-US" sz="2400" dirty="0"/>
              <a:t> </a:t>
            </a:r>
            <a:r>
              <a:rPr lang="en-US" sz="2400" dirty="0" err="1"/>
              <a:t>ekonomskoj</a:t>
            </a:r>
            <a:r>
              <a:rPr lang="en-US" sz="2400" dirty="0"/>
              <a:t> </a:t>
            </a:r>
            <a:r>
              <a:rPr lang="en-US" sz="2400" dirty="0" err="1"/>
              <a:t>snazi</a:t>
            </a:r>
            <a:r>
              <a:rPr lang="en-US" sz="2400" dirty="0"/>
              <a:t> </a:t>
            </a:r>
            <a:r>
              <a:rPr lang="en-US" sz="2400" dirty="0" err="1"/>
              <a:t>obveznika</a:t>
            </a:r>
            <a:r>
              <a:rPr lang="en-US" sz="2400" dirty="0"/>
              <a:t>, 5. </a:t>
            </a:r>
            <a:r>
              <a:rPr lang="en-US" sz="2400" dirty="0" err="1"/>
              <a:t>načelo</a:t>
            </a:r>
            <a:r>
              <a:rPr lang="en-US" sz="2400" dirty="0"/>
              <a:t> </a:t>
            </a:r>
            <a:r>
              <a:rPr lang="en-US" sz="2400" dirty="0" err="1"/>
              <a:t>zabrane</a:t>
            </a:r>
            <a:r>
              <a:rPr lang="en-US" sz="2400" dirty="0"/>
              <a:t> </a:t>
            </a:r>
            <a:r>
              <a:rPr lang="en-US" sz="2400" dirty="0" err="1"/>
              <a:t>retroaktivnog</a:t>
            </a:r>
            <a:r>
              <a:rPr lang="en-US" sz="2400" dirty="0"/>
              <a:t> </a:t>
            </a:r>
            <a:r>
              <a:rPr lang="en-US" sz="2400" dirty="0" err="1"/>
              <a:t>djelovanja</a:t>
            </a:r>
            <a:r>
              <a:rPr lang="en-US" sz="2400" dirty="0"/>
              <a:t> </a:t>
            </a:r>
            <a:r>
              <a:rPr lang="en-US" sz="2400" dirty="0" err="1"/>
              <a:t>poreznog</a:t>
            </a:r>
            <a:r>
              <a:rPr lang="en-US" sz="2400" dirty="0"/>
              <a:t> </a:t>
            </a:r>
            <a:r>
              <a:rPr lang="en-US" sz="2400" dirty="0" err="1"/>
              <a:t>zakonodavstva</a:t>
            </a:r>
            <a:r>
              <a:rPr lang="en-US" sz="2400" dirty="0"/>
              <a:t>, 6. </a:t>
            </a:r>
            <a:r>
              <a:rPr lang="en-US" sz="2400" dirty="0" err="1"/>
              <a:t>načela</a:t>
            </a:r>
            <a:r>
              <a:rPr lang="en-US" sz="2400" dirty="0"/>
              <a:t> </a:t>
            </a:r>
            <a:r>
              <a:rPr lang="en-US" sz="2400" dirty="0" err="1"/>
              <a:t>izrade</a:t>
            </a:r>
            <a:r>
              <a:rPr lang="en-US" sz="2400" dirty="0"/>
              <a:t> </a:t>
            </a:r>
            <a:r>
              <a:rPr lang="en-US" sz="2400" dirty="0" err="1"/>
              <a:t>poreznih</a:t>
            </a:r>
            <a:r>
              <a:rPr lang="en-US" sz="2400" dirty="0"/>
              <a:t> </a:t>
            </a:r>
            <a:r>
              <a:rPr lang="en-US" sz="2400" dirty="0" err="1"/>
              <a:t>propisa</a:t>
            </a:r>
            <a:r>
              <a:rPr lang="en-US" sz="2400" dirty="0"/>
              <a:t>, 7. </a:t>
            </a:r>
            <a:r>
              <a:rPr lang="en-US" sz="2400" dirty="0" err="1"/>
              <a:t>načelo</a:t>
            </a:r>
            <a:r>
              <a:rPr lang="en-US" sz="2400" dirty="0"/>
              <a:t> </a:t>
            </a:r>
            <a:r>
              <a:rPr lang="en-US" sz="2400" dirty="0" err="1"/>
              <a:t>transparentnosti</a:t>
            </a:r>
            <a:r>
              <a:rPr lang="en-US" sz="2400" dirty="0"/>
              <a:t>. </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p:cNvSpPr>
          <p:nvPr>
            <p:ph type="title"/>
          </p:nvPr>
        </p:nvSpPr>
        <p:spPr>
          <a:xfrm>
            <a:off x="401320" y="-11112"/>
            <a:ext cx="8309293" cy="564565"/>
          </a:xfrm>
          <a:noFill/>
          <a:ln w="9525">
            <a:miter/>
          </a:ln>
        </p:spPr>
        <p:txBody>
          <a:bodyPr vert="horz" wrap="square" lIns="91440" tIns="45720" rIns="91440" bIns="45720" anchor="b"/>
          <a:lstStyle/>
          <a:p>
            <a:pPr eaLnBrk="1" hangingPunct="1"/>
            <a:r>
              <a:rPr lang="en-US" altLang="zh-CN" dirty="0"/>
              <a:t>Porezni </a:t>
            </a:r>
            <a:r>
              <a:rPr lang="en-US" altLang="zh-CN" dirty="0" err="1"/>
              <a:t>sistem</a:t>
            </a:r>
            <a:r>
              <a:rPr lang="en-US" altLang="zh-CN" dirty="0"/>
              <a:t> </a:t>
            </a:r>
          </a:p>
        </p:txBody>
      </p:sp>
      <p:sp>
        <p:nvSpPr>
          <p:cNvPr id="6147" name="Rectangle 6"/>
          <p:cNvSpPr>
            <a:spLocks noGrp="1"/>
          </p:cNvSpPr>
          <p:nvPr>
            <p:ph type="body"/>
          </p:nvPr>
        </p:nvSpPr>
        <p:spPr>
          <a:xfrm>
            <a:off x="0" y="866274"/>
            <a:ext cx="9077325" cy="5832341"/>
          </a:xfrm>
        </p:spPr>
        <p:txBody>
          <a:bodyPr vert="horz" wrap="square" lIns="91440" tIns="45720" rIns="91440" bIns="45720" anchor="t">
            <a:normAutofit lnSpcReduction="10000"/>
          </a:bodyPr>
          <a:lstStyle/>
          <a:p>
            <a:pPr lvl="0" eaLnBrk="1" hangingPunct="1"/>
            <a:r>
              <a:rPr sz="2400" b="1" dirty="0" err="1">
                <a:sym typeface="+mn-ea"/>
              </a:rPr>
              <a:t>Pore</a:t>
            </a:r>
            <a:r>
              <a:rPr lang="en-US" sz="2400" b="1" dirty="0" err="1">
                <a:sym typeface="+mn-ea"/>
              </a:rPr>
              <a:t>zn</a:t>
            </a:r>
            <a:r>
              <a:rPr sz="2400" b="1" dirty="0" err="1">
                <a:sym typeface="+mn-ea"/>
              </a:rPr>
              <a:t>i</a:t>
            </a:r>
            <a:r>
              <a:rPr sz="2400" b="1" dirty="0">
                <a:sym typeface="+mn-ea"/>
              </a:rPr>
              <a:t> </a:t>
            </a:r>
            <a:r>
              <a:rPr sz="2400" b="1" dirty="0" err="1">
                <a:sym typeface="+mn-ea"/>
              </a:rPr>
              <a:t>sistem</a:t>
            </a:r>
            <a:r>
              <a:rPr sz="2400" b="1" dirty="0">
                <a:sym typeface="+mn-ea"/>
              </a:rPr>
              <a:t> je </a:t>
            </a:r>
            <a:r>
              <a:rPr sz="2400" b="1" dirty="0" err="1">
                <a:sym typeface="+mn-ea"/>
              </a:rPr>
              <a:t>uv</a:t>
            </a:r>
            <a:r>
              <a:rPr lang="en-US" sz="2400" b="1" dirty="0" err="1">
                <a:sym typeface="+mn-ea"/>
              </a:rPr>
              <a:t>ij</a:t>
            </a:r>
            <a:r>
              <a:rPr sz="2400" b="1" dirty="0" err="1">
                <a:sym typeface="+mn-ea"/>
              </a:rPr>
              <a:t>ek</a:t>
            </a:r>
            <a:r>
              <a:rPr sz="2400" b="1" dirty="0">
                <a:sym typeface="+mn-ea"/>
              </a:rPr>
              <a:t> u </a:t>
            </a:r>
            <a:r>
              <a:rPr sz="2400" b="1" dirty="0" err="1">
                <a:sym typeface="+mn-ea"/>
              </a:rPr>
              <a:t>vezi</a:t>
            </a:r>
            <a:r>
              <a:rPr sz="2400" b="1" dirty="0">
                <a:sym typeface="+mn-ea"/>
              </a:rPr>
              <a:t> s </a:t>
            </a:r>
            <a:r>
              <a:rPr sz="2400" b="1" dirty="0" err="1">
                <a:sym typeface="+mn-ea"/>
              </a:rPr>
              <a:t>unutrašnjim</a:t>
            </a:r>
            <a:r>
              <a:rPr sz="2400" b="1" dirty="0">
                <a:sym typeface="+mn-ea"/>
              </a:rPr>
              <a:t> </a:t>
            </a:r>
            <a:r>
              <a:rPr sz="2400" b="1" dirty="0" err="1">
                <a:sym typeface="+mn-ea"/>
              </a:rPr>
              <a:t>odnosima</a:t>
            </a:r>
            <a:r>
              <a:rPr sz="2400" b="1" dirty="0">
                <a:sym typeface="+mn-ea"/>
              </a:rPr>
              <a:t>, </a:t>
            </a:r>
            <a:r>
              <a:rPr sz="2400" b="1" dirty="0" err="1">
                <a:sym typeface="+mn-ea"/>
              </a:rPr>
              <a:t>stepenom</a:t>
            </a:r>
            <a:r>
              <a:rPr sz="2400" b="1" dirty="0">
                <a:sym typeface="+mn-ea"/>
              </a:rPr>
              <a:t> </a:t>
            </a:r>
            <a:r>
              <a:rPr sz="2400" b="1" dirty="0" err="1">
                <a:sym typeface="+mn-ea"/>
              </a:rPr>
              <a:t>razvijenosti</a:t>
            </a:r>
            <a:r>
              <a:rPr sz="2400" b="1" dirty="0">
                <a:sym typeface="+mn-ea"/>
              </a:rPr>
              <a:t>, a u </a:t>
            </a:r>
            <a:r>
              <a:rPr sz="2400" b="1" dirty="0" err="1">
                <a:sym typeface="+mn-ea"/>
              </a:rPr>
              <a:t>nekim</a:t>
            </a:r>
            <a:r>
              <a:rPr sz="2400" b="1" dirty="0">
                <a:sym typeface="+mn-ea"/>
              </a:rPr>
              <a:t> </a:t>
            </a:r>
            <a:r>
              <a:rPr sz="2400" b="1" dirty="0" err="1">
                <a:sym typeface="+mn-ea"/>
              </a:rPr>
              <a:t>slučajevima</a:t>
            </a:r>
            <a:r>
              <a:rPr sz="2400" b="1" dirty="0">
                <a:sym typeface="+mn-ea"/>
              </a:rPr>
              <a:t> </a:t>
            </a:r>
            <a:r>
              <a:rPr sz="2400" b="1" dirty="0" err="1">
                <a:sym typeface="+mn-ea"/>
              </a:rPr>
              <a:t>i</a:t>
            </a:r>
            <a:r>
              <a:rPr sz="2400" b="1" dirty="0">
                <a:sym typeface="+mn-ea"/>
              </a:rPr>
              <a:t> s </a:t>
            </a:r>
            <a:r>
              <a:rPr sz="2400" b="1" dirty="0" err="1">
                <a:sym typeface="+mn-ea"/>
              </a:rPr>
              <a:t>tehologijama</a:t>
            </a:r>
            <a:r>
              <a:rPr sz="2400" b="1" dirty="0">
                <a:sym typeface="+mn-ea"/>
              </a:rPr>
              <a:t> </a:t>
            </a:r>
            <a:r>
              <a:rPr sz="2400" b="1" dirty="0" err="1">
                <a:sym typeface="+mn-ea"/>
              </a:rPr>
              <a:t>privrede</a:t>
            </a:r>
            <a:r>
              <a:rPr sz="2400" b="1" dirty="0">
                <a:sym typeface="+mn-ea"/>
              </a:rPr>
              <a:t> (pa </a:t>
            </a:r>
            <a:r>
              <a:rPr sz="2400" b="1" dirty="0" err="1">
                <a:sym typeface="+mn-ea"/>
              </a:rPr>
              <a:t>i</a:t>
            </a:r>
            <a:r>
              <a:rPr sz="2400" b="1" dirty="0">
                <a:sym typeface="+mn-ea"/>
              </a:rPr>
              <a:t> </a:t>
            </a:r>
            <a:r>
              <a:rPr sz="2400" b="1" dirty="0" err="1">
                <a:sym typeface="+mn-ea"/>
              </a:rPr>
              <a:t>društva</a:t>
            </a:r>
            <a:r>
              <a:rPr sz="2400" b="1" dirty="0">
                <a:sym typeface="+mn-ea"/>
              </a:rPr>
              <a:t>). </a:t>
            </a:r>
          </a:p>
          <a:p>
            <a:pPr lvl="0" eaLnBrk="1" hangingPunct="1"/>
            <a:r>
              <a:rPr sz="2400" b="1" dirty="0" err="1">
                <a:sym typeface="+mn-ea"/>
              </a:rPr>
              <a:t>Pore</a:t>
            </a:r>
            <a:r>
              <a:rPr lang="en-US" sz="2400" b="1" dirty="0" err="1">
                <a:sym typeface="+mn-ea"/>
              </a:rPr>
              <a:t>zn</a:t>
            </a:r>
            <a:r>
              <a:rPr sz="2400" b="1" dirty="0" err="1">
                <a:sym typeface="+mn-ea"/>
              </a:rPr>
              <a:t>i</a:t>
            </a:r>
            <a:r>
              <a:rPr sz="2400" b="1" dirty="0">
                <a:sym typeface="+mn-ea"/>
              </a:rPr>
              <a:t> </a:t>
            </a:r>
            <a:r>
              <a:rPr sz="2400" b="1" dirty="0" err="1">
                <a:sym typeface="+mn-ea"/>
              </a:rPr>
              <a:t>sistem</a:t>
            </a:r>
            <a:r>
              <a:rPr sz="2400" b="1" dirty="0">
                <a:sym typeface="+mn-ea"/>
              </a:rPr>
              <a:t> je </a:t>
            </a:r>
            <a:r>
              <a:rPr sz="2400" b="1" dirty="0" err="1">
                <a:sym typeface="+mn-ea"/>
              </a:rPr>
              <a:t>v</a:t>
            </a:r>
            <a:r>
              <a:rPr lang="en-US" sz="2400" b="1" dirty="0" err="1">
                <a:sym typeface="+mn-ea"/>
              </a:rPr>
              <a:t>j</a:t>
            </a:r>
            <a:r>
              <a:rPr sz="2400" b="1" dirty="0" err="1">
                <a:sym typeface="+mn-ea"/>
              </a:rPr>
              <a:t>eštački</a:t>
            </a:r>
            <a:r>
              <a:rPr sz="2400" b="1" dirty="0">
                <a:sym typeface="+mn-ea"/>
              </a:rPr>
              <a:t> </a:t>
            </a:r>
            <a:r>
              <a:rPr sz="2400" b="1" dirty="0" err="1">
                <a:sym typeface="+mn-ea"/>
              </a:rPr>
              <a:t>nastala</a:t>
            </a:r>
            <a:r>
              <a:rPr sz="2400" b="1" dirty="0">
                <a:sym typeface="+mn-ea"/>
              </a:rPr>
              <a:t> </a:t>
            </a:r>
            <a:r>
              <a:rPr sz="2400" b="1" dirty="0" err="1">
                <a:sym typeface="+mn-ea"/>
              </a:rPr>
              <a:t>konzervativna</a:t>
            </a:r>
            <a:r>
              <a:rPr sz="2400" b="1" dirty="0">
                <a:sym typeface="+mn-ea"/>
              </a:rPr>
              <a:t> </a:t>
            </a:r>
            <a:r>
              <a:rPr sz="2400" b="1" dirty="0" err="1">
                <a:sym typeface="+mn-ea"/>
              </a:rPr>
              <a:t>struktura</a:t>
            </a:r>
            <a:r>
              <a:rPr sz="2400" b="1" dirty="0">
                <a:sym typeface="+mn-ea"/>
              </a:rPr>
              <a:t> </a:t>
            </a:r>
            <a:r>
              <a:rPr sz="2400" b="1" dirty="0" err="1">
                <a:sym typeface="+mn-ea"/>
              </a:rPr>
              <a:t>koja</a:t>
            </a:r>
            <a:r>
              <a:rPr sz="2400" b="1" dirty="0">
                <a:sym typeface="+mn-ea"/>
              </a:rPr>
              <a:t> je </a:t>
            </a:r>
            <a:r>
              <a:rPr sz="2400" b="1" dirty="0" err="1">
                <a:sym typeface="+mn-ea"/>
              </a:rPr>
              <a:t>stvorena</a:t>
            </a:r>
            <a:r>
              <a:rPr sz="2400" b="1" dirty="0">
                <a:sym typeface="+mn-ea"/>
              </a:rPr>
              <a:t> </a:t>
            </a:r>
            <a:r>
              <a:rPr sz="2400" b="1" dirty="0" err="1">
                <a:sym typeface="+mn-ea"/>
              </a:rPr>
              <a:t>aktima</a:t>
            </a:r>
            <a:r>
              <a:rPr sz="2400" b="1" dirty="0">
                <a:sym typeface="+mn-ea"/>
              </a:rPr>
              <a:t> </a:t>
            </a:r>
            <a:r>
              <a:rPr sz="2400" b="1" dirty="0" err="1">
                <a:sym typeface="+mn-ea"/>
              </a:rPr>
              <a:t>javnog</a:t>
            </a:r>
            <a:r>
              <a:rPr sz="2400" b="1" dirty="0">
                <a:sym typeface="+mn-ea"/>
              </a:rPr>
              <a:t> </a:t>
            </a:r>
            <a:r>
              <a:rPr sz="2400" b="1" dirty="0" err="1">
                <a:sym typeface="+mn-ea"/>
              </a:rPr>
              <a:t>prava</a:t>
            </a:r>
            <a:r>
              <a:rPr sz="2400" b="1" dirty="0">
                <a:sym typeface="+mn-ea"/>
              </a:rPr>
              <a:t> pa </a:t>
            </a:r>
            <a:r>
              <a:rPr sz="2400" b="1" dirty="0" err="1">
                <a:sym typeface="+mn-ea"/>
              </a:rPr>
              <a:t>zbog</a:t>
            </a:r>
            <a:r>
              <a:rPr sz="2400" b="1" dirty="0">
                <a:sym typeface="+mn-ea"/>
              </a:rPr>
              <a:t> toga mora da </a:t>
            </a:r>
            <a:r>
              <a:rPr sz="2400" b="1" dirty="0" err="1">
                <a:sym typeface="+mn-ea"/>
              </a:rPr>
              <a:t>sl</a:t>
            </a:r>
            <a:r>
              <a:rPr lang="en-US" sz="2400" b="1" dirty="0" err="1">
                <a:sym typeface="+mn-ea"/>
              </a:rPr>
              <a:t>ij</a:t>
            </a:r>
            <a:r>
              <a:rPr sz="2400" b="1" dirty="0" err="1">
                <a:sym typeface="+mn-ea"/>
              </a:rPr>
              <a:t>edi</a:t>
            </a:r>
            <a:r>
              <a:rPr sz="2400" b="1" dirty="0">
                <a:sym typeface="+mn-ea"/>
              </a:rPr>
              <a:t> od </a:t>
            </a:r>
            <a:r>
              <a:rPr sz="2400" b="1" dirty="0" err="1">
                <a:sym typeface="+mn-ea"/>
              </a:rPr>
              <a:t>njega</a:t>
            </a:r>
            <a:r>
              <a:rPr sz="2400" b="1" dirty="0">
                <a:sym typeface="+mn-ea"/>
              </a:rPr>
              <a:t> </a:t>
            </a:r>
            <a:r>
              <a:rPr sz="2400" b="1" dirty="0" err="1">
                <a:sym typeface="+mn-ea"/>
              </a:rPr>
              <a:t>nezavisne</a:t>
            </a:r>
            <a:r>
              <a:rPr sz="2400" b="1" dirty="0">
                <a:sym typeface="+mn-ea"/>
              </a:rPr>
              <a:t>, </a:t>
            </a:r>
            <a:r>
              <a:rPr sz="2400" b="1" dirty="0" err="1">
                <a:sym typeface="+mn-ea"/>
              </a:rPr>
              <a:t>ili</a:t>
            </a:r>
            <a:r>
              <a:rPr sz="2400" b="1" dirty="0">
                <a:sym typeface="+mn-ea"/>
              </a:rPr>
              <a:t> </a:t>
            </a:r>
            <a:r>
              <a:rPr sz="2400" b="1" dirty="0" err="1">
                <a:sym typeface="+mn-ea"/>
              </a:rPr>
              <a:t>pak</a:t>
            </a:r>
            <a:r>
              <a:rPr sz="2400" b="1" dirty="0">
                <a:sym typeface="+mn-ea"/>
              </a:rPr>
              <a:t> </a:t>
            </a:r>
            <a:r>
              <a:rPr sz="2400" b="1" dirty="0" err="1">
                <a:sym typeface="+mn-ea"/>
              </a:rPr>
              <a:t>njegovim</a:t>
            </a:r>
            <a:r>
              <a:rPr sz="2400" b="1" dirty="0">
                <a:sym typeface="+mn-ea"/>
              </a:rPr>
              <a:t> </a:t>
            </a:r>
            <a:r>
              <a:rPr sz="2400" b="1" dirty="0" err="1">
                <a:sym typeface="+mn-ea"/>
              </a:rPr>
              <a:t>d</a:t>
            </a:r>
            <a:r>
              <a:rPr lang="en-US" sz="2400" b="1" dirty="0" err="1">
                <a:sym typeface="+mn-ea"/>
              </a:rPr>
              <a:t>j</a:t>
            </a:r>
            <a:r>
              <a:rPr sz="2400" b="1" dirty="0" err="1">
                <a:sym typeface="+mn-ea"/>
              </a:rPr>
              <a:t>elovanjima</a:t>
            </a:r>
            <a:r>
              <a:rPr sz="2400" b="1" dirty="0">
                <a:sym typeface="+mn-ea"/>
              </a:rPr>
              <a:t> </a:t>
            </a:r>
            <a:r>
              <a:rPr sz="2400" b="1" dirty="0" err="1">
                <a:sym typeface="+mn-ea"/>
              </a:rPr>
              <a:t>nastale</a:t>
            </a:r>
            <a:r>
              <a:rPr sz="2400" b="1" dirty="0">
                <a:sym typeface="+mn-ea"/>
              </a:rPr>
              <a:t> </a:t>
            </a:r>
            <a:r>
              <a:rPr sz="2400" b="1" dirty="0" err="1">
                <a:sym typeface="+mn-ea"/>
              </a:rPr>
              <a:t>prom</a:t>
            </a:r>
            <a:r>
              <a:rPr lang="en-US" sz="2400" b="1" dirty="0" err="1">
                <a:sym typeface="+mn-ea"/>
              </a:rPr>
              <a:t>j</a:t>
            </a:r>
            <a:r>
              <a:rPr sz="2400" b="1" dirty="0" err="1">
                <a:sym typeface="+mn-ea"/>
              </a:rPr>
              <a:t>ene</a:t>
            </a:r>
            <a:r>
              <a:rPr sz="2400" b="1" dirty="0">
                <a:sym typeface="+mn-ea"/>
              </a:rPr>
              <a:t>. One </a:t>
            </a:r>
            <a:r>
              <a:rPr sz="2400" b="1" dirty="0" err="1">
                <a:sym typeface="+mn-ea"/>
              </a:rPr>
              <a:t>prom</a:t>
            </a:r>
            <a:r>
              <a:rPr lang="en-US" sz="2400" b="1" dirty="0" err="1">
                <a:sym typeface="+mn-ea"/>
              </a:rPr>
              <a:t>j</a:t>
            </a:r>
            <a:r>
              <a:rPr sz="2400" b="1" dirty="0" err="1">
                <a:sym typeface="+mn-ea"/>
              </a:rPr>
              <a:t>ene</a:t>
            </a:r>
            <a:r>
              <a:rPr sz="2400" b="1" dirty="0">
                <a:sym typeface="+mn-ea"/>
              </a:rPr>
              <a:t> </a:t>
            </a:r>
            <a:r>
              <a:rPr sz="2400" b="1" dirty="0" err="1">
                <a:sym typeface="+mn-ea"/>
              </a:rPr>
              <a:t>koje</a:t>
            </a:r>
            <a:r>
              <a:rPr sz="2400" b="1" dirty="0">
                <a:sym typeface="+mn-ea"/>
              </a:rPr>
              <a:t> se </a:t>
            </a:r>
            <a:r>
              <a:rPr sz="2400" b="1" dirty="0" err="1">
                <a:sym typeface="+mn-ea"/>
              </a:rPr>
              <a:t>tiču</a:t>
            </a:r>
            <a:r>
              <a:rPr sz="2400" b="1" dirty="0">
                <a:sym typeface="+mn-ea"/>
              </a:rPr>
              <a:t> </a:t>
            </a:r>
            <a:r>
              <a:rPr sz="2400" b="1" dirty="0" err="1">
                <a:sym typeface="+mn-ea"/>
              </a:rPr>
              <a:t>strukture</a:t>
            </a:r>
            <a:r>
              <a:rPr sz="2400" b="1" dirty="0">
                <a:sym typeface="+mn-ea"/>
              </a:rPr>
              <a:t> </a:t>
            </a:r>
            <a:r>
              <a:rPr sz="2400" b="1" dirty="0" err="1">
                <a:sym typeface="+mn-ea"/>
              </a:rPr>
              <a:t>pore</a:t>
            </a:r>
            <a:r>
              <a:rPr lang="en-US" sz="2400" b="1" dirty="0" err="1">
                <a:sym typeface="+mn-ea"/>
              </a:rPr>
              <a:t>zn</a:t>
            </a:r>
            <a:r>
              <a:rPr sz="2400" b="1" dirty="0" err="1">
                <a:sym typeface="+mn-ea"/>
              </a:rPr>
              <a:t>og</a:t>
            </a:r>
            <a:r>
              <a:rPr sz="2400" b="1" dirty="0">
                <a:sym typeface="+mn-ea"/>
              </a:rPr>
              <a:t> </a:t>
            </a:r>
            <a:r>
              <a:rPr sz="2400" b="1" dirty="0" err="1">
                <a:sym typeface="+mn-ea"/>
              </a:rPr>
              <a:t>sistema</a:t>
            </a:r>
            <a:r>
              <a:rPr sz="2400" b="1" dirty="0">
                <a:sym typeface="+mn-ea"/>
              </a:rPr>
              <a:t>, </a:t>
            </a:r>
            <a:r>
              <a:rPr sz="2400" b="1" dirty="0" err="1">
                <a:sym typeface="+mn-ea"/>
              </a:rPr>
              <a:t>nazivamo</a:t>
            </a:r>
            <a:r>
              <a:rPr sz="2400" b="1" dirty="0">
                <a:sym typeface="+mn-ea"/>
              </a:rPr>
              <a:t> </a:t>
            </a:r>
            <a:r>
              <a:rPr sz="2400" b="1" dirty="0" err="1">
                <a:sym typeface="+mn-ea"/>
              </a:rPr>
              <a:t>poreskom</a:t>
            </a:r>
            <a:r>
              <a:rPr sz="2400" b="1" dirty="0">
                <a:sym typeface="+mn-ea"/>
              </a:rPr>
              <a:t> </a:t>
            </a:r>
            <a:r>
              <a:rPr sz="2400" b="1" dirty="0" err="1">
                <a:sym typeface="+mn-ea"/>
              </a:rPr>
              <a:t>reformom</a:t>
            </a:r>
            <a:r>
              <a:rPr sz="2400" b="1" dirty="0">
                <a:sym typeface="+mn-ea"/>
              </a:rPr>
              <a:t>.[ </a:t>
            </a:r>
            <a:r>
              <a:rPr sz="2400" b="1" dirty="0" err="1">
                <a:sym typeface="+mn-ea"/>
              </a:rPr>
              <a:t>Vingvari</a:t>
            </a:r>
            <a:r>
              <a:rPr sz="2400" b="1" dirty="0">
                <a:sym typeface="+mn-ea"/>
              </a:rPr>
              <a:t> A., </a:t>
            </a:r>
            <a:r>
              <a:rPr sz="2400" b="1" dirty="0" err="1">
                <a:sym typeface="+mn-ea"/>
              </a:rPr>
              <a:t>Raičević</a:t>
            </a:r>
            <a:r>
              <a:rPr sz="2400" b="1" dirty="0">
                <a:sym typeface="+mn-ea"/>
              </a:rPr>
              <a:t> B., </a:t>
            </a:r>
            <a:r>
              <a:rPr sz="2400" b="1" dirty="0" err="1">
                <a:sym typeface="+mn-ea"/>
              </a:rPr>
              <a:t>Brnjas</a:t>
            </a:r>
            <a:r>
              <a:rPr sz="2400" b="1" dirty="0">
                <a:sym typeface="+mn-ea"/>
              </a:rPr>
              <a:t> Z.] </a:t>
            </a:r>
            <a:endParaRPr lang="bs-Latn-BA" sz="2400" b="1" dirty="0">
              <a:sym typeface="+mn-ea"/>
            </a:endParaRPr>
          </a:p>
          <a:p>
            <a:pPr lvl="0" eaLnBrk="1" hangingPunct="1"/>
            <a:endParaRPr sz="2400" b="1" dirty="0">
              <a:sym typeface="+mn-ea"/>
            </a:endParaRPr>
          </a:p>
          <a:p>
            <a:pPr lvl="0" eaLnBrk="1" hangingPunct="1"/>
            <a:r>
              <a:rPr sz="2400" b="1" dirty="0" err="1">
                <a:sym typeface="+mn-ea"/>
              </a:rPr>
              <a:t>Dizajniranje</a:t>
            </a:r>
            <a:r>
              <a:rPr sz="2400" b="1" dirty="0">
                <a:sym typeface="+mn-ea"/>
              </a:rPr>
              <a:t> </a:t>
            </a:r>
            <a:r>
              <a:rPr sz="2400" b="1" dirty="0" err="1">
                <a:sym typeface="+mn-ea"/>
              </a:rPr>
              <a:t>strukture</a:t>
            </a:r>
            <a:r>
              <a:rPr sz="2400" b="1" dirty="0">
                <a:sym typeface="+mn-ea"/>
              </a:rPr>
              <a:t> </a:t>
            </a:r>
            <a:r>
              <a:rPr sz="2400" b="1" dirty="0" err="1">
                <a:sym typeface="+mn-ea"/>
              </a:rPr>
              <a:t>poreznog</a:t>
            </a:r>
            <a:r>
              <a:rPr sz="2400" b="1" dirty="0">
                <a:sym typeface="+mn-ea"/>
              </a:rPr>
              <a:t> </a:t>
            </a:r>
            <a:r>
              <a:rPr sz="2400" b="1" dirty="0" err="1">
                <a:sym typeface="+mn-ea"/>
              </a:rPr>
              <a:t>sistema</a:t>
            </a:r>
            <a:r>
              <a:rPr sz="2400" b="1" dirty="0">
                <a:sym typeface="+mn-ea"/>
              </a:rPr>
              <a:t> </a:t>
            </a:r>
            <a:r>
              <a:rPr sz="2400" b="1" dirty="0" err="1">
                <a:sym typeface="+mn-ea"/>
              </a:rPr>
              <a:t>vrši</a:t>
            </a:r>
            <a:r>
              <a:rPr sz="2400" b="1" dirty="0">
                <a:sym typeface="+mn-ea"/>
              </a:rPr>
              <a:t> se </a:t>
            </a:r>
            <a:r>
              <a:rPr sz="2400" b="1" dirty="0" err="1">
                <a:sym typeface="+mn-ea"/>
              </a:rPr>
              <a:t>kroz</a:t>
            </a:r>
            <a:r>
              <a:rPr sz="2400" b="1" dirty="0">
                <a:sym typeface="+mn-ea"/>
              </a:rPr>
              <a:t> </a:t>
            </a:r>
            <a:r>
              <a:rPr sz="2400" b="1" dirty="0" err="1">
                <a:sym typeface="+mn-ea"/>
              </a:rPr>
              <a:t>procese</a:t>
            </a:r>
            <a:r>
              <a:rPr sz="2400" b="1" dirty="0">
                <a:sym typeface="+mn-ea"/>
              </a:rPr>
              <a:t> </a:t>
            </a:r>
            <a:r>
              <a:rPr sz="2400" b="1" dirty="0" err="1">
                <a:sym typeface="+mn-ea"/>
              </a:rPr>
              <a:t>poreznih</a:t>
            </a:r>
            <a:r>
              <a:rPr sz="2400" b="1" dirty="0">
                <a:sym typeface="+mn-ea"/>
              </a:rPr>
              <a:t> </a:t>
            </a:r>
            <a:r>
              <a:rPr sz="2400" b="1" dirty="0" err="1">
                <a:sym typeface="+mn-ea"/>
              </a:rPr>
              <a:t>reformi</a:t>
            </a:r>
            <a:r>
              <a:rPr sz="2400" b="1" dirty="0">
                <a:sym typeface="+mn-ea"/>
              </a:rPr>
              <a:t> </a:t>
            </a:r>
            <a:r>
              <a:rPr lang="bs-Latn-BA" sz="2400" b="1" dirty="0">
                <a:sym typeface="+mn-ea"/>
              </a:rPr>
              <a:t>- </a:t>
            </a:r>
            <a:r>
              <a:rPr sz="2400" b="1" dirty="0" err="1">
                <a:sym typeface="+mn-ea"/>
              </a:rPr>
              <a:t>svaka</a:t>
            </a:r>
            <a:r>
              <a:rPr sz="2400" b="1" dirty="0">
                <a:sym typeface="+mn-ea"/>
              </a:rPr>
              <a:t> </a:t>
            </a:r>
            <a:r>
              <a:rPr sz="2400" b="1" dirty="0" err="1">
                <a:sym typeface="+mn-ea"/>
              </a:rPr>
              <a:t>država</a:t>
            </a:r>
            <a:r>
              <a:rPr sz="2400" b="1" dirty="0">
                <a:sym typeface="+mn-ea"/>
              </a:rPr>
              <a:t> </a:t>
            </a:r>
            <a:r>
              <a:rPr sz="2400" b="1" dirty="0" err="1">
                <a:sym typeface="+mn-ea"/>
              </a:rPr>
              <a:t>ima</a:t>
            </a:r>
            <a:r>
              <a:rPr sz="2400" b="1" dirty="0">
                <a:sym typeface="+mn-ea"/>
              </a:rPr>
              <a:t> </a:t>
            </a:r>
            <a:r>
              <a:rPr sz="2400" b="1" dirty="0" err="1">
                <a:sym typeface="+mn-ea"/>
              </a:rPr>
              <a:t>izgrađenu</a:t>
            </a:r>
            <a:r>
              <a:rPr sz="2400" b="1" dirty="0">
                <a:sym typeface="+mn-ea"/>
              </a:rPr>
              <a:t> </a:t>
            </a:r>
            <a:r>
              <a:rPr sz="2400" b="1" dirty="0" err="1">
                <a:sym typeface="+mn-ea"/>
              </a:rPr>
              <a:t>svoju</a:t>
            </a:r>
            <a:r>
              <a:rPr sz="2400" b="1" dirty="0">
                <a:sym typeface="+mn-ea"/>
              </a:rPr>
              <a:t> </a:t>
            </a:r>
            <a:r>
              <a:rPr sz="2400" b="1" dirty="0" err="1">
                <a:sym typeface="+mn-ea"/>
              </a:rPr>
              <a:t>strukturu</a:t>
            </a:r>
            <a:r>
              <a:rPr sz="2400" b="1" dirty="0">
                <a:sym typeface="+mn-ea"/>
              </a:rPr>
              <a:t> </a:t>
            </a:r>
            <a:r>
              <a:rPr sz="2400" b="1" dirty="0" err="1">
                <a:sym typeface="+mn-ea"/>
              </a:rPr>
              <a:t>poreznog</a:t>
            </a:r>
            <a:r>
              <a:rPr sz="2400" b="1" dirty="0">
                <a:sym typeface="+mn-ea"/>
              </a:rPr>
              <a:t> </a:t>
            </a:r>
            <a:r>
              <a:rPr sz="2400" b="1" dirty="0" err="1">
                <a:sym typeface="+mn-ea"/>
              </a:rPr>
              <a:t>sistema</a:t>
            </a:r>
            <a:r>
              <a:rPr sz="2400" b="1" dirty="0">
                <a:sym typeface="+mn-ea"/>
              </a:rPr>
              <a:t>. </a:t>
            </a:r>
          </a:p>
          <a:p>
            <a:pPr lvl="0" eaLnBrk="1" hangingPunct="1"/>
            <a:r>
              <a:rPr lang="en-US" sz="2400" b="1" dirty="0" err="1">
                <a:sym typeface="+mn-ea"/>
              </a:rPr>
              <a:t>P</a:t>
            </a:r>
            <a:r>
              <a:rPr sz="2400" b="1" dirty="0" err="1">
                <a:sym typeface="+mn-ea"/>
              </a:rPr>
              <a:t>rocesi</a:t>
            </a:r>
            <a:r>
              <a:rPr sz="2400" b="1" dirty="0">
                <a:sym typeface="+mn-ea"/>
              </a:rPr>
              <a:t> geo-</a:t>
            </a:r>
            <a:r>
              <a:rPr sz="2400" b="1" dirty="0" err="1">
                <a:sym typeface="+mn-ea"/>
              </a:rPr>
              <a:t>političkih</a:t>
            </a:r>
            <a:r>
              <a:rPr sz="2400" b="1" dirty="0">
                <a:sym typeface="+mn-ea"/>
              </a:rPr>
              <a:t>, </a:t>
            </a:r>
            <a:r>
              <a:rPr sz="2400" b="1" dirty="0" err="1">
                <a:sym typeface="+mn-ea"/>
              </a:rPr>
              <a:t>ekonomskih</a:t>
            </a:r>
            <a:r>
              <a:rPr sz="2400" b="1" dirty="0">
                <a:sym typeface="+mn-ea"/>
              </a:rPr>
              <a:t> </a:t>
            </a:r>
            <a:r>
              <a:rPr sz="2400" b="1" dirty="0" err="1">
                <a:sym typeface="+mn-ea"/>
              </a:rPr>
              <a:t>integracija</a:t>
            </a:r>
            <a:r>
              <a:rPr sz="2400" b="1" dirty="0">
                <a:sym typeface="+mn-ea"/>
              </a:rPr>
              <a:t>, </a:t>
            </a:r>
            <a:r>
              <a:rPr sz="2400" b="1" dirty="0" err="1">
                <a:sym typeface="+mn-ea"/>
              </a:rPr>
              <a:t>kao</a:t>
            </a:r>
            <a:r>
              <a:rPr sz="2400" b="1" dirty="0">
                <a:sym typeface="+mn-ea"/>
              </a:rPr>
              <a:t> </a:t>
            </a:r>
            <a:r>
              <a:rPr sz="2400" b="1" dirty="0" err="1">
                <a:sym typeface="+mn-ea"/>
              </a:rPr>
              <a:t>i</a:t>
            </a:r>
            <a:r>
              <a:rPr sz="2400" b="1" dirty="0">
                <a:sym typeface="+mn-ea"/>
              </a:rPr>
              <a:t> </a:t>
            </a:r>
            <a:r>
              <a:rPr sz="2400" b="1" dirty="0" err="1">
                <a:sym typeface="+mn-ea"/>
              </a:rPr>
              <a:t>proces</a:t>
            </a:r>
            <a:r>
              <a:rPr sz="2400" b="1" dirty="0">
                <a:sym typeface="+mn-ea"/>
              </a:rPr>
              <a:t> </a:t>
            </a:r>
            <a:r>
              <a:rPr sz="2400" b="1" dirty="0" err="1">
                <a:sym typeface="+mn-ea"/>
              </a:rPr>
              <a:t>globalizacije</a:t>
            </a:r>
            <a:r>
              <a:rPr sz="2400" b="1" dirty="0">
                <a:sym typeface="+mn-ea"/>
              </a:rPr>
              <a:t> </a:t>
            </a:r>
            <a:r>
              <a:rPr sz="2400" b="1" dirty="0" err="1">
                <a:sym typeface="+mn-ea"/>
              </a:rPr>
              <a:t>doprinose</a:t>
            </a:r>
            <a:r>
              <a:rPr sz="2400" b="1" dirty="0">
                <a:sym typeface="+mn-ea"/>
              </a:rPr>
              <a:t> </a:t>
            </a:r>
            <a:r>
              <a:rPr sz="2400" b="1" dirty="0" err="1">
                <a:sym typeface="+mn-ea"/>
              </a:rPr>
              <a:t>potrebi</a:t>
            </a:r>
            <a:r>
              <a:rPr sz="2400" b="1" dirty="0">
                <a:sym typeface="+mn-ea"/>
              </a:rPr>
              <a:t> da se </a:t>
            </a:r>
            <a:r>
              <a:rPr sz="2400" b="1" dirty="0" err="1">
                <a:sym typeface="+mn-ea"/>
              </a:rPr>
              <a:t>intervencije</a:t>
            </a:r>
            <a:r>
              <a:rPr sz="2400" b="1" dirty="0">
                <a:sym typeface="+mn-ea"/>
              </a:rPr>
              <a:t> u </a:t>
            </a:r>
            <a:r>
              <a:rPr sz="2400" b="1" dirty="0" err="1">
                <a:sym typeface="+mn-ea"/>
              </a:rPr>
              <a:t>pogledu</a:t>
            </a:r>
            <a:r>
              <a:rPr sz="2400" b="1" dirty="0">
                <a:sym typeface="+mn-ea"/>
              </a:rPr>
              <a:t> </a:t>
            </a:r>
            <a:r>
              <a:rPr sz="2400" b="1" dirty="0" err="1">
                <a:sym typeface="+mn-ea"/>
              </a:rPr>
              <a:t>izmjene</a:t>
            </a:r>
            <a:r>
              <a:rPr sz="2400" b="1" dirty="0">
                <a:sym typeface="+mn-ea"/>
              </a:rPr>
              <a:t> </a:t>
            </a:r>
            <a:r>
              <a:rPr sz="2400" b="1" dirty="0" err="1">
                <a:sym typeface="+mn-ea"/>
              </a:rPr>
              <a:t>strukrure</a:t>
            </a:r>
            <a:r>
              <a:rPr sz="2400" b="1" dirty="0">
                <a:sym typeface="+mn-ea"/>
              </a:rPr>
              <a:t> </a:t>
            </a:r>
            <a:r>
              <a:rPr sz="2400" b="1" dirty="0" err="1">
                <a:sym typeface="+mn-ea"/>
              </a:rPr>
              <a:t>poreznih</a:t>
            </a:r>
            <a:r>
              <a:rPr sz="2400" b="1" dirty="0">
                <a:sym typeface="+mn-ea"/>
              </a:rPr>
              <a:t> </a:t>
            </a:r>
            <a:r>
              <a:rPr sz="2400" b="1" dirty="0" err="1">
                <a:sym typeface="+mn-ea"/>
              </a:rPr>
              <a:t>sistema</a:t>
            </a:r>
            <a:r>
              <a:rPr sz="2400" b="1" dirty="0">
                <a:sym typeface="+mn-ea"/>
              </a:rPr>
              <a:t> </a:t>
            </a:r>
            <a:r>
              <a:rPr sz="2400" b="1" dirty="0" err="1">
                <a:sym typeface="+mn-ea"/>
              </a:rPr>
              <a:t>relativno</a:t>
            </a:r>
            <a:r>
              <a:rPr sz="2400" b="1" dirty="0">
                <a:sym typeface="+mn-ea"/>
              </a:rPr>
              <a:t> </a:t>
            </a:r>
            <a:r>
              <a:rPr sz="2400" b="1" dirty="0" err="1">
                <a:sym typeface="+mn-ea"/>
              </a:rPr>
              <a:t>često</a:t>
            </a:r>
            <a:r>
              <a:rPr sz="2400" b="1" dirty="0">
                <a:sym typeface="+mn-ea"/>
              </a:rPr>
              <a:t> </a:t>
            </a:r>
            <a:r>
              <a:rPr sz="2400" b="1" dirty="0" err="1">
                <a:sym typeface="+mn-ea"/>
              </a:rPr>
              <a:t>odvijaju</a:t>
            </a:r>
            <a:r>
              <a:rPr sz="2400" b="1" dirty="0">
                <a:sym typeface="+mn-ea"/>
              </a:rPr>
              <a:t> </a:t>
            </a:r>
            <a:r>
              <a:rPr sz="2400" b="1" dirty="0" err="1">
                <a:sym typeface="+mn-ea"/>
              </a:rPr>
              <a:t>paralelno</a:t>
            </a:r>
            <a:r>
              <a:rPr sz="2400" b="1" dirty="0">
                <a:sym typeface="+mn-ea"/>
              </a:rPr>
              <a:t> s </a:t>
            </a:r>
            <a:r>
              <a:rPr sz="2400" b="1" dirty="0" err="1">
                <a:sym typeface="+mn-ea"/>
              </a:rPr>
              <a:t>tim</a:t>
            </a:r>
            <a:r>
              <a:rPr sz="2400" b="1" dirty="0">
                <a:sym typeface="+mn-ea"/>
              </a:rPr>
              <a:t> </a:t>
            </a:r>
            <a:r>
              <a:rPr sz="2400" b="1" dirty="0" err="1">
                <a:sym typeface="+mn-ea"/>
              </a:rPr>
              <a:t>procesima</a:t>
            </a:r>
            <a:r>
              <a:rPr sz="2400" b="1" dirty="0">
                <a:sym typeface="+mn-ea"/>
              </a:rPr>
              <a:t>.</a:t>
            </a:r>
          </a:p>
          <a:p>
            <a:pPr lvl="0" eaLnBrk="1" hangingPunct="1"/>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535" y="818147"/>
            <a:ext cx="8838465" cy="5676399"/>
          </a:xfrm>
        </p:spPr>
        <p:txBody>
          <a:bodyPr>
            <a:normAutofit fontScale="90000"/>
          </a:bodyPr>
          <a:lstStyle/>
          <a:p>
            <a:pPr algn="l"/>
            <a:r>
              <a:rPr lang="en-US" sz="2400" dirty="0">
                <a:sym typeface="+mn-ea"/>
              </a:rPr>
              <a:t> </a:t>
            </a:r>
            <a:r>
              <a:rPr lang="en-US" sz="2400" dirty="0" err="1">
                <a:sym typeface="+mn-ea"/>
              </a:rPr>
              <a:t>Namjera</a:t>
            </a:r>
            <a:r>
              <a:rPr lang="en-US" sz="2400" dirty="0">
                <a:sym typeface="+mn-ea"/>
              </a:rPr>
              <a:t> </a:t>
            </a:r>
            <a:r>
              <a:rPr lang="en-US" sz="2400" dirty="0" err="1">
                <a:sym typeface="+mn-ea"/>
              </a:rPr>
              <a:t>poreznih</a:t>
            </a:r>
            <a:r>
              <a:rPr lang="en-US" sz="2400" dirty="0">
                <a:sym typeface="+mn-ea"/>
              </a:rPr>
              <a:t> </a:t>
            </a:r>
            <a:r>
              <a:rPr lang="en-US" sz="2400" dirty="0" err="1">
                <a:sym typeface="+mn-ea"/>
              </a:rPr>
              <a:t>reformi</a:t>
            </a:r>
            <a:r>
              <a:rPr lang="en-US" sz="2400" dirty="0">
                <a:sym typeface="+mn-ea"/>
              </a:rPr>
              <a:t> </a:t>
            </a:r>
            <a:r>
              <a:rPr lang="en-US" sz="2400" dirty="0" err="1">
                <a:sym typeface="+mn-ea"/>
              </a:rPr>
              <a:t>bila</a:t>
            </a:r>
            <a:r>
              <a:rPr lang="en-US" sz="2400" dirty="0">
                <a:sym typeface="+mn-ea"/>
              </a:rPr>
              <a:t> je da se </a:t>
            </a:r>
            <a:r>
              <a:rPr lang="en-US" sz="2400" dirty="0" err="1">
                <a:sym typeface="+mn-ea"/>
              </a:rPr>
              <a:t>uspostavi</a:t>
            </a:r>
            <a:r>
              <a:rPr lang="en-US" sz="2400" dirty="0">
                <a:sym typeface="+mn-ea"/>
              </a:rPr>
              <a:t> </a:t>
            </a:r>
            <a:r>
              <a:rPr lang="en-US" sz="2400" dirty="0" err="1">
                <a:sym typeface="+mn-ea"/>
              </a:rPr>
              <a:t>tržišno</a:t>
            </a:r>
            <a:r>
              <a:rPr lang="en-US" sz="2400" dirty="0">
                <a:sym typeface="+mn-ea"/>
              </a:rPr>
              <a:t> </a:t>
            </a:r>
            <a:r>
              <a:rPr lang="en-US" sz="2400" dirty="0" err="1">
                <a:sym typeface="+mn-ea"/>
              </a:rPr>
              <a:t>efikasan</a:t>
            </a:r>
            <a:r>
              <a:rPr lang="en-US" sz="2400" dirty="0">
                <a:sym typeface="+mn-ea"/>
              </a:rPr>
              <a:t>, </a:t>
            </a:r>
            <a:r>
              <a:rPr lang="en-US" sz="2400" dirty="0" err="1">
                <a:sym typeface="+mn-ea"/>
              </a:rPr>
              <a:t>održiv</a:t>
            </a:r>
            <a:r>
              <a:rPr lang="en-US" sz="2400" dirty="0">
                <a:sym typeface="+mn-ea"/>
              </a:rPr>
              <a:t> </a:t>
            </a:r>
            <a:r>
              <a:rPr lang="en-US" sz="2400" dirty="0" err="1">
                <a:sym typeface="+mn-ea"/>
              </a:rPr>
              <a:t>i</a:t>
            </a:r>
            <a:r>
              <a:rPr lang="en-US" sz="2400" dirty="0">
                <a:sym typeface="+mn-ea"/>
              </a:rPr>
              <a:t> </a:t>
            </a:r>
            <a:r>
              <a:rPr lang="en-US" sz="2400" dirty="0" err="1">
                <a:sym typeface="+mn-ea"/>
              </a:rPr>
              <a:t>fleksibilan</a:t>
            </a:r>
            <a:r>
              <a:rPr lang="en-US" sz="2400" dirty="0">
                <a:sym typeface="+mn-ea"/>
              </a:rPr>
              <a:t> </a:t>
            </a:r>
            <a:r>
              <a:rPr lang="en-US" sz="2400" dirty="0" err="1">
                <a:sym typeface="+mn-ea"/>
              </a:rPr>
              <a:t>sistem</a:t>
            </a:r>
            <a:r>
              <a:rPr lang="en-US" sz="2400" dirty="0">
                <a:sym typeface="+mn-ea"/>
              </a:rPr>
              <a:t>, </a:t>
            </a:r>
            <a:r>
              <a:rPr lang="en-US" sz="2400" dirty="0" err="1">
                <a:sym typeface="+mn-ea"/>
              </a:rPr>
              <a:t>temeljen</a:t>
            </a:r>
            <a:r>
              <a:rPr lang="en-US" sz="2400" dirty="0">
                <a:sym typeface="+mn-ea"/>
              </a:rPr>
              <a:t> </a:t>
            </a:r>
            <a:r>
              <a:rPr lang="en-US" sz="2400" dirty="0" err="1">
                <a:sym typeface="+mn-ea"/>
              </a:rPr>
              <a:t>na</a:t>
            </a:r>
            <a:r>
              <a:rPr lang="en-US" sz="2400" dirty="0">
                <a:sym typeface="+mn-ea"/>
              </a:rPr>
              <a:t> </a:t>
            </a:r>
            <a:r>
              <a:rPr lang="en-US" sz="2400" dirty="0" err="1">
                <a:sym typeface="+mn-ea"/>
              </a:rPr>
              <a:t>jednakosti</a:t>
            </a:r>
            <a:r>
              <a:rPr lang="en-US" sz="2400" dirty="0">
                <a:sym typeface="+mn-ea"/>
              </a:rPr>
              <a:t>, </a:t>
            </a:r>
            <a:r>
              <a:rPr lang="en-US" sz="2400" dirty="0" err="1">
                <a:sym typeface="+mn-ea"/>
              </a:rPr>
              <a:t>pravednosti</a:t>
            </a:r>
            <a:r>
              <a:rPr lang="en-US" sz="2400" dirty="0">
                <a:sym typeface="+mn-ea"/>
              </a:rPr>
              <a:t> </a:t>
            </a:r>
            <a:r>
              <a:rPr lang="en-US" sz="2400" dirty="0" err="1">
                <a:sym typeface="+mn-ea"/>
              </a:rPr>
              <a:t>i</a:t>
            </a:r>
            <a:r>
              <a:rPr lang="en-US" sz="2400" dirty="0">
                <a:sym typeface="+mn-ea"/>
              </a:rPr>
              <a:t> </a:t>
            </a:r>
            <a:r>
              <a:rPr lang="en-US" sz="2400" dirty="0" err="1">
                <a:sym typeface="+mn-ea"/>
              </a:rPr>
              <a:t>transparentnosti</a:t>
            </a:r>
            <a:r>
              <a:rPr lang="en-US" sz="2400" dirty="0">
                <a:sym typeface="+mn-ea"/>
              </a:rPr>
              <a:t>, </a:t>
            </a:r>
            <a:r>
              <a:rPr lang="en-US" sz="2400" dirty="0" err="1">
                <a:sym typeface="+mn-ea"/>
              </a:rPr>
              <a:t>sa</a:t>
            </a:r>
            <a:r>
              <a:rPr lang="en-US" sz="2400" dirty="0">
                <a:sym typeface="+mn-ea"/>
              </a:rPr>
              <a:t> </a:t>
            </a:r>
            <a:r>
              <a:rPr lang="en-US" sz="2400" dirty="0" err="1">
                <a:sym typeface="+mn-ea"/>
              </a:rPr>
              <a:t>što</a:t>
            </a:r>
            <a:r>
              <a:rPr lang="en-US" sz="2400" dirty="0">
                <a:sym typeface="+mn-ea"/>
              </a:rPr>
              <a:t> </a:t>
            </a:r>
            <a:r>
              <a:rPr lang="en-US" sz="2400" dirty="0" err="1">
                <a:sym typeface="+mn-ea"/>
              </a:rPr>
              <a:t>jednostavnijom</a:t>
            </a:r>
            <a:r>
              <a:rPr lang="en-US" sz="2400" dirty="0">
                <a:sym typeface="+mn-ea"/>
              </a:rPr>
              <a:t> </a:t>
            </a:r>
            <a:r>
              <a:rPr lang="en-US" sz="2400" dirty="0" err="1">
                <a:sym typeface="+mn-ea"/>
              </a:rPr>
              <a:t>strukturom</a:t>
            </a:r>
            <a:r>
              <a:rPr lang="en-US" sz="2400" dirty="0">
                <a:sym typeface="+mn-ea"/>
              </a:rPr>
              <a:t> </a:t>
            </a:r>
            <a:r>
              <a:rPr lang="en-US" sz="2400" dirty="0" err="1">
                <a:sym typeface="+mn-ea"/>
              </a:rPr>
              <a:t>koja</a:t>
            </a:r>
            <a:r>
              <a:rPr lang="en-US" sz="2400" dirty="0">
                <a:sym typeface="+mn-ea"/>
              </a:rPr>
              <a:t>, </a:t>
            </a:r>
            <a:r>
              <a:rPr lang="en-US" sz="2400" dirty="0" err="1">
                <a:sym typeface="+mn-ea"/>
              </a:rPr>
              <a:t>prelaskom</a:t>
            </a:r>
            <a:r>
              <a:rPr lang="en-US" sz="2400" dirty="0">
                <a:sym typeface="+mn-ea"/>
              </a:rPr>
              <a:t> </a:t>
            </a:r>
            <a:r>
              <a:rPr lang="en-US" sz="2400" dirty="0" err="1">
                <a:sym typeface="+mn-ea"/>
              </a:rPr>
              <a:t>na</a:t>
            </a:r>
            <a:r>
              <a:rPr lang="en-US" sz="2400" dirty="0">
                <a:sym typeface="+mn-ea"/>
              </a:rPr>
              <a:t> </a:t>
            </a:r>
            <a:r>
              <a:rPr lang="en-US" sz="2400" dirty="0" err="1">
                <a:sym typeface="+mn-ea"/>
              </a:rPr>
              <a:t>sistem</a:t>
            </a:r>
            <a:r>
              <a:rPr lang="en-US" sz="2400" dirty="0">
                <a:sym typeface="+mn-ea"/>
              </a:rPr>
              <a:t> </a:t>
            </a:r>
            <a:r>
              <a:rPr lang="en-US" sz="2400" dirty="0" err="1">
                <a:sym typeface="+mn-ea"/>
              </a:rPr>
              <a:t>samoprijavljivanja</a:t>
            </a:r>
            <a:r>
              <a:rPr lang="en-US" sz="2400" dirty="0">
                <a:sym typeface="+mn-ea"/>
              </a:rPr>
              <a:t>, </a:t>
            </a:r>
            <a:r>
              <a:rPr lang="en-US" sz="2400" dirty="0" err="1">
                <a:sym typeface="+mn-ea"/>
              </a:rPr>
              <a:t>povlači</a:t>
            </a:r>
            <a:r>
              <a:rPr lang="en-US" sz="2400" dirty="0">
                <a:sym typeface="+mn-ea"/>
              </a:rPr>
              <a:t> </a:t>
            </a:r>
            <a:r>
              <a:rPr lang="en-US" sz="2400" dirty="0" err="1">
                <a:sym typeface="+mn-ea"/>
              </a:rPr>
              <a:t>niže</a:t>
            </a:r>
            <a:r>
              <a:rPr lang="en-US" sz="2400" dirty="0">
                <a:sym typeface="+mn-ea"/>
              </a:rPr>
              <a:t>, </a:t>
            </a:r>
            <a:r>
              <a:rPr lang="en-US" sz="2400" dirty="0" err="1">
                <a:sym typeface="+mn-ea"/>
              </a:rPr>
              <a:t>odnosno</a:t>
            </a:r>
            <a:r>
              <a:rPr lang="en-US" sz="2400" dirty="0">
                <a:sym typeface="+mn-ea"/>
              </a:rPr>
              <a:t> </a:t>
            </a:r>
            <a:r>
              <a:rPr lang="en-US" sz="2400" dirty="0" err="1">
                <a:sym typeface="+mn-ea"/>
              </a:rPr>
              <a:t>prihvatljivije</a:t>
            </a:r>
            <a:r>
              <a:rPr lang="en-US" sz="2400" dirty="0">
                <a:sym typeface="+mn-ea"/>
              </a:rPr>
              <a:t> </a:t>
            </a:r>
            <a:r>
              <a:rPr lang="en-US" sz="2400" dirty="0" err="1">
                <a:sym typeface="+mn-ea"/>
              </a:rPr>
              <a:t>troškove</a:t>
            </a:r>
            <a:r>
              <a:rPr lang="en-US" sz="2400" dirty="0">
                <a:sym typeface="+mn-ea"/>
              </a:rPr>
              <a:t> </a:t>
            </a:r>
            <a:r>
              <a:rPr lang="en-US" sz="2400" dirty="0" err="1">
                <a:sym typeface="+mn-ea"/>
              </a:rPr>
              <a:t>poreznog</a:t>
            </a:r>
            <a:r>
              <a:rPr lang="en-US" sz="2400" dirty="0">
                <a:sym typeface="+mn-ea"/>
              </a:rPr>
              <a:t> </a:t>
            </a:r>
            <a:r>
              <a:rPr lang="en-US" sz="2400" dirty="0" err="1">
                <a:sym typeface="+mn-ea"/>
              </a:rPr>
              <a:t>administriranja</a:t>
            </a:r>
            <a:r>
              <a:rPr lang="en-US" sz="2400" dirty="0">
                <a:sym typeface="+mn-ea"/>
              </a:rPr>
              <a:t>.</a:t>
            </a:r>
            <a:br>
              <a:rPr lang="en-US" sz="2400" dirty="0">
                <a:sym typeface="+mn-ea"/>
              </a:rPr>
            </a:br>
            <a:br>
              <a:rPr lang="en-US" sz="2400" dirty="0">
                <a:sym typeface="+mn-ea"/>
              </a:rPr>
            </a:br>
            <a:r>
              <a:rPr lang="en-US" sz="2400" dirty="0" err="1">
                <a:sym typeface="+mn-ea"/>
              </a:rPr>
              <a:t>Uloga</a:t>
            </a:r>
            <a:r>
              <a:rPr lang="en-US" sz="2400" dirty="0">
                <a:sym typeface="+mn-ea"/>
              </a:rPr>
              <a:t> </a:t>
            </a:r>
            <a:r>
              <a:rPr lang="en-US" sz="2400" dirty="0" err="1">
                <a:sym typeface="+mn-ea"/>
              </a:rPr>
              <a:t>poreznih</a:t>
            </a:r>
            <a:r>
              <a:rPr lang="en-US" sz="2400" dirty="0">
                <a:sym typeface="+mn-ea"/>
              </a:rPr>
              <a:t> </a:t>
            </a:r>
            <a:r>
              <a:rPr lang="en-US" sz="2400" dirty="0" err="1">
                <a:sym typeface="+mn-ea"/>
              </a:rPr>
              <a:t>načela</a:t>
            </a:r>
            <a:r>
              <a:rPr lang="en-US" sz="2400" dirty="0">
                <a:sym typeface="+mn-ea"/>
              </a:rPr>
              <a:t> </a:t>
            </a:r>
            <a:r>
              <a:rPr lang="en-US" sz="2400" dirty="0" err="1">
                <a:sym typeface="+mn-ea"/>
              </a:rPr>
              <a:t>povezuje</a:t>
            </a:r>
            <a:r>
              <a:rPr lang="en-US" sz="2400" dirty="0">
                <a:sym typeface="+mn-ea"/>
              </a:rPr>
              <a:t> se </a:t>
            </a:r>
            <a:r>
              <a:rPr lang="en-US" sz="2400" dirty="0" err="1">
                <a:sym typeface="+mn-ea"/>
              </a:rPr>
              <a:t>sa</a:t>
            </a:r>
            <a:r>
              <a:rPr lang="en-US" sz="2400" dirty="0">
                <a:sym typeface="+mn-ea"/>
              </a:rPr>
              <a:t> </a:t>
            </a:r>
            <a:r>
              <a:rPr lang="en-US" sz="2400" dirty="0" err="1">
                <a:sym typeface="+mn-ea"/>
              </a:rPr>
              <a:t>definiranjem</a:t>
            </a:r>
            <a:r>
              <a:rPr lang="en-US" sz="2400" dirty="0">
                <a:sym typeface="+mn-ea"/>
              </a:rPr>
              <a:t> </a:t>
            </a:r>
            <a:r>
              <a:rPr lang="en-US" sz="2400" dirty="0" err="1">
                <a:sym typeface="+mn-ea"/>
              </a:rPr>
              <a:t>elemenata</a:t>
            </a:r>
            <a:r>
              <a:rPr lang="en-US" sz="2400" dirty="0">
                <a:sym typeface="+mn-ea"/>
              </a:rPr>
              <a:t> </a:t>
            </a:r>
            <a:r>
              <a:rPr lang="en-US" sz="2400" dirty="0" err="1">
                <a:sym typeface="+mn-ea"/>
              </a:rPr>
              <a:t>oporezivanja</a:t>
            </a:r>
            <a:r>
              <a:rPr lang="en-US" sz="2400" dirty="0">
                <a:sym typeface="+mn-ea"/>
              </a:rPr>
              <a:t> </a:t>
            </a:r>
            <a:r>
              <a:rPr lang="en-US" sz="2400" dirty="0" err="1">
                <a:sym typeface="+mn-ea"/>
              </a:rPr>
              <a:t>dohotka</a:t>
            </a:r>
            <a:r>
              <a:rPr lang="en-US" sz="2400" dirty="0">
                <a:sym typeface="+mn-ea"/>
              </a:rPr>
              <a:t> </a:t>
            </a:r>
            <a:r>
              <a:rPr lang="en-US" sz="2400" dirty="0" err="1">
                <a:sym typeface="+mn-ea"/>
              </a:rPr>
              <a:t>i</a:t>
            </a:r>
            <a:r>
              <a:rPr lang="en-US" sz="2400" dirty="0">
                <a:sym typeface="+mn-ea"/>
              </a:rPr>
              <a:t> </a:t>
            </a:r>
            <a:r>
              <a:rPr lang="en-US" sz="2400" dirty="0" err="1">
                <a:sym typeface="+mn-ea"/>
              </a:rPr>
              <a:t>efekata</a:t>
            </a:r>
            <a:r>
              <a:rPr lang="en-US" sz="2400" dirty="0">
                <a:sym typeface="+mn-ea"/>
              </a:rPr>
              <a:t> </a:t>
            </a:r>
            <a:r>
              <a:rPr lang="en-US" sz="2400" dirty="0" err="1">
                <a:sym typeface="+mn-ea"/>
              </a:rPr>
              <a:t>primjene</a:t>
            </a:r>
            <a:r>
              <a:rPr lang="en-US" sz="2400" dirty="0">
                <a:sym typeface="+mn-ea"/>
              </a:rPr>
              <a:t> </a:t>
            </a:r>
            <a:r>
              <a:rPr lang="en-US" sz="2400" dirty="0" err="1">
                <a:sym typeface="+mn-ea"/>
              </a:rPr>
              <a:t>takvog</a:t>
            </a:r>
            <a:r>
              <a:rPr lang="en-US" sz="2400" dirty="0">
                <a:sym typeface="+mn-ea"/>
              </a:rPr>
              <a:t> </a:t>
            </a:r>
            <a:r>
              <a:rPr lang="en-US" sz="2400" dirty="0" err="1">
                <a:sym typeface="+mn-ea"/>
              </a:rPr>
              <a:t>poreza</a:t>
            </a:r>
            <a:r>
              <a:rPr lang="en-US" sz="2400" dirty="0">
                <a:sym typeface="+mn-ea"/>
              </a:rPr>
              <a:t> u </a:t>
            </a:r>
            <a:r>
              <a:rPr lang="en-US" sz="2400" dirty="0" err="1">
                <a:sym typeface="+mn-ea"/>
              </a:rPr>
              <a:t>smislu</a:t>
            </a:r>
            <a:r>
              <a:rPr lang="en-US" sz="2400" dirty="0">
                <a:sym typeface="+mn-ea"/>
              </a:rPr>
              <a:t> </a:t>
            </a:r>
            <a:r>
              <a:rPr lang="en-US" sz="2400" dirty="0" err="1">
                <a:sym typeface="+mn-ea"/>
              </a:rPr>
              <a:t>ostvarivanja</a:t>
            </a:r>
            <a:r>
              <a:rPr lang="en-US" sz="2400" dirty="0">
                <a:sym typeface="+mn-ea"/>
              </a:rPr>
              <a:t> </a:t>
            </a:r>
            <a:r>
              <a:rPr lang="en-US" sz="2400" dirty="0" err="1">
                <a:sym typeface="+mn-ea"/>
              </a:rPr>
              <a:t>jednostavnosti</a:t>
            </a:r>
            <a:r>
              <a:rPr lang="en-US" sz="2400" dirty="0">
                <a:sym typeface="+mn-ea"/>
              </a:rPr>
              <a:t>, </a:t>
            </a:r>
            <a:r>
              <a:rPr lang="en-US" sz="2400" dirty="0" err="1">
                <a:sym typeface="+mn-ea"/>
              </a:rPr>
              <a:t>izdašnosti</a:t>
            </a:r>
            <a:r>
              <a:rPr lang="en-US" sz="2400" dirty="0">
                <a:sym typeface="+mn-ea"/>
              </a:rPr>
              <a:t>, </a:t>
            </a:r>
            <a:r>
              <a:rPr lang="en-US" sz="2400" dirty="0" err="1">
                <a:sym typeface="+mn-ea"/>
              </a:rPr>
              <a:t>efikasnosti</a:t>
            </a:r>
            <a:r>
              <a:rPr lang="en-US" sz="2400" dirty="0">
                <a:sym typeface="+mn-ea"/>
              </a:rPr>
              <a:t> </a:t>
            </a:r>
            <a:r>
              <a:rPr lang="en-US" sz="2400" dirty="0" err="1">
                <a:sym typeface="+mn-ea"/>
              </a:rPr>
              <a:t>i</a:t>
            </a:r>
            <a:r>
              <a:rPr lang="en-US" sz="2400" dirty="0">
                <a:sym typeface="+mn-ea"/>
              </a:rPr>
              <a:t> </a:t>
            </a:r>
            <a:r>
              <a:rPr lang="en-US" sz="2400" dirty="0" err="1">
                <a:sym typeface="+mn-ea"/>
              </a:rPr>
              <a:t>pravednosti</a:t>
            </a:r>
            <a:r>
              <a:rPr lang="en-US" sz="2400" dirty="0">
                <a:sym typeface="+mn-ea"/>
              </a:rPr>
              <a:t>. </a:t>
            </a:r>
            <a:br>
              <a:rPr lang="en-US" sz="2400" dirty="0">
                <a:sym typeface="+mn-ea"/>
              </a:rPr>
            </a:br>
            <a:br>
              <a:rPr lang="en-US" sz="2400" dirty="0">
                <a:sym typeface="+mn-ea"/>
              </a:rPr>
            </a:br>
            <a:r>
              <a:rPr lang="en-US" sz="2400" dirty="0" err="1">
                <a:sym typeface="+mn-ea"/>
              </a:rPr>
              <a:t>Zaštita</a:t>
            </a:r>
            <a:r>
              <a:rPr lang="en-US" sz="2400" dirty="0">
                <a:sym typeface="+mn-ea"/>
              </a:rPr>
              <a:t> </a:t>
            </a:r>
            <a:r>
              <a:rPr lang="en-US" sz="2400" dirty="0" err="1">
                <a:sym typeface="+mn-ea"/>
              </a:rPr>
              <a:t>poreznih</a:t>
            </a:r>
            <a:r>
              <a:rPr lang="en-US" sz="2400" dirty="0">
                <a:sym typeface="+mn-ea"/>
              </a:rPr>
              <a:t> </a:t>
            </a:r>
            <a:r>
              <a:rPr lang="en-US" sz="2400" dirty="0" err="1">
                <a:sym typeface="+mn-ea"/>
              </a:rPr>
              <a:t>obveznika</a:t>
            </a:r>
            <a:r>
              <a:rPr lang="en-US" sz="2400" dirty="0">
                <a:sym typeface="+mn-ea"/>
              </a:rPr>
              <a:t>, pored </a:t>
            </a:r>
            <a:r>
              <a:rPr lang="en-US" sz="2400" dirty="0" err="1">
                <a:sym typeface="+mn-ea"/>
              </a:rPr>
              <a:t>osigura</a:t>
            </a:r>
            <a:r>
              <a:rPr lang="bs-Latn-BA" sz="2400" dirty="0">
                <a:sym typeface="+mn-ea"/>
              </a:rPr>
              <a:t>nja</a:t>
            </a:r>
            <a:r>
              <a:rPr lang="en-US" sz="2400" dirty="0">
                <a:sym typeface="+mn-ea"/>
              </a:rPr>
              <a:t> </a:t>
            </a:r>
            <a:r>
              <a:rPr lang="en-US" sz="2400" dirty="0" err="1">
                <a:sym typeface="+mn-ea"/>
              </a:rPr>
              <a:t>pravn</a:t>
            </a:r>
            <a:r>
              <a:rPr lang="bs-Latn-BA" sz="2400" dirty="0">
                <a:sym typeface="+mn-ea"/>
              </a:rPr>
              <a:t>e</a:t>
            </a:r>
            <a:r>
              <a:rPr lang="en-US" sz="2400" dirty="0">
                <a:sym typeface="+mn-ea"/>
              </a:rPr>
              <a:t> </a:t>
            </a:r>
            <a:r>
              <a:rPr lang="en-US" sz="2400" dirty="0" err="1">
                <a:sym typeface="+mn-ea"/>
              </a:rPr>
              <a:t>izvjesnost</a:t>
            </a:r>
            <a:r>
              <a:rPr lang="bs-Latn-BA" sz="2400" dirty="0">
                <a:sym typeface="+mn-ea"/>
              </a:rPr>
              <a:t>i</a:t>
            </a:r>
            <a:r>
              <a:rPr lang="en-US" sz="2400" dirty="0">
                <a:sym typeface="+mn-ea"/>
              </a:rPr>
              <a:t> </a:t>
            </a:r>
            <a:r>
              <a:rPr lang="en-US" sz="2400" dirty="0" err="1">
                <a:sym typeface="+mn-ea"/>
              </a:rPr>
              <a:t>i</a:t>
            </a:r>
            <a:r>
              <a:rPr lang="en-US" sz="2400" dirty="0">
                <a:sym typeface="+mn-ea"/>
              </a:rPr>
              <a:t> </a:t>
            </a:r>
            <a:r>
              <a:rPr lang="en-US" sz="2400" dirty="0" err="1">
                <a:sym typeface="+mn-ea"/>
              </a:rPr>
              <a:t>sigurnost</a:t>
            </a:r>
            <a:r>
              <a:rPr lang="bs-Latn-BA" sz="2400" dirty="0">
                <a:sym typeface="+mn-ea"/>
              </a:rPr>
              <a:t>i</a:t>
            </a:r>
            <a:r>
              <a:rPr lang="en-US" sz="2400" dirty="0">
                <a:sym typeface="+mn-ea"/>
              </a:rPr>
              <a:t>, </a:t>
            </a:r>
            <a:r>
              <a:rPr lang="bs-Latn-BA" sz="2400" dirty="0">
                <a:sym typeface="+mn-ea"/>
              </a:rPr>
              <a:t>u ekonomsko-socijalnom pogledu </a:t>
            </a:r>
            <a:r>
              <a:rPr lang="en-US" sz="2400" dirty="0" err="1">
                <a:sym typeface="+mn-ea"/>
              </a:rPr>
              <a:t>vrši</a:t>
            </a:r>
            <a:r>
              <a:rPr lang="en-US" sz="2400" dirty="0">
                <a:sym typeface="+mn-ea"/>
              </a:rPr>
              <a:t> se </a:t>
            </a:r>
            <a:r>
              <a:rPr lang="en-US" sz="2400" dirty="0" err="1">
                <a:sym typeface="+mn-ea"/>
              </a:rPr>
              <a:t>putem</a:t>
            </a:r>
            <a:r>
              <a:rPr lang="en-US" sz="2400" dirty="0">
                <a:sym typeface="+mn-ea"/>
              </a:rPr>
              <a:t> </a:t>
            </a:r>
            <a:r>
              <a:rPr lang="en-US" sz="2400" dirty="0" err="1">
                <a:sym typeface="+mn-ea"/>
              </a:rPr>
              <a:t>ravnomjerne</a:t>
            </a:r>
            <a:r>
              <a:rPr lang="en-US" sz="2400" dirty="0">
                <a:sym typeface="+mn-ea"/>
              </a:rPr>
              <a:t> </a:t>
            </a:r>
            <a:r>
              <a:rPr lang="en-US" sz="2400" dirty="0" err="1">
                <a:sym typeface="+mn-ea"/>
              </a:rPr>
              <a:t>uspostave</a:t>
            </a:r>
            <a:r>
              <a:rPr lang="en-US" sz="2400" dirty="0">
                <a:sym typeface="+mn-ea"/>
              </a:rPr>
              <a:t> </a:t>
            </a:r>
            <a:r>
              <a:rPr lang="en-US" sz="2400" dirty="0" err="1">
                <a:sym typeface="+mn-ea"/>
              </a:rPr>
              <a:t>poreznog</a:t>
            </a:r>
            <a:r>
              <a:rPr lang="en-US" sz="2400" dirty="0">
                <a:sym typeface="+mn-ea"/>
              </a:rPr>
              <a:t> </a:t>
            </a:r>
            <a:r>
              <a:rPr lang="en-US" sz="2400" dirty="0" err="1">
                <a:sym typeface="+mn-ea"/>
              </a:rPr>
              <a:t>opterećenja</a:t>
            </a:r>
            <a:r>
              <a:rPr lang="en-US" sz="2400" dirty="0">
                <a:sym typeface="+mn-ea"/>
              </a:rPr>
              <a:t> </a:t>
            </a:r>
            <a:r>
              <a:rPr lang="en-US" sz="2400" dirty="0" err="1">
                <a:sym typeface="+mn-ea"/>
              </a:rPr>
              <a:t>prema</a:t>
            </a:r>
            <a:r>
              <a:rPr lang="en-US" sz="2400" dirty="0">
                <a:sym typeface="+mn-ea"/>
              </a:rPr>
              <a:t> </a:t>
            </a:r>
            <a:r>
              <a:rPr lang="en-US" sz="2400" dirty="0" err="1">
                <a:sym typeface="+mn-ea"/>
              </a:rPr>
              <a:t>poreznoj</a:t>
            </a:r>
            <a:r>
              <a:rPr lang="en-US" sz="2400" dirty="0">
                <a:sym typeface="+mn-ea"/>
              </a:rPr>
              <a:t> </a:t>
            </a:r>
            <a:r>
              <a:rPr lang="en-US" sz="2400" dirty="0" err="1">
                <a:sym typeface="+mn-ea"/>
              </a:rPr>
              <a:t>snazi</a:t>
            </a:r>
            <a:r>
              <a:rPr lang="en-US" sz="2400" dirty="0">
                <a:sym typeface="+mn-ea"/>
              </a:rPr>
              <a:t>, </a:t>
            </a:r>
            <a:r>
              <a:rPr lang="en-US" sz="2400" dirty="0" err="1">
                <a:sym typeface="+mn-ea"/>
              </a:rPr>
              <a:t>te</a:t>
            </a:r>
            <a:r>
              <a:rPr lang="en-US" sz="2400" dirty="0">
                <a:sym typeface="+mn-ea"/>
              </a:rPr>
              <a:t> </a:t>
            </a:r>
            <a:r>
              <a:rPr lang="en-US" sz="2400" dirty="0" err="1">
                <a:sym typeface="+mn-ea"/>
              </a:rPr>
              <a:t>uvođenjem</a:t>
            </a:r>
            <a:r>
              <a:rPr lang="en-US" sz="2400" dirty="0">
                <a:sym typeface="+mn-ea"/>
              </a:rPr>
              <a:t> </a:t>
            </a:r>
            <a:r>
              <a:rPr lang="en-US" sz="2400" dirty="0" err="1">
                <a:sym typeface="+mn-ea"/>
              </a:rPr>
              <a:t>zaštite</a:t>
            </a:r>
            <a:r>
              <a:rPr lang="en-US" sz="2400" dirty="0">
                <a:sym typeface="+mn-ea"/>
              </a:rPr>
              <a:t> </a:t>
            </a:r>
            <a:r>
              <a:rPr lang="en-US" sz="2400" dirty="0" err="1">
                <a:sym typeface="+mn-ea"/>
              </a:rPr>
              <a:t>egzistencijalnog</a:t>
            </a:r>
            <a:r>
              <a:rPr lang="en-US" sz="2400" dirty="0">
                <a:sym typeface="+mn-ea"/>
              </a:rPr>
              <a:t> </a:t>
            </a:r>
            <a:r>
              <a:rPr lang="en-US" sz="2400" dirty="0" err="1">
                <a:sym typeface="+mn-ea"/>
              </a:rPr>
              <a:t>minimuma</a:t>
            </a:r>
            <a:r>
              <a:rPr lang="en-US" sz="2400" dirty="0">
                <a:sym typeface="+mn-ea"/>
              </a:rPr>
              <a:t> </a:t>
            </a:r>
            <a:r>
              <a:rPr lang="en-US" sz="2400" dirty="0" err="1">
                <a:sym typeface="+mn-ea"/>
              </a:rPr>
              <a:t>putem</a:t>
            </a:r>
            <a:r>
              <a:rPr lang="en-US" sz="2400" dirty="0">
                <a:sym typeface="+mn-ea"/>
              </a:rPr>
              <a:t> </a:t>
            </a:r>
            <a:r>
              <a:rPr lang="en-US" sz="2400" dirty="0" err="1">
                <a:sym typeface="+mn-ea"/>
              </a:rPr>
              <a:t>kojeg</a:t>
            </a:r>
            <a:r>
              <a:rPr lang="en-US" sz="2400" dirty="0">
                <a:sym typeface="+mn-ea"/>
              </a:rPr>
              <a:t> se </a:t>
            </a:r>
            <a:r>
              <a:rPr lang="en-US" sz="2400" dirty="0" err="1">
                <a:sym typeface="+mn-ea"/>
              </a:rPr>
              <a:t>osiguravaju</a:t>
            </a:r>
            <a:r>
              <a:rPr lang="en-US" sz="2400" dirty="0">
                <a:sym typeface="+mn-ea"/>
              </a:rPr>
              <a:t> </a:t>
            </a:r>
            <a:r>
              <a:rPr lang="en-US" sz="2400" dirty="0" err="1">
                <a:sym typeface="+mn-ea"/>
              </a:rPr>
              <a:t>socijalni</a:t>
            </a:r>
            <a:r>
              <a:rPr lang="en-US" sz="2400" dirty="0">
                <a:sym typeface="+mn-ea"/>
              </a:rPr>
              <a:t> </a:t>
            </a:r>
            <a:r>
              <a:rPr lang="en-US" sz="2400" dirty="0" err="1">
                <a:sym typeface="+mn-ea"/>
              </a:rPr>
              <a:t>aspekti</a:t>
            </a:r>
            <a:r>
              <a:rPr lang="en-US" sz="2400" dirty="0">
                <a:sym typeface="+mn-ea"/>
              </a:rPr>
              <a:t> </a:t>
            </a:r>
            <a:r>
              <a:rPr lang="en-US" sz="2400" dirty="0" err="1">
                <a:sym typeface="+mn-ea"/>
              </a:rPr>
              <a:t>oporezivanja</a:t>
            </a:r>
            <a:r>
              <a:rPr lang="en-US" sz="2400" dirty="0">
                <a:sym typeface="+mn-ea"/>
              </a:rPr>
              <a:t>. </a:t>
            </a:r>
            <a:endParaRPr lang="en-US" sz="24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1058778"/>
            <a:ext cx="8603147" cy="5301381"/>
          </a:xfrm>
        </p:spPr>
        <p:txBody>
          <a:bodyPr>
            <a:normAutofit fontScale="90000"/>
          </a:bodyPr>
          <a:lstStyle/>
          <a:p>
            <a:pPr algn="l"/>
            <a:r>
              <a:rPr lang="en-US" sz="2400" dirty="0" err="1"/>
              <a:t>Porezne</a:t>
            </a:r>
            <a:r>
              <a:rPr lang="en-US" sz="2400" dirty="0"/>
              <a:t>, </a:t>
            </a:r>
            <a:r>
              <a:rPr lang="en-US" sz="2400" dirty="0" err="1"/>
              <a:t>kao</a:t>
            </a:r>
            <a:r>
              <a:rPr lang="en-US" sz="2400" dirty="0"/>
              <a:t> </a:t>
            </a:r>
            <a:r>
              <a:rPr lang="en-US" sz="2400" dirty="0" err="1"/>
              <a:t>i</a:t>
            </a:r>
            <a:r>
              <a:rPr lang="en-US" sz="2400" dirty="0"/>
              <a:t> </a:t>
            </a:r>
            <a:r>
              <a:rPr lang="en-US" sz="2400" dirty="0" err="1"/>
              <a:t>ekonomske</a:t>
            </a:r>
            <a:r>
              <a:rPr lang="en-US" sz="2400" dirty="0"/>
              <a:t>, </a:t>
            </a:r>
            <a:r>
              <a:rPr lang="en-US" sz="2400" dirty="0" err="1"/>
              <a:t>reforme</a:t>
            </a:r>
            <a:r>
              <a:rPr lang="en-US" sz="2400" dirty="0"/>
              <a:t> u </a:t>
            </a:r>
            <a:r>
              <a:rPr lang="en-US" sz="2400" dirty="0" err="1"/>
              <a:t>zemljama</a:t>
            </a:r>
            <a:r>
              <a:rPr lang="en-US" sz="2400" dirty="0"/>
              <a:t> u </a:t>
            </a:r>
            <a:r>
              <a:rPr lang="en-US" sz="2400" dirty="0" err="1"/>
              <a:t>tranziciji</a:t>
            </a:r>
            <a:r>
              <a:rPr lang="en-US" sz="2400" dirty="0"/>
              <a:t> </a:t>
            </a:r>
            <a:r>
              <a:rPr lang="en-US" sz="2400" dirty="0" err="1"/>
              <a:t>imale</a:t>
            </a:r>
            <a:r>
              <a:rPr lang="en-US" sz="2400" dirty="0"/>
              <a:t> </a:t>
            </a:r>
            <a:r>
              <a:rPr lang="en-US" sz="2400" dirty="0" err="1"/>
              <a:t>su</a:t>
            </a:r>
            <a:r>
              <a:rPr lang="en-US" sz="2400" dirty="0"/>
              <a:t> </a:t>
            </a:r>
            <a:r>
              <a:rPr lang="en-US" sz="2400" dirty="0" err="1"/>
              <a:t>izvjesna</a:t>
            </a:r>
            <a:r>
              <a:rPr lang="en-US" sz="2400" dirty="0"/>
              <a:t> </a:t>
            </a:r>
            <a:r>
              <a:rPr lang="en-US" sz="2400" dirty="0" err="1"/>
              <a:t>ograničenja</a:t>
            </a:r>
            <a:r>
              <a:rPr lang="en-US" sz="2400" dirty="0"/>
              <a:t> </a:t>
            </a:r>
            <a:r>
              <a:rPr lang="en-US" sz="2400" dirty="0" err="1"/>
              <a:t>poput</a:t>
            </a:r>
            <a:r>
              <a:rPr lang="en-US" sz="2400" dirty="0"/>
              <a:t> </a:t>
            </a:r>
            <a:r>
              <a:rPr lang="en-US" sz="2400" dirty="0" err="1"/>
              <a:t>materijalnih</a:t>
            </a:r>
            <a:r>
              <a:rPr lang="en-US" sz="2400" dirty="0"/>
              <a:t>, </a:t>
            </a:r>
            <a:r>
              <a:rPr lang="en-US" sz="2400" dirty="0" err="1"/>
              <a:t>kadrovskih</a:t>
            </a:r>
            <a:r>
              <a:rPr lang="en-US" sz="2400" dirty="0"/>
              <a:t>, </a:t>
            </a:r>
            <a:r>
              <a:rPr lang="en-US" sz="2400" dirty="0" err="1"/>
              <a:t>ideoloških</a:t>
            </a:r>
            <a:r>
              <a:rPr lang="en-US" sz="2400" dirty="0"/>
              <a:t> </a:t>
            </a:r>
            <a:r>
              <a:rPr lang="en-US" sz="2400" dirty="0" err="1"/>
              <a:t>i</a:t>
            </a:r>
            <a:r>
              <a:rPr lang="en-US" sz="2400" dirty="0"/>
              <a:t> </a:t>
            </a:r>
            <a:r>
              <a:rPr lang="en-US" sz="2400" dirty="0" err="1"/>
              <a:t>drugih</a:t>
            </a:r>
            <a:r>
              <a:rPr lang="en-US" sz="2400" dirty="0"/>
              <a:t>, </a:t>
            </a:r>
            <a:r>
              <a:rPr lang="en-US" sz="2400" dirty="0" err="1"/>
              <a:t>koja</a:t>
            </a:r>
            <a:r>
              <a:rPr lang="en-US" sz="2400" dirty="0"/>
              <a:t> se </a:t>
            </a:r>
            <a:r>
              <a:rPr lang="en-US" sz="2400" dirty="0" err="1"/>
              <a:t>nisu</a:t>
            </a:r>
            <a:r>
              <a:rPr lang="en-US" sz="2400" dirty="0"/>
              <a:t> </a:t>
            </a:r>
            <a:r>
              <a:rPr lang="en-US" sz="2400" dirty="0" err="1"/>
              <a:t>mogla</a:t>
            </a:r>
            <a:r>
              <a:rPr lang="en-US" sz="2400" dirty="0"/>
              <a:t> s </a:t>
            </a:r>
            <a:r>
              <a:rPr lang="en-US" sz="2400" dirty="0" err="1"/>
              <a:t>lakoćom</a:t>
            </a:r>
            <a:r>
              <a:rPr lang="en-US" sz="2400" dirty="0"/>
              <a:t> </a:t>
            </a:r>
            <a:r>
              <a:rPr lang="en-US" sz="2400" dirty="0" err="1"/>
              <a:t>premostiti</a:t>
            </a:r>
            <a:r>
              <a:rPr lang="en-US" sz="2400" dirty="0"/>
              <a:t> u </a:t>
            </a:r>
            <a:r>
              <a:rPr lang="en-US" sz="2400" dirty="0" err="1"/>
              <a:t>kratkom</a:t>
            </a:r>
            <a:r>
              <a:rPr lang="en-US" sz="2400" dirty="0"/>
              <a:t> </a:t>
            </a:r>
            <a:r>
              <a:rPr lang="en-US" sz="2400" dirty="0" err="1"/>
              <a:t>roku</a:t>
            </a:r>
            <a:r>
              <a:rPr lang="en-US" sz="2400" dirty="0"/>
              <a:t>. </a:t>
            </a:r>
            <a:br>
              <a:rPr lang="en-US" sz="2400" dirty="0"/>
            </a:br>
            <a:br>
              <a:rPr lang="en-US" sz="2400" dirty="0"/>
            </a:br>
            <a:r>
              <a:rPr lang="en-US" sz="2400" dirty="0"/>
              <a:t> </a:t>
            </a:r>
            <a:r>
              <a:rPr lang="en-US" sz="2400" dirty="0" err="1"/>
              <a:t>Ograničenja</a:t>
            </a:r>
            <a:r>
              <a:rPr lang="en-US" sz="2400" dirty="0"/>
              <a:t> je </a:t>
            </a:r>
            <a:r>
              <a:rPr lang="en-US" sz="2400" dirty="0" err="1"/>
              <a:t>trebalo</a:t>
            </a:r>
            <a:r>
              <a:rPr lang="en-US" sz="2400" dirty="0"/>
              <a:t> </a:t>
            </a:r>
            <a:r>
              <a:rPr lang="en-US" sz="2400" dirty="0" err="1"/>
              <a:t>premostiti</a:t>
            </a:r>
            <a:r>
              <a:rPr lang="en-US" sz="2400" dirty="0"/>
              <a:t> </a:t>
            </a:r>
            <a:r>
              <a:rPr lang="en-US" sz="2400" dirty="0" err="1"/>
              <a:t>i</a:t>
            </a:r>
            <a:r>
              <a:rPr lang="en-US" sz="2400" dirty="0"/>
              <a:t> </a:t>
            </a:r>
            <a:r>
              <a:rPr lang="en-US" sz="2400" dirty="0" err="1"/>
              <a:t>odgovoriti</a:t>
            </a:r>
            <a:r>
              <a:rPr lang="en-US" sz="2400" dirty="0"/>
              <a:t> </a:t>
            </a:r>
            <a:r>
              <a:rPr lang="en-US" sz="2400" dirty="0" err="1"/>
              <a:t>izazovima</a:t>
            </a:r>
            <a:r>
              <a:rPr lang="en-US" sz="2400" dirty="0"/>
              <a:t> </a:t>
            </a:r>
            <a:r>
              <a:rPr lang="en-US" sz="2400" dirty="0" err="1"/>
              <a:t>postavljenim</a:t>
            </a:r>
            <a:r>
              <a:rPr lang="en-US" sz="2400" dirty="0"/>
              <a:t> </a:t>
            </a:r>
            <a:r>
              <a:rPr lang="en-US" sz="2400" dirty="0" err="1"/>
              <a:t>pred</a:t>
            </a:r>
            <a:r>
              <a:rPr lang="en-US" sz="2400" dirty="0"/>
              <a:t> </a:t>
            </a:r>
            <a:r>
              <a:rPr lang="en-US" sz="2400" dirty="0" err="1"/>
              <a:t>ekonomski</a:t>
            </a:r>
            <a:r>
              <a:rPr lang="en-US" sz="2400" dirty="0"/>
              <a:t> </a:t>
            </a:r>
            <a:r>
              <a:rPr lang="en-US" sz="2400" dirty="0" err="1"/>
              <a:t>i</a:t>
            </a:r>
            <a:r>
              <a:rPr lang="en-US" sz="2400" dirty="0"/>
              <a:t> </a:t>
            </a:r>
            <a:r>
              <a:rPr lang="en-US" sz="2400" dirty="0" err="1"/>
              <a:t>porezni</a:t>
            </a:r>
            <a:r>
              <a:rPr lang="en-US" sz="2400" dirty="0"/>
              <a:t> </a:t>
            </a:r>
            <a:r>
              <a:rPr lang="en-US" sz="2400" dirty="0" err="1"/>
              <a:t>sistem</a:t>
            </a:r>
            <a:r>
              <a:rPr lang="en-US" sz="2400" dirty="0"/>
              <a:t> </a:t>
            </a:r>
            <a:r>
              <a:rPr lang="en-US" sz="2400" dirty="0" err="1"/>
              <a:t>putem</a:t>
            </a:r>
            <a:r>
              <a:rPr lang="en-US" sz="2400" dirty="0"/>
              <a:t> </a:t>
            </a:r>
            <a:r>
              <a:rPr lang="en-US" sz="2400" dirty="0" err="1"/>
              <a:t>odabira</a:t>
            </a:r>
            <a:r>
              <a:rPr lang="en-US" sz="2400" dirty="0"/>
              <a:t> </a:t>
            </a:r>
            <a:r>
              <a:rPr lang="en-US" sz="2400" dirty="0" err="1"/>
              <a:t>adekvatnih</a:t>
            </a:r>
            <a:r>
              <a:rPr lang="en-US" sz="2400" dirty="0"/>
              <a:t> </a:t>
            </a:r>
            <a:r>
              <a:rPr lang="en-US" sz="2400" dirty="0" err="1"/>
              <a:t>poreznopolitičkih</a:t>
            </a:r>
            <a:r>
              <a:rPr lang="en-US" sz="2400" dirty="0"/>
              <a:t> </a:t>
            </a:r>
            <a:r>
              <a:rPr lang="en-US" sz="2400" dirty="0" err="1"/>
              <a:t>i</a:t>
            </a:r>
            <a:r>
              <a:rPr lang="en-US" sz="2400" dirty="0"/>
              <a:t> </a:t>
            </a:r>
            <a:r>
              <a:rPr lang="en-US" sz="2400" dirty="0" err="1"/>
              <a:t>finansijskopolitičkih</a:t>
            </a:r>
            <a:r>
              <a:rPr lang="en-US" sz="2400" dirty="0"/>
              <a:t> </a:t>
            </a:r>
            <a:r>
              <a:rPr lang="en-US" sz="2400" dirty="0" err="1"/>
              <a:t>mjera</a:t>
            </a:r>
            <a:r>
              <a:rPr lang="en-US" sz="2400" dirty="0"/>
              <a:t>. </a:t>
            </a:r>
            <a:br>
              <a:rPr lang="en-US" sz="2400" dirty="0"/>
            </a:br>
            <a:r>
              <a:rPr lang="en-US" sz="2400" dirty="0"/>
              <a:t> Vito </a:t>
            </a:r>
            <a:r>
              <a:rPr lang="en-US" sz="2400" dirty="0" err="1"/>
              <a:t>Tanzi</a:t>
            </a:r>
            <a:r>
              <a:rPr lang="en-US" sz="2400" dirty="0"/>
              <a:t> </a:t>
            </a:r>
            <a:r>
              <a:rPr lang="en-US" sz="2400" dirty="0" err="1"/>
              <a:t>navodi</a:t>
            </a:r>
            <a:r>
              <a:rPr lang="en-US" sz="2400" dirty="0"/>
              <a:t> </a:t>
            </a:r>
            <a:r>
              <a:rPr lang="en-US" sz="2400" dirty="0" err="1"/>
              <a:t>slijedeće</a:t>
            </a:r>
            <a:r>
              <a:rPr lang="en-US" sz="2400" dirty="0"/>
              <a:t> </a:t>
            </a:r>
            <a:r>
              <a:rPr lang="en-US" sz="2400" dirty="0" err="1"/>
              <a:t>zahtjeve</a:t>
            </a:r>
            <a:r>
              <a:rPr lang="en-US" sz="2400" dirty="0"/>
              <a:t> </a:t>
            </a:r>
            <a:r>
              <a:rPr lang="en-US" sz="2400" dirty="0" err="1"/>
              <a:t>koji</a:t>
            </a:r>
            <a:r>
              <a:rPr lang="en-US" sz="2400" dirty="0"/>
              <a:t> se </a:t>
            </a:r>
            <a:r>
              <a:rPr lang="en-US" sz="2400" dirty="0" err="1"/>
              <a:t>postavljaju</a:t>
            </a:r>
            <a:r>
              <a:rPr lang="en-US" sz="2400" dirty="0"/>
              <a:t> </a:t>
            </a:r>
            <a:r>
              <a:rPr lang="en-US" sz="2400" dirty="0" err="1"/>
              <a:t>pred</a:t>
            </a:r>
            <a:r>
              <a:rPr lang="en-US" sz="2400" dirty="0"/>
              <a:t> </a:t>
            </a:r>
            <a:r>
              <a:rPr lang="en-US" sz="2400" dirty="0" err="1"/>
              <a:t>zemlje</a:t>
            </a:r>
            <a:r>
              <a:rPr lang="en-US" sz="2400" dirty="0"/>
              <a:t> u </a:t>
            </a:r>
            <a:r>
              <a:rPr lang="en-US" sz="2400" dirty="0" err="1"/>
              <a:t>ekonomskoj</a:t>
            </a:r>
            <a:r>
              <a:rPr lang="en-US" sz="2400" dirty="0"/>
              <a:t> </a:t>
            </a:r>
            <a:r>
              <a:rPr lang="en-US" sz="2400" dirty="0" err="1"/>
              <a:t>tranziciji</a:t>
            </a:r>
            <a:r>
              <a:rPr lang="en-US" sz="2400" dirty="0"/>
              <a:t> u </a:t>
            </a:r>
            <a:r>
              <a:rPr lang="en-US" sz="2400" dirty="0" err="1"/>
              <a:t>vezi</a:t>
            </a:r>
            <a:r>
              <a:rPr lang="en-US" sz="2400" dirty="0"/>
              <a:t> s </a:t>
            </a:r>
            <a:r>
              <a:rPr lang="en-US" sz="2400" dirty="0" err="1"/>
              <a:t>reformiranjem</a:t>
            </a:r>
            <a:r>
              <a:rPr lang="en-US" sz="2400" dirty="0"/>
              <a:t> </a:t>
            </a:r>
            <a:r>
              <a:rPr lang="en-US" sz="2400" dirty="0" err="1"/>
              <a:t>njihovih</a:t>
            </a:r>
            <a:r>
              <a:rPr lang="en-US" sz="2400" dirty="0"/>
              <a:t> </a:t>
            </a:r>
            <a:r>
              <a:rPr lang="en-US" sz="2400" dirty="0" err="1"/>
              <a:t>poreznih</a:t>
            </a:r>
            <a:r>
              <a:rPr lang="en-US" sz="2400" dirty="0"/>
              <a:t> </a:t>
            </a:r>
            <a:r>
              <a:rPr lang="en-US" sz="2400" dirty="0" err="1"/>
              <a:t>sistema</a:t>
            </a:r>
            <a:r>
              <a:rPr lang="en-US" sz="2400" dirty="0"/>
              <a:t>: </a:t>
            </a:r>
            <a:br>
              <a:rPr lang="en-US" sz="2400" dirty="0"/>
            </a:br>
            <a:r>
              <a:rPr lang="en-US" sz="2400" dirty="0"/>
              <a:t>- </a:t>
            </a:r>
            <a:r>
              <a:rPr lang="en-US" sz="2400" dirty="0" err="1"/>
              <a:t>potrebno</a:t>
            </a:r>
            <a:r>
              <a:rPr lang="en-US" sz="2400" dirty="0"/>
              <a:t> je </a:t>
            </a:r>
            <a:r>
              <a:rPr lang="en-US" sz="2400" dirty="0" err="1"/>
              <a:t>funkcionalno</a:t>
            </a:r>
            <a:r>
              <a:rPr lang="en-US" sz="2400" dirty="0"/>
              <a:t> </a:t>
            </a:r>
            <a:r>
              <a:rPr lang="en-US" sz="2400" dirty="0" err="1"/>
              <a:t>uspostaviti</a:t>
            </a:r>
            <a:r>
              <a:rPr lang="en-US" sz="2400" dirty="0"/>
              <a:t> </a:t>
            </a:r>
            <a:r>
              <a:rPr lang="en-US" sz="2400" dirty="0" err="1"/>
              <a:t>poreznu</a:t>
            </a:r>
            <a:r>
              <a:rPr lang="en-US" sz="2400" dirty="0"/>
              <a:t> </a:t>
            </a:r>
            <a:r>
              <a:rPr lang="en-US" sz="2400" dirty="0" err="1"/>
              <a:t>administraciju</a:t>
            </a:r>
            <a:r>
              <a:rPr lang="en-US" sz="2400" dirty="0"/>
              <a:t>, </a:t>
            </a:r>
            <a:br>
              <a:rPr lang="en-US" sz="2400" dirty="0"/>
            </a:br>
            <a:r>
              <a:rPr lang="en-US" sz="2400" dirty="0"/>
              <a:t>- </a:t>
            </a:r>
            <a:r>
              <a:rPr lang="en-US" sz="2400" dirty="0" err="1"/>
              <a:t>pristupiti</a:t>
            </a:r>
            <a:r>
              <a:rPr lang="en-US" sz="2400" dirty="0"/>
              <a:t> </a:t>
            </a:r>
            <a:r>
              <a:rPr lang="en-US" sz="2400" dirty="0" err="1"/>
              <a:t>sveobuhvatnoj</a:t>
            </a:r>
            <a:r>
              <a:rPr lang="en-US" sz="2400" dirty="0"/>
              <a:t> </a:t>
            </a:r>
            <a:r>
              <a:rPr lang="en-US" sz="2400" dirty="0" err="1"/>
              <a:t>reformi</a:t>
            </a:r>
            <a:r>
              <a:rPr lang="en-US" sz="2400" dirty="0"/>
              <a:t> </a:t>
            </a:r>
            <a:r>
              <a:rPr lang="en-US" sz="2400" dirty="0" err="1"/>
              <a:t>poreznog</a:t>
            </a:r>
            <a:r>
              <a:rPr lang="en-US" sz="2400" dirty="0"/>
              <a:t> </a:t>
            </a:r>
            <a:r>
              <a:rPr lang="en-US" sz="2400" dirty="0" err="1"/>
              <a:t>sistema</a:t>
            </a:r>
            <a:r>
              <a:rPr lang="en-US" sz="2400" dirty="0"/>
              <a:t>, - </a:t>
            </a:r>
            <a:r>
              <a:rPr lang="en-US" sz="2400" dirty="0" err="1"/>
              <a:t>osnovati</a:t>
            </a:r>
            <a:r>
              <a:rPr lang="en-US" sz="2400" dirty="0"/>
              <a:t> </a:t>
            </a:r>
            <a:r>
              <a:rPr lang="en-US" sz="2400" dirty="0" err="1"/>
              <a:t>institucije</a:t>
            </a:r>
            <a:r>
              <a:rPr lang="en-US" sz="2400" dirty="0"/>
              <a:t> </a:t>
            </a:r>
            <a:r>
              <a:rPr lang="en-US" sz="2400" dirty="0" err="1"/>
              <a:t>budžeta</a:t>
            </a:r>
            <a:r>
              <a:rPr lang="en-US" sz="2400" dirty="0"/>
              <a:t>, - </a:t>
            </a:r>
            <a:r>
              <a:rPr lang="en-US" sz="2400" dirty="0" err="1"/>
              <a:t>izvršiti</a:t>
            </a:r>
            <a:r>
              <a:rPr lang="en-US" sz="2400" dirty="0"/>
              <a:t> </a:t>
            </a:r>
            <a:r>
              <a:rPr lang="en-US" sz="2400" dirty="0" err="1"/>
              <a:t>reformu</a:t>
            </a:r>
            <a:r>
              <a:rPr lang="en-US" sz="2400" dirty="0"/>
              <a:t> </a:t>
            </a:r>
            <a:r>
              <a:rPr lang="en-US" sz="2400" dirty="0" err="1"/>
              <a:t>javnih</a:t>
            </a:r>
            <a:r>
              <a:rPr lang="en-US" sz="2400" dirty="0"/>
              <a:t> </a:t>
            </a:r>
            <a:r>
              <a:rPr lang="en-US" sz="2400" dirty="0" err="1"/>
              <a:t>rashoda</a:t>
            </a:r>
            <a:r>
              <a:rPr lang="en-US" sz="2400" dirty="0"/>
              <a:t>, - </a:t>
            </a:r>
            <a:r>
              <a:rPr lang="en-US" sz="2400" dirty="0" err="1"/>
              <a:t>reformirati</a:t>
            </a:r>
            <a:r>
              <a:rPr lang="en-US" sz="2400" dirty="0"/>
              <a:t> </a:t>
            </a:r>
            <a:r>
              <a:rPr lang="en-US" sz="2400" dirty="0" err="1"/>
              <a:t>sistem</a:t>
            </a:r>
            <a:r>
              <a:rPr lang="en-US" sz="2400" dirty="0"/>
              <a:t> </a:t>
            </a:r>
            <a:r>
              <a:rPr lang="en-US" sz="2400" dirty="0" err="1"/>
              <a:t>socijalnog</a:t>
            </a:r>
            <a:r>
              <a:rPr lang="en-US" sz="2400" dirty="0"/>
              <a:t> </a:t>
            </a:r>
            <a:r>
              <a:rPr lang="en-US" sz="2400" dirty="0" err="1"/>
              <a:t>osiguranja</a:t>
            </a:r>
            <a:r>
              <a:rPr lang="en-US" sz="2400" dirty="0"/>
              <a:t>.</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280" y="799465"/>
            <a:ext cx="8357870" cy="5756275"/>
          </a:xfrm>
        </p:spPr>
        <p:txBody>
          <a:bodyPr>
            <a:normAutofit fontScale="90000"/>
          </a:bodyPr>
          <a:lstStyle/>
          <a:p>
            <a:pPr algn="l"/>
            <a:r>
              <a:rPr lang="en-US" sz="2400" dirty="0" err="1">
                <a:sym typeface="+mn-ea"/>
              </a:rPr>
              <a:t>Neke</a:t>
            </a:r>
            <a:r>
              <a:rPr lang="en-US" sz="2400" dirty="0">
                <a:sym typeface="+mn-ea"/>
              </a:rPr>
              <a:t> </a:t>
            </a:r>
            <a:r>
              <a:rPr lang="en-US" sz="2400" dirty="0" err="1">
                <a:sym typeface="+mn-ea"/>
              </a:rPr>
              <a:t>zemlje</a:t>
            </a:r>
            <a:r>
              <a:rPr lang="en-US" sz="2400" dirty="0">
                <a:sym typeface="+mn-ea"/>
              </a:rPr>
              <a:t> </a:t>
            </a:r>
            <a:r>
              <a:rPr lang="en-US" sz="2400" dirty="0" err="1">
                <a:sym typeface="+mn-ea"/>
              </a:rPr>
              <a:t>su</a:t>
            </a:r>
            <a:r>
              <a:rPr lang="en-US" sz="2400" dirty="0">
                <a:sym typeface="+mn-ea"/>
              </a:rPr>
              <a:t> </a:t>
            </a:r>
            <a:r>
              <a:rPr lang="en-US" sz="2400" dirty="0" err="1">
                <a:sym typeface="+mn-ea"/>
              </a:rPr>
              <a:t>uvodile</a:t>
            </a:r>
            <a:r>
              <a:rPr lang="en-US" sz="2400" dirty="0">
                <a:sym typeface="+mn-ea"/>
              </a:rPr>
              <a:t> </a:t>
            </a:r>
            <a:r>
              <a:rPr lang="en-US" sz="2400" dirty="0" err="1">
                <a:sym typeface="+mn-ea"/>
              </a:rPr>
              <a:t>osnovne</a:t>
            </a:r>
            <a:r>
              <a:rPr lang="en-US" sz="2400" dirty="0">
                <a:sym typeface="+mn-ea"/>
              </a:rPr>
              <a:t> </a:t>
            </a:r>
            <a:r>
              <a:rPr lang="en-US" sz="2400" dirty="0" err="1">
                <a:sym typeface="+mn-ea"/>
              </a:rPr>
              <a:t>poreze</a:t>
            </a:r>
            <a:r>
              <a:rPr lang="en-US" sz="2400" dirty="0">
                <a:sym typeface="+mn-ea"/>
              </a:rPr>
              <a:t> u </a:t>
            </a:r>
            <a:r>
              <a:rPr lang="en-US" sz="2400" dirty="0" err="1">
                <a:sym typeface="+mn-ea"/>
              </a:rPr>
              <a:t>porezni</a:t>
            </a:r>
            <a:r>
              <a:rPr lang="en-US" sz="2400" dirty="0">
                <a:sym typeface="+mn-ea"/>
              </a:rPr>
              <a:t> </a:t>
            </a:r>
            <a:r>
              <a:rPr lang="en-US" sz="2400" dirty="0" err="1">
                <a:sym typeface="+mn-ea"/>
              </a:rPr>
              <a:t>sistem</a:t>
            </a:r>
            <a:r>
              <a:rPr lang="en-US" sz="2400" dirty="0">
                <a:sym typeface="+mn-ea"/>
              </a:rPr>
              <a:t> </a:t>
            </a:r>
            <a:r>
              <a:rPr lang="en-US" sz="2400" dirty="0" err="1">
                <a:sym typeface="+mn-ea"/>
              </a:rPr>
              <a:t>postepeno</a:t>
            </a:r>
            <a:r>
              <a:rPr lang="en-US" sz="2400" dirty="0">
                <a:sym typeface="+mn-ea"/>
              </a:rPr>
              <a:t> (</a:t>
            </a:r>
            <a:r>
              <a:rPr lang="en-US" sz="2400" dirty="0" err="1">
                <a:sym typeface="+mn-ea"/>
              </a:rPr>
              <a:t>npr</a:t>
            </a:r>
            <a:r>
              <a:rPr lang="en-US" sz="2400" dirty="0">
                <a:sym typeface="+mn-ea"/>
              </a:rPr>
              <a:t>. u </a:t>
            </a:r>
            <a:r>
              <a:rPr lang="en-US" sz="2400" dirty="0" err="1">
                <a:sym typeface="+mn-ea"/>
              </a:rPr>
              <a:t>Poljskoj</a:t>
            </a:r>
            <a:r>
              <a:rPr lang="en-US" sz="2400" dirty="0">
                <a:sym typeface="+mn-ea"/>
              </a:rPr>
              <a:t> je </a:t>
            </a:r>
            <a:r>
              <a:rPr lang="en-US" sz="2400" dirty="0" err="1">
                <a:sym typeface="+mn-ea"/>
              </a:rPr>
              <a:t>porez</a:t>
            </a:r>
            <a:r>
              <a:rPr lang="en-US" sz="2400" dirty="0">
                <a:sym typeface="+mn-ea"/>
              </a:rPr>
              <a:t> </a:t>
            </a:r>
            <a:r>
              <a:rPr lang="en-US" sz="2400" dirty="0" err="1">
                <a:sym typeface="+mn-ea"/>
              </a:rPr>
              <a:t>na</a:t>
            </a:r>
            <a:r>
              <a:rPr lang="en-US" sz="2400" dirty="0">
                <a:sym typeface="+mn-ea"/>
              </a:rPr>
              <a:t> </a:t>
            </a:r>
            <a:r>
              <a:rPr lang="en-US" sz="2400" dirty="0" err="1">
                <a:sym typeface="+mn-ea"/>
              </a:rPr>
              <a:t>lični</a:t>
            </a:r>
            <a:r>
              <a:rPr lang="en-US" sz="2400" dirty="0">
                <a:sym typeface="+mn-ea"/>
              </a:rPr>
              <a:t> </a:t>
            </a:r>
            <a:r>
              <a:rPr lang="en-US" sz="2400" dirty="0" err="1">
                <a:sym typeface="+mn-ea"/>
              </a:rPr>
              <a:t>dohodak</a:t>
            </a:r>
            <a:r>
              <a:rPr lang="en-US" sz="2400" dirty="0">
                <a:sym typeface="+mn-ea"/>
              </a:rPr>
              <a:t> </a:t>
            </a:r>
            <a:r>
              <a:rPr lang="en-US" sz="2400" dirty="0" err="1">
                <a:sym typeface="+mn-ea"/>
              </a:rPr>
              <a:t>uvođen</a:t>
            </a:r>
            <a:r>
              <a:rPr lang="en-US" sz="2400" dirty="0">
                <a:sym typeface="+mn-ea"/>
              </a:rPr>
              <a:t> 1990-1991, a VAT </a:t>
            </a:r>
            <a:r>
              <a:rPr lang="en-US" sz="2400" dirty="0" err="1">
                <a:sym typeface="+mn-ea"/>
              </a:rPr>
              <a:t>juna</a:t>
            </a:r>
            <a:r>
              <a:rPr lang="en-US" sz="2400" dirty="0">
                <a:sym typeface="+mn-ea"/>
              </a:rPr>
              <a:t> 1993. </a:t>
            </a:r>
            <a:r>
              <a:rPr lang="en-US" sz="2400" dirty="0" err="1">
                <a:sym typeface="+mn-ea"/>
              </a:rPr>
              <a:t>godine</a:t>
            </a:r>
            <a:r>
              <a:rPr lang="en-US" sz="2400" dirty="0">
                <a:sym typeface="+mn-ea"/>
              </a:rPr>
              <a:t>). </a:t>
            </a:r>
            <a:r>
              <a:rPr lang="en-US" sz="2400" dirty="0" err="1">
                <a:sym typeface="+mn-ea"/>
              </a:rPr>
              <a:t>druge</a:t>
            </a:r>
            <a:r>
              <a:rPr lang="en-US" sz="2400" dirty="0">
                <a:sym typeface="+mn-ea"/>
              </a:rPr>
              <a:t> </a:t>
            </a:r>
            <a:r>
              <a:rPr lang="en-US" sz="2400" dirty="0" err="1">
                <a:sym typeface="+mn-ea"/>
              </a:rPr>
              <a:t>zemlje</a:t>
            </a:r>
            <a:r>
              <a:rPr lang="en-US" sz="2400" dirty="0">
                <a:sym typeface="+mn-ea"/>
              </a:rPr>
              <a:t> (</a:t>
            </a:r>
            <a:r>
              <a:rPr lang="en-US" sz="2400" dirty="0" err="1">
                <a:sym typeface="+mn-ea"/>
              </a:rPr>
              <a:t>kao</a:t>
            </a:r>
            <a:r>
              <a:rPr lang="en-US" sz="2400" dirty="0">
                <a:sym typeface="+mn-ea"/>
              </a:rPr>
              <a:t> </a:t>
            </a:r>
            <a:r>
              <a:rPr lang="en-US" sz="2400" dirty="0" err="1">
                <a:sym typeface="+mn-ea"/>
              </a:rPr>
              <a:t>npr</a:t>
            </a:r>
            <a:r>
              <a:rPr lang="en-US" sz="2400" dirty="0">
                <a:sym typeface="+mn-ea"/>
              </a:rPr>
              <a:t>. </a:t>
            </a:r>
            <a:r>
              <a:rPr lang="en-US" sz="2400" dirty="0" err="1">
                <a:sym typeface="+mn-ea"/>
              </a:rPr>
              <a:t>Češka</a:t>
            </a:r>
            <a:r>
              <a:rPr lang="en-US" sz="2400" dirty="0">
                <a:sym typeface="+mn-ea"/>
              </a:rPr>
              <a:t> </a:t>
            </a:r>
            <a:r>
              <a:rPr lang="en-US" sz="2400" dirty="0" err="1">
                <a:sym typeface="+mn-ea"/>
              </a:rPr>
              <a:t>Republika</a:t>
            </a:r>
            <a:r>
              <a:rPr lang="en-US" sz="2400" dirty="0">
                <a:sym typeface="+mn-ea"/>
              </a:rPr>
              <a:t> </a:t>
            </a:r>
            <a:r>
              <a:rPr lang="en-US" sz="2400" dirty="0" err="1">
                <a:sym typeface="+mn-ea"/>
              </a:rPr>
              <a:t>i</a:t>
            </a:r>
            <a:r>
              <a:rPr lang="en-US" sz="2400" dirty="0">
                <a:sym typeface="+mn-ea"/>
              </a:rPr>
              <a:t> </a:t>
            </a:r>
            <a:r>
              <a:rPr lang="en-US" sz="2400" dirty="0" err="1">
                <a:sym typeface="+mn-ea"/>
              </a:rPr>
              <a:t>Slovačka</a:t>
            </a:r>
            <a:r>
              <a:rPr lang="en-US" sz="2400" dirty="0">
                <a:sym typeface="+mn-ea"/>
              </a:rPr>
              <a:t> </a:t>
            </a:r>
            <a:r>
              <a:rPr lang="en-US" sz="2400" dirty="0" err="1">
                <a:sym typeface="+mn-ea"/>
              </a:rPr>
              <a:t>Republika</a:t>
            </a:r>
            <a:r>
              <a:rPr lang="en-US" sz="2400" dirty="0">
                <a:sym typeface="+mn-ea"/>
              </a:rPr>
              <a:t>) </a:t>
            </a:r>
            <a:r>
              <a:rPr lang="en-US" sz="2400" dirty="0" err="1">
                <a:sym typeface="+mn-ea"/>
              </a:rPr>
              <a:t>mijenjale</a:t>
            </a:r>
            <a:r>
              <a:rPr lang="en-US" sz="2400" dirty="0">
                <a:sym typeface="+mn-ea"/>
              </a:rPr>
              <a:t> </a:t>
            </a:r>
            <a:r>
              <a:rPr lang="en-US" sz="2400" dirty="0" err="1">
                <a:sym typeface="+mn-ea"/>
              </a:rPr>
              <a:t>su</a:t>
            </a:r>
            <a:r>
              <a:rPr lang="en-US" sz="2400" dirty="0">
                <a:sym typeface="+mn-ea"/>
              </a:rPr>
              <a:t> </a:t>
            </a:r>
            <a:r>
              <a:rPr lang="en-US" sz="2400" dirty="0" err="1">
                <a:sym typeface="+mn-ea"/>
              </a:rPr>
              <a:t>čitav</a:t>
            </a:r>
            <a:r>
              <a:rPr lang="en-US" sz="2400" dirty="0">
                <a:sym typeface="+mn-ea"/>
              </a:rPr>
              <a:t> </a:t>
            </a:r>
            <a:r>
              <a:rPr lang="en-US" sz="2400" dirty="0" err="1">
                <a:sym typeface="+mn-ea"/>
              </a:rPr>
              <a:t>porezni</a:t>
            </a:r>
            <a:r>
              <a:rPr lang="en-US" sz="2400" dirty="0">
                <a:sym typeface="+mn-ea"/>
              </a:rPr>
              <a:t> </a:t>
            </a:r>
            <a:r>
              <a:rPr lang="en-US" sz="2400" dirty="0" err="1">
                <a:sym typeface="+mn-ea"/>
              </a:rPr>
              <a:t>sistem</a:t>
            </a:r>
            <a:r>
              <a:rPr lang="en-US" sz="2400" dirty="0">
                <a:sym typeface="+mn-ea"/>
              </a:rPr>
              <a:t> u </a:t>
            </a:r>
            <a:r>
              <a:rPr lang="en-US" sz="2400" dirty="0" err="1">
                <a:sym typeface="+mn-ea"/>
              </a:rPr>
              <a:t>jednom</a:t>
            </a:r>
            <a:r>
              <a:rPr lang="en-US" sz="2400" dirty="0">
                <a:sym typeface="+mn-ea"/>
              </a:rPr>
              <a:t> </a:t>
            </a:r>
            <a:r>
              <a:rPr lang="en-US" sz="2400" dirty="0" err="1">
                <a:sym typeface="+mn-ea"/>
              </a:rPr>
              <a:t>danu</a:t>
            </a:r>
            <a:r>
              <a:rPr lang="en-US" sz="2400" dirty="0">
                <a:sym typeface="+mn-ea"/>
              </a:rPr>
              <a:t>. </a:t>
            </a:r>
            <a:br>
              <a:rPr lang="en-US" sz="2400" dirty="0">
                <a:sym typeface="+mn-ea"/>
              </a:rPr>
            </a:br>
            <a:br>
              <a:rPr lang="en-US" sz="2400" dirty="0">
                <a:sym typeface="+mn-ea"/>
              </a:rPr>
            </a:br>
            <a:r>
              <a:rPr lang="en-US" sz="2400" dirty="0" err="1">
                <a:sym typeface="+mn-ea"/>
              </a:rPr>
              <a:t>Imajući</a:t>
            </a:r>
            <a:r>
              <a:rPr lang="en-US" sz="2400" dirty="0">
                <a:sym typeface="+mn-ea"/>
              </a:rPr>
              <a:t> u </a:t>
            </a:r>
            <a:r>
              <a:rPr lang="en-US" sz="2400" dirty="0" err="1">
                <a:sym typeface="+mn-ea"/>
              </a:rPr>
              <a:t>vidu</a:t>
            </a:r>
            <a:r>
              <a:rPr lang="en-US" sz="2400" dirty="0">
                <a:sym typeface="+mn-ea"/>
              </a:rPr>
              <a:t> </a:t>
            </a:r>
            <a:r>
              <a:rPr lang="en-US" sz="2400" dirty="0" err="1">
                <a:sym typeface="+mn-ea"/>
              </a:rPr>
              <a:t>veliki</a:t>
            </a:r>
            <a:r>
              <a:rPr lang="en-US" sz="2400" dirty="0">
                <a:sym typeface="+mn-ea"/>
              </a:rPr>
              <a:t> </a:t>
            </a:r>
            <a:r>
              <a:rPr lang="en-US" sz="2400" dirty="0" err="1">
                <a:sym typeface="+mn-ea"/>
              </a:rPr>
              <a:t>obuhvat</a:t>
            </a:r>
            <a:r>
              <a:rPr lang="en-US" sz="2400" dirty="0">
                <a:sym typeface="+mn-ea"/>
              </a:rPr>
              <a:t> </a:t>
            </a:r>
            <a:r>
              <a:rPr lang="en-US" sz="2400" dirty="0" err="1">
                <a:sym typeface="+mn-ea"/>
              </a:rPr>
              <a:t>reformi</a:t>
            </a:r>
            <a:r>
              <a:rPr lang="en-US" sz="2400" dirty="0">
                <a:sym typeface="+mn-ea"/>
              </a:rPr>
              <a:t> </a:t>
            </a:r>
            <a:r>
              <a:rPr lang="en-US" sz="2400" dirty="0" err="1">
                <a:sym typeface="+mn-ea"/>
              </a:rPr>
              <a:t>i</a:t>
            </a:r>
            <a:r>
              <a:rPr lang="en-US" sz="2400" dirty="0">
                <a:sym typeface="+mn-ea"/>
              </a:rPr>
              <a:t> </a:t>
            </a:r>
            <a:r>
              <a:rPr lang="en-US" sz="2400" dirty="0" err="1">
                <a:sym typeface="+mn-ea"/>
              </a:rPr>
              <a:t>zahtjeve</a:t>
            </a:r>
            <a:r>
              <a:rPr lang="en-US" sz="2400" dirty="0">
                <a:sym typeface="+mn-ea"/>
              </a:rPr>
              <a:t> za </a:t>
            </a:r>
            <a:r>
              <a:rPr lang="en-US" sz="2400" dirty="0" err="1">
                <a:sym typeface="+mn-ea"/>
              </a:rPr>
              <a:t>prilagođavanje</a:t>
            </a:r>
            <a:r>
              <a:rPr lang="en-US" sz="2400" dirty="0">
                <a:sym typeface="+mn-ea"/>
              </a:rPr>
              <a:t> </a:t>
            </a:r>
            <a:r>
              <a:rPr lang="en-US" sz="2400" dirty="0" err="1">
                <a:sym typeface="+mn-ea"/>
              </a:rPr>
              <a:t>društvenog</a:t>
            </a:r>
            <a:r>
              <a:rPr lang="en-US" sz="2400" dirty="0">
                <a:sym typeface="+mn-ea"/>
              </a:rPr>
              <a:t> </a:t>
            </a:r>
            <a:r>
              <a:rPr lang="en-US" sz="2400" dirty="0" err="1">
                <a:sym typeface="+mn-ea"/>
              </a:rPr>
              <a:t>i</a:t>
            </a:r>
            <a:r>
              <a:rPr lang="en-US" sz="2400" dirty="0">
                <a:sym typeface="+mn-ea"/>
              </a:rPr>
              <a:t> </a:t>
            </a:r>
            <a:r>
              <a:rPr lang="en-US" sz="2400" dirty="0" err="1">
                <a:sym typeface="+mn-ea"/>
              </a:rPr>
              <a:t>ekonomskog</a:t>
            </a:r>
            <a:r>
              <a:rPr lang="en-US" sz="2400" dirty="0">
                <a:sym typeface="+mn-ea"/>
              </a:rPr>
              <a:t>, a time </a:t>
            </a:r>
            <a:r>
              <a:rPr lang="en-US" sz="2400" dirty="0" err="1">
                <a:sym typeface="+mn-ea"/>
              </a:rPr>
              <a:t>i</a:t>
            </a:r>
            <a:r>
              <a:rPr lang="en-US" sz="2400" dirty="0">
                <a:sym typeface="+mn-ea"/>
              </a:rPr>
              <a:t> </a:t>
            </a:r>
            <a:r>
              <a:rPr lang="en-US" sz="2400" dirty="0" err="1">
                <a:sym typeface="+mn-ea"/>
              </a:rPr>
              <a:t>poreznog</a:t>
            </a:r>
            <a:r>
              <a:rPr lang="en-US" sz="2400" dirty="0">
                <a:sym typeface="+mn-ea"/>
              </a:rPr>
              <a:t> </a:t>
            </a:r>
            <a:r>
              <a:rPr lang="en-US" sz="2400" dirty="0" err="1">
                <a:sym typeface="+mn-ea"/>
              </a:rPr>
              <a:t>sistema</a:t>
            </a:r>
            <a:r>
              <a:rPr lang="en-US" sz="2400" dirty="0">
                <a:sym typeface="+mn-ea"/>
              </a:rPr>
              <a:t> </a:t>
            </a:r>
            <a:r>
              <a:rPr lang="en-US" sz="2400" dirty="0" err="1">
                <a:sym typeface="+mn-ea"/>
              </a:rPr>
              <a:t>tržišnim</a:t>
            </a:r>
            <a:r>
              <a:rPr lang="en-US" sz="2400" dirty="0">
                <a:sym typeface="+mn-ea"/>
              </a:rPr>
              <a:t> </a:t>
            </a:r>
            <a:r>
              <a:rPr lang="en-US" sz="2400" dirty="0" err="1">
                <a:sym typeface="+mn-ea"/>
              </a:rPr>
              <a:t>uvjetima</a:t>
            </a:r>
            <a:r>
              <a:rPr lang="en-US" sz="2400" dirty="0">
                <a:sym typeface="+mn-ea"/>
              </a:rPr>
              <a:t> </a:t>
            </a:r>
            <a:r>
              <a:rPr lang="en-US" sz="2400" dirty="0" err="1">
                <a:sym typeface="+mn-ea"/>
              </a:rPr>
              <a:t>privređivanja</a:t>
            </a:r>
            <a:r>
              <a:rPr lang="en-US" sz="2400" dirty="0">
                <a:sym typeface="+mn-ea"/>
              </a:rPr>
              <a:t>, </a:t>
            </a:r>
            <a:r>
              <a:rPr lang="en-US" sz="2400" dirty="0" err="1">
                <a:sym typeface="+mn-ea"/>
              </a:rPr>
              <a:t>neke</a:t>
            </a:r>
            <a:r>
              <a:rPr lang="en-US" sz="2400" dirty="0">
                <a:sym typeface="+mn-ea"/>
              </a:rPr>
              <a:t> </a:t>
            </a:r>
            <a:r>
              <a:rPr lang="en-US" sz="2400" dirty="0" err="1">
                <a:sym typeface="+mn-ea"/>
              </a:rPr>
              <a:t>zemlje</a:t>
            </a:r>
            <a:r>
              <a:rPr lang="en-US" sz="2400" dirty="0">
                <a:sym typeface="+mn-ea"/>
              </a:rPr>
              <a:t> </a:t>
            </a:r>
            <a:r>
              <a:rPr lang="en-US" sz="2400" dirty="0" err="1">
                <a:sym typeface="+mn-ea"/>
              </a:rPr>
              <a:t>su</a:t>
            </a:r>
            <a:r>
              <a:rPr lang="en-US" sz="2400" dirty="0">
                <a:sym typeface="+mn-ea"/>
              </a:rPr>
              <a:t> se </a:t>
            </a:r>
            <a:r>
              <a:rPr lang="en-US" sz="2400" dirty="0" err="1">
                <a:sym typeface="+mn-ea"/>
              </a:rPr>
              <a:t>opredijelile</a:t>
            </a:r>
            <a:r>
              <a:rPr lang="en-US" sz="2400" dirty="0">
                <a:sym typeface="+mn-ea"/>
              </a:rPr>
              <a:t> za </a:t>
            </a:r>
            <a:r>
              <a:rPr lang="en-US" sz="2400" dirty="0" err="1">
                <a:sym typeface="+mn-ea"/>
              </a:rPr>
              <a:t>brze</a:t>
            </a:r>
            <a:r>
              <a:rPr lang="en-US" sz="2400" dirty="0">
                <a:sym typeface="+mn-ea"/>
              </a:rPr>
              <a:t> </a:t>
            </a:r>
            <a:r>
              <a:rPr lang="en-US" sz="2400" dirty="0" err="1">
                <a:sym typeface="+mn-ea"/>
              </a:rPr>
              <a:t>reforme</a:t>
            </a:r>
            <a:r>
              <a:rPr lang="en-US" sz="2400" dirty="0">
                <a:sym typeface="+mn-ea"/>
              </a:rPr>
              <a:t>, </a:t>
            </a:r>
            <a:r>
              <a:rPr lang="en-US" sz="2400" dirty="0" err="1">
                <a:sym typeface="+mn-ea"/>
              </a:rPr>
              <a:t>koje</a:t>
            </a:r>
            <a:r>
              <a:rPr lang="en-US" sz="2400" dirty="0">
                <a:sym typeface="+mn-ea"/>
              </a:rPr>
              <a:t> </a:t>
            </a:r>
            <a:r>
              <a:rPr lang="en-US" sz="2400" dirty="0" err="1">
                <a:sym typeface="+mn-ea"/>
              </a:rPr>
              <a:t>su</a:t>
            </a:r>
            <a:r>
              <a:rPr lang="en-US" sz="2400" dirty="0">
                <a:sym typeface="+mn-ea"/>
              </a:rPr>
              <a:t> </a:t>
            </a:r>
            <a:r>
              <a:rPr lang="en-US" sz="2400" dirty="0" err="1">
                <a:sym typeface="+mn-ea"/>
              </a:rPr>
              <a:t>zbog</a:t>
            </a:r>
            <a:r>
              <a:rPr lang="en-US" sz="2400" dirty="0">
                <a:sym typeface="+mn-ea"/>
              </a:rPr>
              <a:t> </a:t>
            </a:r>
            <a:r>
              <a:rPr lang="en-US" sz="2400" dirty="0" err="1">
                <a:sym typeface="+mn-ea"/>
              </a:rPr>
              <a:t>kratkog</a:t>
            </a:r>
            <a:r>
              <a:rPr lang="en-US" sz="2400" dirty="0">
                <a:sym typeface="+mn-ea"/>
              </a:rPr>
              <a:t> </a:t>
            </a:r>
            <a:r>
              <a:rPr lang="en-US" sz="2400" dirty="0" err="1">
                <a:sym typeface="+mn-ea"/>
              </a:rPr>
              <a:t>vremena</a:t>
            </a:r>
            <a:r>
              <a:rPr lang="en-US" sz="2400" dirty="0">
                <a:sym typeface="+mn-ea"/>
              </a:rPr>
              <a:t> od </a:t>
            </a:r>
            <a:r>
              <a:rPr lang="en-US" sz="2400" dirty="0" err="1">
                <a:sym typeface="+mn-ea"/>
              </a:rPr>
              <a:t>formiranja</a:t>
            </a:r>
            <a:r>
              <a:rPr lang="en-US" sz="2400" dirty="0">
                <a:sym typeface="+mn-ea"/>
              </a:rPr>
              <a:t> </a:t>
            </a:r>
            <a:r>
              <a:rPr lang="en-US" sz="2400" dirty="0" err="1">
                <a:sym typeface="+mn-ea"/>
              </a:rPr>
              <a:t>prijedloga</a:t>
            </a:r>
            <a:r>
              <a:rPr lang="en-US" sz="2400" dirty="0">
                <a:sym typeface="+mn-ea"/>
              </a:rPr>
              <a:t>, </a:t>
            </a:r>
            <a:r>
              <a:rPr lang="en-US" sz="2400" dirty="0" err="1">
                <a:sym typeface="+mn-ea"/>
              </a:rPr>
              <a:t>preko</a:t>
            </a:r>
            <a:r>
              <a:rPr lang="en-US" sz="2400" dirty="0">
                <a:sym typeface="+mn-ea"/>
              </a:rPr>
              <a:t> </a:t>
            </a:r>
            <a:r>
              <a:rPr lang="en-US" sz="2400" dirty="0" err="1">
                <a:sym typeface="+mn-ea"/>
              </a:rPr>
              <a:t>usvajanja</a:t>
            </a:r>
            <a:r>
              <a:rPr lang="en-US" sz="2400" dirty="0">
                <a:sym typeface="+mn-ea"/>
              </a:rPr>
              <a:t>, pa </a:t>
            </a:r>
            <a:r>
              <a:rPr lang="en-US" sz="2400" dirty="0" err="1">
                <a:sym typeface="+mn-ea"/>
              </a:rPr>
              <a:t>sve</a:t>
            </a:r>
            <a:r>
              <a:rPr lang="en-US" sz="2400" dirty="0">
                <a:sym typeface="+mn-ea"/>
              </a:rPr>
              <a:t> do </a:t>
            </a:r>
            <a:r>
              <a:rPr lang="en-US" sz="2400" dirty="0" err="1">
                <a:sym typeface="+mn-ea"/>
              </a:rPr>
              <a:t>njihove</a:t>
            </a:r>
            <a:r>
              <a:rPr lang="en-US" sz="2400" dirty="0">
                <a:sym typeface="+mn-ea"/>
              </a:rPr>
              <a:t> </a:t>
            </a:r>
            <a:r>
              <a:rPr lang="en-US" sz="2400" dirty="0" err="1">
                <a:sym typeface="+mn-ea"/>
              </a:rPr>
              <a:t>realizacije</a:t>
            </a:r>
            <a:r>
              <a:rPr lang="en-US" sz="2400" dirty="0">
                <a:sym typeface="+mn-ea"/>
              </a:rPr>
              <a:t>, </a:t>
            </a:r>
            <a:r>
              <a:rPr lang="en-US" sz="2400" dirty="0" err="1">
                <a:sym typeface="+mn-ea"/>
              </a:rPr>
              <a:t>zbog</a:t>
            </a:r>
            <a:r>
              <a:rPr lang="en-US" sz="2400" dirty="0">
                <a:sym typeface="+mn-ea"/>
              </a:rPr>
              <a:t> </a:t>
            </a:r>
            <a:r>
              <a:rPr lang="en-US" sz="2400" dirty="0" err="1">
                <a:sym typeface="+mn-ea"/>
              </a:rPr>
              <a:t>brzine</a:t>
            </a:r>
            <a:r>
              <a:rPr lang="en-US" sz="2400" dirty="0">
                <a:sym typeface="+mn-ea"/>
              </a:rPr>
              <a:t> </a:t>
            </a:r>
            <a:r>
              <a:rPr lang="en-US" sz="2400" dirty="0" err="1">
                <a:sym typeface="+mn-ea"/>
              </a:rPr>
              <a:t>poduzimanja</a:t>
            </a:r>
            <a:r>
              <a:rPr lang="en-US" sz="2400" dirty="0">
                <a:sym typeface="+mn-ea"/>
              </a:rPr>
              <a:t> </a:t>
            </a:r>
            <a:r>
              <a:rPr lang="en-US" sz="2400" dirty="0" err="1">
                <a:sym typeface="+mn-ea"/>
              </a:rPr>
              <a:t>i</a:t>
            </a:r>
            <a:r>
              <a:rPr lang="en-US" sz="2400" dirty="0">
                <a:sym typeface="+mn-ea"/>
              </a:rPr>
              <a:t> </a:t>
            </a:r>
            <a:r>
              <a:rPr lang="en-US" sz="2400" dirty="0" err="1">
                <a:sym typeface="+mn-ea"/>
              </a:rPr>
              <a:t>potrebe</a:t>
            </a:r>
            <a:r>
              <a:rPr lang="en-US" sz="2400" dirty="0">
                <a:sym typeface="+mn-ea"/>
              </a:rPr>
              <a:t> za </a:t>
            </a:r>
            <a:r>
              <a:rPr lang="en-US" sz="2400" dirty="0" err="1">
                <a:sym typeface="+mn-ea"/>
              </a:rPr>
              <a:t>brzim</a:t>
            </a:r>
            <a:r>
              <a:rPr lang="en-US" sz="2400" dirty="0">
                <a:sym typeface="+mn-ea"/>
              </a:rPr>
              <a:t> </a:t>
            </a:r>
            <a:r>
              <a:rPr lang="en-US" sz="2400" dirty="0" err="1">
                <a:sym typeface="+mn-ea"/>
              </a:rPr>
              <a:t>rezultatima</a:t>
            </a:r>
            <a:r>
              <a:rPr lang="en-US" sz="2400" dirty="0">
                <a:sym typeface="+mn-ea"/>
              </a:rPr>
              <a:t>, </a:t>
            </a:r>
            <a:r>
              <a:rPr lang="en-US" sz="2400" dirty="0" err="1">
                <a:sym typeface="+mn-ea"/>
              </a:rPr>
              <a:t>imale</a:t>
            </a:r>
            <a:r>
              <a:rPr lang="en-US" sz="2400" dirty="0">
                <a:sym typeface="+mn-ea"/>
              </a:rPr>
              <a:t> </a:t>
            </a:r>
            <a:r>
              <a:rPr lang="en-US" sz="2400" dirty="0" err="1">
                <a:sym typeface="+mn-ea"/>
              </a:rPr>
              <a:t>i</a:t>
            </a:r>
            <a:r>
              <a:rPr lang="en-US" sz="2400" dirty="0">
                <a:sym typeface="+mn-ea"/>
              </a:rPr>
              <a:t> </a:t>
            </a:r>
            <a:r>
              <a:rPr lang="en-US" sz="2400" dirty="0" err="1">
                <a:sym typeface="+mn-ea"/>
              </a:rPr>
              <a:t>popratne</a:t>
            </a:r>
            <a:r>
              <a:rPr lang="en-US" sz="2400" dirty="0">
                <a:sym typeface="+mn-ea"/>
              </a:rPr>
              <a:t> </a:t>
            </a:r>
            <a:r>
              <a:rPr lang="en-US" sz="2400" dirty="0" err="1">
                <a:sym typeface="+mn-ea"/>
              </a:rPr>
              <a:t>karakteristike</a:t>
            </a:r>
            <a:r>
              <a:rPr lang="en-US" sz="2400" dirty="0">
                <a:sym typeface="+mn-ea"/>
              </a:rPr>
              <a:t> </a:t>
            </a:r>
            <a:r>
              <a:rPr lang="en-US" sz="2400" dirty="0" err="1">
                <a:sym typeface="+mn-ea"/>
              </a:rPr>
              <a:t>i</a:t>
            </a:r>
            <a:r>
              <a:rPr lang="en-US" sz="2400" dirty="0">
                <a:sym typeface="+mn-ea"/>
              </a:rPr>
              <a:t> </a:t>
            </a:r>
            <a:r>
              <a:rPr lang="en-US" sz="2400" dirty="0" err="1">
                <a:sym typeface="+mn-ea"/>
              </a:rPr>
              <a:t>efekte</a:t>
            </a:r>
            <a:r>
              <a:rPr lang="en-US" sz="2400" dirty="0">
                <a:sym typeface="+mn-ea"/>
              </a:rPr>
              <a:t> </a:t>
            </a:r>
            <a:r>
              <a:rPr lang="en-US" sz="2400" dirty="0" err="1">
                <a:sym typeface="+mn-ea"/>
              </a:rPr>
              <a:t>koji</a:t>
            </a:r>
            <a:r>
              <a:rPr lang="en-US" sz="2400" dirty="0">
                <a:sym typeface="+mn-ea"/>
              </a:rPr>
              <a:t> </a:t>
            </a:r>
            <a:r>
              <a:rPr lang="en-US" sz="2400" dirty="0" err="1">
                <a:sym typeface="+mn-ea"/>
              </a:rPr>
              <a:t>su</a:t>
            </a:r>
            <a:r>
              <a:rPr lang="en-US" sz="2400" dirty="0">
                <a:sym typeface="+mn-ea"/>
              </a:rPr>
              <a:t> </a:t>
            </a:r>
            <a:r>
              <a:rPr lang="en-US" sz="2400" dirty="0" err="1">
                <a:sym typeface="+mn-ea"/>
              </a:rPr>
              <a:t>nadalje</a:t>
            </a:r>
            <a:r>
              <a:rPr lang="en-US" sz="2400" dirty="0">
                <a:sym typeface="+mn-ea"/>
              </a:rPr>
              <a:t> </a:t>
            </a:r>
            <a:r>
              <a:rPr lang="en-US" sz="2400" dirty="0" err="1">
                <a:sym typeface="+mn-ea"/>
              </a:rPr>
              <a:t>zahtijevale</a:t>
            </a:r>
            <a:r>
              <a:rPr lang="en-US" sz="2400" dirty="0">
                <a:sym typeface="+mn-ea"/>
              </a:rPr>
              <a:t> </a:t>
            </a:r>
            <a:r>
              <a:rPr lang="en-US" sz="2400" dirty="0" err="1">
                <a:sym typeface="+mn-ea"/>
              </a:rPr>
              <a:t>vladine</a:t>
            </a:r>
            <a:r>
              <a:rPr lang="en-US" sz="2400" dirty="0">
                <a:sym typeface="+mn-ea"/>
              </a:rPr>
              <a:t> </a:t>
            </a:r>
            <a:r>
              <a:rPr lang="en-US" sz="2400" dirty="0" err="1">
                <a:sym typeface="+mn-ea"/>
              </a:rPr>
              <a:t>mjere</a:t>
            </a:r>
            <a:r>
              <a:rPr lang="en-US" sz="2400" dirty="0">
                <a:sym typeface="+mn-ea"/>
              </a:rPr>
              <a:t> za </a:t>
            </a:r>
            <a:r>
              <a:rPr lang="en-US" sz="2400" dirty="0" err="1">
                <a:sym typeface="+mn-ea"/>
              </a:rPr>
              <a:t>njihovo</a:t>
            </a:r>
            <a:r>
              <a:rPr lang="en-US" sz="2400" dirty="0">
                <a:sym typeface="+mn-ea"/>
              </a:rPr>
              <a:t> </a:t>
            </a:r>
            <a:r>
              <a:rPr lang="en-US" sz="2400" dirty="0" err="1">
                <a:sym typeface="+mn-ea"/>
              </a:rPr>
              <a:t>prevazilaženje</a:t>
            </a:r>
            <a:r>
              <a:rPr lang="en-US" sz="2400" dirty="0">
                <a:sym typeface="+mn-ea"/>
              </a:rPr>
              <a:t>. </a:t>
            </a:r>
            <a:br>
              <a:rPr lang="en-US" sz="2400" dirty="0">
                <a:sym typeface="+mn-ea"/>
              </a:rPr>
            </a:br>
            <a:endParaRPr lang="en-US" sz="24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455" y="730250"/>
            <a:ext cx="8761730" cy="6072505"/>
          </a:xfrm>
        </p:spPr>
        <p:txBody>
          <a:bodyPr>
            <a:normAutofit fontScale="90000"/>
          </a:bodyPr>
          <a:lstStyle/>
          <a:p>
            <a:pPr algn="l"/>
            <a:br>
              <a:rPr lang="en-US" sz="2400" dirty="0"/>
            </a:br>
            <a:r>
              <a:rPr lang="en-US" sz="2400" dirty="0"/>
              <a:t> </a:t>
            </a:r>
            <a:r>
              <a:rPr lang="en-US" sz="2400" dirty="0" err="1"/>
              <a:t>Osobine</a:t>
            </a:r>
            <a:r>
              <a:rPr lang="en-US" sz="2400" dirty="0"/>
              <a:t> </a:t>
            </a:r>
            <a:r>
              <a:rPr lang="en-US" sz="2400" dirty="0" err="1"/>
              <a:t>brzih</a:t>
            </a:r>
            <a:r>
              <a:rPr lang="en-US" sz="2400" dirty="0"/>
              <a:t> </a:t>
            </a:r>
            <a:r>
              <a:rPr lang="en-US" sz="2400" dirty="0" err="1"/>
              <a:t>reformi</a:t>
            </a:r>
            <a:r>
              <a:rPr lang="en-US" sz="2400" dirty="0"/>
              <a:t> bile </a:t>
            </a:r>
            <a:r>
              <a:rPr lang="en-US" sz="2400" dirty="0" err="1"/>
              <a:t>su</a:t>
            </a:r>
            <a:r>
              <a:rPr lang="en-US" sz="2400" dirty="0"/>
              <a:t>: </a:t>
            </a:r>
            <a:br>
              <a:rPr lang="en-US" sz="2400" dirty="0"/>
            </a:br>
            <a:r>
              <a:rPr lang="en-US" sz="2400" dirty="0"/>
              <a:t>- </a:t>
            </a:r>
            <a:r>
              <a:rPr lang="en-US" sz="2400" dirty="0" err="1"/>
              <a:t>oštro</a:t>
            </a:r>
            <a:r>
              <a:rPr lang="en-US" sz="2400" dirty="0"/>
              <a:t> </a:t>
            </a:r>
            <a:r>
              <a:rPr lang="en-US" sz="2400" dirty="0" err="1"/>
              <a:t>smanjenje</a:t>
            </a:r>
            <a:r>
              <a:rPr lang="en-US" sz="2400" dirty="0"/>
              <a:t> </a:t>
            </a:r>
            <a:r>
              <a:rPr lang="en-US" sz="2400" dirty="0" err="1"/>
              <a:t>realnih</a:t>
            </a:r>
            <a:r>
              <a:rPr lang="en-US" sz="2400" dirty="0"/>
              <a:t> </a:t>
            </a:r>
            <a:r>
              <a:rPr lang="en-US" sz="2400" dirty="0" err="1"/>
              <a:t>plaća</a:t>
            </a:r>
            <a:r>
              <a:rPr lang="en-US" sz="2400" dirty="0"/>
              <a:t> </a:t>
            </a:r>
            <a:r>
              <a:rPr lang="en-US" sz="2400" dirty="0" err="1"/>
              <a:t>javnog</a:t>
            </a:r>
            <a:r>
              <a:rPr lang="en-US" sz="2400" dirty="0"/>
              <a:t> </a:t>
            </a:r>
            <a:r>
              <a:rPr lang="en-US" sz="2400" dirty="0" err="1"/>
              <a:t>sektora</a:t>
            </a:r>
            <a:r>
              <a:rPr lang="en-US" sz="2400" dirty="0"/>
              <a:t>; </a:t>
            </a:r>
            <a:br>
              <a:rPr lang="en-US" sz="2400" dirty="0"/>
            </a:br>
            <a:r>
              <a:rPr lang="en-US" sz="2400" dirty="0"/>
              <a:t>- </a:t>
            </a:r>
            <a:r>
              <a:rPr lang="en-US" sz="2400" dirty="0" err="1"/>
              <a:t>oštro</a:t>
            </a:r>
            <a:r>
              <a:rPr lang="en-US" sz="2400" dirty="0"/>
              <a:t> </a:t>
            </a:r>
            <a:r>
              <a:rPr lang="en-US" sz="2400" dirty="0" err="1"/>
              <a:t>i</a:t>
            </a:r>
            <a:r>
              <a:rPr lang="en-US" sz="2400" dirty="0"/>
              <a:t> </a:t>
            </a:r>
            <a:r>
              <a:rPr lang="en-US" sz="2400" dirty="0" err="1"/>
              <a:t>općenito</a:t>
            </a:r>
            <a:r>
              <a:rPr lang="en-US" sz="2400" dirty="0"/>
              <a:t>, </a:t>
            </a:r>
            <a:r>
              <a:rPr lang="en-US" sz="2400" dirty="0" err="1"/>
              <a:t>nekritičko</a:t>
            </a:r>
            <a:r>
              <a:rPr lang="en-US" sz="2400" dirty="0"/>
              <a:t> </a:t>
            </a:r>
            <a:r>
              <a:rPr lang="en-US" sz="2400" dirty="0" err="1"/>
              <a:t>smanjenje</a:t>
            </a:r>
            <a:r>
              <a:rPr lang="en-US" sz="2400" dirty="0"/>
              <a:t> </a:t>
            </a:r>
            <a:r>
              <a:rPr lang="en-US" sz="2400" dirty="0" err="1"/>
              <a:t>investicijskih</a:t>
            </a:r>
            <a:r>
              <a:rPr lang="en-US" sz="2400" dirty="0"/>
              <a:t> </a:t>
            </a:r>
            <a:r>
              <a:rPr lang="en-US" sz="2400" dirty="0" err="1"/>
              <a:t>izdataka</a:t>
            </a:r>
            <a:r>
              <a:rPr lang="en-US" sz="2400" dirty="0"/>
              <a:t>; </a:t>
            </a:r>
            <a:br>
              <a:rPr lang="en-US" sz="2400" dirty="0"/>
            </a:br>
            <a:r>
              <a:rPr lang="en-US" sz="2400" dirty="0"/>
              <a:t>- </a:t>
            </a:r>
            <a:r>
              <a:rPr lang="en-US" sz="2400" dirty="0" err="1"/>
              <a:t>oštro</a:t>
            </a:r>
            <a:r>
              <a:rPr lang="en-US" sz="2400" dirty="0"/>
              <a:t> </a:t>
            </a:r>
            <a:r>
              <a:rPr lang="en-US" sz="2400" dirty="0" err="1"/>
              <a:t>smanjenje</a:t>
            </a:r>
            <a:r>
              <a:rPr lang="en-US" sz="2400" dirty="0"/>
              <a:t> </a:t>
            </a:r>
            <a:r>
              <a:rPr lang="en-US" sz="2400" dirty="0" err="1"/>
              <a:t>izdataka</a:t>
            </a:r>
            <a:r>
              <a:rPr lang="en-US" sz="2400" dirty="0"/>
              <a:t> za </a:t>
            </a:r>
            <a:r>
              <a:rPr lang="en-US" sz="2400" dirty="0" err="1"/>
              <a:t>poslovanje</a:t>
            </a:r>
            <a:r>
              <a:rPr lang="en-US" sz="2400" dirty="0"/>
              <a:t> </a:t>
            </a:r>
            <a:r>
              <a:rPr lang="en-US" sz="2400" dirty="0" err="1"/>
              <a:t>i</a:t>
            </a:r>
            <a:r>
              <a:rPr lang="en-US" sz="2400" dirty="0"/>
              <a:t> </a:t>
            </a:r>
            <a:r>
              <a:rPr lang="en-US" sz="2400" dirty="0" err="1"/>
              <a:t>održavanje</a:t>
            </a:r>
            <a:r>
              <a:rPr lang="en-US" sz="2400" dirty="0"/>
              <a:t> </a:t>
            </a:r>
            <a:r>
              <a:rPr lang="en-US" sz="2400" dirty="0" err="1"/>
              <a:t>koje</a:t>
            </a:r>
            <a:r>
              <a:rPr lang="en-US" sz="2400" dirty="0"/>
              <a:t> </a:t>
            </a:r>
            <a:r>
              <a:rPr lang="en-US" sz="2400" dirty="0" err="1"/>
              <a:t>vodi</a:t>
            </a:r>
            <a:r>
              <a:rPr lang="en-US" sz="2400" dirty="0"/>
              <a:t> </a:t>
            </a:r>
            <a:r>
              <a:rPr lang="en-US" sz="2400" dirty="0" err="1"/>
              <a:t>bržem</a:t>
            </a:r>
            <a:r>
              <a:rPr lang="en-US" sz="2400" dirty="0"/>
              <a:t> </a:t>
            </a:r>
            <a:r>
              <a:rPr lang="en-US" sz="2400" dirty="0" err="1"/>
              <a:t>pogoršavanju</a:t>
            </a:r>
            <a:r>
              <a:rPr lang="en-US" sz="2400" dirty="0"/>
              <a:t> </a:t>
            </a:r>
            <a:r>
              <a:rPr lang="en-US" sz="2400" dirty="0" err="1"/>
              <a:t>postojeće</a:t>
            </a:r>
            <a:r>
              <a:rPr lang="en-US" sz="2400" dirty="0"/>
              <a:t> </a:t>
            </a:r>
            <a:r>
              <a:rPr lang="en-US" sz="2400" dirty="0" err="1"/>
              <a:t>kapitalne</a:t>
            </a:r>
            <a:r>
              <a:rPr lang="en-US" sz="2400" dirty="0"/>
              <a:t> </a:t>
            </a:r>
            <a:r>
              <a:rPr lang="en-US" sz="2400" dirty="0" err="1"/>
              <a:t>infrastrukture</a:t>
            </a:r>
            <a:r>
              <a:rPr lang="en-US" sz="2400" dirty="0"/>
              <a:t> </a:t>
            </a:r>
            <a:r>
              <a:rPr lang="en-US" sz="2400" dirty="0" err="1"/>
              <a:t>i</a:t>
            </a:r>
            <a:r>
              <a:rPr lang="en-US" sz="2400" dirty="0"/>
              <a:t> </a:t>
            </a:r>
            <a:r>
              <a:rPr lang="en-US" sz="2400" dirty="0" err="1"/>
              <a:t>smanjenom</a:t>
            </a:r>
            <a:r>
              <a:rPr lang="en-US" sz="2400" dirty="0"/>
              <a:t> </a:t>
            </a:r>
            <a:r>
              <a:rPr lang="en-US" sz="2400" dirty="0" err="1"/>
              <a:t>korištenju</a:t>
            </a:r>
            <a:r>
              <a:rPr lang="en-US" sz="2400" dirty="0"/>
              <a:t> </a:t>
            </a:r>
            <a:r>
              <a:rPr lang="en-US" sz="2400" dirty="0" err="1"/>
              <a:t>kapaciteta</a:t>
            </a:r>
            <a:r>
              <a:rPr lang="en-US" sz="2400" dirty="0"/>
              <a:t>; </a:t>
            </a:r>
            <a:br>
              <a:rPr lang="en-US" sz="2400" dirty="0"/>
            </a:br>
            <a:r>
              <a:rPr lang="en-US" sz="2400" dirty="0"/>
              <a:t>- </a:t>
            </a:r>
            <a:r>
              <a:rPr lang="en-US" sz="2400" dirty="0" err="1"/>
              <a:t>hitno</a:t>
            </a:r>
            <a:r>
              <a:rPr lang="en-US" sz="2400" dirty="0"/>
              <a:t> </a:t>
            </a:r>
            <a:r>
              <a:rPr lang="en-US" sz="2400" dirty="0" err="1"/>
              <a:t>donošenje</a:t>
            </a:r>
            <a:r>
              <a:rPr lang="en-US" sz="2400" dirty="0"/>
              <a:t> </a:t>
            </a:r>
            <a:r>
              <a:rPr lang="en-US" sz="2400" dirty="0" err="1"/>
              <a:t>poreznih</a:t>
            </a:r>
            <a:r>
              <a:rPr lang="en-US" sz="2400" dirty="0"/>
              <a:t> </a:t>
            </a:r>
            <a:r>
              <a:rPr lang="en-US" sz="2400" dirty="0" err="1"/>
              <a:t>zakona</a:t>
            </a:r>
            <a:r>
              <a:rPr lang="en-US" sz="2400" dirty="0"/>
              <a:t> s </a:t>
            </a:r>
            <a:r>
              <a:rPr lang="en-US" sz="2400" dirty="0" err="1"/>
              <a:t>porezima</a:t>
            </a:r>
            <a:r>
              <a:rPr lang="en-US" sz="2400" dirty="0"/>
              <a:t> </a:t>
            </a:r>
            <a:r>
              <a:rPr lang="en-US" sz="2400" dirty="0" err="1"/>
              <a:t>koji</a:t>
            </a:r>
            <a:r>
              <a:rPr lang="en-US" sz="2400" dirty="0"/>
              <a:t> </a:t>
            </a:r>
            <a:r>
              <a:rPr lang="en-US" sz="2400" dirty="0" err="1"/>
              <a:t>će</a:t>
            </a:r>
            <a:r>
              <a:rPr lang="en-US" sz="2400" dirty="0"/>
              <a:t> </a:t>
            </a:r>
            <a:r>
              <a:rPr lang="en-US" sz="2400" dirty="0" err="1"/>
              <a:t>stvarati</a:t>
            </a:r>
            <a:r>
              <a:rPr lang="en-US" sz="2400" dirty="0"/>
              <a:t> </a:t>
            </a:r>
            <a:r>
              <a:rPr lang="en-US" sz="2400" dirty="0" err="1"/>
              <a:t>poremećaje</a:t>
            </a:r>
            <a:r>
              <a:rPr lang="en-US" sz="2400" dirty="0"/>
              <a:t> (</a:t>
            </a:r>
            <a:r>
              <a:rPr lang="en-US" sz="2400" dirty="0" err="1"/>
              <a:t>porezi</a:t>
            </a:r>
            <a:r>
              <a:rPr lang="en-US" sz="2400" dirty="0"/>
              <a:t> </a:t>
            </a:r>
            <a:r>
              <a:rPr lang="en-US" sz="2400" dirty="0" err="1"/>
              <a:t>na</a:t>
            </a:r>
            <a:r>
              <a:rPr lang="en-US" sz="2400" dirty="0"/>
              <a:t> </a:t>
            </a:r>
            <a:r>
              <a:rPr lang="en-US" sz="2400" dirty="0" err="1"/>
              <a:t>izvoz</a:t>
            </a:r>
            <a:r>
              <a:rPr lang="en-US" sz="2400" dirty="0"/>
              <a:t> </a:t>
            </a:r>
            <a:r>
              <a:rPr lang="en-US" sz="2400" dirty="0" err="1"/>
              <a:t>i</a:t>
            </a:r>
            <a:r>
              <a:rPr lang="en-US" sz="2400" dirty="0"/>
              <a:t> </a:t>
            </a:r>
            <a:r>
              <a:rPr lang="en-US" sz="2400" dirty="0" err="1"/>
              <a:t>finansijske</a:t>
            </a:r>
            <a:r>
              <a:rPr lang="en-US" sz="2400" dirty="0"/>
              <a:t> </a:t>
            </a:r>
            <a:r>
              <a:rPr lang="en-US" sz="2400" dirty="0" err="1"/>
              <a:t>instrumente</a:t>
            </a:r>
            <a:r>
              <a:rPr lang="en-US" sz="2400" dirty="0"/>
              <a:t>, </a:t>
            </a:r>
            <a:r>
              <a:rPr lang="en-US" sz="2400" dirty="0" err="1"/>
              <a:t>prirezi</a:t>
            </a:r>
            <a:r>
              <a:rPr lang="en-US" sz="2400" dirty="0"/>
              <a:t> </a:t>
            </a:r>
            <a:r>
              <a:rPr lang="en-US" sz="2400" dirty="0" err="1"/>
              <a:t>na</a:t>
            </a:r>
            <a:r>
              <a:rPr lang="en-US" sz="2400" dirty="0"/>
              <a:t> </a:t>
            </a:r>
            <a:r>
              <a:rPr lang="en-US" sz="2400" dirty="0" err="1"/>
              <a:t>uvozne</a:t>
            </a:r>
            <a:r>
              <a:rPr lang="en-US" sz="2400" dirty="0"/>
              <a:t> </a:t>
            </a:r>
            <a:r>
              <a:rPr lang="en-US" sz="2400" dirty="0" err="1"/>
              <a:t>carine</a:t>
            </a:r>
            <a:r>
              <a:rPr lang="en-US" sz="2400" dirty="0"/>
              <a:t>, </a:t>
            </a:r>
            <a:r>
              <a:rPr lang="en-US" sz="2400" dirty="0" err="1"/>
              <a:t>porezi</a:t>
            </a:r>
            <a:r>
              <a:rPr lang="en-US" sz="2400" dirty="0"/>
              <a:t> </a:t>
            </a:r>
            <a:r>
              <a:rPr lang="en-US" sz="2400" dirty="0" err="1"/>
              <a:t>na</a:t>
            </a:r>
            <a:r>
              <a:rPr lang="en-US" sz="2400" dirty="0"/>
              <a:t> </a:t>
            </a:r>
            <a:r>
              <a:rPr lang="en-US" sz="2400" dirty="0" err="1"/>
              <a:t>dohodak</a:t>
            </a:r>
            <a:r>
              <a:rPr lang="en-US" sz="2400" dirty="0"/>
              <a:t>, </a:t>
            </a:r>
            <a:r>
              <a:rPr lang="en-US" sz="2400" dirty="0" err="1"/>
              <a:t>itd</a:t>
            </a:r>
            <a:r>
              <a:rPr lang="en-US" sz="2400" dirty="0"/>
              <a:t>.), </a:t>
            </a:r>
            <a:r>
              <a:rPr lang="en-US" sz="2400" dirty="0" err="1"/>
              <a:t>pretjerano</a:t>
            </a:r>
            <a:r>
              <a:rPr lang="en-US" sz="2400" dirty="0"/>
              <a:t> </a:t>
            </a:r>
            <a:r>
              <a:rPr lang="en-US" sz="2400" dirty="0" err="1"/>
              <a:t>povećanje</a:t>
            </a:r>
            <a:r>
              <a:rPr lang="en-US" sz="2400" dirty="0"/>
              <a:t> </a:t>
            </a:r>
            <a:r>
              <a:rPr lang="en-US" sz="2400" dirty="0" err="1"/>
              <a:t>trošarina</a:t>
            </a:r>
            <a:r>
              <a:rPr lang="en-US" sz="2400" dirty="0"/>
              <a:t> (</a:t>
            </a:r>
            <a:r>
              <a:rPr lang="en-US" sz="2400" dirty="0" err="1"/>
              <a:t>na</a:t>
            </a:r>
            <a:r>
              <a:rPr lang="en-US" sz="2400" dirty="0"/>
              <a:t> </a:t>
            </a:r>
            <a:r>
              <a:rPr lang="en-US" sz="2400" dirty="0" err="1"/>
              <a:t>naftu</a:t>
            </a:r>
            <a:r>
              <a:rPr lang="en-US" sz="2400" dirty="0"/>
              <a:t>, pivo, </a:t>
            </a:r>
            <a:r>
              <a:rPr lang="en-US" sz="2400" dirty="0" err="1"/>
              <a:t>itd</a:t>
            </a:r>
            <a:r>
              <a:rPr lang="en-US" sz="2400" dirty="0"/>
              <a:t>.); </a:t>
            </a:r>
            <a:br>
              <a:rPr lang="en-US" sz="2400" dirty="0"/>
            </a:br>
            <a:r>
              <a:rPr lang="en-US" sz="2400" dirty="0"/>
              <a:t>- </a:t>
            </a:r>
            <a:r>
              <a:rPr lang="en-US" sz="2400" dirty="0" err="1"/>
              <a:t>uvođenje</a:t>
            </a:r>
            <a:r>
              <a:rPr lang="en-US" sz="2400" dirty="0"/>
              <a:t> </a:t>
            </a:r>
            <a:r>
              <a:rPr lang="en-US" sz="2400" dirty="0" err="1"/>
              <a:t>prethodnog</a:t>
            </a:r>
            <a:r>
              <a:rPr lang="en-US" sz="2400" dirty="0"/>
              <a:t> </a:t>
            </a:r>
            <a:r>
              <a:rPr lang="en-US" sz="2400" dirty="0" err="1"/>
              <a:t>plaćanja</a:t>
            </a:r>
            <a:r>
              <a:rPr lang="en-US" sz="2400" dirty="0"/>
              <a:t> </a:t>
            </a:r>
            <a:r>
              <a:rPr lang="en-US" sz="2400" dirty="0" err="1"/>
              <a:t>poreza</a:t>
            </a:r>
            <a:r>
              <a:rPr lang="bs-Latn-BA" sz="2400" dirty="0"/>
              <a:t>,</a:t>
            </a:r>
            <a:r>
              <a:rPr lang="en-US" sz="2400" dirty="0"/>
              <a:t> </a:t>
            </a:r>
            <a:r>
              <a:rPr lang="en-US" sz="2400" dirty="0" err="1"/>
              <a:t>tako</a:t>
            </a:r>
            <a:r>
              <a:rPr lang="en-US" sz="2400" dirty="0"/>
              <a:t> da se </a:t>
            </a:r>
            <a:r>
              <a:rPr lang="en-US" sz="2400" dirty="0" err="1"/>
              <a:t>smanjuje</a:t>
            </a:r>
            <a:r>
              <a:rPr lang="en-US" sz="2400" dirty="0"/>
              <a:t> </a:t>
            </a:r>
            <a:r>
              <a:rPr lang="en-US" sz="2400" dirty="0" err="1"/>
              <a:t>budući</a:t>
            </a:r>
            <a:r>
              <a:rPr lang="en-US" sz="2400" dirty="0"/>
              <a:t> </a:t>
            </a:r>
            <a:r>
              <a:rPr lang="en-US" sz="2400" dirty="0" err="1"/>
              <a:t>iznos</a:t>
            </a:r>
            <a:r>
              <a:rPr lang="en-US" sz="2400" dirty="0"/>
              <a:t> </a:t>
            </a:r>
            <a:r>
              <a:rPr lang="en-US" sz="2400" dirty="0" err="1"/>
              <a:t>poreza</a:t>
            </a:r>
            <a:r>
              <a:rPr lang="en-US" sz="2400" dirty="0"/>
              <a:t>; </a:t>
            </a:r>
            <a:br>
              <a:rPr lang="en-US" sz="2400" dirty="0"/>
            </a:br>
            <a:r>
              <a:rPr lang="en-US" sz="2400" dirty="0"/>
              <a:t>- </a:t>
            </a:r>
            <a:r>
              <a:rPr lang="en-US" sz="2400" dirty="0" err="1"/>
              <a:t>oprost</a:t>
            </a:r>
            <a:r>
              <a:rPr lang="en-US" sz="2400" dirty="0"/>
              <a:t> </a:t>
            </a:r>
            <a:r>
              <a:rPr lang="en-US" sz="2400" dirty="0" err="1"/>
              <a:t>poreza</a:t>
            </a:r>
            <a:r>
              <a:rPr lang="en-US" sz="2400" dirty="0"/>
              <a:t>; </a:t>
            </a:r>
            <a:br>
              <a:rPr lang="en-US" sz="2400" dirty="0"/>
            </a:br>
            <a:r>
              <a:rPr lang="en-US" sz="2400" dirty="0"/>
              <a:t>- </a:t>
            </a:r>
            <a:r>
              <a:rPr lang="en-US" sz="2400" dirty="0" err="1"/>
              <a:t>brza</a:t>
            </a:r>
            <a:r>
              <a:rPr lang="en-US" sz="2400" dirty="0"/>
              <a:t> </a:t>
            </a:r>
            <a:r>
              <a:rPr lang="en-US" sz="2400" dirty="0" err="1"/>
              <a:t>rasprodaja</a:t>
            </a:r>
            <a:r>
              <a:rPr lang="en-US" sz="2400" dirty="0"/>
              <a:t> </a:t>
            </a:r>
            <a:r>
              <a:rPr lang="en-US" sz="2400" dirty="0" err="1"/>
              <a:t>određene</a:t>
            </a:r>
            <a:r>
              <a:rPr lang="en-US" sz="2400" dirty="0"/>
              <a:t> </a:t>
            </a:r>
            <a:r>
              <a:rPr lang="en-US" sz="2400" dirty="0" err="1"/>
              <a:t>imovine</a:t>
            </a:r>
            <a:r>
              <a:rPr lang="en-US" sz="2400" dirty="0"/>
              <a:t>; </a:t>
            </a:r>
            <a:br>
              <a:rPr lang="en-US" sz="2400" dirty="0"/>
            </a:br>
            <a:r>
              <a:rPr lang="en-US" sz="2400" dirty="0"/>
              <a:t>- </a:t>
            </a:r>
            <a:r>
              <a:rPr lang="en-US" sz="2400" dirty="0" err="1"/>
              <a:t>neplaćeni</a:t>
            </a:r>
            <a:r>
              <a:rPr lang="en-US" sz="2400" dirty="0"/>
              <a:t> </a:t>
            </a:r>
            <a:r>
              <a:rPr lang="en-US" sz="2400" dirty="0" err="1"/>
              <a:t>prinudni</a:t>
            </a:r>
            <a:r>
              <a:rPr lang="en-US" sz="2400" dirty="0"/>
              <a:t> </a:t>
            </a:r>
            <a:r>
              <a:rPr lang="en-US" sz="2400" dirty="0" err="1"/>
              <a:t>dopusti</a:t>
            </a:r>
            <a:r>
              <a:rPr lang="en-US" sz="2400" dirty="0"/>
              <a:t> </a:t>
            </a:r>
            <a:r>
              <a:rPr lang="en-US" sz="2400" dirty="0" err="1"/>
              <a:t>javnih</a:t>
            </a:r>
            <a:r>
              <a:rPr lang="en-US" sz="2400" dirty="0"/>
              <a:t> </a:t>
            </a:r>
            <a:r>
              <a:rPr lang="en-US" sz="2400" dirty="0" err="1"/>
              <a:t>službenika</a:t>
            </a:r>
            <a:r>
              <a:rPr lang="en-US" sz="2400" dirty="0"/>
              <a:t>; </a:t>
            </a:r>
            <a:br>
              <a:rPr lang="en-US" sz="2400" dirty="0"/>
            </a:br>
            <a:r>
              <a:rPr lang="en-US" sz="2400" dirty="0"/>
              <a:t>- </a:t>
            </a:r>
            <a:r>
              <a:rPr lang="en-US" sz="2400" dirty="0" err="1"/>
              <a:t>različiti</a:t>
            </a:r>
            <a:r>
              <a:rPr lang="en-US" sz="2400" dirty="0"/>
              <a:t> </a:t>
            </a:r>
            <a:r>
              <a:rPr lang="en-US" sz="2400" dirty="0" err="1"/>
              <a:t>maštoviti</a:t>
            </a:r>
            <a:r>
              <a:rPr lang="en-US" sz="2400" dirty="0"/>
              <a:t> </a:t>
            </a:r>
            <a:r>
              <a:rPr lang="en-US" sz="2400" dirty="0" err="1"/>
              <a:t>manevri</a:t>
            </a:r>
            <a:r>
              <a:rPr lang="en-US" sz="2400" dirty="0"/>
              <a:t> </a:t>
            </a:r>
            <a:r>
              <a:rPr lang="en-US" sz="2400" dirty="0" err="1"/>
              <a:t>kojima</a:t>
            </a:r>
            <a:r>
              <a:rPr lang="en-US" sz="2400" dirty="0"/>
              <a:t> je </a:t>
            </a:r>
            <a:r>
              <a:rPr lang="en-US" sz="2400" dirty="0" err="1"/>
              <a:t>cilj</a:t>
            </a:r>
            <a:r>
              <a:rPr lang="en-US" sz="2400" dirty="0"/>
              <a:t> „</a:t>
            </a:r>
            <a:r>
              <a:rPr lang="en-US" sz="2400" dirty="0" err="1"/>
              <a:t>parkiranje</a:t>
            </a:r>
            <a:r>
              <a:rPr lang="en-US" sz="2400" dirty="0"/>
              <a:t>“ </a:t>
            </a:r>
            <a:r>
              <a:rPr lang="en-US" sz="2400" dirty="0" err="1"/>
              <a:t>deficita</a:t>
            </a:r>
            <a:r>
              <a:rPr lang="en-US" sz="2400" dirty="0"/>
              <a:t> u </a:t>
            </a:r>
            <a:r>
              <a:rPr lang="en-US" sz="2400" dirty="0" err="1"/>
              <a:t>dijelove</a:t>
            </a:r>
            <a:r>
              <a:rPr lang="en-US" sz="2400" dirty="0"/>
              <a:t> </a:t>
            </a:r>
            <a:r>
              <a:rPr lang="en-US" sz="2400" dirty="0" err="1"/>
              <a:t>javnog</a:t>
            </a:r>
            <a:r>
              <a:rPr lang="en-US" sz="2400" dirty="0"/>
              <a:t> </a:t>
            </a:r>
            <a:r>
              <a:rPr lang="en-US" sz="2400" dirty="0" err="1"/>
              <a:t>sektora</a:t>
            </a:r>
            <a:r>
              <a:rPr lang="en-US" sz="2400" dirty="0"/>
              <a:t> </a:t>
            </a:r>
            <a:r>
              <a:rPr lang="en-US" sz="2400" dirty="0" err="1"/>
              <a:t>koje</a:t>
            </a:r>
            <a:r>
              <a:rPr lang="en-US" sz="2400" dirty="0"/>
              <a:t> ne </a:t>
            </a:r>
            <a:r>
              <a:rPr lang="en-US" sz="2400" dirty="0" err="1"/>
              <a:t>obuhvata</a:t>
            </a:r>
            <a:r>
              <a:rPr lang="en-US" sz="2400" dirty="0"/>
              <a:t> program.</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990" y="911375"/>
            <a:ext cx="7526020" cy="5035249"/>
          </a:xfrm>
        </p:spPr>
        <p:txBody>
          <a:bodyPr>
            <a:normAutofit fontScale="90000"/>
          </a:bodyPr>
          <a:lstStyle/>
          <a:p>
            <a:pPr algn="l">
              <a:lnSpc>
                <a:spcPct val="100000"/>
              </a:lnSpc>
            </a:pPr>
            <a:r>
              <a:rPr lang="en-US" sz="2200" dirty="0" err="1"/>
              <a:t>Savremeni</a:t>
            </a:r>
            <a:r>
              <a:rPr lang="en-US" sz="2200" dirty="0"/>
              <a:t> </a:t>
            </a:r>
            <a:r>
              <a:rPr lang="en-US" sz="2200" dirty="0" err="1"/>
              <a:t>porezni</a:t>
            </a:r>
            <a:r>
              <a:rPr lang="en-US" sz="2200" dirty="0"/>
              <a:t> </a:t>
            </a:r>
            <a:r>
              <a:rPr lang="en-US" sz="2200" dirty="0" err="1"/>
              <a:t>sistemi</a:t>
            </a:r>
            <a:r>
              <a:rPr lang="en-US" sz="2200" dirty="0"/>
              <a:t> </a:t>
            </a:r>
            <a:r>
              <a:rPr lang="en-US" sz="2200" dirty="0" err="1"/>
              <a:t>zahtijevaju</a:t>
            </a:r>
            <a:r>
              <a:rPr lang="en-US" sz="2200" dirty="0"/>
              <a:t>: </a:t>
            </a:r>
            <a:br>
              <a:rPr lang="en-US" sz="2200" dirty="0"/>
            </a:br>
            <a:br>
              <a:rPr lang="en-US" sz="2200" dirty="0"/>
            </a:br>
            <a:r>
              <a:rPr lang="en-US" sz="2200" dirty="0"/>
              <a:t>- </a:t>
            </a:r>
            <a:r>
              <a:rPr lang="en-US" sz="2200" dirty="0" err="1"/>
              <a:t>harmonizaciju</a:t>
            </a:r>
            <a:r>
              <a:rPr lang="en-US" sz="2200" dirty="0"/>
              <a:t> </a:t>
            </a:r>
            <a:r>
              <a:rPr lang="en-US" sz="2200" dirty="0" err="1"/>
              <a:t>poreza</a:t>
            </a:r>
            <a:r>
              <a:rPr lang="en-US" sz="2200" dirty="0"/>
              <a:t>, </a:t>
            </a:r>
            <a:r>
              <a:rPr lang="en-US" sz="2200" dirty="0" err="1"/>
              <a:t>kako</a:t>
            </a:r>
            <a:r>
              <a:rPr lang="en-US" sz="2200" dirty="0"/>
              <a:t> bi se </a:t>
            </a:r>
            <a:r>
              <a:rPr lang="en-US" sz="2200" dirty="0" err="1"/>
              <a:t>bolje</a:t>
            </a:r>
            <a:r>
              <a:rPr lang="en-US" sz="2200" dirty="0"/>
              <a:t> </a:t>
            </a:r>
            <a:r>
              <a:rPr lang="en-US" sz="2200" dirty="0" err="1"/>
              <a:t>i</a:t>
            </a:r>
            <a:r>
              <a:rPr lang="en-US" sz="2200" dirty="0"/>
              <a:t> </a:t>
            </a:r>
            <a:r>
              <a:rPr lang="en-US" sz="2200" dirty="0" err="1"/>
              <a:t>brže</a:t>
            </a:r>
            <a:r>
              <a:rPr lang="en-US" sz="2200" dirty="0"/>
              <a:t> </a:t>
            </a:r>
            <a:r>
              <a:rPr lang="en-US" sz="2200" dirty="0" err="1"/>
              <a:t>realizirali</a:t>
            </a:r>
            <a:r>
              <a:rPr lang="en-US" sz="2200" dirty="0"/>
              <a:t> </a:t>
            </a:r>
            <a:r>
              <a:rPr lang="en-US" sz="2200" dirty="0" err="1"/>
              <a:t>ciljevi</a:t>
            </a:r>
            <a:r>
              <a:rPr lang="en-US" sz="2200" dirty="0"/>
              <a:t> </a:t>
            </a:r>
            <a:r>
              <a:rPr lang="en-US" sz="2200" dirty="0" err="1"/>
              <a:t>integriranih</a:t>
            </a:r>
            <a:r>
              <a:rPr lang="en-US" sz="2200" dirty="0"/>
              <a:t> </a:t>
            </a:r>
            <a:r>
              <a:rPr lang="en-US" sz="2200" dirty="0" err="1"/>
              <a:t>ekonomskih</a:t>
            </a:r>
            <a:r>
              <a:rPr lang="en-US" sz="2200" dirty="0"/>
              <a:t> </a:t>
            </a:r>
            <a:r>
              <a:rPr lang="en-US" sz="2200" dirty="0" err="1"/>
              <a:t>zajednica</a:t>
            </a:r>
            <a:r>
              <a:rPr lang="en-US" sz="2200" dirty="0"/>
              <a:t>,</a:t>
            </a:r>
            <a:br>
              <a:rPr lang="en-US" sz="2200" dirty="0"/>
            </a:br>
            <a:r>
              <a:rPr lang="en-US" sz="2200" dirty="0"/>
              <a:t>- </a:t>
            </a:r>
            <a:r>
              <a:rPr lang="en-US" sz="2200" dirty="0" err="1"/>
              <a:t>neutralnost</a:t>
            </a:r>
            <a:r>
              <a:rPr lang="en-US" sz="2200" dirty="0"/>
              <a:t> </a:t>
            </a:r>
            <a:r>
              <a:rPr lang="en-US" sz="2200" dirty="0" err="1"/>
              <a:t>poreza</a:t>
            </a:r>
            <a:r>
              <a:rPr lang="en-US" sz="2200" dirty="0"/>
              <a:t> </a:t>
            </a:r>
            <a:r>
              <a:rPr lang="en-US" sz="2200" dirty="0" err="1"/>
              <a:t>kao</a:t>
            </a:r>
            <a:r>
              <a:rPr lang="en-US" sz="2200" dirty="0"/>
              <a:t> </a:t>
            </a:r>
            <a:r>
              <a:rPr lang="en-US" sz="2200" dirty="0" err="1"/>
              <a:t>instrumenata</a:t>
            </a:r>
            <a:r>
              <a:rPr lang="en-US" sz="2200" dirty="0"/>
              <a:t> </a:t>
            </a:r>
            <a:r>
              <a:rPr lang="en-US" sz="2200" dirty="0" err="1"/>
              <a:t>ekonomske</a:t>
            </a:r>
            <a:r>
              <a:rPr lang="en-US" sz="2200" dirty="0"/>
              <a:t> </a:t>
            </a:r>
            <a:r>
              <a:rPr lang="en-US" sz="2200" dirty="0" err="1"/>
              <a:t>politike</a:t>
            </a:r>
            <a:r>
              <a:rPr lang="en-US" sz="2200" dirty="0"/>
              <a:t>, u </a:t>
            </a:r>
            <a:r>
              <a:rPr lang="en-US" sz="2200" dirty="0" err="1"/>
              <a:t>smislu</a:t>
            </a:r>
            <a:r>
              <a:rPr lang="en-US" sz="2200" dirty="0"/>
              <a:t> </a:t>
            </a:r>
            <a:r>
              <a:rPr lang="en-US" sz="2200" dirty="0" err="1"/>
              <a:t>minimiziranja</a:t>
            </a:r>
            <a:r>
              <a:rPr lang="en-US" sz="2200" dirty="0"/>
              <a:t> </a:t>
            </a:r>
            <a:r>
              <a:rPr lang="en-US" sz="2200" dirty="0" err="1"/>
              <a:t>utjecaja</a:t>
            </a:r>
            <a:r>
              <a:rPr lang="en-US" sz="2200" dirty="0"/>
              <a:t> </a:t>
            </a:r>
            <a:r>
              <a:rPr lang="en-US" sz="2200" dirty="0" err="1"/>
              <a:t>države</a:t>
            </a:r>
            <a:r>
              <a:rPr lang="en-US" sz="2200" dirty="0"/>
              <a:t> </a:t>
            </a:r>
            <a:r>
              <a:rPr lang="en-US" sz="2200" dirty="0" err="1"/>
              <a:t>na</a:t>
            </a:r>
            <a:r>
              <a:rPr lang="en-US" sz="2200" dirty="0"/>
              <a:t> </a:t>
            </a:r>
            <a:r>
              <a:rPr lang="en-US" sz="2200" dirty="0" err="1"/>
              <a:t>ponašanje</a:t>
            </a:r>
            <a:r>
              <a:rPr lang="en-US" sz="2200" dirty="0"/>
              <a:t> </a:t>
            </a:r>
            <a:r>
              <a:rPr lang="en-US" sz="2200" dirty="0" err="1"/>
              <a:t>i</a:t>
            </a:r>
            <a:r>
              <a:rPr lang="en-US" sz="2200" dirty="0"/>
              <a:t> </a:t>
            </a:r>
            <a:r>
              <a:rPr lang="en-US" sz="2200" dirty="0" err="1"/>
              <a:t>donošenje</a:t>
            </a:r>
            <a:r>
              <a:rPr lang="en-US" sz="2200" dirty="0"/>
              <a:t> </a:t>
            </a:r>
            <a:r>
              <a:rPr lang="en-US" sz="2200" dirty="0" err="1"/>
              <a:t>poslovnih</a:t>
            </a:r>
            <a:r>
              <a:rPr lang="en-US" sz="2200" dirty="0"/>
              <a:t> </a:t>
            </a:r>
            <a:r>
              <a:rPr lang="en-US" sz="2200" dirty="0" err="1"/>
              <a:t>odluka</a:t>
            </a:r>
            <a:r>
              <a:rPr lang="en-US" sz="2200" dirty="0"/>
              <a:t> </a:t>
            </a:r>
            <a:r>
              <a:rPr lang="en-US" sz="2200" dirty="0" err="1"/>
              <a:t>poreznih</a:t>
            </a:r>
            <a:r>
              <a:rPr lang="en-US" sz="2200" dirty="0"/>
              <a:t> </a:t>
            </a:r>
            <a:r>
              <a:rPr lang="en-US" sz="2200" dirty="0" err="1"/>
              <a:t>obveznika</a:t>
            </a:r>
            <a:r>
              <a:rPr lang="en-US" sz="2200" dirty="0"/>
              <a:t>,</a:t>
            </a:r>
            <a:br>
              <a:rPr lang="en-US" sz="2200" dirty="0"/>
            </a:br>
            <a:r>
              <a:rPr lang="en-US" sz="2200" dirty="0"/>
              <a:t>- </a:t>
            </a:r>
            <a:r>
              <a:rPr lang="en-US" sz="2200" dirty="0" err="1"/>
              <a:t>smanjenje</a:t>
            </a:r>
            <a:r>
              <a:rPr lang="en-US" sz="2200" dirty="0"/>
              <a:t> </a:t>
            </a:r>
            <a:r>
              <a:rPr lang="en-US" sz="2200" dirty="0" err="1"/>
              <a:t>poreznog</a:t>
            </a:r>
            <a:r>
              <a:rPr lang="en-US" sz="2200" dirty="0"/>
              <a:t> </a:t>
            </a:r>
            <a:r>
              <a:rPr lang="en-US" sz="2200" dirty="0" err="1"/>
              <a:t>opterećenja</a:t>
            </a:r>
            <a:r>
              <a:rPr lang="en-US" sz="2200" dirty="0"/>
              <a:t>, </a:t>
            </a:r>
            <a:r>
              <a:rPr lang="en-US" sz="2200" dirty="0" err="1"/>
              <a:t>odnosno</a:t>
            </a:r>
            <a:r>
              <a:rPr lang="en-US" sz="2200" dirty="0"/>
              <a:t> </a:t>
            </a:r>
            <a:r>
              <a:rPr lang="en-US" sz="2200" dirty="0" err="1"/>
              <a:t>zaustavljanje</a:t>
            </a:r>
            <a:r>
              <a:rPr lang="en-US" sz="2200" dirty="0"/>
              <a:t> </a:t>
            </a:r>
            <a:r>
              <a:rPr lang="en-US" sz="2200" dirty="0" err="1"/>
              <a:t>povećanog</a:t>
            </a:r>
            <a:r>
              <a:rPr lang="en-US" sz="2200" dirty="0"/>
              <a:t> </a:t>
            </a:r>
            <a:r>
              <a:rPr lang="en-US" sz="2200" dirty="0" err="1"/>
              <a:t>sudjelovanja</a:t>
            </a:r>
            <a:r>
              <a:rPr lang="en-US" sz="2200" dirty="0"/>
              <a:t> </a:t>
            </a:r>
            <a:r>
              <a:rPr lang="en-US" sz="2200" dirty="0" err="1"/>
              <a:t>poreza</a:t>
            </a:r>
            <a:r>
              <a:rPr lang="en-US" sz="2200" dirty="0"/>
              <a:t> u </a:t>
            </a:r>
            <a:r>
              <a:rPr lang="en-US" sz="2200" dirty="0" err="1"/>
              <a:t>društvenom</a:t>
            </a:r>
            <a:r>
              <a:rPr lang="en-US" sz="2200" dirty="0"/>
              <a:t> </a:t>
            </a:r>
            <a:r>
              <a:rPr lang="en-US" sz="2200" dirty="0" err="1"/>
              <a:t>proizvodu</a:t>
            </a:r>
            <a:r>
              <a:rPr lang="en-US" sz="2200" dirty="0"/>
              <a:t>,</a:t>
            </a:r>
            <a:br>
              <a:rPr lang="en-US" sz="2200" dirty="0"/>
            </a:br>
            <a:r>
              <a:rPr lang="en-US" sz="2200" dirty="0"/>
              <a:t>- </a:t>
            </a:r>
            <a:r>
              <a:rPr lang="en-US" sz="2200" dirty="0" err="1"/>
              <a:t>jednostavnost</a:t>
            </a:r>
            <a:r>
              <a:rPr lang="en-US" sz="2200" dirty="0"/>
              <a:t> u </a:t>
            </a:r>
            <a:r>
              <a:rPr lang="en-US" sz="2200" dirty="0" err="1"/>
              <a:t>oporezivanju</a:t>
            </a:r>
            <a:r>
              <a:rPr lang="en-US" sz="2200" dirty="0"/>
              <a:t>, </a:t>
            </a:r>
            <a:br>
              <a:rPr lang="en-US" sz="2200" dirty="0"/>
            </a:br>
            <a:r>
              <a:rPr lang="en-US" sz="2200" dirty="0"/>
              <a:t>- </a:t>
            </a:r>
            <a:r>
              <a:rPr lang="en-US" sz="2200" dirty="0" err="1"/>
              <a:t>prednost</a:t>
            </a:r>
            <a:r>
              <a:rPr lang="en-US" sz="2200" dirty="0"/>
              <a:t> </a:t>
            </a:r>
            <a:r>
              <a:rPr lang="en-US" sz="2200" dirty="0" err="1"/>
              <a:t>oporezivanja</a:t>
            </a:r>
            <a:r>
              <a:rPr lang="en-US" sz="2200" dirty="0"/>
              <a:t> </a:t>
            </a:r>
            <a:r>
              <a:rPr lang="en-US" sz="2200" dirty="0" err="1"/>
              <a:t>potrošnje</a:t>
            </a:r>
            <a:r>
              <a:rPr lang="en-US" sz="2200" dirty="0"/>
              <a:t> u </a:t>
            </a:r>
            <a:r>
              <a:rPr lang="en-US" sz="2200" dirty="0" err="1"/>
              <a:t>odnosu</a:t>
            </a:r>
            <a:r>
              <a:rPr lang="en-US" sz="2200" dirty="0"/>
              <a:t> </a:t>
            </a:r>
            <a:r>
              <a:rPr lang="en-US" sz="2200" dirty="0" err="1"/>
              <a:t>prema</a:t>
            </a:r>
            <a:r>
              <a:rPr lang="en-US" sz="2200" dirty="0"/>
              <a:t> </a:t>
            </a:r>
            <a:r>
              <a:rPr lang="en-US" sz="2200" dirty="0" err="1"/>
              <a:t>oporezivanju</a:t>
            </a:r>
            <a:r>
              <a:rPr lang="en-US" sz="2200" dirty="0"/>
              <a:t> </a:t>
            </a:r>
            <a:r>
              <a:rPr lang="en-US" sz="2200" dirty="0" err="1"/>
              <a:t>dohotka</a:t>
            </a:r>
            <a:r>
              <a:rPr lang="en-US" sz="2200" dirty="0"/>
              <a:t>, </a:t>
            </a:r>
            <a:br>
              <a:rPr lang="en-US" sz="2200" dirty="0"/>
            </a:br>
            <a:r>
              <a:rPr lang="en-US" sz="2200" dirty="0"/>
              <a:t>- </a:t>
            </a:r>
            <a:r>
              <a:rPr lang="en-US" sz="2200" dirty="0" err="1"/>
              <a:t>pravednost</a:t>
            </a:r>
            <a:r>
              <a:rPr lang="en-US" sz="2200" dirty="0"/>
              <a:t> u </a:t>
            </a:r>
            <a:r>
              <a:rPr lang="en-US" sz="2200" dirty="0" err="1"/>
              <a:t>oporezivanju</a:t>
            </a:r>
            <a:r>
              <a:rPr lang="en-US" sz="2200" dirty="0"/>
              <a:t>, </a:t>
            </a:r>
            <a:r>
              <a:rPr lang="en-US" sz="2200" dirty="0" err="1"/>
              <a:t>tj</a:t>
            </a:r>
            <a:r>
              <a:rPr lang="en-US" sz="2200" dirty="0"/>
              <a:t>. </a:t>
            </a:r>
            <a:r>
              <a:rPr lang="en-US" sz="2200" dirty="0" err="1"/>
              <a:t>ravnomjerna</a:t>
            </a:r>
            <a:r>
              <a:rPr lang="en-US" sz="2200" dirty="0"/>
              <a:t> </a:t>
            </a:r>
            <a:r>
              <a:rPr lang="en-US" sz="2200" dirty="0" err="1"/>
              <a:t>raspodjela</a:t>
            </a:r>
            <a:r>
              <a:rPr lang="en-US" sz="2200" dirty="0"/>
              <a:t> </a:t>
            </a:r>
            <a:r>
              <a:rPr lang="en-US" sz="2200" dirty="0" err="1"/>
              <a:t>poreznog</a:t>
            </a:r>
            <a:r>
              <a:rPr lang="en-US" sz="2200" dirty="0"/>
              <a:t> </a:t>
            </a:r>
            <a:r>
              <a:rPr lang="en-US" sz="2200" dirty="0" err="1"/>
              <a:t>tereta</a:t>
            </a:r>
            <a:r>
              <a:rPr lang="en-US" sz="2200" dirty="0"/>
              <a:t>.</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074" y="697833"/>
            <a:ext cx="8343131" cy="5843938"/>
          </a:xfrm>
        </p:spPr>
        <p:txBody>
          <a:bodyPr>
            <a:noAutofit/>
          </a:bodyPr>
          <a:lstStyle/>
          <a:p>
            <a:pPr algn="l"/>
            <a:r>
              <a:rPr lang="en-US" sz="2000" dirty="0" err="1"/>
              <a:t>Prema</a:t>
            </a:r>
            <a:r>
              <a:rPr lang="en-US" sz="2000" dirty="0"/>
              <a:t> </a:t>
            </a:r>
            <a:r>
              <a:rPr lang="en-US" sz="2000" dirty="0" err="1"/>
              <a:t>Stiglitzu</a:t>
            </a:r>
            <a:r>
              <a:rPr lang="en-US" sz="2000" dirty="0"/>
              <a:t> </a:t>
            </a:r>
            <a:r>
              <a:rPr lang="en-US" sz="2000" dirty="0" err="1"/>
              <a:t>postoji</a:t>
            </a:r>
            <a:r>
              <a:rPr lang="en-US" sz="2000" dirty="0"/>
              <a:t> pet </a:t>
            </a:r>
            <a:r>
              <a:rPr lang="en-US" sz="2000" dirty="0" err="1"/>
              <a:t>prihvaćenih</a:t>
            </a:r>
            <a:r>
              <a:rPr lang="en-US" sz="2000" dirty="0"/>
              <a:t> </a:t>
            </a:r>
            <a:r>
              <a:rPr lang="en-US" sz="2000" dirty="0" err="1"/>
              <a:t>karakteristika</a:t>
            </a:r>
            <a:r>
              <a:rPr lang="en-US" sz="2000" dirty="0"/>
              <a:t> </a:t>
            </a:r>
            <a:r>
              <a:rPr lang="en-US" sz="2000" dirty="0" err="1"/>
              <a:t>jednog</a:t>
            </a:r>
            <a:r>
              <a:rPr lang="en-US" sz="2000" dirty="0"/>
              <a:t> </a:t>
            </a:r>
            <a:r>
              <a:rPr lang="en-US" sz="2000" dirty="0" err="1"/>
              <a:t>dobrog</a:t>
            </a:r>
            <a:r>
              <a:rPr lang="en-US" sz="2000" dirty="0"/>
              <a:t> </a:t>
            </a:r>
            <a:r>
              <a:rPr lang="en-US" sz="2000" dirty="0" err="1"/>
              <a:t>poreznog</a:t>
            </a:r>
            <a:r>
              <a:rPr lang="en-US" sz="2000" dirty="0"/>
              <a:t> </a:t>
            </a:r>
            <a:r>
              <a:rPr lang="en-US" sz="2000" dirty="0" err="1"/>
              <a:t>sistema</a:t>
            </a:r>
            <a:r>
              <a:rPr lang="en-US" sz="2000" dirty="0"/>
              <a:t> </a:t>
            </a:r>
            <a:r>
              <a:rPr lang="en-US" sz="2000" dirty="0" err="1"/>
              <a:t>koje</a:t>
            </a:r>
            <a:r>
              <a:rPr lang="en-US" sz="2000" dirty="0"/>
              <a:t> </a:t>
            </a:r>
            <a:r>
              <a:rPr lang="en-US" sz="2000" dirty="0" err="1"/>
              <a:t>stoje</a:t>
            </a:r>
            <a:r>
              <a:rPr lang="en-US" sz="2000" dirty="0"/>
              <a:t> u </a:t>
            </a:r>
            <a:r>
              <a:rPr lang="en-US" sz="2000" dirty="0" err="1"/>
              <a:t>uskoj</a:t>
            </a:r>
            <a:r>
              <a:rPr lang="en-US" sz="2000" dirty="0"/>
              <a:t> </a:t>
            </a:r>
            <a:r>
              <a:rPr lang="en-US" sz="2000" dirty="0" err="1"/>
              <a:t>vezi</a:t>
            </a:r>
            <a:r>
              <a:rPr lang="en-US" sz="2000" dirty="0"/>
              <a:t> </a:t>
            </a:r>
            <a:r>
              <a:rPr lang="en-US" sz="2000" dirty="0" err="1"/>
              <a:t>sa</a:t>
            </a:r>
            <a:r>
              <a:rPr lang="en-US" sz="2000" dirty="0"/>
              <a:t> </a:t>
            </a:r>
            <a:r>
              <a:rPr lang="en-US" sz="2000" dirty="0" err="1"/>
              <a:t>poreznim</a:t>
            </a:r>
            <a:r>
              <a:rPr lang="en-US" sz="2000" dirty="0"/>
              <a:t> </a:t>
            </a:r>
            <a:r>
              <a:rPr lang="en-US" sz="2000" dirty="0" err="1"/>
              <a:t>načelima</a:t>
            </a:r>
            <a:r>
              <a:rPr lang="en-US" sz="2000" dirty="0"/>
              <a:t>, </a:t>
            </a:r>
            <a:r>
              <a:rPr lang="en-US" sz="2000" dirty="0" err="1"/>
              <a:t>odnosno</a:t>
            </a:r>
            <a:r>
              <a:rPr lang="en-US" sz="2000" dirty="0"/>
              <a:t> </a:t>
            </a:r>
            <a:r>
              <a:rPr lang="en-US" sz="2000" dirty="0" err="1"/>
              <a:t>njihovom</a:t>
            </a:r>
            <a:r>
              <a:rPr lang="en-US" sz="2000" dirty="0"/>
              <a:t> </a:t>
            </a:r>
            <a:r>
              <a:rPr lang="en-US" sz="2000" dirty="0" err="1"/>
              <a:t>primjenom</a:t>
            </a:r>
            <a:r>
              <a:rPr lang="en-US" sz="2000" dirty="0"/>
              <a:t> </a:t>
            </a:r>
            <a:r>
              <a:rPr lang="en-US" sz="2000" dirty="0" err="1"/>
              <a:t>i</a:t>
            </a:r>
            <a:r>
              <a:rPr lang="en-US" sz="2000" dirty="0"/>
              <a:t> to </a:t>
            </a:r>
            <a:r>
              <a:rPr lang="en-US" sz="2000" dirty="0" err="1"/>
              <a:t>su</a:t>
            </a:r>
            <a:r>
              <a:rPr lang="en-US" sz="2000" dirty="0"/>
              <a:t>: </a:t>
            </a:r>
            <a:br>
              <a:rPr lang="en-US" sz="2000" dirty="0"/>
            </a:br>
            <a:br>
              <a:rPr lang="en-US" sz="2000" dirty="0"/>
            </a:br>
            <a:r>
              <a:rPr lang="en-US" sz="2000" dirty="0"/>
              <a:t>1. </a:t>
            </a:r>
            <a:r>
              <a:rPr lang="en-US" sz="2000" dirty="0" err="1"/>
              <a:t>Ekonomska</a:t>
            </a:r>
            <a:r>
              <a:rPr lang="en-US" sz="2000" dirty="0"/>
              <a:t> </a:t>
            </a:r>
            <a:r>
              <a:rPr lang="en-US" sz="2000" dirty="0" err="1"/>
              <a:t>efikasnost</a:t>
            </a:r>
            <a:r>
              <a:rPr lang="en-US" sz="2000" dirty="0"/>
              <a:t>: </a:t>
            </a:r>
            <a:r>
              <a:rPr lang="en-US" sz="2000" dirty="0" err="1"/>
              <a:t>porezni</a:t>
            </a:r>
            <a:r>
              <a:rPr lang="en-US" sz="2000" dirty="0"/>
              <a:t> </a:t>
            </a:r>
            <a:r>
              <a:rPr lang="en-US" sz="2000" dirty="0" err="1"/>
              <a:t>sistem</a:t>
            </a:r>
            <a:r>
              <a:rPr lang="en-US" sz="2000" dirty="0"/>
              <a:t> ne bi </a:t>
            </a:r>
            <a:r>
              <a:rPr lang="en-US" sz="2000" dirty="0" err="1"/>
              <a:t>trebao</a:t>
            </a:r>
            <a:r>
              <a:rPr lang="en-US" sz="2000" dirty="0"/>
              <a:t> da </a:t>
            </a:r>
            <a:r>
              <a:rPr lang="en-US" sz="2000" dirty="0" err="1"/>
              <a:t>ometa</a:t>
            </a:r>
            <a:r>
              <a:rPr lang="en-US" sz="2000" dirty="0"/>
              <a:t> </a:t>
            </a:r>
            <a:r>
              <a:rPr lang="en-US" sz="2000" dirty="0" err="1"/>
              <a:t>efikasnu</a:t>
            </a:r>
            <a:r>
              <a:rPr lang="en-US" sz="2000" dirty="0"/>
              <a:t> </a:t>
            </a:r>
            <a:r>
              <a:rPr lang="en-US" sz="2000" dirty="0" err="1"/>
              <a:t>alokaciju</a:t>
            </a:r>
            <a:r>
              <a:rPr lang="en-US" sz="2000" dirty="0"/>
              <a:t> </a:t>
            </a:r>
            <a:r>
              <a:rPr lang="en-US" sz="2000" dirty="0" err="1"/>
              <a:t>resursa</a:t>
            </a:r>
            <a:r>
              <a:rPr lang="en-US" sz="2000" dirty="0"/>
              <a:t>. </a:t>
            </a:r>
            <a:br>
              <a:rPr lang="en-US" sz="2000" dirty="0"/>
            </a:br>
            <a:br>
              <a:rPr lang="en-US" sz="800" dirty="0"/>
            </a:br>
            <a:r>
              <a:rPr lang="en-US" sz="2000" dirty="0"/>
              <a:t>2. </a:t>
            </a:r>
            <a:r>
              <a:rPr lang="en-US" sz="2000" dirty="0" err="1"/>
              <a:t>Jednostavnost</a:t>
            </a:r>
            <a:r>
              <a:rPr lang="en-US" sz="2000" dirty="0"/>
              <a:t> u </a:t>
            </a:r>
            <a:r>
              <a:rPr lang="en-US" sz="2000" dirty="0" err="1"/>
              <a:t>administrativnom</a:t>
            </a:r>
            <a:r>
              <a:rPr lang="en-US" sz="2000" dirty="0"/>
              <a:t> </a:t>
            </a:r>
            <a:r>
              <a:rPr lang="en-US" sz="2000" dirty="0" err="1"/>
              <a:t>pogledu</a:t>
            </a:r>
            <a:r>
              <a:rPr lang="en-US" sz="2000" dirty="0"/>
              <a:t>: </a:t>
            </a:r>
            <a:r>
              <a:rPr lang="en-US" sz="2000" dirty="0" err="1"/>
              <a:t>porezni</a:t>
            </a:r>
            <a:r>
              <a:rPr lang="en-US" sz="2000" dirty="0"/>
              <a:t> </a:t>
            </a:r>
            <a:r>
              <a:rPr lang="en-US" sz="2000" dirty="0" err="1"/>
              <a:t>sistem</a:t>
            </a:r>
            <a:r>
              <a:rPr lang="en-US" sz="2000" dirty="0"/>
              <a:t> bi </a:t>
            </a:r>
            <a:r>
              <a:rPr lang="en-US" sz="2000" dirty="0" err="1"/>
              <a:t>trebao</a:t>
            </a:r>
            <a:r>
              <a:rPr lang="en-US" sz="2000" dirty="0"/>
              <a:t> da </a:t>
            </a:r>
            <a:r>
              <a:rPr lang="en-US" sz="2000" dirty="0" err="1"/>
              <a:t>bude</a:t>
            </a:r>
            <a:r>
              <a:rPr lang="en-US" sz="2000" dirty="0"/>
              <a:t> </a:t>
            </a:r>
            <a:r>
              <a:rPr lang="en-US" sz="2000" dirty="0" err="1"/>
              <a:t>jednostavan</a:t>
            </a:r>
            <a:r>
              <a:rPr lang="en-US" sz="2000" dirty="0"/>
              <a:t> </a:t>
            </a:r>
            <a:r>
              <a:rPr lang="en-US" sz="2000" dirty="0" err="1"/>
              <a:t>i</a:t>
            </a:r>
            <a:r>
              <a:rPr lang="en-US" sz="2000" dirty="0"/>
              <a:t> </a:t>
            </a:r>
            <a:r>
              <a:rPr lang="en-US" sz="2000" dirty="0" err="1"/>
              <a:t>relativno</a:t>
            </a:r>
            <a:r>
              <a:rPr lang="en-US" sz="2000" dirty="0"/>
              <a:t> </a:t>
            </a:r>
            <a:r>
              <a:rPr lang="en-US" sz="2000" dirty="0" err="1"/>
              <a:t>jeftin</a:t>
            </a:r>
            <a:r>
              <a:rPr lang="en-US" sz="2000" dirty="0"/>
              <a:t> za </a:t>
            </a:r>
            <a:r>
              <a:rPr lang="en-US" sz="2000" dirty="0" err="1"/>
              <a:t>sprovođenje</a:t>
            </a:r>
            <a:r>
              <a:rPr lang="en-US" sz="2000" dirty="0"/>
              <a:t>. </a:t>
            </a:r>
            <a:br>
              <a:rPr lang="en-US" sz="2000" dirty="0"/>
            </a:br>
            <a:br>
              <a:rPr lang="en-US" sz="800" dirty="0"/>
            </a:br>
            <a:r>
              <a:rPr lang="en-US" sz="2000" dirty="0"/>
              <a:t>3. </a:t>
            </a:r>
            <a:r>
              <a:rPr lang="en-US" sz="2000" dirty="0" err="1"/>
              <a:t>Fleksibilnost</a:t>
            </a:r>
            <a:r>
              <a:rPr lang="en-US" sz="2000" dirty="0"/>
              <a:t>: </a:t>
            </a:r>
            <a:r>
              <a:rPr lang="en-US" sz="2000" dirty="0" err="1"/>
              <a:t>porezni</a:t>
            </a:r>
            <a:r>
              <a:rPr lang="en-US" sz="2000" dirty="0"/>
              <a:t> </a:t>
            </a:r>
            <a:r>
              <a:rPr lang="en-US" sz="2000" dirty="0" err="1"/>
              <a:t>sistem</a:t>
            </a:r>
            <a:r>
              <a:rPr lang="en-US" sz="2000" dirty="0"/>
              <a:t> </a:t>
            </a:r>
            <a:r>
              <a:rPr lang="en-US" sz="2000" dirty="0" err="1"/>
              <a:t>treba</a:t>
            </a:r>
            <a:r>
              <a:rPr lang="en-US" sz="2000" dirty="0"/>
              <a:t> da </a:t>
            </a:r>
            <a:r>
              <a:rPr lang="en-US" sz="2000" dirty="0" err="1"/>
              <a:t>bude</a:t>
            </a:r>
            <a:r>
              <a:rPr lang="en-US" sz="2000" dirty="0"/>
              <a:t> </a:t>
            </a:r>
            <a:r>
              <a:rPr lang="en-US" sz="2000" dirty="0" err="1"/>
              <a:t>sposoban</a:t>
            </a:r>
            <a:r>
              <a:rPr lang="en-US" sz="2000" dirty="0"/>
              <a:t> da </a:t>
            </a:r>
            <a:r>
              <a:rPr lang="en-US" sz="2000" dirty="0" err="1"/>
              <a:t>na</a:t>
            </a:r>
            <a:r>
              <a:rPr lang="en-US" sz="2000" dirty="0"/>
              <a:t> </a:t>
            </a:r>
            <a:r>
              <a:rPr lang="en-US" sz="2000" dirty="0" err="1"/>
              <a:t>izmenjene</a:t>
            </a:r>
            <a:r>
              <a:rPr lang="en-US" sz="2000" dirty="0"/>
              <a:t> </a:t>
            </a:r>
            <a:r>
              <a:rPr lang="en-US" sz="2000" dirty="0" err="1"/>
              <a:t>ekonomske</a:t>
            </a:r>
            <a:r>
              <a:rPr lang="en-US" sz="2000" dirty="0"/>
              <a:t> </a:t>
            </a:r>
            <a:r>
              <a:rPr lang="en-US" sz="2000" dirty="0" err="1"/>
              <a:t>okolnosti</a:t>
            </a:r>
            <a:r>
              <a:rPr lang="en-US" sz="2000" dirty="0"/>
              <a:t> </a:t>
            </a:r>
            <a:r>
              <a:rPr lang="en-US" sz="2000" dirty="0" err="1"/>
              <a:t>lako</a:t>
            </a:r>
            <a:r>
              <a:rPr lang="en-US" sz="2000" dirty="0"/>
              <a:t> </a:t>
            </a:r>
            <a:r>
              <a:rPr lang="en-US" sz="2000" dirty="0" err="1"/>
              <a:t>odreaguje</a:t>
            </a:r>
            <a:r>
              <a:rPr lang="en-US" sz="2000" dirty="0"/>
              <a:t> (u </a:t>
            </a:r>
            <a:r>
              <a:rPr lang="en-US" sz="2000" dirty="0" err="1"/>
              <a:t>nakim</a:t>
            </a:r>
            <a:r>
              <a:rPr lang="en-US" sz="2000" dirty="0"/>
              <a:t> </a:t>
            </a:r>
            <a:r>
              <a:rPr lang="en-US" sz="2000" dirty="0" err="1"/>
              <a:t>slučajevima</a:t>
            </a:r>
            <a:r>
              <a:rPr lang="en-US" sz="2000" dirty="0"/>
              <a:t> </a:t>
            </a:r>
            <a:r>
              <a:rPr lang="en-US" sz="2000" dirty="0" err="1"/>
              <a:t>automatski</a:t>
            </a:r>
            <a:r>
              <a:rPr lang="en-US" sz="2000" dirty="0"/>
              <a:t>). </a:t>
            </a:r>
            <a:br>
              <a:rPr lang="en-US" sz="2000" dirty="0"/>
            </a:br>
            <a:br>
              <a:rPr lang="en-US" sz="800" dirty="0"/>
            </a:br>
            <a:r>
              <a:rPr lang="en-US" sz="2000" dirty="0"/>
              <a:t>4. </a:t>
            </a:r>
            <a:r>
              <a:rPr lang="en-US" sz="2000" dirty="0" err="1"/>
              <a:t>Politički</a:t>
            </a:r>
            <a:r>
              <a:rPr lang="en-US" sz="2000" dirty="0"/>
              <a:t> </a:t>
            </a:r>
            <a:r>
              <a:rPr lang="en-US" sz="2000" dirty="0" err="1"/>
              <a:t>odgovoran</a:t>
            </a:r>
            <a:r>
              <a:rPr lang="en-US" sz="2000" dirty="0"/>
              <a:t>: </a:t>
            </a:r>
            <a:r>
              <a:rPr lang="en-US" sz="2000" dirty="0" err="1"/>
              <a:t>porezni</a:t>
            </a:r>
            <a:r>
              <a:rPr lang="en-US" sz="2000" dirty="0"/>
              <a:t> </a:t>
            </a:r>
            <a:r>
              <a:rPr lang="en-US" sz="2000" dirty="0" err="1"/>
              <a:t>sistem</a:t>
            </a:r>
            <a:r>
              <a:rPr lang="en-US" sz="2000" dirty="0"/>
              <a:t> </a:t>
            </a:r>
            <a:r>
              <a:rPr lang="en-US" sz="2000" dirty="0" err="1"/>
              <a:t>treba</a:t>
            </a:r>
            <a:r>
              <a:rPr lang="en-US" sz="2000" dirty="0"/>
              <a:t> da </a:t>
            </a:r>
            <a:r>
              <a:rPr lang="en-US" sz="2000" dirty="0" err="1"/>
              <a:t>bude</a:t>
            </a:r>
            <a:r>
              <a:rPr lang="en-US" sz="2000" dirty="0"/>
              <a:t> </a:t>
            </a:r>
            <a:r>
              <a:rPr lang="en-US" sz="2000" dirty="0" err="1"/>
              <a:t>formulisan</a:t>
            </a:r>
            <a:r>
              <a:rPr lang="en-US" sz="2000" dirty="0"/>
              <a:t> </a:t>
            </a:r>
            <a:r>
              <a:rPr lang="en-US" sz="2000" dirty="0" err="1"/>
              <a:t>tako</a:t>
            </a:r>
            <a:r>
              <a:rPr lang="en-US" sz="2000" dirty="0"/>
              <a:t> da </a:t>
            </a:r>
            <a:r>
              <a:rPr lang="en-US" sz="2000" dirty="0" err="1"/>
              <a:t>pojdinci</a:t>
            </a:r>
            <a:r>
              <a:rPr lang="en-US" sz="2000" dirty="0"/>
              <a:t> </a:t>
            </a:r>
            <a:r>
              <a:rPr lang="en-US" sz="2000" dirty="0" err="1"/>
              <a:t>mogu</a:t>
            </a:r>
            <a:r>
              <a:rPr lang="en-US" sz="2000" dirty="0"/>
              <a:t> da </a:t>
            </a:r>
            <a:r>
              <a:rPr lang="en-US" sz="2000" dirty="0" err="1"/>
              <a:t>povere</a:t>
            </a:r>
            <a:r>
              <a:rPr lang="en-US" sz="2000" dirty="0"/>
              <a:t> </a:t>
            </a:r>
            <a:r>
              <a:rPr lang="en-US" sz="2000" dirty="0" err="1"/>
              <a:t>šta</a:t>
            </a:r>
            <a:r>
              <a:rPr lang="en-US" sz="2000" dirty="0"/>
              <a:t> </a:t>
            </a:r>
            <a:r>
              <a:rPr lang="en-US" sz="2000" dirty="0" err="1"/>
              <a:t>plaćaju</a:t>
            </a:r>
            <a:r>
              <a:rPr lang="en-US" sz="2000" dirty="0"/>
              <a:t> </a:t>
            </a:r>
            <a:r>
              <a:rPr lang="en-US" sz="2000" dirty="0" err="1"/>
              <a:t>i</a:t>
            </a:r>
            <a:r>
              <a:rPr lang="en-US" sz="2000" dirty="0"/>
              <a:t> </a:t>
            </a:r>
            <a:r>
              <a:rPr lang="en-US" sz="2000" dirty="0" err="1"/>
              <a:t>pocene</a:t>
            </a:r>
            <a:r>
              <a:rPr lang="en-US" sz="2000" dirty="0"/>
              <a:t> </a:t>
            </a:r>
            <a:r>
              <a:rPr lang="en-US" sz="2000" dirty="0" err="1"/>
              <a:t>koliko</a:t>
            </a:r>
            <a:r>
              <a:rPr lang="en-US" sz="2000" dirty="0"/>
              <a:t> </a:t>
            </a:r>
            <a:r>
              <a:rPr lang="en-US" sz="2000" dirty="0" err="1"/>
              <a:t>tačno</a:t>
            </a:r>
            <a:r>
              <a:rPr lang="en-US" sz="2000" dirty="0"/>
              <a:t> </a:t>
            </a:r>
            <a:r>
              <a:rPr lang="en-US" sz="2000" dirty="0" err="1"/>
              <a:t>taj</a:t>
            </a:r>
            <a:r>
              <a:rPr lang="en-US" sz="2000" dirty="0"/>
              <a:t> </a:t>
            </a:r>
            <a:r>
              <a:rPr lang="en-US" sz="2000" dirty="0" err="1"/>
              <a:t>sistem</a:t>
            </a:r>
            <a:r>
              <a:rPr lang="en-US" sz="2000" dirty="0"/>
              <a:t> </a:t>
            </a:r>
            <a:r>
              <a:rPr lang="en-US" sz="2000" dirty="0" err="1"/>
              <a:t>odražava</a:t>
            </a:r>
            <a:r>
              <a:rPr lang="en-US" sz="2000" dirty="0"/>
              <a:t> </a:t>
            </a:r>
            <a:r>
              <a:rPr lang="en-US" sz="2000" dirty="0" err="1"/>
              <a:t>njihove</a:t>
            </a:r>
            <a:r>
              <a:rPr lang="en-US" sz="2000" dirty="0"/>
              <a:t> preference. </a:t>
            </a:r>
            <a:br>
              <a:rPr lang="en-US" sz="2000" dirty="0"/>
            </a:br>
            <a:br>
              <a:rPr lang="en-US" sz="800" dirty="0"/>
            </a:br>
            <a:r>
              <a:rPr lang="en-US" sz="2000" dirty="0"/>
              <a:t>5. </a:t>
            </a:r>
            <a:r>
              <a:rPr lang="en-US" sz="2000" dirty="0" err="1"/>
              <a:t>Pravičnost</a:t>
            </a:r>
            <a:r>
              <a:rPr lang="en-US" sz="2000" dirty="0"/>
              <a:t>: </a:t>
            </a:r>
            <a:r>
              <a:rPr lang="en-US" sz="2000" dirty="0" err="1"/>
              <a:t>porezni</a:t>
            </a:r>
            <a:r>
              <a:rPr lang="en-US" sz="2000" dirty="0"/>
              <a:t> </a:t>
            </a:r>
            <a:r>
              <a:rPr lang="en-US" sz="2000" dirty="0" err="1"/>
              <a:t>sistem</a:t>
            </a:r>
            <a:r>
              <a:rPr lang="en-US" sz="2000" dirty="0"/>
              <a:t> mora </a:t>
            </a:r>
            <a:r>
              <a:rPr lang="en-US" sz="2000" dirty="0" err="1"/>
              <a:t>pravično</a:t>
            </a:r>
            <a:r>
              <a:rPr lang="en-US" sz="2000" dirty="0"/>
              <a:t> da se </a:t>
            </a:r>
            <a:r>
              <a:rPr lang="en-US" sz="2000" dirty="0" err="1"/>
              <a:t>odnosi</a:t>
            </a:r>
            <a:r>
              <a:rPr lang="en-US" sz="2000" dirty="0"/>
              <a:t> </a:t>
            </a:r>
            <a:r>
              <a:rPr lang="en-US" sz="2000" dirty="0" err="1"/>
              <a:t>prema</a:t>
            </a:r>
            <a:r>
              <a:rPr lang="en-US" sz="2000" dirty="0"/>
              <a:t> </a:t>
            </a:r>
            <a:r>
              <a:rPr lang="en-US" sz="2000" dirty="0" err="1"/>
              <a:t>različitim</a:t>
            </a:r>
            <a:r>
              <a:rPr lang="en-US" sz="2000" dirty="0"/>
              <a:t> </a:t>
            </a:r>
            <a:r>
              <a:rPr lang="en-US" sz="2000" dirty="0" err="1"/>
              <a:t>pojedincima</a:t>
            </a:r>
            <a:endParaRPr lang="en-US" sz="20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 y="883285"/>
            <a:ext cx="8360410" cy="5672455"/>
          </a:xfrm>
        </p:spPr>
        <p:txBody>
          <a:bodyPr>
            <a:normAutofit fontScale="90000"/>
          </a:bodyPr>
          <a:lstStyle/>
          <a:p>
            <a:pPr lvl="0" algn="l" eaLnBrk="1" hangingPunct="1"/>
            <a:br>
              <a:rPr sz="2000" dirty="0">
                <a:sym typeface="+mn-ea"/>
              </a:rPr>
            </a:br>
            <a:r>
              <a:rPr sz="2200" dirty="0" err="1">
                <a:sym typeface="+mn-ea"/>
              </a:rPr>
              <a:t>Savremene</a:t>
            </a:r>
            <a:r>
              <a:rPr sz="2200" dirty="0">
                <a:sym typeface="+mn-ea"/>
              </a:rPr>
              <a:t> </a:t>
            </a:r>
            <a:r>
              <a:rPr sz="2200" dirty="0" err="1">
                <a:sym typeface="+mn-ea"/>
              </a:rPr>
              <a:t>države</a:t>
            </a:r>
            <a:r>
              <a:rPr sz="2200" dirty="0">
                <a:sym typeface="+mn-ea"/>
              </a:rPr>
              <a:t> </a:t>
            </a:r>
            <a:r>
              <a:rPr sz="2200" dirty="0" err="1">
                <a:sym typeface="+mn-ea"/>
              </a:rPr>
              <a:t>karakterizira</a:t>
            </a:r>
            <a:r>
              <a:rPr sz="2200" dirty="0">
                <a:sym typeface="+mn-ea"/>
              </a:rPr>
              <a:t> to </a:t>
            </a:r>
            <a:r>
              <a:rPr sz="2200" dirty="0" err="1">
                <a:sym typeface="+mn-ea"/>
              </a:rPr>
              <a:t>što</a:t>
            </a:r>
            <a:r>
              <a:rPr sz="2200" dirty="0">
                <a:sym typeface="+mn-ea"/>
              </a:rPr>
              <a:t> se </a:t>
            </a:r>
            <a:r>
              <a:rPr sz="2200" dirty="0" err="1">
                <a:sym typeface="+mn-ea"/>
              </a:rPr>
              <a:t>njihovi</a:t>
            </a:r>
            <a:r>
              <a:rPr sz="2200" dirty="0">
                <a:sym typeface="+mn-ea"/>
              </a:rPr>
              <a:t> </a:t>
            </a:r>
            <a:r>
              <a:rPr sz="2200" dirty="0" err="1">
                <a:sym typeface="+mn-ea"/>
              </a:rPr>
              <a:t>porezni</a:t>
            </a:r>
            <a:r>
              <a:rPr sz="2200" dirty="0">
                <a:sym typeface="+mn-ea"/>
              </a:rPr>
              <a:t> </a:t>
            </a:r>
            <a:r>
              <a:rPr sz="2200" dirty="0" err="1">
                <a:sym typeface="+mn-ea"/>
              </a:rPr>
              <a:t>sistemi</a:t>
            </a:r>
            <a:r>
              <a:rPr sz="2200" dirty="0">
                <a:sym typeface="+mn-ea"/>
              </a:rPr>
              <a:t> </a:t>
            </a:r>
            <a:r>
              <a:rPr sz="2200" dirty="0" err="1">
                <a:sym typeface="+mn-ea"/>
              </a:rPr>
              <a:t>međusobno</a:t>
            </a:r>
            <a:r>
              <a:rPr sz="2200" dirty="0">
                <a:sym typeface="+mn-ea"/>
              </a:rPr>
              <a:t>, u </a:t>
            </a:r>
            <a:r>
              <a:rPr sz="2200" dirty="0" err="1">
                <a:sym typeface="+mn-ea"/>
              </a:rPr>
              <a:t>značajnoj</a:t>
            </a:r>
            <a:r>
              <a:rPr sz="2200" dirty="0">
                <a:sym typeface="+mn-ea"/>
              </a:rPr>
              <a:t> </a:t>
            </a:r>
            <a:r>
              <a:rPr sz="2200" dirty="0" err="1">
                <a:sym typeface="+mn-ea"/>
              </a:rPr>
              <a:t>mjeri</a:t>
            </a:r>
            <a:r>
              <a:rPr sz="2200" dirty="0">
                <a:sym typeface="+mn-ea"/>
              </a:rPr>
              <a:t>, </a:t>
            </a:r>
            <a:r>
              <a:rPr sz="2200" dirty="0" err="1">
                <a:sym typeface="+mn-ea"/>
              </a:rPr>
              <a:t>razlikuju</a:t>
            </a:r>
            <a:r>
              <a:rPr sz="2200" dirty="0">
                <a:sym typeface="+mn-ea"/>
              </a:rPr>
              <a:t> </a:t>
            </a:r>
            <a:r>
              <a:rPr sz="2200" dirty="0" err="1">
                <a:sym typeface="+mn-ea"/>
              </a:rPr>
              <a:t>čak</a:t>
            </a:r>
            <a:r>
              <a:rPr sz="2200" dirty="0">
                <a:sym typeface="+mn-ea"/>
              </a:rPr>
              <a:t> </a:t>
            </a:r>
            <a:r>
              <a:rPr sz="2200" dirty="0" err="1">
                <a:sym typeface="+mn-ea"/>
              </a:rPr>
              <a:t>i</a:t>
            </a:r>
            <a:r>
              <a:rPr sz="2200" dirty="0">
                <a:sym typeface="+mn-ea"/>
              </a:rPr>
              <a:t> </a:t>
            </a:r>
            <a:r>
              <a:rPr sz="2200" dirty="0" err="1">
                <a:sym typeface="+mn-ea"/>
              </a:rPr>
              <a:t>ukoliko</a:t>
            </a:r>
            <a:r>
              <a:rPr sz="2200" dirty="0">
                <a:sym typeface="+mn-ea"/>
              </a:rPr>
              <a:t> </a:t>
            </a:r>
            <a:r>
              <a:rPr sz="2200" dirty="0" err="1">
                <a:sym typeface="+mn-ea"/>
              </a:rPr>
              <a:t>su</a:t>
            </a:r>
            <a:r>
              <a:rPr sz="2200" dirty="0">
                <a:sym typeface="+mn-ea"/>
              </a:rPr>
              <a:t>, </a:t>
            </a:r>
            <a:r>
              <a:rPr sz="2200" dirty="0" err="1">
                <a:sym typeface="+mn-ea"/>
              </a:rPr>
              <a:t>većim</a:t>
            </a:r>
            <a:r>
              <a:rPr sz="2200" dirty="0">
                <a:sym typeface="+mn-ea"/>
              </a:rPr>
              <a:t> </a:t>
            </a:r>
            <a:r>
              <a:rPr sz="2200" dirty="0" err="1">
                <a:sym typeface="+mn-ea"/>
              </a:rPr>
              <a:t>dijelom</a:t>
            </a:r>
            <a:r>
              <a:rPr sz="2200" dirty="0">
                <a:sym typeface="+mn-ea"/>
              </a:rPr>
              <a:t>, </a:t>
            </a:r>
            <a:r>
              <a:rPr sz="2200" dirty="0" err="1">
                <a:sym typeface="+mn-ea"/>
              </a:rPr>
              <a:t>strukturi</a:t>
            </a:r>
            <a:r>
              <a:rPr sz="2200" dirty="0">
                <a:sym typeface="+mn-ea"/>
              </a:rPr>
              <a:t> </a:t>
            </a:r>
            <a:r>
              <a:rPr sz="2200" dirty="0" err="1">
                <a:sym typeface="+mn-ea"/>
              </a:rPr>
              <a:t>tih</a:t>
            </a:r>
            <a:r>
              <a:rPr sz="2200" dirty="0">
                <a:sym typeface="+mn-ea"/>
              </a:rPr>
              <a:t> </a:t>
            </a:r>
            <a:r>
              <a:rPr sz="2200" dirty="0" err="1">
                <a:sym typeface="+mn-ea"/>
              </a:rPr>
              <a:t>sistema</a:t>
            </a:r>
            <a:r>
              <a:rPr sz="2200" dirty="0">
                <a:sym typeface="+mn-ea"/>
              </a:rPr>
              <a:t> </a:t>
            </a:r>
            <a:r>
              <a:rPr sz="2200" dirty="0" err="1">
                <a:sym typeface="+mn-ea"/>
              </a:rPr>
              <a:t>zastupljeni</a:t>
            </a:r>
            <a:r>
              <a:rPr sz="2200" dirty="0">
                <a:sym typeface="+mn-ea"/>
              </a:rPr>
              <a:t> </a:t>
            </a:r>
            <a:r>
              <a:rPr sz="2200" dirty="0" err="1">
                <a:sym typeface="+mn-ea"/>
              </a:rPr>
              <a:t>isti</a:t>
            </a:r>
            <a:r>
              <a:rPr sz="2200" dirty="0">
                <a:sym typeface="+mn-ea"/>
              </a:rPr>
              <a:t> </a:t>
            </a:r>
            <a:r>
              <a:rPr sz="2200" dirty="0" err="1">
                <a:sym typeface="+mn-ea"/>
              </a:rPr>
              <a:t>porezni</a:t>
            </a:r>
            <a:r>
              <a:rPr sz="2200" dirty="0">
                <a:sym typeface="+mn-ea"/>
              </a:rPr>
              <a:t> </a:t>
            </a:r>
            <a:r>
              <a:rPr sz="2200" dirty="0" err="1">
                <a:sym typeface="+mn-ea"/>
              </a:rPr>
              <a:t>oblici</a:t>
            </a:r>
            <a:r>
              <a:rPr sz="2200" dirty="0">
                <a:sym typeface="+mn-ea"/>
              </a:rPr>
              <a:t>. </a:t>
            </a:r>
            <a:br>
              <a:rPr sz="2200" dirty="0">
                <a:sym typeface="+mn-ea"/>
              </a:rPr>
            </a:br>
            <a:br>
              <a:rPr sz="2200" dirty="0">
                <a:sym typeface="+mn-ea"/>
              </a:rPr>
            </a:br>
            <a:r>
              <a:rPr sz="2200" dirty="0" err="1">
                <a:sym typeface="+mn-ea"/>
              </a:rPr>
              <a:t>Međusobne</a:t>
            </a:r>
            <a:r>
              <a:rPr sz="2200" dirty="0">
                <a:sym typeface="+mn-ea"/>
              </a:rPr>
              <a:t> </a:t>
            </a:r>
            <a:r>
              <a:rPr sz="2200" dirty="0" err="1">
                <a:sym typeface="+mn-ea"/>
              </a:rPr>
              <a:t>razlike</a:t>
            </a:r>
            <a:r>
              <a:rPr sz="2200" dirty="0">
                <a:sym typeface="+mn-ea"/>
              </a:rPr>
              <a:t> </a:t>
            </a:r>
            <a:r>
              <a:rPr sz="2200" dirty="0" err="1">
                <a:sym typeface="+mn-ea"/>
              </a:rPr>
              <a:t>su</a:t>
            </a:r>
            <a:r>
              <a:rPr sz="2200" dirty="0">
                <a:sym typeface="+mn-ea"/>
              </a:rPr>
              <a:t> </a:t>
            </a:r>
            <a:r>
              <a:rPr sz="2200" dirty="0" err="1">
                <a:sym typeface="+mn-ea"/>
              </a:rPr>
              <a:t>izražene</a:t>
            </a:r>
            <a:r>
              <a:rPr lang="en-US" sz="2200" dirty="0">
                <a:sym typeface="+mn-ea"/>
              </a:rPr>
              <a:t>:</a:t>
            </a:r>
            <a:r>
              <a:rPr sz="2200" dirty="0">
                <a:sym typeface="+mn-ea"/>
              </a:rPr>
              <a:t> </a:t>
            </a:r>
            <a:br>
              <a:rPr lang="bs-Latn-BA" sz="2200" dirty="0">
                <a:sym typeface="+mn-ea"/>
              </a:rPr>
            </a:br>
            <a:br>
              <a:rPr sz="2200" dirty="0">
                <a:sym typeface="+mn-ea"/>
              </a:rPr>
            </a:br>
            <a:r>
              <a:rPr sz="2200" dirty="0">
                <a:sym typeface="+mn-ea"/>
              </a:rPr>
              <a:t>u </a:t>
            </a:r>
            <a:r>
              <a:rPr sz="2200" dirty="0" err="1">
                <a:sym typeface="+mn-ea"/>
              </a:rPr>
              <a:t>odnosu</a:t>
            </a:r>
            <a:r>
              <a:rPr sz="2200" dirty="0">
                <a:sym typeface="+mn-ea"/>
              </a:rPr>
              <a:t> </a:t>
            </a:r>
            <a:r>
              <a:rPr sz="2200" dirty="0" err="1">
                <a:sym typeface="+mn-ea"/>
              </a:rPr>
              <a:t>na</a:t>
            </a:r>
            <a:r>
              <a:rPr sz="2200" dirty="0">
                <a:sym typeface="+mn-ea"/>
              </a:rPr>
              <a:t> </a:t>
            </a:r>
            <a:r>
              <a:rPr lang="bs-Latn-BA" sz="2200" dirty="0">
                <a:sym typeface="+mn-ea"/>
              </a:rPr>
              <a:t>porezne oblike i podoblike, te njihove elemente,</a:t>
            </a:r>
            <a:r>
              <a:rPr sz="2200" dirty="0">
                <a:sym typeface="+mn-ea"/>
              </a:rPr>
              <a:t> </a:t>
            </a:r>
            <a:r>
              <a:rPr sz="2200" dirty="0" err="1">
                <a:sym typeface="+mn-ea"/>
              </a:rPr>
              <a:t>koj</a:t>
            </a:r>
            <a:r>
              <a:rPr lang="bs-Latn-BA" sz="2200" dirty="0">
                <a:sym typeface="+mn-ea"/>
              </a:rPr>
              <a:t>i jedan porezn</a:t>
            </a:r>
            <a:r>
              <a:rPr sz="2200" dirty="0" err="1">
                <a:sym typeface="+mn-ea"/>
              </a:rPr>
              <a:t>i</a:t>
            </a:r>
            <a:r>
              <a:rPr sz="2200" dirty="0">
                <a:sym typeface="+mn-ea"/>
              </a:rPr>
              <a:t> </a:t>
            </a:r>
            <a:r>
              <a:rPr sz="2200" dirty="0" err="1">
                <a:sym typeface="+mn-ea"/>
              </a:rPr>
              <a:t>sistem</a:t>
            </a:r>
            <a:r>
              <a:rPr sz="2200" dirty="0">
                <a:sym typeface="+mn-ea"/>
              </a:rPr>
              <a:t> </a:t>
            </a:r>
            <a:r>
              <a:rPr sz="2200" dirty="0" err="1">
                <a:sym typeface="+mn-ea"/>
              </a:rPr>
              <a:t>čine</a:t>
            </a:r>
            <a:r>
              <a:rPr sz="2200" dirty="0">
                <a:sym typeface="+mn-ea"/>
              </a:rPr>
              <a:t> </a:t>
            </a:r>
            <a:r>
              <a:rPr sz="2200" dirty="0" err="1">
                <a:sym typeface="+mn-ea"/>
              </a:rPr>
              <a:t>osobenim</a:t>
            </a:r>
            <a:r>
              <a:rPr sz="2200" dirty="0">
                <a:sym typeface="+mn-ea"/>
              </a:rPr>
              <a:t> u </a:t>
            </a:r>
            <a:r>
              <a:rPr sz="2200" dirty="0" err="1">
                <a:sym typeface="+mn-ea"/>
              </a:rPr>
              <a:t>odnosu</a:t>
            </a:r>
            <a:r>
              <a:rPr sz="2200" dirty="0">
                <a:sym typeface="+mn-ea"/>
              </a:rPr>
              <a:t> </a:t>
            </a:r>
            <a:r>
              <a:rPr sz="2200" dirty="0" err="1">
                <a:sym typeface="+mn-ea"/>
              </a:rPr>
              <a:t>na</a:t>
            </a:r>
            <a:r>
              <a:rPr sz="2200" dirty="0">
                <a:sym typeface="+mn-ea"/>
              </a:rPr>
              <a:t> </a:t>
            </a:r>
            <a:r>
              <a:rPr sz="2200" dirty="0" err="1">
                <a:sym typeface="+mn-ea"/>
              </a:rPr>
              <a:t>ostale</a:t>
            </a:r>
            <a:r>
              <a:rPr sz="2200" dirty="0">
                <a:sym typeface="+mn-ea"/>
              </a:rPr>
              <a:t>, </a:t>
            </a:r>
            <a:br>
              <a:rPr sz="2200" dirty="0">
                <a:sym typeface="+mn-ea"/>
              </a:rPr>
            </a:br>
            <a:r>
              <a:rPr sz="2200" dirty="0">
                <a:sym typeface="+mn-ea"/>
              </a:rPr>
              <a:t>u </a:t>
            </a:r>
            <a:r>
              <a:rPr sz="2200" dirty="0" err="1">
                <a:sym typeface="+mn-ea"/>
              </a:rPr>
              <a:t>odnosu</a:t>
            </a:r>
            <a:r>
              <a:rPr sz="2200" dirty="0">
                <a:sym typeface="+mn-ea"/>
              </a:rPr>
              <a:t> </a:t>
            </a:r>
            <a:r>
              <a:rPr sz="2200" dirty="0" err="1">
                <a:sym typeface="+mn-ea"/>
              </a:rPr>
              <a:t>na</a:t>
            </a:r>
            <a:r>
              <a:rPr sz="2200" dirty="0">
                <a:sym typeface="+mn-ea"/>
              </a:rPr>
              <a:t> </a:t>
            </a:r>
            <a:r>
              <a:rPr sz="2200" dirty="0" err="1">
                <a:sym typeface="+mn-ea"/>
              </a:rPr>
              <a:t>izdašnost</a:t>
            </a:r>
            <a:r>
              <a:rPr sz="2200" dirty="0">
                <a:sym typeface="+mn-ea"/>
              </a:rPr>
              <a:t> </a:t>
            </a:r>
            <a:r>
              <a:rPr sz="2200" dirty="0" err="1">
                <a:sym typeface="+mn-ea"/>
              </a:rPr>
              <a:t>postojećih</a:t>
            </a:r>
            <a:r>
              <a:rPr sz="2200" dirty="0">
                <a:sym typeface="+mn-ea"/>
              </a:rPr>
              <a:t> </a:t>
            </a:r>
            <a:r>
              <a:rPr sz="2200" dirty="0" err="1">
                <a:sym typeface="+mn-ea"/>
              </a:rPr>
              <a:t>poreza</a:t>
            </a:r>
            <a:r>
              <a:rPr sz="2200" dirty="0">
                <a:sym typeface="+mn-ea"/>
              </a:rPr>
              <a:t>, </a:t>
            </a:r>
            <a:r>
              <a:rPr sz="2200" dirty="0" err="1">
                <a:sym typeface="+mn-ea"/>
              </a:rPr>
              <a:t>odnosno</a:t>
            </a:r>
            <a:r>
              <a:rPr sz="2200" dirty="0">
                <a:sym typeface="+mn-ea"/>
              </a:rPr>
              <a:t> </a:t>
            </a:r>
            <a:r>
              <a:rPr sz="2200" dirty="0" err="1">
                <a:sym typeface="+mn-ea"/>
              </a:rPr>
              <a:t>obim</a:t>
            </a:r>
            <a:r>
              <a:rPr sz="2200" dirty="0">
                <a:sym typeface="+mn-ea"/>
              </a:rPr>
              <a:t> </a:t>
            </a:r>
            <a:r>
              <a:rPr sz="2200" dirty="0" err="1">
                <a:sym typeface="+mn-ea"/>
              </a:rPr>
              <a:t>javnih</a:t>
            </a:r>
            <a:r>
              <a:rPr sz="2200" dirty="0">
                <a:sym typeface="+mn-ea"/>
              </a:rPr>
              <a:t> </a:t>
            </a:r>
            <a:r>
              <a:rPr sz="2200" dirty="0" err="1">
                <a:sym typeface="+mn-ea"/>
              </a:rPr>
              <a:t>prihoda</a:t>
            </a:r>
            <a:r>
              <a:rPr sz="2200" dirty="0">
                <a:sym typeface="+mn-ea"/>
              </a:rPr>
              <a:t> </a:t>
            </a:r>
            <a:r>
              <a:rPr sz="2200" dirty="0" err="1">
                <a:sym typeface="+mn-ea"/>
              </a:rPr>
              <a:t>koji</a:t>
            </a:r>
            <a:r>
              <a:rPr sz="2200" dirty="0">
                <a:sym typeface="+mn-ea"/>
              </a:rPr>
              <a:t> se </a:t>
            </a:r>
            <a:r>
              <a:rPr sz="2200" dirty="0" err="1">
                <a:sym typeface="+mn-ea"/>
              </a:rPr>
              <a:t>tim</a:t>
            </a:r>
            <a:r>
              <a:rPr sz="2200" dirty="0">
                <a:sym typeface="+mn-ea"/>
              </a:rPr>
              <a:t> </a:t>
            </a:r>
            <a:r>
              <a:rPr sz="2200" dirty="0" err="1">
                <a:sym typeface="+mn-ea"/>
              </a:rPr>
              <a:t>porezima</a:t>
            </a:r>
            <a:r>
              <a:rPr sz="2200" dirty="0">
                <a:sym typeface="+mn-ea"/>
              </a:rPr>
              <a:t> </a:t>
            </a:r>
            <a:r>
              <a:rPr sz="2200" dirty="0" err="1">
                <a:sym typeface="+mn-ea"/>
              </a:rPr>
              <a:t>ubir</a:t>
            </a:r>
            <a:r>
              <a:rPr lang="en-US" sz="2200" dirty="0" err="1">
                <a:sym typeface="+mn-ea"/>
              </a:rPr>
              <a:t>u</a:t>
            </a:r>
            <a:r>
              <a:rPr sz="2200" dirty="0">
                <a:sym typeface="+mn-ea"/>
              </a:rPr>
              <a:t>, </a:t>
            </a:r>
            <a:r>
              <a:rPr sz="2200" dirty="0" err="1">
                <a:sym typeface="+mn-ea"/>
              </a:rPr>
              <a:t>kao</a:t>
            </a:r>
            <a:r>
              <a:rPr sz="2200" dirty="0">
                <a:sym typeface="+mn-ea"/>
              </a:rPr>
              <a:t> </a:t>
            </a:r>
            <a:r>
              <a:rPr sz="2200" dirty="0" err="1">
                <a:sym typeface="+mn-ea"/>
              </a:rPr>
              <a:t>i</a:t>
            </a:r>
            <a:r>
              <a:rPr sz="2200" dirty="0">
                <a:sym typeface="+mn-ea"/>
              </a:rPr>
              <a:t> </a:t>
            </a:r>
            <a:r>
              <a:rPr sz="2200" dirty="0" err="1">
                <a:sym typeface="+mn-ea"/>
              </a:rPr>
              <a:t>raspoređivanju</a:t>
            </a:r>
            <a:r>
              <a:rPr sz="2200" dirty="0">
                <a:sym typeface="+mn-ea"/>
              </a:rPr>
              <a:t> </a:t>
            </a:r>
            <a:r>
              <a:rPr sz="2200" dirty="0" err="1">
                <a:sym typeface="+mn-ea"/>
              </a:rPr>
              <a:t>prikupljenih</a:t>
            </a:r>
            <a:r>
              <a:rPr sz="2200" dirty="0">
                <a:sym typeface="+mn-ea"/>
              </a:rPr>
              <a:t> </a:t>
            </a:r>
            <a:r>
              <a:rPr sz="2200" dirty="0" err="1">
                <a:sym typeface="+mn-ea"/>
              </a:rPr>
              <a:t>fiskalnih</a:t>
            </a:r>
            <a:r>
              <a:rPr sz="2200" dirty="0">
                <a:sym typeface="+mn-ea"/>
              </a:rPr>
              <a:t> </a:t>
            </a:r>
            <a:r>
              <a:rPr sz="2200" dirty="0" err="1">
                <a:sym typeface="+mn-ea"/>
              </a:rPr>
              <a:t>prihoda</a:t>
            </a:r>
            <a:r>
              <a:rPr sz="2200" dirty="0">
                <a:sym typeface="+mn-ea"/>
              </a:rPr>
              <a:t> </a:t>
            </a:r>
            <a:r>
              <a:rPr sz="2200" dirty="0" err="1">
                <a:sym typeface="+mn-ea"/>
              </a:rPr>
              <a:t>između</a:t>
            </a:r>
            <a:r>
              <a:rPr sz="2200" dirty="0">
                <a:sym typeface="+mn-ea"/>
              </a:rPr>
              <a:t> </a:t>
            </a:r>
            <a:r>
              <a:rPr sz="2200" dirty="0" err="1">
                <a:sym typeface="+mn-ea"/>
              </a:rPr>
              <a:t>centralne</a:t>
            </a:r>
            <a:r>
              <a:rPr sz="2200" dirty="0">
                <a:sym typeface="+mn-ea"/>
              </a:rPr>
              <a:t> </a:t>
            </a:r>
            <a:r>
              <a:rPr sz="2200" dirty="0" err="1">
                <a:sym typeface="+mn-ea"/>
              </a:rPr>
              <a:t>i</a:t>
            </a:r>
            <a:r>
              <a:rPr sz="2200" dirty="0">
                <a:sym typeface="+mn-ea"/>
              </a:rPr>
              <a:t> </a:t>
            </a:r>
            <a:r>
              <a:rPr sz="2200" dirty="0" err="1">
                <a:sym typeface="+mn-ea"/>
              </a:rPr>
              <a:t>nižih</a:t>
            </a:r>
            <a:r>
              <a:rPr sz="2200" dirty="0">
                <a:sym typeface="+mn-ea"/>
              </a:rPr>
              <a:t> </a:t>
            </a:r>
            <a:r>
              <a:rPr sz="2200" dirty="0" err="1">
                <a:sym typeface="+mn-ea"/>
              </a:rPr>
              <a:t>nivoa</a:t>
            </a:r>
            <a:r>
              <a:rPr sz="2200" dirty="0">
                <a:sym typeface="+mn-ea"/>
              </a:rPr>
              <a:t> </a:t>
            </a:r>
            <a:r>
              <a:rPr sz="2200" dirty="0" err="1">
                <a:sym typeface="+mn-ea"/>
              </a:rPr>
              <a:t>vlasti</a:t>
            </a:r>
            <a:r>
              <a:rPr sz="2200" dirty="0">
                <a:sym typeface="+mn-ea"/>
              </a:rPr>
              <a:t>, </a:t>
            </a:r>
            <a:br>
              <a:rPr sz="2200" dirty="0">
                <a:sym typeface="+mn-ea"/>
              </a:rPr>
            </a:br>
            <a:r>
              <a:rPr sz="2200" dirty="0" err="1">
                <a:sym typeface="+mn-ea"/>
              </a:rPr>
              <a:t>prema</a:t>
            </a:r>
            <a:r>
              <a:rPr sz="2200" dirty="0">
                <a:sym typeface="+mn-ea"/>
              </a:rPr>
              <a:t> </a:t>
            </a:r>
            <a:r>
              <a:rPr sz="2200" dirty="0" err="1">
                <a:sym typeface="+mn-ea"/>
              </a:rPr>
              <a:t>ekonomskoj</a:t>
            </a:r>
            <a:r>
              <a:rPr sz="2200" dirty="0">
                <a:sym typeface="+mn-ea"/>
              </a:rPr>
              <a:t> </a:t>
            </a:r>
            <a:r>
              <a:rPr sz="2200" dirty="0" err="1">
                <a:sym typeface="+mn-ea"/>
              </a:rPr>
              <a:t>efikasnosti</a:t>
            </a:r>
            <a:r>
              <a:rPr sz="2200" dirty="0">
                <a:sym typeface="+mn-ea"/>
              </a:rPr>
              <a:t> </a:t>
            </a:r>
            <a:r>
              <a:rPr sz="2200" dirty="0" err="1">
                <a:sym typeface="+mn-ea"/>
              </a:rPr>
              <a:t>datih</a:t>
            </a:r>
            <a:r>
              <a:rPr sz="2200" dirty="0">
                <a:sym typeface="+mn-ea"/>
              </a:rPr>
              <a:t> </a:t>
            </a:r>
            <a:r>
              <a:rPr sz="2200" dirty="0" err="1">
                <a:sym typeface="+mn-ea"/>
              </a:rPr>
              <a:t>poreza</a:t>
            </a:r>
            <a:r>
              <a:rPr sz="2200" dirty="0">
                <a:sym typeface="+mn-ea"/>
              </a:rPr>
              <a:t>, </a:t>
            </a:r>
            <a:br>
              <a:rPr sz="2200" dirty="0">
                <a:sym typeface="+mn-ea"/>
              </a:rPr>
            </a:br>
            <a:r>
              <a:rPr sz="2200" dirty="0" err="1">
                <a:sym typeface="+mn-ea"/>
              </a:rPr>
              <a:t>ostvarenoj</a:t>
            </a:r>
            <a:r>
              <a:rPr sz="2200" dirty="0">
                <a:sym typeface="+mn-ea"/>
              </a:rPr>
              <a:t> </a:t>
            </a:r>
            <a:r>
              <a:rPr sz="2200" dirty="0" err="1">
                <a:sym typeface="+mn-ea"/>
              </a:rPr>
              <a:t>pravednosti</a:t>
            </a:r>
            <a:r>
              <a:rPr sz="2200" dirty="0">
                <a:sym typeface="+mn-ea"/>
              </a:rPr>
              <a:t>, </a:t>
            </a:r>
            <a:br>
              <a:rPr sz="2200" dirty="0">
                <a:sym typeface="+mn-ea"/>
              </a:rPr>
            </a:br>
            <a:r>
              <a:rPr sz="2200" dirty="0" err="1">
                <a:sym typeface="+mn-ea"/>
              </a:rPr>
              <a:t>efektima</a:t>
            </a:r>
            <a:r>
              <a:rPr sz="2200" dirty="0">
                <a:sym typeface="+mn-ea"/>
              </a:rPr>
              <a:t> </a:t>
            </a:r>
            <a:r>
              <a:rPr sz="2200" dirty="0" err="1">
                <a:sym typeface="+mn-ea"/>
              </a:rPr>
              <a:t>koji</a:t>
            </a:r>
            <a:r>
              <a:rPr sz="2200" dirty="0">
                <a:sym typeface="+mn-ea"/>
              </a:rPr>
              <a:t> </a:t>
            </a:r>
            <a:r>
              <a:rPr sz="2200" dirty="0" err="1">
                <a:sym typeface="+mn-ea"/>
              </a:rPr>
              <a:t>ostvaruju</a:t>
            </a:r>
            <a:r>
              <a:rPr sz="2200" dirty="0">
                <a:sym typeface="+mn-ea"/>
              </a:rPr>
              <a:t> u </a:t>
            </a:r>
            <a:r>
              <a:rPr sz="2200" dirty="0" err="1">
                <a:sym typeface="+mn-ea"/>
              </a:rPr>
              <a:t>ekonomskom</a:t>
            </a:r>
            <a:r>
              <a:rPr sz="2200" dirty="0">
                <a:sym typeface="+mn-ea"/>
              </a:rPr>
              <a:t> </a:t>
            </a:r>
            <a:r>
              <a:rPr sz="2200" dirty="0" err="1">
                <a:sym typeface="+mn-ea"/>
              </a:rPr>
              <a:t>i</a:t>
            </a:r>
            <a:r>
              <a:rPr sz="2200" dirty="0">
                <a:sym typeface="+mn-ea"/>
              </a:rPr>
              <a:t> </a:t>
            </a:r>
            <a:r>
              <a:rPr sz="2200" dirty="0" err="1">
                <a:sym typeface="+mn-ea"/>
              </a:rPr>
              <a:t>društvenom</a:t>
            </a:r>
            <a:r>
              <a:rPr sz="2200" dirty="0">
                <a:sym typeface="+mn-ea"/>
              </a:rPr>
              <a:t> </a:t>
            </a:r>
            <a:r>
              <a:rPr sz="2200" dirty="0" err="1">
                <a:sym typeface="+mn-ea"/>
              </a:rPr>
              <a:t>sistemu</a:t>
            </a:r>
            <a:r>
              <a:rPr sz="2200" dirty="0">
                <a:sym typeface="+mn-ea"/>
              </a:rPr>
              <a:t>, </a:t>
            </a:r>
            <a:r>
              <a:rPr sz="2200" dirty="0" err="1">
                <a:sym typeface="+mn-ea"/>
              </a:rPr>
              <a:t>te</a:t>
            </a:r>
            <a:r>
              <a:rPr sz="2200" dirty="0">
                <a:sym typeface="+mn-ea"/>
              </a:rPr>
              <a:t> </a:t>
            </a:r>
            <a:r>
              <a:rPr sz="2200" dirty="0" err="1">
                <a:sym typeface="+mn-ea"/>
              </a:rPr>
              <a:t>sistemu</a:t>
            </a:r>
            <a:r>
              <a:rPr sz="2200" dirty="0">
                <a:sym typeface="+mn-ea"/>
              </a:rPr>
              <a:t> </a:t>
            </a:r>
            <a:r>
              <a:rPr lang="bs-Latn-BA" sz="2200" dirty="0">
                <a:sym typeface="+mn-ea"/>
              </a:rPr>
              <a:t>javnih prihoda</a:t>
            </a:r>
            <a:r>
              <a:rPr sz="2200" dirty="0">
                <a:sym typeface="+mn-ea"/>
              </a:rPr>
              <a:t>.</a:t>
            </a:r>
          </a:p>
          <a:p>
            <a:pPr lvl="0" eaLnBrk="1" hangingPunct="1"/>
            <a:endParaRPr lang="zh-CN" altLang="en-US" sz="2200" dirty="0"/>
          </a:p>
          <a:p>
            <a:endParaRPr lang="en-US" sz="22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1034415"/>
            <a:ext cx="8430260" cy="5478780"/>
          </a:xfrm>
        </p:spPr>
        <p:txBody>
          <a:bodyPr>
            <a:normAutofit/>
          </a:bodyPr>
          <a:lstStyle/>
          <a:p>
            <a:pPr algn="l"/>
            <a:r>
              <a:rPr lang="en-US" sz="2400" dirty="0" err="1"/>
              <a:t>Strukturu</a:t>
            </a:r>
            <a:r>
              <a:rPr lang="en-US" sz="2400" dirty="0"/>
              <a:t> </a:t>
            </a:r>
            <a:r>
              <a:rPr lang="en-US" sz="2400" dirty="0" err="1"/>
              <a:t>poreznih</a:t>
            </a:r>
            <a:r>
              <a:rPr lang="en-US" sz="2400" dirty="0"/>
              <a:t> </a:t>
            </a:r>
            <a:r>
              <a:rPr lang="en-US" sz="2400" dirty="0" err="1"/>
              <a:t>sistema</a:t>
            </a:r>
            <a:r>
              <a:rPr lang="en-US" sz="2400" dirty="0"/>
              <a:t> </a:t>
            </a:r>
            <a:r>
              <a:rPr lang="en-US" sz="2400" dirty="0" err="1"/>
              <a:t>determiniraju</a:t>
            </a:r>
            <a:r>
              <a:rPr lang="en-US" sz="2400" dirty="0"/>
              <a:t> </a:t>
            </a:r>
            <a:r>
              <a:rPr lang="en-US" sz="2400" dirty="0" err="1"/>
              <a:t>neki</a:t>
            </a:r>
            <a:r>
              <a:rPr lang="en-US" sz="2400" dirty="0"/>
              <a:t> od </a:t>
            </a:r>
            <a:r>
              <a:rPr lang="en-US" sz="2400" dirty="0" err="1"/>
              <a:t>slijedećih</a:t>
            </a:r>
            <a:r>
              <a:rPr lang="en-US" sz="2400" dirty="0"/>
              <a:t> </a:t>
            </a:r>
            <a:r>
              <a:rPr lang="en-US" sz="2400" dirty="0" err="1"/>
              <a:t>faktora</a:t>
            </a:r>
            <a:r>
              <a:rPr lang="en-US" sz="2400" dirty="0"/>
              <a:t>: </a:t>
            </a:r>
            <a:br>
              <a:rPr lang="en-US" sz="2400" dirty="0"/>
            </a:br>
            <a:br>
              <a:rPr lang="en-US" sz="2400" dirty="0"/>
            </a:br>
            <a:r>
              <a:rPr lang="en-US" sz="2400" dirty="0" err="1"/>
              <a:t>st</a:t>
            </a:r>
            <a:r>
              <a:rPr lang="bs-Latn-BA" sz="2400" dirty="0"/>
              <a:t>e</a:t>
            </a:r>
            <a:r>
              <a:rPr lang="en-US" sz="2400" dirty="0"/>
              <a:t>p</a:t>
            </a:r>
            <a:r>
              <a:rPr lang="bs-Latn-BA" sz="2400" dirty="0"/>
              <a:t>en</a:t>
            </a:r>
            <a:r>
              <a:rPr lang="en-US" sz="2400" dirty="0"/>
              <a:t> </a:t>
            </a:r>
            <a:r>
              <a:rPr lang="en-US" sz="2400" dirty="0" err="1"/>
              <a:t>privrednog</a:t>
            </a:r>
            <a:r>
              <a:rPr lang="en-US" sz="2400" dirty="0"/>
              <a:t> </a:t>
            </a:r>
            <a:r>
              <a:rPr lang="en-US" sz="2400" dirty="0" err="1"/>
              <a:t>razvoja</a:t>
            </a:r>
            <a:r>
              <a:rPr lang="en-US" sz="2400" dirty="0"/>
              <a:t>, </a:t>
            </a:r>
            <a:br>
              <a:rPr lang="en-US" sz="2400" dirty="0"/>
            </a:br>
            <a:r>
              <a:rPr lang="en-US" sz="2400" dirty="0" err="1"/>
              <a:t>društveno-ekonomsko</a:t>
            </a:r>
            <a:r>
              <a:rPr lang="en-US" sz="2400" dirty="0"/>
              <a:t> </a:t>
            </a:r>
            <a:r>
              <a:rPr lang="en-US" sz="2400" dirty="0" err="1"/>
              <a:t>uređenje</a:t>
            </a:r>
            <a:r>
              <a:rPr lang="en-US" sz="2400" dirty="0"/>
              <a:t> </a:t>
            </a:r>
            <a:r>
              <a:rPr lang="en-US" sz="2400" dirty="0" err="1"/>
              <a:t>i</a:t>
            </a:r>
            <a:r>
              <a:rPr lang="en-US" sz="2400" dirty="0"/>
              <a:t> </a:t>
            </a:r>
            <a:r>
              <a:rPr lang="en-US" sz="2400" dirty="0" err="1"/>
              <a:t>st</a:t>
            </a:r>
            <a:r>
              <a:rPr lang="bs-Latn-BA" sz="2400" dirty="0"/>
              <a:t>e</a:t>
            </a:r>
            <a:r>
              <a:rPr lang="en-US" sz="2400" dirty="0"/>
              <a:t>p</a:t>
            </a:r>
            <a:r>
              <a:rPr lang="bs-Latn-BA" sz="2400" dirty="0"/>
              <a:t>e</a:t>
            </a:r>
            <a:r>
              <a:rPr lang="en-US" sz="2400" dirty="0"/>
              <a:t>n </a:t>
            </a:r>
            <a:r>
              <a:rPr lang="en-US" sz="2400" dirty="0" err="1"/>
              <a:t>otvorenosti</a:t>
            </a:r>
            <a:r>
              <a:rPr lang="en-US" sz="2400" dirty="0"/>
              <a:t> </a:t>
            </a:r>
            <a:r>
              <a:rPr lang="en-US" sz="2400" dirty="0" err="1"/>
              <a:t>ekonomije</a:t>
            </a:r>
            <a:r>
              <a:rPr lang="en-US" sz="2400" dirty="0"/>
              <a:t>, </a:t>
            </a:r>
            <a:br>
              <a:rPr lang="en-US" sz="2400" dirty="0"/>
            </a:br>
            <a:r>
              <a:rPr lang="en-US" sz="2400" dirty="0" err="1"/>
              <a:t>karakter</a:t>
            </a:r>
            <a:r>
              <a:rPr lang="en-US" sz="2400" dirty="0"/>
              <a:t> </a:t>
            </a:r>
            <a:r>
              <a:rPr lang="en-US" sz="2400" dirty="0" err="1"/>
              <a:t>državnog</a:t>
            </a:r>
            <a:r>
              <a:rPr lang="en-US" sz="2400" dirty="0"/>
              <a:t> </a:t>
            </a:r>
            <a:r>
              <a:rPr lang="en-US" sz="2400" dirty="0" err="1"/>
              <a:t>uređenja</a:t>
            </a:r>
            <a:r>
              <a:rPr lang="en-US" sz="2400" dirty="0"/>
              <a:t>, </a:t>
            </a:r>
            <a:br>
              <a:rPr lang="en-US" sz="2400" dirty="0"/>
            </a:br>
            <a:r>
              <a:rPr lang="en-US" sz="2400" dirty="0" err="1"/>
              <a:t>elastičnost</a:t>
            </a:r>
            <a:r>
              <a:rPr lang="en-US" sz="2400" dirty="0"/>
              <a:t> </a:t>
            </a:r>
            <a:r>
              <a:rPr lang="en-US" sz="2400" dirty="0" err="1"/>
              <a:t>pojedinih</a:t>
            </a:r>
            <a:r>
              <a:rPr lang="en-US" sz="2400" dirty="0"/>
              <a:t> </a:t>
            </a:r>
            <a:r>
              <a:rPr lang="en-US" sz="2400" dirty="0" err="1"/>
              <a:t>poreznih</a:t>
            </a:r>
            <a:r>
              <a:rPr lang="en-US" sz="2400" dirty="0"/>
              <a:t> </a:t>
            </a:r>
            <a:r>
              <a:rPr lang="en-US" sz="2400" dirty="0" err="1"/>
              <a:t>oblika</a:t>
            </a:r>
            <a:r>
              <a:rPr lang="en-US" sz="2400" dirty="0"/>
              <a:t>, </a:t>
            </a:r>
            <a:br>
              <a:rPr lang="en-US" sz="2400" dirty="0"/>
            </a:br>
            <a:r>
              <a:rPr lang="en-US" sz="2400" dirty="0" err="1"/>
              <a:t>nivo</a:t>
            </a:r>
            <a:r>
              <a:rPr lang="en-US" sz="2400" dirty="0"/>
              <a:t> </a:t>
            </a:r>
            <a:r>
              <a:rPr lang="en-US" sz="2400" dirty="0" err="1"/>
              <a:t>obrazovanosti</a:t>
            </a:r>
            <a:r>
              <a:rPr lang="en-US" sz="2400" dirty="0"/>
              <a:t> </a:t>
            </a:r>
            <a:r>
              <a:rPr lang="en-US" sz="2400" dirty="0" err="1"/>
              <a:t>stanovništva</a:t>
            </a:r>
            <a:r>
              <a:rPr lang="en-US" sz="2400" dirty="0"/>
              <a:t> </a:t>
            </a:r>
            <a:r>
              <a:rPr lang="en-US" sz="2400" dirty="0" err="1"/>
              <a:t>i</a:t>
            </a:r>
            <a:r>
              <a:rPr lang="en-US" sz="2400" dirty="0"/>
              <a:t> </a:t>
            </a:r>
            <a:r>
              <a:rPr lang="en-US" sz="2400" dirty="0" err="1"/>
              <a:t>mogućnost</a:t>
            </a:r>
            <a:r>
              <a:rPr lang="en-US" sz="2400" dirty="0"/>
              <a:t> </a:t>
            </a:r>
            <a:r>
              <a:rPr lang="en-US" sz="2400" dirty="0" err="1"/>
              <a:t>primjene</a:t>
            </a:r>
            <a:r>
              <a:rPr lang="en-US" sz="2400" dirty="0"/>
              <a:t> </a:t>
            </a:r>
            <a:r>
              <a:rPr lang="en-US" sz="2400" dirty="0" err="1"/>
              <a:t>novih</a:t>
            </a:r>
            <a:r>
              <a:rPr lang="en-US" sz="2400" dirty="0"/>
              <a:t> </a:t>
            </a:r>
            <a:r>
              <a:rPr lang="en-US" sz="2400" dirty="0" err="1"/>
              <a:t>tehnologija</a:t>
            </a:r>
            <a:r>
              <a:rPr lang="en-US" sz="2400" dirty="0"/>
              <a:t>, </a:t>
            </a:r>
            <a:br>
              <a:rPr lang="en-US" sz="2400" dirty="0"/>
            </a:br>
            <a:r>
              <a:rPr lang="en-US" sz="2400" dirty="0" err="1"/>
              <a:t>struktura</a:t>
            </a:r>
            <a:r>
              <a:rPr lang="en-US" sz="2400" dirty="0"/>
              <a:t> </a:t>
            </a:r>
            <a:r>
              <a:rPr lang="en-US" sz="2400" dirty="0" err="1"/>
              <a:t>radne</a:t>
            </a:r>
            <a:r>
              <a:rPr lang="en-US" sz="2400" dirty="0"/>
              <a:t> </a:t>
            </a:r>
            <a:r>
              <a:rPr lang="en-US" sz="2400" dirty="0" err="1"/>
              <a:t>snage</a:t>
            </a:r>
            <a:r>
              <a:rPr lang="en-US" sz="2400" dirty="0"/>
              <a:t>, </a:t>
            </a:r>
            <a:br>
              <a:rPr lang="en-US" sz="2400" dirty="0"/>
            </a:br>
            <a:r>
              <a:rPr lang="en-US" sz="2400" dirty="0" err="1"/>
              <a:t>sistem</a:t>
            </a:r>
            <a:r>
              <a:rPr lang="en-US" sz="2400" dirty="0"/>
              <a:t> </a:t>
            </a:r>
            <a:r>
              <a:rPr lang="en-US" sz="2400" dirty="0" err="1"/>
              <a:t>finansiranja</a:t>
            </a:r>
            <a:r>
              <a:rPr lang="en-US" sz="2400" dirty="0"/>
              <a:t> </a:t>
            </a:r>
            <a:r>
              <a:rPr lang="en-US" sz="2400" dirty="0" err="1"/>
              <a:t>socijalnog</a:t>
            </a:r>
            <a:r>
              <a:rPr lang="en-US" sz="2400" dirty="0"/>
              <a:t> </a:t>
            </a:r>
            <a:r>
              <a:rPr lang="en-US" sz="2400" dirty="0" err="1"/>
              <a:t>osiguranja</a:t>
            </a:r>
            <a:r>
              <a:rPr lang="en-US" sz="2400" dirty="0"/>
              <a:t>, </a:t>
            </a:r>
            <a:br>
              <a:rPr lang="en-US" sz="2400" dirty="0"/>
            </a:br>
            <a:r>
              <a:rPr lang="en-US" sz="2400" dirty="0" err="1"/>
              <a:t>članstvo</a:t>
            </a:r>
            <a:r>
              <a:rPr lang="en-US" sz="2400" dirty="0"/>
              <a:t> u </a:t>
            </a:r>
            <a:r>
              <a:rPr lang="en-US" sz="2400" dirty="0" err="1"/>
              <a:t>međunarodnim</a:t>
            </a:r>
            <a:r>
              <a:rPr lang="en-US" sz="2400" dirty="0"/>
              <a:t> </a:t>
            </a:r>
            <a:r>
              <a:rPr lang="en-US" sz="2400" dirty="0" err="1"/>
              <a:t>organizacijama</a:t>
            </a:r>
            <a:r>
              <a:rPr lang="en-US" sz="2400" dirty="0"/>
              <a:t>, </a:t>
            </a:r>
            <a:br>
              <a:rPr lang="en-US" sz="2400" dirty="0"/>
            </a:br>
            <a:r>
              <a:rPr lang="en-US" sz="2400" dirty="0" err="1"/>
              <a:t>kulturno-historijski</a:t>
            </a:r>
            <a:r>
              <a:rPr lang="en-US" sz="2400" dirty="0"/>
              <a:t> </a:t>
            </a:r>
            <a:r>
              <a:rPr lang="en-US" sz="2400" dirty="0" err="1"/>
              <a:t>razvoj</a:t>
            </a:r>
            <a:r>
              <a:rPr lang="en-US" sz="2400" dirty="0"/>
              <a:t> </a:t>
            </a:r>
            <a:r>
              <a:rPr lang="en-US" sz="2400" dirty="0" err="1"/>
              <a:t>i</a:t>
            </a:r>
            <a:r>
              <a:rPr lang="en-US" sz="2400" dirty="0"/>
              <a:t> </a:t>
            </a:r>
            <a:r>
              <a:rPr lang="en-US" sz="2400" dirty="0" err="1"/>
              <a:t>utjecaj</a:t>
            </a:r>
            <a:r>
              <a:rPr lang="en-US" sz="2400" dirty="0"/>
              <a:t> </a:t>
            </a:r>
            <a:r>
              <a:rPr lang="en-US" sz="2400" dirty="0" err="1"/>
              <a:t>tradicije</a:t>
            </a:r>
            <a:br>
              <a:rPr lang="en-US" sz="2400" dirty="0"/>
            </a:br>
            <a:br>
              <a:rPr lang="en-US" sz="2400" dirty="0"/>
            </a:br>
            <a:endParaRPr lang="en-US" sz="24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135" y="1007745"/>
            <a:ext cx="7929245" cy="5380355"/>
          </a:xfrm>
        </p:spPr>
        <p:txBody>
          <a:bodyPr>
            <a:normAutofit/>
          </a:bodyPr>
          <a:lstStyle/>
          <a:p>
            <a:pPr algn="l"/>
            <a:r>
              <a:rPr lang="en-US" sz="2400" dirty="0" err="1"/>
              <a:t>Jelčić</a:t>
            </a:r>
            <a:r>
              <a:rPr lang="en-US" sz="2400" dirty="0"/>
              <a:t> B. </a:t>
            </a:r>
            <a:r>
              <a:rPr lang="en-US" sz="2400" dirty="0" err="1"/>
              <a:t>među</a:t>
            </a:r>
            <a:r>
              <a:rPr lang="en-US" sz="2400" dirty="0"/>
              <a:t> </a:t>
            </a:r>
            <a:r>
              <a:rPr lang="en-US" sz="2400" dirty="0" err="1"/>
              <a:t>faktore</a:t>
            </a:r>
            <a:r>
              <a:rPr lang="en-US" sz="2400" dirty="0"/>
              <a:t> </a:t>
            </a:r>
            <a:r>
              <a:rPr lang="en-US" sz="2400" dirty="0" err="1"/>
              <a:t>koji</a:t>
            </a:r>
            <a:r>
              <a:rPr lang="en-US" sz="2400" dirty="0"/>
              <a:t> </a:t>
            </a:r>
            <a:r>
              <a:rPr lang="en-US" sz="2400" dirty="0" err="1"/>
              <a:t>utječu</a:t>
            </a:r>
            <a:r>
              <a:rPr lang="en-US" sz="2400" dirty="0"/>
              <a:t> </a:t>
            </a:r>
            <a:r>
              <a:rPr lang="en-US" sz="2400" dirty="0" err="1"/>
              <a:t>na</a:t>
            </a:r>
            <a:r>
              <a:rPr lang="en-US" sz="2400" dirty="0"/>
              <a:t> socio-</a:t>
            </a:r>
            <a:r>
              <a:rPr lang="en-US" sz="2400" dirty="0" err="1"/>
              <a:t>ekonomske</a:t>
            </a:r>
            <a:r>
              <a:rPr lang="en-US" sz="2400" dirty="0"/>
              <a:t> </a:t>
            </a:r>
            <a:r>
              <a:rPr lang="en-US" sz="2400" dirty="0" err="1"/>
              <a:t>i</a:t>
            </a:r>
            <a:r>
              <a:rPr lang="en-US" sz="2400" dirty="0"/>
              <a:t> </a:t>
            </a:r>
            <a:r>
              <a:rPr lang="en-US" sz="2400" dirty="0" err="1"/>
              <a:t>političke</a:t>
            </a:r>
            <a:r>
              <a:rPr lang="en-US" sz="2400" dirty="0"/>
              <a:t> </a:t>
            </a:r>
            <a:r>
              <a:rPr lang="en-US" sz="2400" dirty="0" err="1"/>
              <a:t>odnose</a:t>
            </a:r>
            <a:r>
              <a:rPr lang="en-US" sz="2400" dirty="0"/>
              <a:t> u </a:t>
            </a:r>
            <a:r>
              <a:rPr lang="en-US" sz="2400" dirty="0" err="1"/>
              <a:t>određenoj</a:t>
            </a:r>
            <a:r>
              <a:rPr lang="en-US" sz="2400" dirty="0"/>
              <a:t> </a:t>
            </a:r>
            <a:r>
              <a:rPr lang="en-US" sz="2400" dirty="0" err="1"/>
              <a:t>državi</a:t>
            </a:r>
            <a:r>
              <a:rPr lang="en-US" sz="2400" dirty="0"/>
              <a:t>, a </a:t>
            </a:r>
            <a:r>
              <a:rPr lang="en-US" sz="2400" dirty="0" err="1"/>
              <a:t>koji</a:t>
            </a:r>
            <a:r>
              <a:rPr lang="en-US" sz="2400" dirty="0"/>
              <a:t> </a:t>
            </a:r>
            <a:r>
              <a:rPr lang="en-US" sz="2400" dirty="0" err="1"/>
              <a:t>istodobno</a:t>
            </a:r>
            <a:r>
              <a:rPr lang="en-US" sz="2400" dirty="0"/>
              <a:t> </a:t>
            </a:r>
            <a:r>
              <a:rPr lang="en-US" sz="2400" dirty="0" err="1"/>
              <a:t>utječu</a:t>
            </a:r>
            <a:r>
              <a:rPr lang="en-US" sz="2400" dirty="0"/>
              <a:t> </a:t>
            </a:r>
            <a:r>
              <a:rPr lang="en-US" sz="2400" dirty="0" err="1"/>
              <a:t>na</a:t>
            </a:r>
            <a:r>
              <a:rPr lang="en-US" sz="2400" dirty="0"/>
              <a:t> </a:t>
            </a:r>
            <a:r>
              <a:rPr lang="en-US" sz="2400" dirty="0" err="1"/>
              <a:t>porezni</a:t>
            </a:r>
            <a:r>
              <a:rPr lang="en-US" sz="2400" dirty="0"/>
              <a:t> </a:t>
            </a:r>
            <a:r>
              <a:rPr lang="en-US" sz="2400" dirty="0" err="1"/>
              <a:t>sustav</a:t>
            </a:r>
            <a:r>
              <a:rPr lang="en-US" sz="2400" dirty="0"/>
              <a:t> </a:t>
            </a:r>
            <a:r>
              <a:rPr lang="en-US" sz="2400" dirty="0" err="1"/>
              <a:t>i</a:t>
            </a:r>
            <a:r>
              <a:rPr lang="en-US" sz="2400" dirty="0"/>
              <a:t> </a:t>
            </a:r>
            <a:r>
              <a:rPr lang="en-US" sz="2400" dirty="0" err="1"/>
              <a:t>mjere</a:t>
            </a:r>
            <a:r>
              <a:rPr lang="en-US" sz="2400" dirty="0"/>
              <a:t> </a:t>
            </a:r>
            <a:r>
              <a:rPr lang="en-US" sz="2400" dirty="0" err="1"/>
              <a:t>porezne</a:t>
            </a:r>
            <a:r>
              <a:rPr lang="en-US" sz="2400" dirty="0"/>
              <a:t> </a:t>
            </a:r>
            <a:r>
              <a:rPr lang="en-US" sz="2400" dirty="0" err="1"/>
              <a:t>politike</a:t>
            </a:r>
            <a:r>
              <a:rPr lang="en-US" sz="2400" dirty="0"/>
              <a:t> </a:t>
            </a:r>
            <a:r>
              <a:rPr lang="en-US" sz="2400" dirty="0" err="1"/>
              <a:t>koje</a:t>
            </a:r>
            <a:r>
              <a:rPr lang="en-US" sz="2400" dirty="0"/>
              <a:t> </a:t>
            </a:r>
            <a:r>
              <a:rPr lang="en-US" sz="2400" dirty="0" err="1"/>
              <a:t>će</a:t>
            </a:r>
            <a:r>
              <a:rPr lang="en-US" sz="2400" dirty="0"/>
              <a:t> se </a:t>
            </a:r>
            <a:r>
              <a:rPr lang="en-US" sz="2400" dirty="0" err="1"/>
              <a:t>primijeniti</a:t>
            </a:r>
            <a:r>
              <a:rPr lang="en-US" sz="2400" dirty="0"/>
              <a:t> u </a:t>
            </a:r>
            <a:r>
              <a:rPr lang="en-US" sz="2400" dirty="0" err="1"/>
              <a:t>toj</a:t>
            </a:r>
            <a:r>
              <a:rPr lang="en-US" sz="2400" dirty="0"/>
              <a:t> </a:t>
            </a:r>
            <a:r>
              <a:rPr lang="en-US" sz="2400" dirty="0" err="1"/>
              <a:t>državi</a:t>
            </a:r>
            <a:r>
              <a:rPr lang="en-US" sz="2400" dirty="0"/>
              <a:t>, </a:t>
            </a:r>
            <a:r>
              <a:rPr lang="en-US" sz="2400" dirty="0" err="1"/>
              <a:t>ubraja</a:t>
            </a:r>
            <a:r>
              <a:rPr lang="en-US" sz="2400" dirty="0"/>
              <a:t>:</a:t>
            </a:r>
            <a:br>
              <a:rPr lang="en-US" sz="2400" dirty="0"/>
            </a:br>
            <a:r>
              <a:rPr lang="en-US" sz="2400" dirty="0"/>
              <a:t> </a:t>
            </a:r>
            <a:br>
              <a:rPr lang="en-US" sz="2400" dirty="0"/>
            </a:br>
            <a:r>
              <a:rPr lang="en-US" sz="2400" dirty="0"/>
              <a:t>a) </a:t>
            </a:r>
            <a:r>
              <a:rPr lang="en-US" sz="2400" dirty="0" err="1"/>
              <a:t>Ustavno</a:t>
            </a:r>
            <a:r>
              <a:rPr lang="en-US" sz="2400" dirty="0"/>
              <a:t> </a:t>
            </a:r>
            <a:r>
              <a:rPr lang="en-US" sz="2400" dirty="0" err="1"/>
              <a:t>uređenje</a:t>
            </a:r>
            <a:r>
              <a:rPr lang="en-US" sz="2400" dirty="0"/>
              <a:t>, </a:t>
            </a:r>
            <a:br>
              <a:rPr lang="en-US" sz="2400" dirty="0"/>
            </a:br>
            <a:r>
              <a:rPr lang="en-US" sz="2400" dirty="0"/>
              <a:t>b) </a:t>
            </a:r>
            <a:r>
              <a:rPr lang="en-US" sz="2400" dirty="0" err="1"/>
              <a:t>Centralizaciju</a:t>
            </a:r>
            <a:r>
              <a:rPr lang="en-US" sz="2400" dirty="0"/>
              <a:t> </a:t>
            </a:r>
            <a:r>
              <a:rPr lang="en-US" sz="2400" dirty="0" err="1"/>
              <a:t>odnosno</a:t>
            </a:r>
            <a:r>
              <a:rPr lang="en-US" sz="2400" dirty="0"/>
              <a:t> </a:t>
            </a:r>
            <a:r>
              <a:rPr lang="en-US" sz="2400" dirty="0" err="1"/>
              <a:t>decentralizaciju</a:t>
            </a:r>
            <a:r>
              <a:rPr lang="en-US" sz="2400" dirty="0"/>
              <a:t>, </a:t>
            </a:r>
            <a:br>
              <a:rPr lang="en-US" sz="2400" dirty="0"/>
            </a:br>
            <a:r>
              <a:rPr lang="en-US" sz="2400" dirty="0"/>
              <a:t>c) </a:t>
            </a:r>
            <a:r>
              <a:rPr lang="en-US" sz="2400" dirty="0" err="1"/>
              <a:t>Veličinu</a:t>
            </a:r>
            <a:r>
              <a:rPr lang="en-US" sz="2400" dirty="0"/>
              <a:t> </a:t>
            </a:r>
            <a:r>
              <a:rPr lang="en-US" sz="2400" dirty="0" err="1"/>
              <a:t>i</a:t>
            </a:r>
            <a:r>
              <a:rPr lang="en-US" sz="2400" dirty="0"/>
              <a:t> </a:t>
            </a:r>
            <a:r>
              <a:rPr lang="en-US" sz="2400" dirty="0" err="1"/>
              <a:t>teritoriju</a:t>
            </a:r>
            <a:r>
              <a:rPr lang="en-US" sz="2400" dirty="0"/>
              <a:t>, </a:t>
            </a:r>
            <a:br>
              <a:rPr lang="en-US" sz="2400" dirty="0"/>
            </a:br>
            <a:r>
              <a:rPr lang="en-US" sz="2400" dirty="0"/>
              <a:t>d) </a:t>
            </a:r>
            <a:r>
              <a:rPr lang="en-US" sz="2400" dirty="0" err="1"/>
              <a:t>Broj</a:t>
            </a:r>
            <a:r>
              <a:rPr lang="en-US" sz="2400" dirty="0"/>
              <a:t> </a:t>
            </a:r>
            <a:r>
              <a:rPr lang="en-US" sz="2400" dirty="0" err="1"/>
              <a:t>stanovnika</a:t>
            </a:r>
            <a:r>
              <a:rPr lang="en-US" sz="2400" dirty="0"/>
              <a:t> </a:t>
            </a:r>
            <a:r>
              <a:rPr lang="en-US" sz="2400" dirty="0" err="1"/>
              <a:t>i</a:t>
            </a:r>
            <a:r>
              <a:rPr lang="en-US" sz="2400" dirty="0"/>
              <a:t> </a:t>
            </a:r>
            <a:r>
              <a:rPr lang="en-US" sz="2400" dirty="0" err="1"/>
              <a:t>gustoću</a:t>
            </a:r>
            <a:r>
              <a:rPr lang="en-US" sz="2400" dirty="0"/>
              <a:t> </a:t>
            </a:r>
            <a:r>
              <a:rPr lang="en-US" sz="2400" dirty="0" err="1"/>
              <a:t>naseljenosti</a:t>
            </a:r>
            <a:r>
              <a:rPr lang="en-US" sz="2400" dirty="0"/>
              <a:t>, </a:t>
            </a:r>
            <a:br>
              <a:rPr lang="en-US" sz="2400" dirty="0"/>
            </a:br>
            <a:r>
              <a:rPr lang="en-US" sz="2400" dirty="0"/>
              <a:t>e) </a:t>
            </a:r>
            <a:r>
              <a:rPr lang="en-US" sz="2400" dirty="0" err="1"/>
              <a:t>Demografsku</a:t>
            </a:r>
            <a:r>
              <a:rPr lang="en-US" sz="2400" dirty="0"/>
              <a:t> </a:t>
            </a:r>
            <a:r>
              <a:rPr lang="en-US" sz="2400" dirty="0" err="1"/>
              <a:t>strukturu</a:t>
            </a:r>
            <a:r>
              <a:rPr lang="en-US" sz="2400" dirty="0"/>
              <a:t>, </a:t>
            </a:r>
            <a:br>
              <a:rPr lang="en-US" sz="2400" dirty="0"/>
            </a:br>
            <a:r>
              <a:rPr lang="en-US" sz="2400" dirty="0"/>
              <a:t>f) </a:t>
            </a:r>
            <a:r>
              <a:rPr lang="en-US" sz="2400" dirty="0" err="1"/>
              <a:t>Veličinu</a:t>
            </a:r>
            <a:r>
              <a:rPr lang="en-US" sz="2400" dirty="0"/>
              <a:t> </a:t>
            </a:r>
            <a:r>
              <a:rPr lang="en-US" sz="2400" dirty="0" err="1"/>
              <a:t>javnog</a:t>
            </a:r>
            <a:r>
              <a:rPr lang="en-US" sz="2400" dirty="0"/>
              <a:t> </a:t>
            </a:r>
            <a:r>
              <a:rPr lang="en-US" sz="2400" dirty="0" err="1"/>
              <a:t>sektora</a:t>
            </a:r>
            <a:r>
              <a:rPr lang="en-US" sz="2400" dirty="0"/>
              <a:t> (</a:t>
            </a:r>
            <a:r>
              <a:rPr lang="en-US" sz="2400" dirty="0" err="1"/>
              <a:t>obujam</a:t>
            </a:r>
            <a:r>
              <a:rPr lang="en-US" sz="2400" dirty="0"/>
              <a:t> </a:t>
            </a:r>
            <a:r>
              <a:rPr lang="en-US" sz="2400" dirty="0" err="1"/>
              <a:t>nadležnosti</a:t>
            </a:r>
            <a:r>
              <a:rPr lang="en-US" sz="2400" dirty="0"/>
              <a:t> </a:t>
            </a:r>
            <a:r>
              <a:rPr lang="en-US" sz="2400" dirty="0" err="1"/>
              <a:t>države</a:t>
            </a:r>
            <a:r>
              <a:rPr lang="en-US" sz="2400" dirty="0"/>
              <a:t>) </a:t>
            </a:r>
            <a:r>
              <a:rPr lang="en-US" sz="2400" dirty="0" err="1"/>
              <a:t>i</a:t>
            </a:r>
            <a:r>
              <a:rPr lang="en-US" sz="2400" dirty="0"/>
              <a:t> </a:t>
            </a:r>
            <a:br>
              <a:rPr lang="en-US" sz="2400" dirty="0"/>
            </a:br>
            <a:r>
              <a:rPr lang="en-US" sz="2400" dirty="0"/>
              <a:t>g) </a:t>
            </a:r>
            <a:r>
              <a:rPr lang="en-US" sz="2400" dirty="0" err="1"/>
              <a:t>Ekonomske</a:t>
            </a:r>
            <a:r>
              <a:rPr lang="en-US" sz="2400" dirty="0"/>
              <a:t> </a:t>
            </a:r>
            <a:r>
              <a:rPr lang="en-US" sz="2400" dirty="0" err="1"/>
              <a:t>integracije</a:t>
            </a:r>
            <a:r>
              <a:rPr lang="en-US" sz="2400" dirty="0"/>
              <a:t>.</a:t>
            </a:r>
            <a:br>
              <a:rPr lang="en-US" sz="2400" dirty="0"/>
            </a:br>
            <a:br>
              <a:rPr lang="en-US" sz="2400" dirty="0"/>
            </a:br>
            <a:endParaRPr lang="en-US" sz="24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5010"/>
            <a:ext cx="9144000" cy="5727032"/>
          </a:xfrm>
        </p:spPr>
        <p:txBody>
          <a:bodyPr>
            <a:noAutofit/>
          </a:bodyPr>
          <a:lstStyle/>
          <a:p>
            <a:pPr algn="l"/>
            <a:r>
              <a:rPr lang="en-US" sz="2000" dirty="0"/>
              <a:t>- </a:t>
            </a:r>
            <a:r>
              <a:rPr lang="en-US" sz="2000" dirty="0" err="1"/>
              <a:t>utjecaj</a:t>
            </a:r>
            <a:r>
              <a:rPr lang="en-US" sz="2000" dirty="0"/>
              <a:t> </a:t>
            </a:r>
            <a:r>
              <a:rPr lang="en-US" sz="2000" dirty="0" err="1"/>
              <a:t>koji</a:t>
            </a:r>
            <a:r>
              <a:rPr lang="en-US" sz="2000" dirty="0"/>
              <a:t> </a:t>
            </a:r>
            <a:r>
              <a:rPr lang="en-US" sz="2000" dirty="0" err="1"/>
              <a:t>ima</a:t>
            </a:r>
            <a:r>
              <a:rPr lang="en-US" sz="2000" dirty="0"/>
              <a:t> </a:t>
            </a:r>
            <a:r>
              <a:rPr lang="en-US" sz="2000" dirty="0" err="1"/>
              <a:t>obim</a:t>
            </a:r>
            <a:r>
              <a:rPr lang="en-US" sz="2000" dirty="0"/>
              <a:t> </a:t>
            </a:r>
            <a:r>
              <a:rPr lang="en-US" sz="2000" dirty="0" err="1"/>
              <a:t>finansijske</a:t>
            </a:r>
            <a:r>
              <a:rPr lang="en-US" sz="2000" dirty="0"/>
              <a:t> </a:t>
            </a:r>
            <a:r>
              <a:rPr lang="en-US" sz="2000" dirty="0" err="1"/>
              <a:t>aktivnosti</a:t>
            </a:r>
            <a:r>
              <a:rPr lang="en-US" sz="2000" dirty="0"/>
              <a:t> </a:t>
            </a:r>
            <a:r>
              <a:rPr lang="en-US" sz="2000" dirty="0" err="1"/>
              <a:t>države</a:t>
            </a:r>
            <a:r>
              <a:rPr lang="en-US" sz="2000" dirty="0"/>
              <a:t>, </a:t>
            </a:r>
            <a:r>
              <a:rPr lang="en-US" sz="2000" dirty="0" err="1"/>
              <a:t>odnosno</a:t>
            </a:r>
            <a:r>
              <a:rPr lang="en-US" sz="2000" dirty="0"/>
              <a:t> </a:t>
            </a:r>
            <a:r>
              <a:rPr lang="en-US" sz="2000" dirty="0" err="1"/>
              <a:t>st</a:t>
            </a:r>
            <a:r>
              <a:rPr lang="bs-Latn-BA" sz="2000" dirty="0"/>
              <a:t>e</a:t>
            </a:r>
            <a:r>
              <a:rPr lang="en-US" sz="2000" dirty="0"/>
              <a:t>p</a:t>
            </a:r>
            <a:r>
              <a:rPr lang="bs-Latn-BA" sz="2000" dirty="0"/>
              <a:t>e</a:t>
            </a:r>
            <a:r>
              <a:rPr lang="en-US" sz="2000" dirty="0"/>
              <a:t>n </a:t>
            </a:r>
            <a:r>
              <a:rPr lang="en-US" sz="2000" dirty="0" err="1"/>
              <a:t>učešća</a:t>
            </a:r>
            <a:r>
              <a:rPr lang="en-US" sz="2000" dirty="0"/>
              <a:t> </a:t>
            </a:r>
            <a:r>
              <a:rPr lang="en-US" sz="2000" dirty="0" err="1"/>
              <a:t>javnih</a:t>
            </a:r>
            <a:r>
              <a:rPr lang="en-US" sz="2000" dirty="0"/>
              <a:t> </a:t>
            </a:r>
            <a:r>
              <a:rPr lang="en-US" sz="2000" dirty="0" err="1"/>
              <a:t>prihoda</a:t>
            </a:r>
            <a:r>
              <a:rPr lang="en-US" sz="2000" dirty="0"/>
              <a:t> u </a:t>
            </a:r>
            <a:r>
              <a:rPr lang="en-US" sz="2000" dirty="0" err="1"/>
              <a:t>ukupnoj</a:t>
            </a:r>
            <a:r>
              <a:rPr lang="en-US" sz="2000" dirty="0"/>
              <a:t> </a:t>
            </a:r>
            <a:r>
              <a:rPr lang="en-US" sz="2000" dirty="0" err="1"/>
              <a:t>novostvorenoj</a:t>
            </a:r>
            <a:r>
              <a:rPr lang="en-US" sz="2000" dirty="0"/>
              <a:t> </a:t>
            </a:r>
            <a:r>
              <a:rPr lang="en-US" sz="2000" dirty="0" err="1"/>
              <a:t>vrijednosti</a:t>
            </a:r>
            <a:r>
              <a:rPr lang="en-US" sz="2000" dirty="0"/>
              <a:t> </a:t>
            </a:r>
            <a:r>
              <a:rPr lang="en-US" sz="2000" dirty="0" err="1"/>
              <a:t>kao</a:t>
            </a:r>
            <a:r>
              <a:rPr lang="en-US" sz="2000" dirty="0"/>
              <a:t> </a:t>
            </a:r>
            <a:r>
              <a:rPr lang="en-US" sz="2000" dirty="0" err="1"/>
              <a:t>pokazatelj</a:t>
            </a:r>
            <a:r>
              <a:rPr lang="en-US" sz="2000" dirty="0"/>
              <a:t> </a:t>
            </a:r>
            <a:r>
              <a:rPr lang="en-US" sz="2000" dirty="0" err="1"/>
              <a:t>realiziranja</a:t>
            </a:r>
            <a:r>
              <a:rPr lang="en-US" sz="2000" dirty="0"/>
              <a:t> </a:t>
            </a:r>
            <a:r>
              <a:rPr lang="en-US" sz="2000" dirty="0" err="1"/>
              <a:t>ekonomske</a:t>
            </a:r>
            <a:r>
              <a:rPr lang="en-US" sz="2000" dirty="0"/>
              <a:t> </a:t>
            </a:r>
            <a:r>
              <a:rPr lang="en-US" sz="2000" dirty="0" err="1"/>
              <a:t>i</a:t>
            </a:r>
            <a:r>
              <a:rPr lang="en-US" sz="2000" dirty="0"/>
              <a:t> </a:t>
            </a:r>
            <a:r>
              <a:rPr lang="en-US" sz="2000" dirty="0" err="1"/>
              <a:t>socijalne</a:t>
            </a:r>
            <a:r>
              <a:rPr lang="en-US" sz="2000" dirty="0"/>
              <a:t> </a:t>
            </a:r>
            <a:r>
              <a:rPr lang="en-US" sz="2000" dirty="0" err="1"/>
              <a:t>funkcije</a:t>
            </a:r>
            <a:r>
              <a:rPr lang="en-US" sz="2000" dirty="0"/>
              <a:t> </a:t>
            </a:r>
            <a:r>
              <a:rPr lang="en-US" sz="2000" dirty="0" err="1"/>
              <a:t>države</a:t>
            </a:r>
            <a:r>
              <a:rPr lang="en-US" sz="2000" dirty="0"/>
              <a:t>. </a:t>
            </a:r>
            <a:r>
              <a:rPr lang="en-US" sz="2000" dirty="0" err="1"/>
              <a:t>Dostignuti</a:t>
            </a:r>
            <a:r>
              <a:rPr lang="en-US" sz="2000" dirty="0"/>
              <a:t> </a:t>
            </a:r>
            <a:r>
              <a:rPr lang="en-US" sz="2000" dirty="0" err="1"/>
              <a:t>st</a:t>
            </a:r>
            <a:r>
              <a:rPr lang="bs-Latn-BA" sz="2000" dirty="0"/>
              <a:t>e</a:t>
            </a:r>
            <a:r>
              <a:rPr lang="en-US" sz="2000" dirty="0"/>
              <a:t>p</a:t>
            </a:r>
            <a:r>
              <a:rPr lang="bs-Latn-BA" sz="2000" dirty="0"/>
              <a:t>e</a:t>
            </a:r>
            <a:r>
              <a:rPr lang="en-US" sz="2000" dirty="0"/>
              <a:t>n </a:t>
            </a:r>
            <a:r>
              <a:rPr lang="en-US" sz="2000" dirty="0" err="1"/>
              <a:t>ekonomskog</a:t>
            </a:r>
            <a:r>
              <a:rPr lang="en-US" sz="2000" dirty="0"/>
              <a:t> </a:t>
            </a:r>
            <a:r>
              <a:rPr lang="en-US" sz="2000" dirty="0" err="1"/>
              <a:t>razvoja</a:t>
            </a:r>
            <a:r>
              <a:rPr lang="en-US" sz="2000" dirty="0"/>
              <a:t>, </a:t>
            </a:r>
            <a:r>
              <a:rPr lang="en-US" sz="2000" dirty="0" err="1"/>
              <a:t>odnosno</a:t>
            </a:r>
            <a:r>
              <a:rPr lang="en-US" sz="2000" dirty="0"/>
              <a:t>, </a:t>
            </a:r>
            <a:r>
              <a:rPr lang="en-US" sz="2000" dirty="0" err="1"/>
              <a:t>količina</a:t>
            </a:r>
            <a:r>
              <a:rPr lang="en-US" sz="2000" dirty="0"/>
              <a:t> </a:t>
            </a:r>
            <a:r>
              <a:rPr lang="en-US" sz="2000" dirty="0" err="1"/>
              <a:t>ukupne</a:t>
            </a:r>
            <a:r>
              <a:rPr lang="en-US" sz="2000" dirty="0"/>
              <a:t> </a:t>
            </a:r>
            <a:r>
              <a:rPr lang="en-US" sz="2000" dirty="0" err="1"/>
              <a:t>novostvorene</a:t>
            </a:r>
            <a:r>
              <a:rPr lang="en-US" sz="2000" dirty="0"/>
              <a:t> </a:t>
            </a:r>
            <a:r>
              <a:rPr lang="en-US" sz="2000" dirty="0" err="1"/>
              <a:t>vrijednosti</a:t>
            </a:r>
            <a:r>
              <a:rPr lang="en-US" sz="2000" dirty="0"/>
              <a:t> u </a:t>
            </a:r>
            <a:r>
              <a:rPr lang="en-US" sz="2000" dirty="0" err="1"/>
              <a:t>određenom</a:t>
            </a:r>
            <a:r>
              <a:rPr lang="en-US" sz="2000" dirty="0"/>
              <a:t> </a:t>
            </a:r>
            <a:r>
              <a:rPr lang="en-US" sz="2000" dirty="0" err="1"/>
              <a:t>sistemu</a:t>
            </a:r>
            <a:r>
              <a:rPr lang="en-US" sz="2000" dirty="0"/>
              <a:t>, </a:t>
            </a:r>
            <a:r>
              <a:rPr lang="en-US" sz="2000" dirty="0" err="1"/>
              <a:t>pokazuje</a:t>
            </a:r>
            <a:r>
              <a:rPr lang="en-US" sz="2000" dirty="0"/>
              <a:t> </a:t>
            </a:r>
            <a:r>
              <a:rPr lang="en-US" sz="2000" dirty="0" err="1"/>
              <a:t>nam</a:t>
            </a:r>
            <a:r>
              <a:rPr lang="en-US" sz="2000" dirty="0"/>
              <a:t> </a:t>
            </a:r>
            <a:r>
              <a:rPr lang="en-US" sz="2000" dirty="0" err="1"/>
              <a:t>kakav</a:t>
            </a:r>
            <a:r>
              <a:rPr lang="en-US" sz="2000" dirty="0"/>
              <a:t> je, u </a:t>
            </a:r>
            <a:r>
              <a:rPr lang="en-US" sz="2000" dirty="0" err="1"/>
              <a:t>kvantitativnom</a:t>
            </a:r>
            <a:r>
              <a:rPr lang="en-US" sz="2000" dirty="0"/>
              <a:t> </a:t>
            </a:r>
            <a:r>
              <a:rPr lang="en-US" sz="2000" dirty="0" err="1"/>
              <a:t>smislu</a:t>
            </a:r>
            <a:r>
              <a:rPr lang="en-US" sz="2000" dirty="0"/>
              <a:t>, </a:t>
            </a:r>
            <a:r>
              <a:rPr lang="en-US" sz="2000" dirty="0" err="1"/>
              <a:t>njegov</a:t>
            </a:r>
            <a:r>
              <a:rPr lang="en-US" sz="2000" dirty="0"/>
              <a:t> </a:t>
            </a:r>
            <a:r>
              <a:rPr lang="en-US" sz="2000" dirty="0" err="1"/>
              <a:t>fiskalni</a:t>
            </a:r>
            <a:r>
              <a:rPr lang="en-US" sz="2000" dirty="0"/>
              <a:t> </a:t>
            </a:r>
            <a:r>
              <a:rPr lang="en-US" sz="2000" dirty="0" err="1"/>
              <a:t>kapacitet</a:t>
            </a:r>
            <a:r>
              <a:rPr lang="en-US" sz="2000" dirty="0"/>
              <a:t>.</a:t>
            </a:r>
            <a:br>
              <a:rPr lang="en-US" sz="2000" dirty="0"/>
            </a:br>
            <a:br>
              <a:rPr lang="en-US" sz="2000" dirty="0"/>
            </a:br>
            <a:r>
              <a:rPr lang="en-US" sz="2000" dirty="0"/>
              <a:t>Da bi se </a:t>
            </a:r>
            <a:r>
              <a:rPr lang="en-US" sz="2000" dirty="0" err="1"/>
              <a:t>percipirala</a:t>
            </a:r>
            <a:r>
              <a:rPr lang="en-US" sz="2000" dirty="0"/>
              <a:t> </a:t>
            </a:r>
            <a:r>
              <a:rPr lang="en-US" sz="2000" dirty="0" err="1"/>
              <a:t>realna</a:t>
            </a:r>
            <a:r>
              <a:rPr lang="en-US" sz="2000" dirty="0"/>
              <a:t> </a:t>
            </a:r>
            <a:r>
              <a:rPr lang="en-US" sz="2000" dirty="0" err="1"/>
              <a:t>slika</a:t>
            </a:r>
            <a:r>
              <a:rPr lang="en-US" sz="2000" dirty="0"/>
              <a:t> </a:t>
            </a:r>
            <a:r>
              <a:rPr lang="en-US" sz="2000" dirty="0" err="1"/>
              <a:t>porezne</a:t>
            </a:r>
            <a:r>
              <a:rPr lang="en-US" sz="2000" dirty="0"/>
              <a:t> </a:t>
            </a:r>
            <a:r>
              <a:rPr lang="en-US" sz="2000" dirty="0" err="1"/>
              <a:t>strukture</a:t>
            </a:r>
            <a:r>
              <a:rPr lang="en-US" sz="2000" dirty="0"/>
              <a:t> </a:t>
            </a:r>
            <a:r>
              <a:rPr lang="en-US" sz="2000" dirty="0" err="1"/>
              <a:t>i</a:t>
            </a:r>
            <a:r>
              <a:rPr lang="en-US" sz="2000" dirty="0"/>
              <a:t> </a:t>
            </a:r>
            <a:r>
              <a:rPr lang="en-US" sz="2000" dirty="0" err="1"/>
              <a:t>njegova</a:t>
            </a:r>
            <a:r>
              <a:rPr lang="en-US" sz="2000" dirty="0"/>
              <a:t> </a:t>
            </a:r>
            <a:r>
              <a:rPr lang="en-US" sz="2000" dirty="0" err="1"/>
              <a:t>procjena</a:t>
            </a:r>
            <a:r>
              <a:rPr lang="en-US" sz="2000" dirty="0"/>
              <a:t> u </a:t>
            </a:r>
            <a:r>
              <a:rPr lang="en-US" sz="2000" dirty="0" err="1"/>
              <a:t>jednoj</a:t>
            </a:r>
            <a:r>
              <a:rPr lang="en-US" sz="2000" dirty="0"/>
              <a:t> </a:t>
            </a:r>
            <a:r>
              <a:rPr lang="en-US" sz="2000" dirty="0" err="1"/>
              <a:t>zemlji</a:t>
            </a:r>
            <a:r>
              <a:rPr lang="en-US" sz="2000" dirty="0"/>
              <a:t> </a:t>
            </a:r>
            <a:r>
              <a:rPr lang="en-US" sz="2000" dirty="0" err="1"/>
              <a:t>treba</a:t>
            </a:r>
            <a:r>
              <a:rPr lang="en-US" sz="2000" dirty="0"/>
              <a:t> </a:t>
            </a:r>
            <a:r>
              <a:rPr lang="en-US" sz="2000" dirty="0" err="1"/>
              <a:t>uzeti</a:t>
            </a:r>
            <a:r>
              <a:rPr lang="en-US" sz="2000" dirty="0"/>
              <a:t> u </a:t>
            </a:r>
            <a:r>
              <a:rPr lang="en-US" sz="2000" dirty="0" err="1"/>
              <a:t>obzir</a:t>
            </a:r>
            <a:r>
              <a:rPr lang="en-US" sz="2000" dirty="0"/>
              <a:t> </a:t>
            </a:r>
            <a:r>
              <a:rPr lang="en-US" sz="2000" dirty="0" err="1"/>
              <a:t>aktualne</a:t>
            </a:r>
            <a:r>
              <a:rPr lang="en-US" sz="2000" dirty="0"/>
              <a:t> </a:t>
            </a:r>
            <a:r>
              <a:rPr lang="en-US" sz="2000" dirty="0" err="1"/>
              <a:t>ekonomske</a:t>
            </a:r>
            <a:r>
              <a:rPr lang="en-US" sz="2000" dirty="0"/>
              <a:t> </a:t>
            </a:r>
            <a:r>
              <a:rPr lang="en-US" sz="2000" dirty="0" err="1"/>
              <a:t>prilike</a:t>
            </a:r>
            <a:r>
              <a:rPr lang="en-US" sz="2000" dirty="0"/>
              <a:t>, </a:t>
            </a:r>
            <a:r>
              <a:rPr lang="en-US" sz="2000" dirty="0" err="1"/>
              <a:t>odnosno</a:t>
            </a:r>
            <a:r>
              <a:rPr lang="en-US" sz="2000" dirty="0"/>
              <a:t> </a:t>
            </a:r>
            <a:r>
              <a:rPr lang="en-US" sz="2000" dirty="0" err="1"/>
              <a:t>ekonomsko-socijalnu</a:t>
            </a:r>
            <a:r>
              <a:rPr lang="en-US" sz="2000" dirty="0"/>
              <a:t> </a:t>
            </a:r>
            <a:r>
              <a:rPr lang="en-US" sz="2000" dirty="0" err="1"/>
              <a:t>strukturu</a:t>
            </a:r>
            <a:r>
              <a:rPr lang="en-US" sz="2000" dirty="0"/>
              <a:t> u </a:t>
            </a:r>
            <a:r>
              <a:rPr lang="en-US" sz="2000" dirty="0" err="1"/>
              <a:t>okviru</a:t>
            </a:r>
            <a:r>
              <a:rPr lang="en-US" sz="2000" dirty="0"/>
              <a:t> </a:t>
            </a:r>
            <a:r>
              <a:rPr lang="en-US" sz="2000" dirty="0" err="1"/>
              <a:t>datog</a:t>
            </a:r>
            <a:r>
              <a:rPr lang="en-US" sz="2000" dirty="0"/>
              <a:t> </a:t>
            </a:r>
            <a:r>
              <a:rPr lang="en-US" sz="2000" dirty="0" err="1"/>
              <a:t>društvenog</a:t>
            </a:r>
            <a:r>
              <a:rPr lang="en-US" sz="2000" dirty="0"/>
              <a:t> </a:t>
            </a:r>
            <a:r>
              <a:rPr lang="en-US" sz="2000" dirty="0" err="1"/>
              <a:t>uređenja</a:t>
            </a:r>
            <a:r>
              <a:rPr lang="en-US" sz="2000" dirty="0"/>
              <a:t> </a:t>
            </a:r>
            <a:r>
              <a:rPr lang="en-US" sz="2000" dirty="0" err="1"/>
              <a:t>i</a:t>
            </a:r>
            <a:r>
              <a:rPr lang="en-US" sz="2000" dirty="0"/>
              <a:t> </a:t>
            </a:r>
            <a:r>
              <a:rPr lang="en-US" sz="2000" dirty="0" err="1"/>
              <a:t>konjukturna</a:t>
            </a:r>
            <a:r>
              <a:rPr lang="en-US" sz="2000" dirty="0"/>
              <a:t> </a:t>
            </a:r>
            <a:r>
              <a:rPr lang="en-US" sz="2000" dirty="0" err="1"/>
              <a:t>kretanja</a:t>
            </a:r>
            <a:r>
              <a:rPr lang="en-US" sz="2000" dirty="0"/>
              <a:t> (</a:t>
            </a:r>
            <a:r>
              <a:rPr lang="en-US" sz="2000" dirty="0" err="1"/>
              <a:t>spektar</a:t>
            </a:r>
            <a:r>
              <a:rPr lang="en-US" sz="2000" dirty="0"/>
              <a:t> </a:t>
            </a:r>
            <a:r>
              <a:rPr lang="en-US" sz="2000" dirty="0" err="1"/>
              <a:t>ekonomskih</a:t>
            </a:r>
            <a:r>
              <a:rPr lang="en-US" sz="2000" dirty="0"/>
              <a:t> </a:t>
            </a:r>
            <a:r>
              <a:rPr lang="en-US" sz="2000" dirty="0" err="1"/>
              <a:t>ciljeva</a:t>
            </a:r>
            <a:r>
              <a:rPr lang="en-US" sz="2000" dirty="0"/>
              <a:t> </a:t>
            </a:r>
            <a:r>
              <a:rPr lang="en-US" sz="2000" dirty="0" err="1">
                <a:sym typeface="+mn-ea"/>
              </a:rPr>
              <a:t>porezne</a:t>
            </a:r>
            <a:r>
              <a:rPr lang="en-US" sz="2000" dirty="0">
                <a:sym typeface="+mn-ea"/>
              </a:rPr>
              <a:t> </a:t>
            </a:r>
            <a:r>
              <a:rPr lang="en-US" sz="2000" dirty="0" err="1">
                <a:sym typeface="+mn-ea"/>
              </a:rPr>
              <a:t>politike</a:t>
            </a:r>
            <a:r>
              <a:rPr lang="en-US" sz="2000" dirty="0">
                <a:sym typeface="+mn-ea"/>
              </a:rPr>
              <a:t> </a:t>
            </a:r>
            <a:r>
              <a:rPr lang="en-US" sz="2000" dirty="0" err="1"/>
              <a:t>koji</a:t>
            </a:r>
            <a:r>
              <a:rPr lang="en-US" sz="2000" dirty="0"/>
              <a:t> se </a:t>
            </a:r>
            <a:r>
              <a:rPr lang="en-US" sz="2000" dirty="0" err="1"/>
              <a:t>ispoljavaju</a:t>
            </a:r>
            <a:r>
              <a:rPr lang="en-US" sz="2000" dirty="0"/>
              <a:t> u </a:t>
            </a:r>
            <a:r>
              <a:rPr lang="en-US" sz="2000" dirty="0" err="1"/>
              <a:t>domenu</a:t>
            </a:r>
            <a:r>
              <a:rPr lang="en-US" sz="2000" dirty="0"/>
              <a:t> </a:t>
            </a:r>
            <a:r>
              <a:rPr lang="en-US" sz="2000" dirty="0" err="1"/>
              <a:t>podsticanja</a:t>
            </a:r>
            <a:r>
              <a:rPr lang="en-US" sz="2000" dirty="0"/>
              <a:t> </a:t>
            </a:r>
            <a:r>
              <a:rPr lang="en-US" sz="2000" dirty="0" err="1"/>
              <a:t>razvoja</a:t>
            </a:r>
            <a:r>
              <a:rPr lang="en-US" sz="2000" dirty="0"/>
              <a:t> </a:t>
            </a:r>
            <a:r>
              <a:rPr lang="en-US" sz="2000" dirty="0" err="1"/>
              <a:t>određenih</a:t>
            </a:r>
            <a:r>
              <a:rPr lang="en-US" sz="2000" dirty="0"/>
              <a:t> </a:t>
            </a:r>
            <a:r>
              <a:rPr lang="en-US" sz="2000" dirty="0" err="1"/>
              <a:t>privrednih</a:t>
            </a:r>
            <a:r>
              <a:rPr lang="en-US" sz="2000" dirty="0"/>
              <a:t> </a:t>
            </a:r>
            <a:r>
              <a:rPr lang="en-US" sz="2000" dirty="0" err="1"/>
              <a:t>oblasti</a:t>
            </a:r>
            <a:r>
              <a:rPr lang="en-US" sz="2000" dirty="0"/>
              <a:t> </a:t>
            </a:r>
            <a:r>
              <a:rPr lang="en-US" sz="2000" dirty="0" err="1"/>
              <a:t>i</a:t>
            </a:r>
            <a:r>
              <a:rPr lang="en-US" sz="2000" dirty="0"/>
              <a:t> grana /</a:t>
            </a:r>
            <a:r>
              <a:rPr lang="en-US" sz="2000" dirty="0" err="1"/>
              <a:t>na</a:t>
            </a:r>
            <a:r>
              <a:rPr lang="en-US" sz="2000" dirty="0"/>
              <a:t> </a:t>
            </a:r>
            <a:r>
              <a:rPr lang="en-US" sz="2000" dirty="0" err="1"/>
              <a:t>primjer</a:t>
            </a:r>
            <a:r>
              <a:rPr lang="en-US" sz="2000" dirty="0"/>
              <a:t>: </a:t>
            </a:r>
            <a:r>
              <a:rPr lang="en-US" sz="2000" dirty="0" err="1"/>
              <a:t>podsticaj</a:t>
            </a:r>
            <a:r>
              <a:rPr lang="en-US" sz="2000" dirty="0"/>
              <a:t> </a:t>
            </a:r>
            <a:r>
              <a:rPr lang="en-US" sz="2000" dirty="0" err="1"/>
              <a:t>industrijske</a:t>
            </a:r>
            <a:r>
              <a:rPr lang="en-US" sz="2000" dirty="0"/>
              <a:t> </a:t>
            </a:r>
            <a:r>
              <a:rPr lang="en-US" sz="2000" dirty="0" err="1"/>
              <a:t>proizvodnje</a:t>
            </a:r>
            <a:r>
              <a:rPr lang="en-US" sz="2000" dirty="0"/>
              <a:t>, </a:t>
            </a:r>
            <a:r>
              <a:rPr lang="en-US" sz="2000" dirty="0" err="1"/>
              <a:t>uvođenje</a:t>
            </a:r>
            <a:r>
              <a:rPr lang="en-US" sz="2000" dirty="0"/>
              <a:t> s</a:t>
            </a:r>
            <a:r>
              <a:rPr lang="bs-Latn-BA" sz="2000" dirty="0"/>
              <a:t>a</a:t>
            </a:r>
            <a:r>
              <a:rPr lang="en-US" sz="2000" dirty="0" err="1"/>
              <a:t>vremene</a:t>
            </a:r>
            <a:r>
              <a:rPr lang="en-US" sz="2000" dirty="0"/>
              <a:t> </a:t>
            </a:r>
            <a:r>
              <a:rPr lang="en-US" sz="2000" dirty="0" err="1"/>
              <a:t>tehnologije</a:t>
            </a:r>
            <a:r>
              <a:rPr lang="en-US" sz="2000" dirty="0"/>
              <a:t>, </a:t>
            </a:r>
            <a:r>
              <a:rPr lang="en-US" sz="2000" dirty="0" err="1"/>
              <a:t>podsticaj</a:t>
            </a:r>
            <a:r>
              <a:rPr lang="en-US" sz="2000" dirty="0"/>
              <a:t> </a:t>
            </a:r>
            <a:r>
              <a:rPr lang="en-US" sz="2000" dirty="0" err="1"/>
              <a:t>intelektualnog</a:t>
            </a:r>
            <a:r>
              <a:rPr lang="en-US" sz="2000" dirty="0"/>
              <a:t> </a:t>
            </a:r>
            <a:r>
              <a:rPr lang="en-US" sz="2000" dirty="0" err="1"/>
              <a:t>stvaralaštva</a:t>
            </a:r>
            <a:r>
              <a:rPr lang="en-US" sz="2000" dirty="0"/>
              <a:t>, </a:t>
            </a:r>
            <a:r>
              <a:rPr lang="en-US" sz="2000" dirty="0" err="1"/>
              <a:t>istraživanja</a:t>
            </a:r>
            <a:r>
              <a:rPr lang="en-US" sz="2000" dirty="0"/>
              <a:t> </a:t>
            </a:r>
            <a:r>
              <a:rPr lang="en-US" sz="2000" dirty="0" err="1"/>
              <a:t>i</a:t>
            </a:r>
            <a:r>
              <a:rPr lang="en-US" sz="2000" dirty="0"/>
              <a:t> </a:t>
            </a:r>
            <a:r>
              <a:rPr lang="en-US" sz="2000" dirty="0" err="1"/>
              <a:t>razvoja</a:t>
            </a:r>
            <a:r>
              <a:rPr lang="en-US" sz="2000" dirty="0"/>
              <a:t>, </a:t>
            </a:r>
            <a:r>
              <a:rPr lang="en-US" sz="2000" dirty="0" err="1"/>
              <a:t>stimuliranje</a:t>
            </a:r>
            <a:r>
              <a:rPr lang="en-US" sz="2000" dirty="0"/>
              <a:t> </a:t>
            </a:r>
            <a:r>
              <a:rPr lang="en-US" sz="2000" dirty="0" err="1"/>
              <a:t>izvoza</a:t>
            </a:r>
            <a:r>
              <a:rPr lang="en-US" sz="2000" dirty="0"/>
              <a:t> </a:t>
            </a:r>
            <a:r>
              <a:rPr lang="en-US" sz="2000" dirty="0" err="1"/>
              <a:t>i</a:t>
            </a:r>
            <a:r>
              <a:rPr lang="en-US" sz="2000" dirty="0"/>
              <a:t> sl./, </a:t>
            </a:r>
            <a:r>
              <a:rPr lang="en-US" sz="2000" dirty="0" err="1"/>
              <a:t>te</a:t>
            </a:r>
            <a:r>
              <a:rPr lang="en-US" sz="2000" dirty="0"/>
              <a:t> </a:t>
            </a:r>
            <a:r>
              <a:rPr lang="en-US" sz="2000" dirty="0" err="1"/>
              <a:t>ekoloških</a:t>
            </a:r>
            <a:r>
              <a:rPr lang="en-US" sz="2000" dirty="0"/>
              <a:t> </a:t>
            </a:r>
            <a:r>
              <a:rPr lang="en-US" sz="2000" dirty="0" err="1"/>
              <a:t>ciljeva</a:t>
            </a:r>
            <a:r>
              <a:rPr lang="en-US" sz="2000" dirty="0"/>
              <a:t> </a:t>
            </a:r>
            <a:r>
              <a:rPr lang="en-US" sz="2000" dirty="0" err="1"/>
              <a:t>koji</a:t>
            </a:r>
            <a:r>
              <a:rPr lang="en-US" sz="2000" dirty="0"/>
              <a:t> se </a:t>
            </a:r>
            <a:r>
              <a:rPr lang="en-US" sz="2000" dirty="0" err="1"/>
              <a:t>ostvaruju</a:t>
            </a:r>
            <a:r>
              <a:rPr lang="en-US" sz="2000" dirty="0"/>
              <a:t> </a:t>
            </a:r>
            <a:r>
              <a:rPr lang="en-US" sz="2000" dirty="0" err="1"/>
              <a:t>tako</a:t>
            </a:r>
            <a:r>
              <a:rPr lang="en-US" sz="2000" dirty="0"/>
              <a:t> </a:t>
            </a:r>
            <a:r>
              <a:rPr lang="en-US" sz="2000" dirty="0" err="1"/>
              <a:t>što</a:t>
            </a:r>
            <a:r>
              <a:rPr lang="en-US" sz="2000" dirty="0"/>
              <a:t> se u </a:t>
            </a:r>
            <a:r>
              <a:rPr lang="en-US" sz="2000" dirty="0" err="1"/>
              <a:t>proizvodnju</a:t>
            </a:r>
            <a:r>
              <a:rPr lang="en-US" sz="2000" dirty="0"/>
              <a:t> </a:t>
            </a:r>
            <a:r>
              <a:rPr lang="en-US" sz="2000" dirty="0" err="1"/>
              <a:t>uvode</a:t>
            </a:r>
            <a:r>
              <a:rPr lang="en-US" sz="2000" dirty="0"/>
              <a:t> </a:t>
            </a:r>
            <a:r>
              <a:rPr lang="en-US" sz="2000" dirty="0" err="1"/>
              <a:t>tehnologije</a:t>
            </a:r>
            <a:r>
              <a:rPr lang="en-US" sz="2000" dirty="0"/>
              <a:t> </a:t>
            </a:r>
            <a:r>
              <a:rPr lang="en-US" sz="2000" dirty="0" err="1"/>
              <a:t>i</a:t>
            </a:r>
            <a:r>
              <a:rPr lang="en-US" sz="2000" dirty="0"/>
              <a:t> </a:t>
            </a:r>
            <a:r>
              <a:rPr lang="en-US" sz="2000" dirty="0" err="1"/>
              <a:t>procesi</a:t>
            </a:r>
            <a:r>
              <a:rPr lang="en-US" sz="2000" dirty="0"/>
              <a:t> </a:t>
            </a:r>
            <a:r>
              <a:rPr lang="en-US" sz="2000" dirty="0" err="1"/>
              <a:t>obrade</a:t>
            </a:r>
            <a:r>
              <a:rPr lang="en-US" sz="2000" dirty="0"/>
              <a:t> </a:t>
            </a:r>
            <a:r>
              <a:rPr lang="en-US" sz="2000" dirty="0" err="1"/>
              <a:t>koji</a:t>
            </a:r>
            <a:r>
              <a:rPr lang="en-US" sz="2000" dirty="0"/>
              <a:t> </a:t>
            </a:r>
            <a:r>
              <a:rPr lang="en-US" sz="2000" dirty="0" err="1"/>
              <a:t>služe</a:t>
            </a:r>
            <a:r>
              <a:rPr lang="en-US" sz="2000" dirty="0"/>
              <a:t> za </a:t>
            </a:r>
            <a:r>
              <a:rPr lang="en-US" sz="2000" dirty="0" err="1"/>
              <a:t>zaštitu</a:t>
            </a:r>
            <a:r>
              <a:rPr lang="en-US" sz="2000" dirty="0"/>
              <a:t> </a:t>
            </a:r>
            <a:r>
              <a:rPr lang="en-US" sz="2000" dirty="0" err="1"/>
              <a:t>i</a:t>
            </a:r>
            <a:r>
              <a:rPr lang="en-US" sz="2000" dirty="0"/>
              <a:t> </a:t>
            </a:r>
            <a:r>
              <a:rPr lang="en-US" sz="2000" dirty="0" err="1"/>
              <a:t>očuvanje</a:t>
            </a:r>
            <a:r>
              <a:rPr lang="en-US" sz="2000" dirty="0"/>
              <a:t> </a:t>
            </a:r>
            <a:r>
              <a:rPr lang="en-US" sz="2000" dirty="0" err="1"/>
              <a:t>prirodne</a:t>
            </a:r>
            <a:r>
              <a:rPr lang="en-US" sz="2000" dirty="0"/>
              <a:t> </a:t>
            </a:r>
            <a:r>
              <a:rPr lang="en-US" sz="2000" dirty="0" err="1"/>
              <a:t>okoline</a:t>
            </a:r>
            <a:r>
              <a:rPr lang="en-US" sz="2000" dirty="0"/>
              <a:t>)</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2" y="914400"/>
            <a:ext cx="8429658" cy="5249545"/>
          </a:xfrm>
        </p:spPr>
        <p:txBody>
          <a:bodyPr>
            <a:normAutofit/>
          </a:bodyPr>
          <a:lstStyle/>
          <a:p>
            <a:pPr algn="l"/>
            <a:r>
              <a:rPr lang="en-US" sz="2400" dirty="0" err="1"/>
              <a:t>Različit</a:t>
            </a:r>
            <a:r>
              <a:rPr lang="en-US" sz="2400" dirty="0"/>
              <a:t> </a:t>
            </a:r>
            <a:r>
              <a:rPr lang="en-US" sz="2400" dirty="0" err="1"/>
              <a:t>položaj</a:t>
            </a:r>
            <a:r>
              <a:rPr lang="en-US" sz="2400" dirty="0"/>
              <a:t> </a:t>
            </a:r>
            <a:r>
              <a:rPr lang="en-US" sz="2400" dirty="0" err="1"/>
              <a:t>direktnih</a:t>
            </a:r>
            <a:r>
              <a:rPr lang="en-US" sz="2400" dirty="0"/>
              <a:t> </a:t>
            </a:r>
            <a:r>
              <a:rPr lang="en-US" sz="2400" dirty="0" err="1"/>
              <a:t>i</a:t>
            </a:r>
            <a:r>
              <a:rPr lang="en-US" sz="2400" dirty="0"/>
              <a:t> </a:t>
            </a:r>
            <a:r>
              <a:rPr lang="en-US" sz="2400" dirty="0" err="1"/>
              <a:t>indirektnih</a:t>
            </a:r>
            <a:r>
              <a:rPr lang="en-US" sz="2400" dirty="0"/>
              <a:t> </a:t>
            </a:r>
            <a:r>
              <a:rPr lang="en-US" sz="2400" dirty="0" err="1"/>
              <a:t>poreza</a:t>
            </a:r>
            <a:r>
              <a:rPr lang="en-US" sz="2400" dirty="0"/>
              <a:t> u </a:t>
            </a:r>
            <a:r>
              <a:rPr lang="en-US" sz="2400" dirty="0" err="1"/>
              <a:t>sistemu</a:t>
            </a:r>
            <a:r>
              <a:rPr lang="en-US" sz="2400" dirty="0"/>
              <a:t> </a:t>
            </a:r>
            <a:r>
              <a:rPr lang="en-US" sz="2400" dirty="0" err="1"/>
              <a:t>odražava</a:t>
            </a:r>
            <a:r>
              <a:rPr lang="en-US" sz="2400" dirty="0"/>
              <a:t> se </a:t>
            </a:r>
            <a:r>
              <a:rPr lang="en-US" sz="2400" dirty="0" err="1"/>
              <a:t>i</a:t>
            </a:r>
            <a:r>
              <a:rPr lang="en-US" sz="2400" dirty="0"/>
              <a:t> </a:t>
            </a:r>
            <a:r>
              <a:rPr lang="en-US" sz="2400" dirty="0" err="1"/>
              <a:t>na</a:t>
            </a:r>
            <a:r>
              <a:rPr lang="en-US" sz="2400" dirty="0"/>
              <a:t> </a:t>
            </a:r>
            <a:r>
              <a:rPr lang="en-US" sz="2400" dirty="0" err="1"/>
              <a:t>njihovo</a:t>
            </a:r>
            <a:r>
              <a:rPr lang="en-US" sz="2400" dirty="0"/>
              <a:t> </a:t>
            </a:r>
            <a:r>
              <a:rPr lang="en-US" sz="2400" dirty="0" err="1"/>
              <a:t>zastupljenost</a:t>
            </a:r>
            <a:r>
              <a:rPr lang="en-US" sz="2400" dirty="0"/>
              <a:t> u </a:t>
            </a:r>
            <a:r>
              <a:rPr lang="en-US" sz="2400" dirty="0" err="1"/>
              <a:t>prikupljenim</a:t>
            </a:r>
            <a:r>
              <a:rPr lang="en-US" sz="2400" dirty="0"/>
              <a:t> </a:t>
            </a:r>
            <a:r>
              <a:rPr lang="en-US" sz="2400" dirty="0" err="1"/>
              <a:t>prihodima</a:t>
            </a:r>
            <a:r>
              <a:rPr lang="en-US" sz="2400" dirty="0"/>
              <a:t>, </a:t>
            </a:r>
            <a:r>
              <a:rPr lang="en-US" sz="2400" dirty="0" err="1"/>
              <a:t>odnosno</a:t>
            </a:r>
            <a:r>
              <a:rPr lang="en-US" sz="2400" dirty="0"/>
              <a:t> </a:t>
            </a:r>
            <a:r>
              <a:rPr lang="en-US" sz="2400" dirty="0" err="1"/>
              <a:t>na</a:t>
            </a:r>
            <a:r>
              <a:rPr lang="en-US" sz="2400" dirty="0"/>
              <a:t> </a:t>
            </a:r>
            <a:r>
              <a:rPr lang="en-US" sz="2400" dirty="0" err="1"/>
              <a:t>učešću</a:t>
            </a:r>
            <a:r>
              <a:rPr lang="en-US" sz="2400" dirty="0"/>
              <a:t> </a:t>
            </a:r>
            <a:r>
              <a:rPr lang="en-US" sz="2400" dirty="0" err="1"/>
              <a:t>prihoda</a:t>
            </a:r>
            <a:r>
              <a:rPr lang="en-US" sz="2400" dirty="0"/>
              <a:t> od </a:t>
            </a:r>
            <a:r>
              <a:rPr lang="en-US" sz="2400" dirty="0" err="1"/>
              <a:t>direktnih</a:t>
            </a:r>
            <a:r>
              <a:rPr lang="en-US" sz="2400" dirty="0"/>
              <a:t> </a:t>
            </a:r>
            <a:r>
              <a:rPr lang="en-US" sz="2400" dirty="0" err="1"/>
              <a:t>i</a:t>
            </a:r>
            <a:r>
              <a:rPr lang="en-US" sz="2400" dirty="0"/>
              <a:t> </a:t>
            </a:r>
            <a:r>
              <a:rPr lang="en-US" sz="2400" dirty="0" err="1"/>
              <a:t>indirektnih</a:t>
            </a:r>
            <a:r>
              <a:rPr lang="en-US" sz="2400" dirty="0"/>
              <a:t> </a:t>
            </a:r>
            <a:r>
              <a:rPr lang="en-US" sz="2400" dirty="0" err="1"/>
              <a:t>poreza</a:t>
            </a:r>
            <a:r>
              <a:rPr lang="en-US" sz="2400" dirty="0"/>
              <a:t> u </a:t>
            </a:r>
            <a:r>
              <a:rPr lang="en-US" sz="2400" dirty="0" err="1"/>
              <a:t>ukupnim</a:t>
            </a:r>
            <a:r>
              <a:rPr lang="en-US" sz="2400" dirty="0"/>
              <a:t> </a:t>
            </a:r>
            <a:r>
              <a:rPr lang="en-US" sz="2400" dirty="0" err="1"/>
              <a:t>prihodima</a:t>
            </a:r>
            <a:r>
              <a:rPr lang="en-US" sz="2400" dirty="0"/>
              <a:t>, </a:t>
            </a:r>
            <a:r>
              <a:rPr lang="en-US" sz="2400" dirty="0" err="1"/>
              <a:t>pri</a:t>
            </a:r>
            <a:r>
              <a:rPr lang="en-US" sz="2400" dirty="0"/>
              <a:t> </a:t>
            </a:r>
            <a:r>
              <a:rPr lang="en-US" sz="2400" dirty="0" err="1"/>
              <a:t>čemu</a:t>
            </a:r>
            <a:r>
              <a:rPr lang="en-US" sz="2400" dirty="0"/>
              <a:t> se </a:t>
            </a:r>
            <a:r>
              <a:rPr lang="en-US" sz="2400" dirty="0" err="1"/>
              <a:t>kao</a:t>
            </a:r>
            <a:r>
              <a:rPr lang="en-US" sz="2400" dirty="0"/>
              <a:t> </a:t>
            </a:r>
            <a:r>
              <a:rPr lang="en-US" sz="2400" dirty="0" err="1"/>
              <a:t>karakteristika</a:t>
            </a:r>
            <a:r>
              <a:rPr lang="en-US" sz="2400" dirty="0"/>
              <a:t> </a:t>
            </a:r>
            <a:r>
              <a:rPr lang="en-US" sz="2400" dirty="0" err="1"/>
              <a:t>poreznih</a:t>
            </a:r>
            <a:r>
              <a:rPr lang="en-US" sz="2400" dirty="0"/>
              <a:t> </a:t>
            </a:r>
            <a:r>
              <a:rPr lang="en-US" sz="2400" dirty="0" err="1"/>
              <a:t>sistema</a:t>
            </a:r>
            <a:r>
              <a:rPr lang="en-US" sz="2400" dirty="0"/>
              <a:t> </a:t>
            </a:r>
            <a:r>
              <a:rPr lang="en-US" sz="2400" dirty="0" err="1"/>
              <a:t>manje</a:t>
            </a:r>
            <a:r>
              <a:rPr lang="en-US" sz="2400" dirty="0"/>
              <a:t> </a:t>
            </a:r>
            <a:r>
              <a:rPr lang="en-US" sz="2400" dirty="0" err="1"/>
              <a:t>razvijenih</a:t>
            </a:r>
            <a:r>
              <a:rPr lang="en-US" sz="2400" dirty="0"/>
              <a:t> </a:t>
            </a:r>
            <a:r>
              <a:rPr lang="en-US" sz="2400" dirty="0" err="1"/>
              <a:t>država</a:t>
            </a:r>
            <a:r>
              <a:rPr lang="en-US" sz="2400" dirty="0"/>
              <a:t> </a:t>
            </a:r>
            <a:r>
              <a:rPr lang="en-US" sz="2400" dirty="0" err="1"/>
              <a:t>izdvaja</a:t>
            </a:r>
            <a:r>
              <a:rPr lang="en-US" sz="2400" dirty="0"/>
              <a:t> </a:t>
            </a:r>
            <a:r>
              <a:rPr lang="en-US" sz="2400" dirty="0" err="1"/>
              <a:t>veće</a:t>
            </a:r>
            <a:r>
              <a:rPr lang="en-US" sz="2400" dirty="0"/>
              <a:t> </a:t>
            </a:r>
            <a:r>
              <a:rPr lang="en-US" sz="2400" dirty="0" err="1"/>
              <a:t>učešće</a:t>
            </a:r>
            <a:r>
              <a:rPr lang="en-US" sz="2400" dirty="0"/>
              <a:t> </a:t>
            </a:r>
            <a:r>
              <a:rPr lang="en-US" sz="2400" dirty="0" err="1"/>
              <a:t>prihoda</a:t>
            </a:r>
            <a:r>
              <a:rPr lang="en-US" sz="2400" dirty="0"/>
              <a:t> od </a:t>
            </a:r>
            <a:r>
              <a:rPr lang="en-US" sz="2400" dirty="0" err="1"/>
              <a:t>indirektnih</a:t>
            </a:r>
            <a:r>
              <a:rPr lang="en-US" sz="2400" dirty="0"/>
              <a:t> </a:t>
            </a:r>
            <a:r>
              <a:rPr lang="en-US" sz="2400" dirty="0" err="1"/>
              <a:t>poreza</a:t>
            </a:r>
            <a:r>
              <a:rPr lang="en-US" sz="2400" dirty="0"/>
              <a:t>. </a:t>
            </a:r>
            <a:br>
              <a:rPr lang="en-US" sz="2400" dirty="0"/>
            </a:br>
            <a:br>
              <a:rPr lang="en-US" sz="800" dirty="0"/>
            </a:br>
            <a:r>
              <a:rPr lang="en-US" sz="2400" dirty="0"/>
              <a:t>"U </a:t>
            </a:r>
            <a:r>
              <a:rPr lang="en-US" sz="2400" dirty="0" err="1"/>
              <a:t>modernim</a:t>
            </a:r>
            <a:r>
              <a:rPr lang="en-US" sz="2400" dirty="0"/>
              <a:t> </a:t>
            </a:r>
            <a:r>
              <a:rPr lang="en-US" sz="2400" dirty="0" err="1"/>
              <a:t>državama</a:t>
            </a:r>
            <a:r>
              <a:rPr lang="en-US" sz="2400" dirty="0"/>
              <a:t> </a:t>
            </a:r>
            <a:r>
              <a:rPr lang="en-US" sz="2400" dirty="0" err="1"/>
              <a:t>sve</a:t>
            </a:r>
            <a:r>
              <a:rPr lang="en-US" sz="2400" dirty="0"/>
              <a:t> </a:t>
            </a:r>
            <a:r>
              <a:rPr lang="en-US" sz="2400" dirty="0" err="1"/>
              <a:t>više</a:t>
            </a:r>
            <a:r>
              <a:rPr lang="en-US" sz="2400" dirty="0"/>
              <a:t> </a:t>
            </a:r>
            <a:r>
              <a:rPr lang="en-US" sz="2400" dirty="0" err="1"/>
              <a:t>raste</a:t>
            </a:r>
            <a:r>
              <a:rPr lang="en-US" sz="2400" dirty="0"/>
              <a:t> </a:t>
            </a:r>
            <a:r>
              <a:rPr lang="en-US" sz="2400" dirty="0" err="1"/>
              <a:t>značenje</a:t>
            </a:r>
            <a:r>
              <a:rPr lang="en-US" sz="2400" dirty="0"/>
              <a:t> </a:t>
            </a:r>
            <a:r>
              <a:rPr lang="en-US" sz="2400" dirty="0" err="1"/>
              <a:t>potrošnih</a:t>
            </a:r>
            <a:r>
              <a:rPr lang="en-US" sz="2400" dirty="0"/>
              <a:t> </a:t>
            </a:r>
            <a:r>
              <a:rPr lang="en-US" sz="2400" dirty="0" err="1"/>
              <a:t>poreza</a:t>
            </a:r>
            <a:r>
              <a:rPr lang="en-US" sz="2400" dirty="0"/>
              <a:t> (</a:t>
            </a:r>
            <a:r>
              <a:rPr lang="en-US" sz="2400" dirty="0" err="1"/>
              <a:t>uz</a:t>
            </a:r>
            <a:r>
              <a:rPr lang="en-US" sz="2400" dirty="0"/>
              <a:t> </a:t>
            </a:r>
            <a:r>
              <a:rPr lang="en-US" sz="2400" dirty="0" err="1"/>
              <a:t>pojedinačne</a:t>
            </a:r>
            <a:r>
              <a:rPr lang="en-US" sz="2400" dirty="0"/>
              <a:t> </a:t>
            </a:r>
            <a:r>
              <a:rPr lang="en-US" sz="2400" dirty="0" err="1"/>
              <a:t>poreze</a:t>
            </a:r>
            <a:r>
              <a:rPr lang="en-US" sz="2400" dirty="0"/>
              <a:t> </a:t>
            </a:r>
            <a:r>
              <a:rPr lang="en-US" sz="2400" dirty="0" err="1"/>
              <a:t>na</a:t>
            </a:r>
            <a:r>
              <a:rPr lang="en-US" sz="2400" dirty="0"/>
              <a:t> </a:t>
            </a:r>
            <a:r>
              <a:rPr lang="en-US" sz="2400" dirty="0" err="1"/>
              <a:t>promet</a:t>
            </a:r>
            <a:r>
              <a:rPr lang="en-US" sz="2400" dirty="0"/>
              <a:t> u </a:t>
            </a:r>
            <a:r>
              <a:rPr lang="en-US" sz="2400" dirty="0" err="1"/>
              <a:t>porezne</a:t>
            </a:r>
            <a:r>
              <a:rPr lang="en-US" sz="2400" dirty="0"/>
              <a:t> </a:t>
            </a:r>
            <a:r>
              <a:rPr lang="en-US" sz="2400" dirty="0" err="1"/>
              <a:t>sustave</a:t>
            </a:r>
            <a:r>
              <a:rPr lang="en-US" sz="2400" dirty="0"/>
              <a:t> </a:t>
            </a:r>
            <a:r>
              <a:rPr lang="en-US" sz="2400" dirty="0" err="1"/>
              <a:t>većine</a:t>
            </a:r>
            <a:r>
              <a:rPr lang="en-US" sz="2400" dirty="0"/>
              <a:t> </a:t>
            </a:r>
            <a:r>
              <a:rPr lang="en-US" sz="2400" dirty="0" err="1"/>
              <a:t>zemalja</a:t>
            </a:r>
            <a:r>
              <a:rPr lang="en-US" sz="2400" dirty="0"/>
              <a:t> </a:t>
            </a:r>
            <a:r>
              <a:rPr lang="en-US" sz="2400" dirty="0" err="1"/>
              <a:t>uključuje</a:t>
            </a:r>
            <a:r>
              <a:rPr lang="en-US" sz="2400" dirty="0"/>
              <a:t> se </a:t>
            </a:r>
            <a:r>
              <a:rPr lang="en-US" sz="2400" dirty="0" err="1"/>
              <a:t>i</a:t>
            </a:r>
            <a:r>
              <a:rPr lang="en-US" sz="2400" dirty="0"/>
              <a:t> </a:t>
            </a:r>
            <a:r>
              <a:rPr lang="en-US" sz="2400" dirty="0" err="1"/>
              <a:t>opći</a:t>
            </a:r>
            <a:r>
              <a:rPr lang="en-US" sz="2400" dirty="0"/>
              <a:t> </a:t>
            </a:r>
            <a:r>
              <a:rPr lang="en-US" sz="2400" dirty="0" err="1"/>
              <a:t>porez</a:t>
            </a:r>
            <a:r>
              <a:rPr lang="en-US" sz="2400" dirty="0"/>
              <a:t> </a:t>
            </a:r>
            <a:r>
              <a:rPr lang="en-US" sz="2400" dirty="0" err="1"/>
              <a:t>na</a:t>
            </a:r>
            <a:r>
              <a:rPr lang="en-US" sz="2400" dirty="0"/>
              <a:t> </a:t>
            </a:r>
            <a:r>
              <a:rPr lang="en-US" sz="2400" dirty="0" err="1"/>
              <a:t>promet</a:t>
            </a:r>
            <a:r>
              <a:rPr lang="en-US" sz="2400" dirty="0"/>
              <a:t>), a </a:t>
            </a:r>
            <a:r>
              <a:rPr lang="en-US" sz="2400" dirty="0" err="1"/>
              <a:t>direktni</a:t>
            </a:r>
            <a:r>
              <a:rPr lang="en-US" sz="2400" dirty="0"/>
              <a:t> </a:t>
            </a:r>
            <a:r>
              <a:rPr lang="en-US" sz="2400" dirty="0" err="1"/>
              <a:t>porezi</a:t>
            </a:r>
            <a:r>
              <a:rPr lang="en-US" sz="2400" dirty="0"/>
              <a:t> - </a:t>
            </a:r>
            <a:r>
              <a:rPr lang="en-US" sz="2400" dirty="0" err="1"/>
              <a:t>porez</a:t>
            </a:r>
            <a:r>
              <a:rPr lang="en-US" sz="2400" dirty="0"/>
              <a:t> </a:t>
            </a:r>
            <a:r>
              <a:rPr lang="en-US" sz="2400" dirty="0" err="1"/>
              <a:t>na</a:t>
            </a:r>
            <a:r>
              <a:rPr lang="en-US" sz="2400" dirty="0"/>
              <a:t> </a:t>
            </a:r>
            <a:r>
              <a:rPr lang="en-US" sz="2400" dirty="0" err="1"/>
              <a:t>dohodak</a:t>
            </a:r>
            <a:r>
              <a:rPr lang="en-US" sz="2400" dirty="0"/>
              <a:t> </a:t>
            </a:r>
            <a:r>
              <a:rPr lang="en-US" sz="2400" dirty="0" err="1"/>
              <a:t>i</a:t>
            </a:r>
            <a:r>
              <a:rPr lang="en-US" sz="2400" dirty="0"/>
              <a:t> </a:t>
            </a:r>
            <a:r>
              <a:rPr lang="en-US" sz="2400" dirty="0" err="1"/>
              <a:t>porez</a:t>
            </a:r>
            <a:r>
              <a:rPr lang="en-US" sz="2400" dirty="0"/>
              <a:t> </a:t>
            </a:r>
            <a:r>
              <a:rPr lang="en-US" sz="2400" dirty="0" err="1"/>
              <a:t>na</a:t>
            </a:r>
            <a:r>
              <a:rPr lang="en-US" sz="2400" dirty="0"/>
              <a:t> </a:t>
            </a:r>
            <a:r>
              <a:rPr lang="en-US" sz="2400" dirty="0" err="1"/>
              <a:t>dobit</a:t>
            </a:r>
            <a:r>
              <a:rPr lang="en-US" sz="2400" dirty="0"/>
              <a:t> - </a:t>
            </a:r>
            <a:r>
              <a:rPr lang="en-US" sz="2400" dirty="0" err="1"/>
              <a:t>sve</a:t>
            </a:r>
            <a:r>
              <a:rPr lang="en-US" sz="2400" dirty="0"/>
              <a:t> </a:t>
            </a:r>
            <a:r>
              <a:rPr lang="en-US" sz="2400" dirty="0" err="1"/>
              <a:t>su</a:t>
            </a:r>
            <a:r>
              <a:rPr lang="en-US" sz="2400" dirty="0"/>
              <a:t> </a:t>
            </a:r>
            <a:r>
              <a:rPr lang="en-US" sz="2400" dirty="0" err="1"/>
              <a:t>izdašniji</a:t>
            </a:r>
            <a:r>
              <a:rPr lang="en-US" sz="2400" dirty="0"/>
              <a:t> </a:t>
            </a:r>
            <a:r>
              <a:rPr lang="en-US" sz="2400" dirty="0" err="1"/>
              <a:t>izvor</a:t>
            </a:r>
            <a:r>
              <a:rPr lang="en-US" sz="2400" dirty="0"/>
              <a:t> </a:t>
            </a:r>
            <a:r>
              <a:rPr lang="en-US" sz="2400" dirty="0" err="1"/>
              <a:t>prihoda</a:t>
            </a:r>
            <a:r>
              <a:rPr lang="en-US" sz="2400" dirty="0"/>
              <a:t> </a:t>
            </a:r>
            <a:r>
              <a:rPr lang="en-US" sz="2400" dirty="0" err="1"/>
              <a:t>kojim</a:t>
            </a:r>
            <a:r>
              <a:rPr lang="en-US" sz="2400" dirty="0"/>
              <a:t> se </a:t>
            </a:r>
            <a:r>
              <a:rPr lang="en-US" sz="2400" dirty="0" err="1"/>
              <a:t>financiraju</a:t>
            </a:r>
            <a:r>
              <a:rPr lang="en-US" sz="2400" dirty="0"/>
              <a:t> </a:t>
            </a:r>
            <a:r>
              <a:rPr lang="en-US" sz="2400" dirty="0" err="1"/>
              <a:t>povećani</a:t>
            </a:r>
            <a:r>
              <a:rPr lang="en-US" sz="2400" dirty="0"/>
              <a:t> </a:t>
            </a:r>
            <a:r>
              <a:rPr lang="en-US" sz="2400" dirty="0" err="1"/>
              <a:t>javni</a:t>
            </a:r>
            <a:r>
              <a:rPr lang="en-US" sz="2400" dirty="0"/>
              <a:t> </a:t>
            </a:r>
            <a:r>
              <a:rPr lang="en-US" sz="2400" dirty="0" err="1"/>
              <a:t>rashodi</a:t>
            </a:r>
            <a:r>
              <a:rPr lang="en-US" sz="2400" dirty="0"/>
              <a:t>" (</a:t>
            </a:r>
            <a:r>
              <a:rPr lang="en-US" sz="2400" dirty="0" err="1"/>
              <a:t>Jelčić</a:t>
            </a:r>
            <a:r>
              <a:rPr lang="en-US" sz="2400" dirty="0"/>
              <a:t> B.)</a:t>
            </a:r>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370" y="745490"/>
            <a:ext cx="8290493" cy="5920005"/>
          </a:xfrm>
        </p:spPr>
        <p:txBody>
          <a:bodyPr>
            <a:noAutofit/>
          </a:bodyPr>
          <a:lstStyle/>
          <a:p>
            <a:pPr algn="l"/>
            <a:br>
              <a:rPr lang="en-US" sz="2400" dirty="0"/>
            </a:br>
            <a:br>
              <a:rPr lang="en-US" sz="2400" dirty="0"/>
            </a:br>
            <a:r>
              <a:rPr lang="en-US" sz="2400" dirty="0" err="1"/>
              <a:t>Visoko</a:t>
            </a:r>
            <a:r>
              <a:rPr lang="en-US" sz="2400" dirty="0"/>
              <a:t> </a:t>
            </a:r>
            <a:r>
              <a:rPr lang="en-US" sz="2400" dirty="0" err="1"/>
              <a:t>razvijene</a:t>
            </a:r>
            <a:r>
              <a:rPr lang="en-US" sz="2400" dirty="0"/>
              <a:t> </a:t>
            </a:r>
            <a:r>
              <a:rPr lang="en-US" sz="2400" dirty="0" err="1"/>
              <a:t>zemlje</a:t>
            </a:r>
            <a:r>
              <a:rPr lang="en-US" sz="2400" dirty="0"/>
              <a:t> </a:t>
            </a:r>
            <a:r>
              <a:rPr lang="en-US" sz="2400" dirty="0" err="1"/>
              <a:t>prevashodno</a:t>
            </a:r>
            <a:r>
              <a:rPr lang="en-US" sz="2400" dirty="0"/>
              <a:t> </a:t>
            </a:r>
            <a:r>
              <a:rPr lang="en-US" sz="2400" dirty="0" err="1"/>
              <a:t>karakterizira</a:t>
            </a:r>
            <a:r>
              <a:rPr lang="en-US" sz="2400" dirty="0"/>
              <a:t> </a:t>
            </a:r>
            <a:r>
              <a:rPr lang="en-US" sz="2400" dirty="0" err="1"/>
              <a:t>široka</a:t>
            </a:r>
            <a:r>
              <a:rPr lang="en-US" sz="2400" dirty="0"/>
              <a:t> </a:t>
            </a:r>
            <a:r>
              <a:rPr lang="en-US" sz="2400" dirty="0" err="1"/>
              <a:t>zastupljenost</a:t>
            </a:r>
            <a:r>
              <a:rPr lang="en-US" sz="2400" dirty="0"/>
              <a:t> </a:t>
            </a:r>
            <a:r>
              <a:rPr lang="en-US" sz="2400" dirty="0" err="1"/>
              <a:t>prihoda</a:t>
            </a:r>
            <a:r>
              <a:rPr lang="en-US" sz="2400" dirty="0"/>
              <a:t> od </a:t>
            </a:r>
            <a:r>
              <a:rPr lang="en-US" sz="2400" dirty="0" err="1"/>
              <a:t>poreza</a:t>
            </a:r>
            <a:r>
              <a:rPr lang="en-US" sz="2400" dirty="0"/>
              <a:t> </a:t>
            </a:r>
            <a:r>
              <a:rPr lang="en-US" sz="2400" dirty="0" err="1"/>
              <a:t>na</a:t>
            </a:r>
            <a:r>
              <a:rPr lang="en-US" sz="2400" dirty="0"/>
              <a:t> </a:t>
            </a:r>
            <a:r>
              <a:rPr lang="en-US" sz="2400" dirty="0" err="1"/>
              <a:t>dohodak</a:t>
            </a:r>
            <a:r>
              <a:rPr lang="en-US" sz="2400" dirty="0"/>
              <a:t> </a:t>
            </a:r>
            <a:r>
              <a:rPr lang="en-US" sz="2400" dirty="0" err="1"/>
              <a:t>i</a:t>
            </a:r>
            <a:r>
              <a:rPr lang="en-US" sz="2400" dirty="0"/>
              <a:t> </a:t>
            </a:r>
            <a:r>
              <a:rPr lang="en-US" sz="2400" dirty="0" err="1"/>
              <a:t>dobit</a:t>
            </a:r>
            <a:r>
              <a:rPr lang="en-US" sz="2400" dirty="0"/>
              <a:t>, </a:t>
            </a:r>
            <a:r>
              <a:rPr lang="en-US" sz="2400" dirty="0" err="1"/>
              <a:t>te</a:t>
            </a:r>
            <a:r>
              <a:rPr lang="en-US" sz="2400" dirty="0"/>
              <a:t> u </a:t>
            </a:r>
            <a:r>
              <a:rPr lang="en-US" sz="2400" dirty="0" err="1"/>
              <a:t>nešto</a:t>
            </a:r>
            <a:r>
              <a:rPr lang="en-US" sz="2400" dirty="0"/>
              <a:t> </a:t>
            </a:r>
            <a:r>
              <a:rPr lang="en-US" sz="2400" dirty="0" err="1"/>
              <a:t>manjem</a:t>
            </a:r>
            <a:r>
              <a:rPr lang="en-US" sz="2400" dirty="0"/>
              <a:t> </a:t>
            </a:r>
            <a:r>
              <a:rPr lang="en-US" sz="2400" dirty="0" err="1"/>
              <a:t>opsegu</a:t>
            </a:r>
            <a:r>
              <a:rPr lang="en-US" sz="2400" dirty="0"/>
              <a:t>, </a:t>
            </a:r>
            <a:r>
              <a:rPr lang="en-US" sz="2400" dirty="0" err="1"/>
              <a:t>prihoda</a:t>
            </a:r>
            <a:r>
              <a:rPr lang="en-US" sz="2400" dirty="0"/>
              <a:t> od </a:t>
            </a:r>
            <a:r>
              <a:rPr lang="en-US" sz="2400" dirty="0" err="1"/>
              <a:t>poreza</a:t>
            </a:r>
            <a:r>
              <a:rPr lang="en-US" sz="2400" dirty="0"/>
              <a:t> </a:t>
            </a:r>
            <a:r>
              <a:rPr lang="en-US" sz="2400" dirty="0" err="1"/>
              <a:t>na</a:t>
            </a:r>
            <a:r>
              <a:rPr lang="en-US" sz="2400" dirty="0"/>
              <a:t> </a:t>
            </a:r>
            <a:r>
              <a:rPr lang="en-US" sz="2400" dirty="0" err="1"/>
              <a:t>imovinu</a:t>
            </a:r>
            <a:r>
              <a:rPr lang="en-US" sz="2400" dirty="0"/>
              <a:t>. </a:t>
            </a:r>
            <a:br>
              <a:rPr lang="en-US" sz="2400" dirty="0"/>
            </a:br>
            <a:br>
              <a:rPr lang="en-US" sz="2400" dirty="0"/>
            </a:br>
            <a:r>
              <a:rPr lang="en-US" sz="2400" dirty="0" err="1"/>
              <a:t>Razvijene</a:t>
            </a:r>
            <a:r>
              <a:rPr lang="en-US" sz="2400" dirty="0"/>
              <a:t> </a:t>
            </a:r>
            <a:r>
              <a:rPr lang="en-US" sz="2400" dirty="0" err="1"/>
              <a:t>zemlje</a:t>
            </a:r>
            <a:r>
              <a:rPr lang="en-US" sz="2400" dirty="0"/>
              <a:t> </a:t>
            </a:r>
            <a:r>
              <a:rPr lang="en-US" sz="2400" dirty="0" err="1"/>
              <a:t>strukturu</a:t>
            </a:r>
            <a:r>
              <a:rPr lang="en-US" sz="2400" dirty="0"/>
              <a:t> </a:t>
            </a:r>
            <a:r>
              <a:rPr lang="en-US" sz="2400" dirty="0" err="1"/>
              <a:t>poreznih</a:t>
            </a:r>
            <a:r>
              <a:rPr lang="en-US" sz="2400" dirty="0"/>
              <a:t> </a:t>
            </a:r>
            <a:r>
              <a:rPr lang="en-US" sz="2400" dirty="0" err="1"/>
              <a:t>sistema</a:t>
            </a:r>
            <a:r>
              <a:rPr lang="en-US" sz="2400" dirty="0"/>
              <a:t> </a:t>
            </a:r>
            <a:r>
              <a:rPr lang="en-US" sz="2400" dirty="0" err="1"/>
              <a:t>uspostavljaju</a:t>
            </a:r>
            <a:r>
              <a:rPr lang="en-US" sz="2400" dirty="0"/>
              <a:t> </a:t>
            </a:r>
            <a:r>
              <a:rPr lang="en-US" sz="2400" dirty="0" err="1"/>
              <a:t>tako</a:t>
            </a:r>
            <a:r>
              <a:rPr lang="en-US" sz="2400" dirty="0"/>
              <a:t> da </a:t>
            </a:r>
            <a:r>
              <a:rPr lang="en-US" sz="2400" dirty="0" err="1"/>
              <a:t>služi</a:t>
            </a:r>
            <a:r>
              <a:rPr lang="en-US" sz="2400" dirty="0"/>
              <a:t> </a:t>
            </a:r>
            <a:r>
              <a:rPr lang="en-US" sz="2400" dirty="0" err="1"/>
              <a:t>ostvarenju</a:t>
            </a:r>
            <a:r>
              <a:rPr lang="en-US" sz="2400" dirty="0"/>
              <a:t> </a:t>
            </a:r>
            <a:r>
              <a:rPr lang="en-US" sz="2400" dirty="0" err="1"/>
              <a:t>ekonomskih</a:t>
            </a:r>
            <a:r>
              <a:rPr lang="en-US" sz="2400" dirty="0"/>
              <a:t>, </a:t>
            </a:r>
            <a:r>
              <a:rPr lang="en-US" sz="2400" dirty="0" err="1"/>
              <a:t>socijalnih</a:t>
            </a:r>
            <a:r>
              <a:rPr lang="en-US" sz="2400" dirty="0"/>
              <a:t>, </a:t>
            </a:r>
            <a:r>
              <a:rPr lang="en-US" sz="2400" dirty="0" err="1"/>
              <a:t>razvojnih</a:t>
            </a:r>
            <a:r>
              <a:rPr lang="en-US" sz="2400" dirty="0"/>
              <a:t>, </a:t>
            </a:r>
            <a:r>
              <a:rPr lang="en-US" sz="2400" dirty="0" err="1"/>
              <a:t>demografskih</a:t>
            </a:r>
            <a:r>
              <a:rPr lang="en-US" sz="2400" dirty="0"/>
              <a:t> </a:t>
            </a:r>
            <a:r>
              <a:rPr lang="en-US" sz="2400" dirty="0" err="1"/>
              <a:t>i</a:t>
            </a:r>
            <a:r>
              <a:rPr lang="en-US" sz="2400" dirty="0"/>
              <a:t> </a:t>
            </a:r>
            <a:r>
              <a:rPr lang="en-US" sz="2400" dirty="0" err="1"/>
              <a:t>drugih</a:t>
            </a:r>
            <a:r>
              <a:rPr lang="en-US" sz="2400" dirty="0"/>
              <a:t> </a:t>
            </a:r>
            <a:r>
              <a:rPr lang="en-US" sz="2400" dirty="0" err="1"/>
              <a:t>zahtjeva</a:t>
            </a:r>
            <a:r>
              <a:rPr lang="en-US" sz="2400" dirty="0"/>
              <a:t> </a:t>
            </a:r>
            <a:r>
              <a:rPr lang="en-US" sz="2400" dirty="0" err="1"/>
              <a:t>i</a:t>
            </a:r>
            <a:r>
              <a:rPr lang="en-US" sz="2400" dirty="0"/>
              <a:t> </a:t>
            </a:r>
            <a:r>
              <a:rPr lang="en-US" sz="2400" dirty="0" err="1"/>
              <a:t>ciljeva</a:t>
            </a:r>
            <a:r>
              <a:rPr lang="en-US" sz="2400" dirty="0"/>
              <a:t>. </a:t>
            </a:r>
            <a:br>
              <a:rPr lang="en-US" sz="2400" dirty="0"/>
            </a:br>
            <a:r>
              <a:rPr lang="en-US" sz="2400" dirty="0" err="1"/>
              <a:t>Porezni</a:t>
            </a:r>
            <a:r>
              <a:rPr lang="en-US" sz="2400" dirty="0"/>
              <a:t> moral u </a:t>
            </a:r>
            <a:r>
              <a:rPr lang="en-US" sz="2400" dirty="0" err="1"/>
              <a:t>razvijenim</a:t>
            </a:r>
            <a:r>
              <a:rPr lang="en-US" sz="2400" dirty="0"/>
              <a:t> </a:t>
            </a:r>
            <a:r>
              <a:rPr lang="en-US" sz="2400" dirty="0" err="1"/>
              <a:t>zemljama</a:t>
            </a:r>
            <a:r>
              <a:rPr lang="en-US" sz="2400" dirty="0"/>
              <a:t> je </a:t>
            </a:r>
            <a:r>
              <a:rPr lang="en-US" sz="2400" dirty="0" err="1"/>
              <a:t>na</a:t>
            </a:r>
            <a:r>
              <a:rPr lang="en-US" sz="2400" dirty="0"/>
              <a:t> </a:t>
            </a:r>
            <a:r>
              <a:rPr lang="en-US" sz="2400" dirty="0" err="1"/>
              <a:t>visokoj</a:t>
            </a:r>
            <a:r>
              <a:rPr lang="en-US" sz="2400" dirty="0"/>
              <a:t> </a:t>
            </a:r>
            <a:r>
              <a:rPr lang="en-US" sz="2400" dirty="0" err="1"/>
              <a:t>razini</a:t>
            </a:r>
            <a:r>
              <a:rPr lang="en-US" sz="2400" dirty="0"/>
              <a:t>, </a:t>
            </a:r>
            <a:r>
              <a:rPr lang="en-US" sz="2400" dirty="0" err="1"/>
              <a:t>tako</a:t>
            </a:r>
            <a:r>
              <a:rPr lang="en-US" sz="2400" dirty="0"/>
              <a:t> da </a:t>
            </a:r>
            <a:r>
              <a:rPr lang="en-US" sz="2400" dirty="0" err="1"/>
              <a:t>prihodi</a:t>
            </a:r>
            <a:r>
              <a:rPr lang="en-US" sz="2400" dirty="0"/>
              <a:t> od </a:t>
            </a:r>
            <a:r>
              <a:rPr lang="en-US" sz="2400" dirty="0" err="1"/>
              <a:t>direktnih</a:t>
            </a:r>
            <a:r>
              <a:rPr lang="en-US" sz="2400" dirty="0"/>
              <a:t> </a:t>
            </a:r>
            <a:r>
              <a:rPr lang="en-US" sz="2400" dirty="0" err="1"/>
              <a:t>poreza</a:t>
            </a:r>
            <a:r>
              <a:rPr lang="en-US" sz="2400" dirty="0"/>
              <a:t> </a:t>
            </a:r>
            <a:r>
              <a:rPr lang="en-US" sz="2400" dirty="0" err="1"/>
              <a:t>predstavljaju</a:t>
            </a:r>
            <a:r>
              <a:rPr lang="en-US" sz="2400" dirty="0"/>
              <a:t> </a:t>
            </a:r>
            <a:r>
              <a:rPr lang="en-US" sz="2400" dirty="0" err="1"/>
              <a:t>relativno</a:t>
            </a:r>
            <a:r>
              <a:rPr lang="en-US" sz="2400" dirty="0"/>
              <a:t> </a:t>
            </a:r>
            <a:r>
              <a:rPr lang="en-US" sz="2400" dirty="0" err="1"/>
              <a:t>stabilan</a:t>
            </a:r>
            <a:r>
              <a:rPr lang="en-US" sz="2400" dirty="0"/>
              <a:t> </a:t>
            </a:r>
            <a:r>
              <a:rPr lang="en-US" sz="2400" dirty="0" err="1"/>
              <a:t>izvor</a:t>
            </a:r>
            <a:r>
              <a:rPr lang="en-US" sz="2400" dirty="0"/>
              <a:t> </a:t>
            </a:r>
            <a:r>
              <a:rPr lang="en-US" sz="2400" dirty="0" err="1"/>
              <a:t>prihoda</a:t>
            </a:r>
            <a:r>
              <a:rPr lang="en-US" sz="2400" dirty="0"/>
              <a:t> za </a:t>
            </a:r>
            <a:r>
              <a:rPr lang="en-US" sz="2400" dirty="0" err="1"/>
              <a:t>državu</a:t>
            </a:r>
            <a:r>
              <a:rPr lang="en-US" sz="2400" dirty="0"/>
              <a:t>.</a:t>
            </a:r>
            <a:br>
              <a:rPr lang="en-US" sz="2400" dirty="0"/>
            </a:br>
            <a:r>
              <a:rPr lang="en-US" sz="2400" dirty="0"/>
              <a:t>St</a:t>
            </a:r>
            <a:r>
              <a:rPr lang="bs-Latn-BA" sz="2400" dirty="0"/>
              <a:t>e</a:t>
            </a:r>
            <a:r>
              <a:rPr lang="en-US" sz="2400" dirty="0"/>
              <a:t>p</a:t>
            </a:r>
            <a:r>
              <a:rPr lang="bs-Latn-BA" sz="2400" dirty="0"/>
              <a:t>e</a:t>
            </a:r>
            <a:r>
              <a:rPr lang="en-US" sz="2400" dirty="0"/>
              <a:t>n </a:t>
            </a:r>
            <a:r>
              <a:rPr lang="en-US" sz="2400" dirty="0" err="1"/>
              <a:t>obrazovanosti</a:t>
            </a:r>
            <a:r>
              <a:rPr lang="en-US" sz="2400" dirty="0"/>
              <a:t> </a:t>
            </a:r>
            <a:r>
              <a:rPr lang="en-US" sz="2400" dirty="0" err="1"/>
              <a:t>stanovništva</a:t>
            </a:r>
            <a:r>
              <a:rPr lang="en-US" sz="2400" dirty="0"/>
              <a:t> u </a:t>
            </a:r>
            <a:r>
              <a:rPr lang="en-US" sz="2400" dirty="0" err="1"/>
              <a:t>razvijenijim</a:t>
            </a:r>
            <a:r>
              <a:rPr lang="en-US" sz="2400" dirty="0"/>
              <a:t> </a:t>
            </a:r>
            <a:r>
              <a:rPr lang="en-US" sz="2400" dirty="0" err="1"/>
              <a:t>zemljama</a:t>
            </a:r>
            <a:r>
              <a:rPr lang="en-US" sz="2400" dirty="0"/>
              <a:t> </a:t>
            </a:r>
            <a:r>
              <a:rPr lang="en-US" sz="2400" dirty="0" err="1"/>
              <a:t>viši</a:t>
            </a:r>
            <a:r>
              <a:rPr lang="en-US" sz="2400" dirty="0"/>
              <a:t>, </a:t>
            </a:r>
            <a:r>
              <a:rPr lang="en-US" sz="2400" dirty="0" err="1"/>
              <a:t>savremene</a:t>
            </a:r>
            <a:r>
              <a:rPr lang="en-US" sz="2400" dirty="0"/>
              <a:t> </a:t>
            </a:r>
            <a:r>
              <a:rPr lang="en-US" sz="2400" dirty="0" err="1"/>
              <a:t>informacione</a:t>
            </a:r>
            <a:r>
              <a:rPr lang="en-US" sz="2400" dirty="0"/>
              <a:t> </a:t>
            </a:r>
            <a:r>
              <a:rPr lang="en-US" sz="2400" dirty="0" err="1"/>
              <a:t>tehnologije</a:t>
            </a:r>
            <a:r>
              <a:rPr lang="en-US" sz="2400" dirty="0"/>
              <a:t> </a:t>
            </a:r>
            <a:r>
              <a:rPr lang="en-US" sz="2400" dirty="0" err="1"/>
              <a:t>dostupnije</a:t>
            </a:r>
            <a:r>
              <a:rPr lang="en-US" sz="2400" dirty="0"/>
              <a:t> </a:t>
            </a:r>
            <a:r>
              <a:rPr lang="en-US" sz="2400" dirty="0" err="1">
                <a:sym typeface="+mn-ea"/>
              </a:rPr>
              <a:t>su</a:t>
            </a:r>
            <a:r>
              <a:rPr lang="en-US" sz="2400" dirty="0">
                <a:sym typeface="+mn-ea"/>
              </a:rPr>
              <a:t> </a:t>
            </a:r>
            <a:r>
              <a:rPr lang="en-US" sz="2400" dirty="0"/>
              <a:t>za </a:t>
            </a:r>
            <a:r>
              <a:rPr lang="en-US" sz="2400" dirty="0" err="1"/>
              <a:t>korištenje</a:t>
            </a:r>
            <a:r>
              <a:rPr lang="en-US" sz="2400" dirty="0"/>
              <a:t>, </a:t>
            </a:r>
            <a:r>
              <a:rPr lang="en-US" sz="2400" dirty="0" err="1"/>
              <a:t>što</a:t>
            </a:r>
            <a:r>
              <a:rPr lang="en-US" sz="2400" dirty="0"/>
              <a:t> </a:t>
            </a:r>
            <a:r>
              <a:rPr lang="en-US" sz="2400" dirty="0" err="1"/>
              <a:t>olakšava</a:t>
            </a:r>
            <a:r>
              <a:rPr lang="en-US" sz="2400" dirty="0"/>
              <a:t> </a:t>
            </a:r>
            <a:r>
              <a:rPr lang="en-US" sz="2400" dirty="0" err="1"/>
              <a:t>porezni</a:t>
            </a:r>
            <a:r>
              <a:rPr lang="en-US" sz="2400" dirty="0"/>
              <a:t> </a:t>
            </a:r>
            <a:r>
              <a:rPr lang="en-US" sz="2400" dirty="0" err="1"/>
              <a:t>postupak</a:t>
            </a:r>
            <a:r>
              <a:rPr lang="en-US" sz="2400" dirty="0"/>
              <a:t> </a:t>
            </a:r>
            <a:r>
              <a:rPr lang="en-US" sz="2400" dirty="0" err="1"/>
              <a:t>i</a:t>
            </a:r>
            <a:r>
              <a:rPr lang="en-US" sz="2400" dirty="0"/>
              <a:t> </a:t>
            </a:r>
            <a:r>
              <a:rPr lang="en-US" sz="2400" dirty="0" err="1"/>
              <a:t>poboljšava</a:t>
            </a:r>
            <a:r>
              <a:rPr lang="en-US" sz="2400" dirty="0"/>
              <a:t> </a:t>
            </a:r>
            <a:r>
              <a:rPr lang="en-US" sz="2400" dirty="0" err="1"/>
              <a:t>efikasnost</a:t>
            </a:r>
            <a:r>
              <a:rPr lang="en-US" sz="2400" dirty="0"/>
              <a:t> </a:t>
            </a:r>
            <a:r>
              <a:rPr lang="en-US" sz="2400" dirty="0" err="1"/>
              <a:t>administrativnog</a:t>
            </a:r>
            <a:r>
              <a:rPr lang="en-US" sz="2400" dirty="0"/>
              <a:t> </a:t>
            </a:r>
            <a:r>
              <a:rPr lang="en-US" sz="2400" dirty="0" err="1"/>
              <a:t>aparata</a:t>
            </a:r>
            <a:endParaRPr lang="en-US" sz="2400" dirty="0"/>
          </a:p>
        </p:txBody>
      </p:sp>
      <p:sp>
        <p:nvSpPr>
          <p:cNvPr id="4" name="Text Placeholder 3"/>
          <p:cNvSpPr>
            <a:spLocks noGrp="1"/>
          </p:cNvSpPr>
          <p:nvPr>
            <p:ph type="body" sz="quarter" idx="13"/>
          </p:nvPr>
        </p:nvSpPr>
        <p:spPr/>
        <p:txBody>
          <a:bodyPr>
            <a:normAutofit fontScale="25000" lnSpcReduction="20000"/>
          </a:bodyPr>
          <a:lstStyle/>
          <a:p>
            <a:endParaRPr lang="en-US"/>
          </a:p>
        </p:txBody>
      </p:sp>
    </p:spTree>
  </p:cSld>
  <p:clrMapOvr>
    <a:masterClrMapping/>
  </p:clrMapOvr>
</p:sld>
</file>

<file path=ppt/theme/theme1.xml><?xml version="1.0" encoding="utf-8"?>
<a:theme xmlns:a="http://schemas.openxmlformats.org/drawingml/2006/main" name="A000120140530A93PPBG">
  <a:themeElements>
    <a:clrScheme name="KSO_YELLOW6">
      <a:dk1>
        <a:srgbClr val="434547"/>
      </a:dk1>
      <a:lt1>
        <a:srgbClr val="FFFFFF"/>
      </a:lt1>
      <a:dk2>
        <a:srgbClr val="414345"/>
      </a:dk2>
      <a:lt2>
        <a:srgbClr val="F4F5F7"/>
      </a:lt2>
      <a:accent1>
        <a:srgbClr val="F1C341"/>
      </a:accent1>
      <a:accent2>
        <a:srgbClr val="C9C457"/>
      </a:accent2>
      <a:accent3>
        <a:srgbClr val="ABC068"/>
      </a:accent3>
      <a:accent4>
        <a:srgbClr val="7DAA54"/>
      </a:accent4>
      <a:accent5>
        <a:srgbClr val="72A4B6"/>
      </a:accent5>
      <a:accent6>
        <a:srgbClr val="C00000"/>
      </a:accent6>
      <a:hlink>
        <a:srgbClr val="00B0F0"/>
      </a:hlink>
      <a:folHlink>
        <a:srgbClr val="AFB2B4"/>
      </a:folHlink>
    </a:clrScheme>
    <a:fontScheme name="自定义 19">
      <a:majorFont>
        <a:latin typeface="Arial Rounded MT Bold"/>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itchFamily="34" charset="0"/>
            <a:ea typeface="微软雅黑"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A000120140530A93PPBG</Template>
  <TotalTime>432</TotalTime>
  <Words>735</Words>
  <Application>Microsoft Office PowerPoint</Application>
  <PresentationFormat>On-screen Show (4:3)</PresentationFormat>
  <Paragraphs>32</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Black</vt:lpstr>
      <vt:lpstr>Calibri</vt:lpstr>
      <vt:lpstr>Wingdings</vt:lpstr>
      <vt:lpstr>幼圆</vt:lpstr>
      <vt:lpstr>A000120140530A93PPBG</vt:lpstr>
      <vt:lpstr>Porezni sistem IV blok</vt:lpstr>
      <vt:lpstr>Porezni sistem </vt:lpstr>
      <vt:lpstr>Prema Stiglitzu postoji pet prihvaćenih karakteristika jednog dobrog poreznog sistema koje stoje u uskoj vezi sa poreznim načelima, odnosno njihovom primjenom i to su:   1. Ekonomska efikasnost: porezni sistem ne bi trebao da ometa efikasnu alokaciju resursa.   2. Jednostavnost u administrativnom pogledu: porezni sistem bi trebao da bude jednostavan i relativno jeftin za sprovođenje.   3. Fleksibilnost: porezni sistem treba da bude sposoban da na izmenjene ekonomske okolnosti lako odreaguje (u nakim slučajevima automatski).   4. Politički odgovoran: porezni sistem treba da bude formulisan tako da pojdinci mogu da povere šta plaćaju i pocene koliko tačno taj sistem odražava njihove preference.   5. Pravičnost: porezni sistem mora pravično da se odnosi prema različitim pojedincima</vt:lpstr>
      <vt:lpstr> Savremene države karakterizira to što se njihovi porezni sistemi međusobno, u značajnoj mjeri, razlikuju čak i ukoliko su, većim dijelom, strukturi tih sistema zastupljeni isti porezni oblici.   Međusobne razlike su izražene:   u odnosu na porezne oblike i podoblike, te njihove elemente, koji jedan porezni sistem čine osobenim u odnosu na ostale,  u odnosu na izdašnost postojećih poreza, odnosno obim javnih prihoda koji se tim porezima ubiru, kao i raspoređivanju prikupljenih fiskalnih prihoda između centralne i nižih nivoa vlasti,  prema ekonomskoj efikasnosti datih poreza,  ostvarenoj pravednosti,  efektima koji ostvaruju u ekonomskom i društvenom sistemu, te sistemu javnih prihoda.  </vt:lpstr>
      <vt:lpstr>Strukturu poreznih sistema determiniraju neki od slijedećih faktora:   stepen privrednog razvoja,  društveno-ekonomsko uređenje i stepen otvorenosti ekonomije,  karakter državnog uređenja,  elastičnost pojedinih poreznih oblika,  nivo obrazovanosti stanovništva i mogućnost primjene novih tehnologija,  struktura radne snage,  sistem finansiranja socijalnog osiguranja,  članstvo u međunarodnim organizacijama,  kulturno-historijski razvoj i utjecaj tradicije  </vt:lpstr>
      <vt:lpstr>Jelčić B. među faktore koji utječu na socio-ekonomske i političke odnose u određenoj državi, a koji istodobno utječu na porezni sustav i mjere porezne politike koje će se primijeniti u toj državi, ubraja:   a) Ustavno uređenje,  b) Centralizaciju odnosno decentralizaciju,  c) Veličinu i teritoriju,  d) Broj stanovnika i gustoću naseljenosti,  e) Demografsku strukturu,  f) Veličinu javnog sektora (obujam nadležnosti države) i  g) Ekonomske integracije.  </vt:lpstr>
      <vt:lpstr>- utjecaj koji ima obim finansijske aktivnosti države, odnosno stepen učešća javnih prihoda u ukupnoj novostvorenoj vrijednosti kao pokazatelj realiziranja ekonomske i socijalne funkcije države. Dostignuti stepen ekonomskog razvoja, odnosno, količina ukupne novostvorene vrijednosti u određenom sistemu, pokazuje nam kakav je, u kvantitativnom smislu, njegov fiskalni kapacitet.  Da bi se percipirala realna slika porezne strukture i njegova procjena u jednoj zemlji treba uzeti u obzir aktualne ekonomske prilike, odnosno ekonomsko-socijalnu strukturu u okviru datog društvenog uređenja i konjukturna kretanja (spektar ekonomskih ciljeva porezne politike koji se ispoljavaju u domenu podsticanja razvoja određenih privrednih oblasti i grana /na primjer: podsticaj industrijske proizvodnje, uvođenje savremene tehnologije, podsticaj intelektualnog stvaralaštva, istraživanja i razvoja, stimuliranje izvoza i sl./, te ekoloških ciljeva koji se ostvaruju tako što se u proizvodnju uvode tehnologije i procesi obrade koji služe za zaštitu i očuvanje prirodne okoline)</vt:lpstr>
      <vt:lpstr>Različit položaj direktnih i indirektnih poreza u sistemu odražava se i na njihovo zastupljenost u prikupljenim prihodima, odnosno na učešću prihoda od direktnih i indirektnih poreza u ukupnim prihodima, pri čemu se kao karakteristika poreznih sistema manje razvijenih država izdvaja veće učešće prihoda od indirektnih poreza.   "U modernim državama sve više raste značenje potrošnih poreza (uz pojedinačne poreze na promet u porezne sustave većine zemalja uključuje se i opći porez na promet), a direktni porezi - porez na dohodak i porez na dobit - sve su izdašniji izvor prihoda kojim se financiraju povećani javni rashodi" (Jelčić B.)</vt:lpstr>
      <vt:lpstr>  Visoko razvijene zemlje prevashodno karakterizira široka zastupljenost prihoda od poreza na dohodak i dobit, te u nešto manjem opsegu, prihoda od poreza na imovinu.   Razvijene zemlje strukturu poreznih sistema uspostavljaju tako da služi ostvarenju ekonomskih, socijalnih, razvojnih, demografskih i drugih zahtjeva i ciljeva.  Porezni moral u razvijenim zemljama je na visokoj razini, tako da prihodi od direktnih poreza predstavljaju relativno stabilan izvor prihoda za državu. Stepen obrazovanosti stanovništva u razvijenijim zemljama viši, savremene informacione tehnologije dostupnije su za korištenje, što olakšava porezni postupak i poboljšava efikasnost administrativnog aparata</vt:lpstr>
      <vt:lpstr>Nerazvijene zemlje često karakterizira nekonzistentna struktura poreznih sistema, sa imanentnim pravnim prazninama, i disharmoničan međusobni odnos činilaca takvih sistema, te razuđenim spektrom postavljenih principa i ciljeva, čije ostvarenje nailazi na prepreke i dovodi do suprostavljenih efekata koji nastaju uslijed postojanja tzv. "porezne džungle"  Zemlje u razvoju i slabo razvijene ukazuju na dominantnu prisutnost prihoda od indirektnih poreza, tj. poreza na potrošnju (promet proizvoda i usluga, carine, akcize) na kojima se temelje javni prihodi. Daju primat izdašnosti u odnosu na druge zahtjeve savremenih poreznih principa. Zemlje sa otvorenom tržišnom ekonomijom, u kojima nesmetano djeluju zakonitosti tržišta, kroz sistem oporezivanja, koristeći i direktne i indirektne porezne oblike, uvođenjem izvjesnog spektra poreznih oslobođenja i olakšica nastoje optimalno realizirati postavljene ciljeve porezne politike, koji nisu isključivo fiskalni, i doprinijeti adekvatnoj alokaciji resursa. </vt:lpstr>
      <vt:lpstr>    Bizmark u Njemačkoj, Gladstone i Disraeli u Britaniji, nakon njih Franklin Roosevelt u SAD-a uveli su novo shvaćanje odgovornosti države za socijalnu sigurnost pučanstva – to je bila država blagostanja u kojoj vlada preinačuje tržišne snage da bi zaštitila pojedinca od nepredvidivih okolnosti i pučanstvu zajamčila minimalni životni standard. [ Samuelson A. P. &amp; Nordhaus D. W.]   Važne mjere državne politike u državi blagostanja podrazumijevaju omogućavanje penzija, osiguranje od bolesti i nezgode, osiguranje od nezaposlenosti, zdravstveno osiguranje, programe za hranu i stanovanje, pomoći porodičnim domaćinstvima i dohodovne potpore za određene grupe stanovništva.   </vt:lpstr>
      <vt:lpstr>Da li porezima treba opteretiti potrošnju ili dohodak?   - te u vezi s tim, koji su argumenti na strani jedne, koji na strani druge skupine poreza?  Unatoč prigovorima da obuhvaća samo potrošeni, a ne i onaj dio dohotka čija je potrošnja odgođena (ušteđeni dio),   sa stajališta pravednosti porez na promet ima određenih prednosti pred porezom na dohodak.</vt:lpstr>
      <vt:lpstr> 1. porezom na promet opterećen je svako ko troši, pa i onaj pojedinac koji ne radi ili malo radi; 2. dobici od igara na sreću, ukoliko se ne oporezuju drugim porezom, podliježu oporezivanju porezom na promet pri trošenju; 3. ako netko uštedi dio dohotka stoga što je određene poslove sam obavio, porezom na promet će biti obuhvaćen i taj dio kada se bude trošio; 4. dohodak ostvaren na „crnom tržištu“ oporezuje se porezom na promet u trenutku njegovog trošenja; 5. svojim proporcionalnim stopama, porez na promet blaže opterećuje dio dohotka koji se troši; 6. porezna evazija je kod poreza na promet rjeđa pojava; 7. jednostavniji je i transparentniji od poreza na dohodak; 8. kolebanja u godišnjoj potrošnji pojedinaca mnogo su manja od kolebanja u veličini dohotka; 9. porez na promet je neprimjetniji porez od poreza na dohodak.</vt:lpstr>
      <vt:lpstr>Nedostaci oporezivanja potrošnje odnose se na nemogućnost ostvarivanja vertikalne i horizontalne pravednosti, koje se daleko uspješnije ostvaruju putem oporezivanja dohotka.  Nesporna odlika poreza na dohodak odnosi se na njegovu izdašnost, a nezaobilazna mana, naročito ukoliko se primjenjuje po progresivnim stopama, odnosi se na njegovu kompleksnost i kompliciranost u praktičnoj primjeni, odnosno izvršenju porezne obaveze zbog uzimanja u obzir osobnih okolnosti poreznog obveznika i članova njegovog porodičnog domaćinstva. </vt:lpstr>
      <vt:lpstr>Iako se porez na dohodak može smatrati fiskalno učinkovitim te, s obzirom na činjenicu da je to subjektni porez, se istodobno može smatrati podobnim za ostvarivanje socijalnih ciljeva poreznog sistema, ipak se ovom poreznom obliku upućuje niz prigovora, kao naprimjer:  - problemi u vezi s utvrđivanjem dohotka u teorijskoj i praktičnoj dimenziji,  - manjkavost u neutralnosti jer pogađa štednju i kapital,  - upitna pravičnost odnosno primjena subprincipa oporezivanja prema ekonomskoj snazi radi diferenciranog tretmana pojedinih dijelova dohotka,  - nepostojanje općeprihvaćenih jedinstvenih pravila i kriterija: o objektu oporezivanja, rasponu i visini poreznih stopa, o broju i vrsti poreznih oslobađanja i olakšica, o broju poreznih razreda, o utjecaju osobnih svojstava poreznog obveznika na visinu poreznog opterećenja itd</vt:lpstr>
      <vt:lpstr>Mjesto i uloga pojedinog poreza u poreznom sistemu razlikuje se od države do države i ovisi o ciljevima oporezivanja. O mjestu i ulozi pojedinog poreza u poreznom sistemu ovisi i opredjeljenje za dohodovnu ili potrošnu orijentaciju određenog poreznog sistema.   </vt:lpstr>
      <vt:lpstr> Specifičnost zemalja Centralne i (Jugo)istočne Evrope, koje su se prije tri dekade nalazile u sastavu SFR Jugoslavije, u smislu njihovog društveno-ekonomskog uređenja, izazova i zahtjeva da kao tadašnje ekonomije u izrastanju uspostave porezne sisteme imanentne razvijenim tržišnim ekonomijama, praćene su dilemama u vezi sa stvaranjem uvjeta za provedbe poreznih reformi, te sa odabirom i opredjeljenjem za pojedine porezne oblike.   Govori se o stvaranju, nastajanju pretpostavki za uvođenje savremenog poreza na osobni dohodak i poreza na dodatnu vrijednost u zemljama koje su se nakon socijalističkog društveno-političkog i ekonomskog uređenja našle pred izazovima otvorenog tržišta i konkurencijom (tržišno i industrijski) visoko razvijenih zemalja "Zapada"</vt:lpstr>
      <vt:lpstr>U postkomunistčkim zemljama pri prelasku na tržišnu ekonomiju porezne reforme su morale da se obave za veoma kratko vrijeme za nekoliko godina i u koordinaciji sa drugim fundamentalnim promjenama u privredi.   Početak tranzicionog perioda obilježen je vrlo slabim institucionalnim, infrastrukturnim i drugim raspoloživim resursima, što je iziskivalo pomoć drugih zemalja sa stečenim empirijskim znanjima i izvedenim poukama, kao i uključivanje njihovih i međunarodnih eksperata u pripremama za uvođenje i provođenje poreznih reformi.</vt:lpstr>
      <vt:lpstr>Profesor Arbutina, razmatrajući reforme poreznih sistema tranzicijskih zemalja, ističe da su načela kojima se u okviru međunarodnih odnosa ostvaruje zaštita interesa zemlje, prije svih, načela oporezivanja kao zaštita interesa poreznih obveznika. Provođenje reformi poreznih sistema vršeno je uz pridržavanje osnovnih poreznih načela kao i u razvijenim zemljama.  Kao načela putem kojih se ostvaruje zaštita države, s jedne, i obveznika, s druge strane, Arbutina navodi : 1. načelo zakonitosti, 2. načelo jednakosti, 3. načelo javnog povjerenja u poreznu administraciju, 4. načelo srazmjere plaćanja prema ekonomskoj snazi obveznika, 5. načelo zabrane retroaktivnog djelovanja poreznog zakonodavstva, 6. načela izrade poreznih propisa, 7. načelo transparentnosti. </vt:lpstr>
      <vt:lpstr> Namjera poreznih reformi bila je da se uspostavi tržišno efikasan, održiv i fleksibilan sistem, temeljen na jednakosti, pravednosti i transparentnosti, sa što jednostavnijom strukturom koja, prelaskom na sistem samoprijavljivanja, povlači niže, odnosno prihvatljivije troškove poreznog administriranja.  Uloga poreznih načela povezuje se sa definiranjem elemenata oporezivanja dohotka i efekata primjene takvog poreza u smislu ostvarivanja jednostavnosti, izdašnosti, efikasnosti i pravednosti.   Zaštita poreznih obveznika, pored osiguranja pravne izvjesnosti i sigurnosti, u ekonomsko-socijalnom pogledu vrši se putem ravnomjerne uspostave poreznog opterećenja prema poreznoj snazi, te uvođenjem zaštite egzistencijalnog minimuma putem kojeg se osiguravaju socijalni aspekti oporezivanja. </vt:lpstr>
      <vt:lpstr>Porezne, kao i ekonomske, reforme u zemljama u tranziciji imale su izvjesna ograničenja poput materijalnih, kadrovskih, ideoloških i drugih, koja se nisu mogla s lakoćom premostiti u kratkom roku.    Ograničenja je trebalo premostiti i odgovoriti izazovima postavljenim pred ekonomski i porezni sistem putem odabira adekvatnih poreznopolitičkih i finansijskopolitičkih mjera.   Vito Tanzi navodi slijedeće zahtjeve koji se postavljaju pred zemlje u ekonomskoj tranziciji u vezi s reformiranjem njihovih poreznih sistema:  - potrebno je funkcionalno uspostaviti poreznu administraciju,  - pristupiti sveobuhvatnoj reformi poreznog sistema, - osnovati institucije budžeta, - izvršiti reformu javnih rashoda, - reformirati sistem socijalnog osiguranja.</vt:lpstr>
      <vt:lpstr>Neke zemlje su uvodile osnovne poreze u porezni sistem postepeno (npr. u Poljskoj je porez na lični dohodak uvođen 1990-1991, a VAT juna 1993. godine). druge zemlje (kao npr. Češka Republika i Slovačka Republika) mijenjale su čitav porezni sistem u jednom danu.   Imajući u vidu veliki obuhvat reformi i zahtjeve za prilagođavanje društvenog i ekonomskog, a time i poreznog sistema tržišnim uvjetima privređivanja, neke zemlje su se opredijelile za brze reforme, koje su zbog kratkog vremena od formiranja prijedloga, preko usvajanja, pa sve do njihove realizacije, zbog brzine poduzimanja i potrebe za brzim rezultatima, imale i popratne karakteristike i efekte koji su nadalje zahtijevale vladine mjere za njihovo prevazilaženje.  </vt:lpstr>
      <vt:lpstr>  Osobine brzih reformi bile su:  - oštro smanjenje realnih plaća javnog sektora;  - oštro i općenito, nekritičko smanjenje investicijskih izdataka;  - oštro smanjenje izdataka za poslovanje i održavanje koje vodi bržem pogoršavanju postojeće kapitalne infrastrukture i smanjenom korištenju kapaciteta;  - hitno donošenje poreznih zakona s porezima koji će stvarati poremećaje (porezi na izvoz i finansijske instrumente, prirezi na uvozne carine, porezi na dohodak, itd.), pretjerano povećanje trošarina (na naftu, pivo, itd.);  - uvođenje prethodnog plaćanja poreza, tako da se smanjuje budući iznos poreza;  - oprost poreza;  - brza rasprodaja određene imovine;  - neplaćeni prinudni dopusti javnih službenika;  - različiti maštoviti manevri kojima je cilj „parkiranje“ deficita u dijelove javnog sektora koje ne obuhvata program.</vt:lpstr>
      <vt:lpstr>Savremeni porezni sistemi zahtijevaju:   - harmonizaciju poreza, kako bi se bolje i brže realizirali ciljevi integriranih ekonomskih zajednica, - neutralnost poreza kao instrumenata ekonomske politike, u smislu minimiziranja utjecaja države na ponašanje i donošenje poslovnih odluka poreznih obveznika, - smanjenje poreznog opterećenja, odnosno zaustavljanje povećanog sudjelovanja poreza u društvenom proizvodu, - jednostavnost u oporezivanju,  - prednost oporezivanja potrošnje u odnosu prema oporezivanju dohotka,  - pravednost u oporezivanju, tj. ravnomjerna raspodjela poreznog tereta.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fdsa</dc:title>
  <dc:creator>admin</dc:creator>
  <cp:lastModifiedBy>Edina Sudžuka</cp:lastModifiedBy>
  <cp:revision>46</cp:revision>
  <dcterms:created xsi:type="dcterms:W3CDTF">2014-06-03T02:52:00Z</dcterms:created>
  <dcterms:modified xsi:type="dcterms:W3CDTF">2020-05-07T12:52:51Z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模板文件">
    <vt:lpwstr/>
  </property>
  <property fmtid="{D5CDD505-2E9C-101B-9397-08002B2CF9AE}" pid="3" name="标题">
    <vt:lpwstr>»ÆÉ«ìÅÀö¹âÔÎ_A000120140530A93PPBG</vt:lpwstr>
  </property>
  <property fmtid="{D5CDD505-2E9C-101B-9397-08002B2CF9AE}" pid="4" name="关键字">
    <vt:lpwstr>ìÅÀö¶à²Ê 4:3 »Æ »ÆÉ« ìÅÀö ÃÎ»Ã ¹âÈ¦ V1 </vt:lpwstr>
  </property>
  <property fmtid="{D5CDD505-2E9C-101B-9397-08002B2CF9AE}" pid="5" name="KSOProductBuildVer">
    <vt:lpwstr>1033-10.1.0.5674</vt:lpwstr>
  </property>
</Properties>
</file>