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1BEF-6BAD-4FC3-8B52-725E046D6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68D63-535A-41AE-A47F-2AB0FA04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CA81-C054-4E71-A2A0-284FC186F37A}" type="datetimeFigureOut">
              <a:rPr lang="bs-Latn-BA" smtClean="0"/>
              <a:t>14. 5. 2020.</a:t>
            </a:fld>
            <a:endParaRPr lang="bs-Latn-B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DFC46D-DB92-4146-ABA0-C6C715507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74AB2-99B1-4AD2-AD33-43823A8B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DB53-D79E-4D81-99EE-7D7CF0C71C80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54208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F9E3D8-C5B1-48D5-BD90-A81DF1BC9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07A49-2D93-4BF6-BAD0-4698FB196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26F59-5B41-4339-98E8-8015153A4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2CA81-C054-4E71-A2A0-284FC186F37A}" type="datetimeFigureOut">
              <a:rPr lang="bs-Latn-BA" smtClean="0"/>
              <a:t>14. 5. 2020.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B304-9624-4F0B-9A85-2BC1006EA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75434-C4BE-41AE-8ED5-2B59201C8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7DB53-D79E-4D81-99EE-7D7CF0C71C80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53648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uino.gov.ba/b/Registar_propisa/Zakon_PDV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new.uino.gov.ba/bs/Porezi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new.uino.gov.ba/bs/UIO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oma.uino.gov.ba/bilteni/Oma_Bilten_bos_176_177.pdf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452767-B973-47C0-A2B3-CD2449D70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/>
              <a:t>Porezno pravo i porezni sistem bosne I hercegovine</a:t>
            </a:r>
            <a:endParaRPr lang="bs-Latn-B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CAB0B-F55C-4C20-A325-629EF4CB0D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5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AB8464-8040-4A17-AC89-918865AE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A7BC5-1BF6-4E79-A238-A935042647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51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AFD1CE-4FC4-4E0E-A093-D6371E27B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s-Latn-BA" b="1">
                <a:solidFill>
                  <a:srgbClr val="FFC000"/>
                </a:solidFill>
              </a:rPr>
              <a:t>Zakon o porezu na dodatnu vrijednost </a:t>
            </a:r>
            <a:br>
              <a:rPr lang="bs-Latn-BA" b="1">
                <a:solidFill>
                  <a:srgbClr val="FFC000"/>
                </a:solidFill>
              </a:rPr>
            </a:br>
            <a:r>
              <a:rPr lang="bs-Latn-BA"/>
              <a:t>propisuje osnovne MATERIJALNE elemente PDV:</a:t>
            </a:r>
            <a:br>
              <a:rPr lang="bs-Latn-BA"/>
            </a:br>
            <a:r>
              <a:rPr lang="bs-Latn-BA" sz="1300"/>
              <a:t> </a:t>
            </a:r>
            <a:br>
              <a:rPr lang="bs-Latn-BA"/>
            </a:br>
            <a:r>
              <a:rPr lang="bs-Latn-BA" sz="2700"/>
              <a:t>obveznik pdv</a:t>
            </a:r>
            <a:br>
              <a:rPr lang="bs-Latn-BA" sz="2700"/>
            </a:br>
            <a:r>
              <a:rPr lang="bs-Latn-BA" sz="2700"/>
              <a:t>predmet oporezivanja</a:t>
            </a:r>
            <a:br>
              <a:rPr lang="bs-Latn-BA" sz="2700"/>
            </a:br>
            <a:r>
              <a:rPr lang="bs-Latn-BA" sz="2700"/>
              <a:t>osnovica oporezivanja</a:t>
            </a:r>
            <a:br>
              <a:rPr lang="bs-Latn-BA" sz="2700"/>
            </a:br>
            <a:r>
              <a:rPr lang="bs-Latn-BA" sz="2700"/>
              <a:t>NASTANAK POREZNE OBAVEZE</a:t>
            </a:r>
            <a:br>
              <a:rPr lang="bs-Latn-BA" sz="2700"/>
            </a:br>
            <a:r>
              <a:rPr lang="bs-Latn-BA" sz="2700"/>
              <a:t>oslobađanja od pdv</a:t>
            </a:r>
            <a:br>
              <a:rPr lang="bs-Latn-BA" sz="2700"/>
            </a:br>
            <a:r>
              <a:rPr lang="bs-Latn-BA" sz="2700"/>
              <a:t>PRAVO NA ODBITAK PRETPOREZA</a:t>
            </a:r>
            <a:br>
              <a:rPr lang="bs-Latn-BA" sz="2700"/>
            </a:br>
            <a:r>
              <a:rPr lang="bs-Latn-BA" sz="2700"/>
              <a:t>MJESTO OPOREZIVANJA</a:t>
            </a:r>
            <a:br>
              <a:rPr lang="bs-Latn-BA" sz="2700"/>
            </a:br>
            <a:r>
              <a:rPr lang="bs-Latn-BA" sz="1100"/>
              <a:t> </a:t>
            </a:r>
            <a:br>
              <a:rPr lang="bs-Latn-BA"/>
            </a:br>
            <a:r>
              <a:rPr lang="bs-Latn-BA" b="1"/>
              <a:t>napomena</a:t>
            </a:r>
            <a:r>
              <a:rPr lang="bs-Latn-BA"/>
              <a:t>: </a:t>
            </a:r>
            <a:r>
              <a:rPr lang="bs-Latn-BA" sz="3100"/>
              <a:t>Elemente pdv u BiH SAVLADATI IZ ZAKONA O PDV. Zakon preuzeti sa linka:</a:t>
            </a:r>
            <a:br>
              <a:rPr lang="bs-Latn-BA" sz="3100"/>
            </a:br>
            <a:r>
              <a:rPr lang="bs-Latn-BA" sz="3100">
                <a:hlinkClick r:id="rId2"/>
              </a:rPr>
              <a:t>http://www.uino.gov.ba/b/Registar_propisa/Zakon_PDV.html</a:t>
            </a:r>
            <a:endParaRPr lang="bs-Latn-BA" sz="3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26FAB-0A30-40C7-8B11-CF4678651CB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78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F26EE7-9FB9-4A2E-AC29-C1C064BED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4725E-E11F-45A4-BA45-0B888EA9E7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74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9B0CE9-2042-4C16-9D53-3B740605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529FC-3AEB-43E1-A95C-ACF50FD5C9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41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4CA83D-E561-4557-A563-6C70E7B8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vi-VN" sz="2800" b="1">
                <a:solidFill>
                  <a:srgbClr val="FFC000"/>
                </a:solidFill>
              </a:rPr>
              <a:t>Zakon</a:t>
            </a:r>
            <a:r>
              <a:rPr lang="bs-Latn-BA" sz="2800" b="1">
                <a:solidFill>
                  <a:srgbClr val="FFC000"/>
                </a:solidFill>
              </a:rPr>
              <a:t> o akcizamaBiH</a:t>
            </a:r>
            <a:br>
              <a:rPr lang="bs-Latn-BA" sz="2800">
                <a:solidFill>
                  <a:srgbClr val="FFC000"/>
                </a:solidFill>
              </a:rPr>
            </a:br>
            <a:r>
              <a:rPr lang="bs-Latn-BA" sz="2800">
                <a:solidFill>
                  <a:srgbClr val="FFC000"/>
                </a:solidFill>
              </a:rPr>
              <a:t>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vi-VN" sz="2400">
                <a:solidFill>
                  <a:srgbClr val="FFC000"/>
                </a:solidFill>
              </a:rPr>
              <a:t>proizvodi koji podliježu oporezivanju akcizom su :</a:t>
            </a:r>
            <a:br>
              <a:rPr lang="bs-Latn-BA" sz="2400">
                <a:solidFill>
                  <a:srgbClr val="FFC000"/>
                </a:solidFill>
              </a:rPr>
            </a:br>
            <a:br>
              <a:rPr lang="vi-VN" sz="2400">
                <a:solidFill>
                  <a:srgbClr val="FFC000"/>
                </a:solidFill>
              </a:rPr>
            </a:br>
            <a:r>
              <a:rPr lang="vi-VN" sz="2400" b="1">
                <a:solidFill>
                  <a:srgbClr val="FFC000"/>
                </a:solidFill>
              </a:rPr>
              <a:t>Naftni derivati</a:t>
            </a:r>
            <a:br>
              <a:rPr lang="bs-Latn-BA" sz="2400" b="1">
                <a:solidFill>
                  <a:srgbClr val="FFC000"/>
                </a:solidFill>
              </a:rPr>
            </a:br>
            <a:r>
              <a:rPr lang="vi-VN" sz="2400" b="1">
                <a:solidFill>
                  <a:srgbClr val="FFC000"/>
                </a:solidFill>
              </a:rPr>
              <a:t>Duhanske prerađevine</a:t>
            </a:r>
            <a:br>
              <a:rPr lang="bs-Latn-BA" sz="2400" b="1">
                <a:solidFill>
                  <a:srgbClr val="FFC000"/>
                </a:solidFill>
              </a:rPr>
            </a:br>
            <a:r>
              <a:rPr lang="vi-VN" sz="2400" b="1">
                <a:solidFill>
                  <a:srgbClr val="FFC000"/>
                </a:solidFill>
              </a:rPr>
              <a:t>Bezalkoholna pića</a:t>
            </a:r>
            <a:br>
              <a:rPr lang="bs-Latn-BA" sz="2400" b="1">
                <a:solidFill>
                  <a:srgbClr val="FFC000"/>
                </a:solidFill>
              </a:rPr>
            </a:br>
            <a:r>
              <a:rPr lang="vi-VN" sz="2400" b="1">
                <a:solidFill>
                  <a:srgbClr val="FFC000"/>
                </a:solidFill>
              </a:rPr>
              <a:t>Alkohol, alkoholna pića i voćna prirodna rakija</a:t>
            </a:r>
            <a:br>
              <a:rPr lang="bs-Latn-BA" sz="2400" b="1">
                <a:solidFill>
                  <a:srgbClr val="FFC000"/>
                </a:solidFill>
              </a:rPr>
            </a:br>
            <a:r>
              <a:rPr lang="vi-VN" sz="2400" b="1">
                <a:solidFill>
                  <a:srgbClr val="FFC000"/>
                </a:solidFill>
              </a:rPr>
              <a:t>Pivo i vino</a:t>
            </a:r>
            <a:br>
              <a:rPr lang="bs-Latn-BA" sz="2400" b="1">
                <a:solidFill>
                  <a:srgbClr val="FFC000"/>
                </a:solidFill>
              </a:rPr>
            </a:br>
            <a:r>
              <a:rPr lang="vi-VN" sz="2400" b="1">
                <a:solidFill>
                  <a:srgbClr val="FFC000"/>
                </a:solidFill>
              </a:rPr>
              <a:t>Kafa</a:t>
            </a:r>
            <a:br>
              <a:rPr lang="bs-Latn-BA" sz="2400" b="1">
                <a:solidFill>
                  <a:srgbClr val="FFC000"/>
                </a:solidFill>
              </a:rPr>
            </a:b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800" b="1">
                <a:solidFill>
                  <a:srgbClr val="FFC000"/>
                </a:solidFill>
              </a:rPr>
              <a:t>NAPOMENA: </a:t>
            </a: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800">
                <a:solidFill>
                  <a:srgbClr val="FFC000"/>
                </a:solidFill>
              </a:rPr>
              <a:t>osnovne elemente </a:t>
            </a:r>
            <a:r>
              <a:rPr lang="bs-Latn-BA" sz="2800" b="1" i="1">
                <a:solidFill>
                  <a:srgbClr val="FFC000"/>
                </a:solidFill>
              </a:rPr>
              <a:t>akciza u bosni i hercegovini </a:t>
            </a:r>
            <a:r>
              <a:rPr lang="bs-Latn-BA" sz="2800">
                <a:solidFill>
                  <a:srgbClr val="FFC000"/>
                </a:solidFill>
              </a:rPr>
              <a:t>(kao i pdv) savladati iz zakona. </a:t>
            </a:r>
            <a:br>
              <a:rPr lang="bs-Latn-BA" sz="2800">
                <a:solidFill>
                  <a:srgbClr val="FFC000"/>
                </a:solidFill>
              </a:rPr>
            </a:br>
            <a:r>
              <a:rPr lang="bs-Latn-BA" sz="2800">
                <a:solidFill>
                  <a:srgbClr val="FFC000"/>
                </a:solidFill>
              </a:rPr>
              <a:t>Zakon dostupan na linku:</a:t>
            </a:r>
            <a:br>
              <a:rPr lang="bs-Latn-BA" sz="2800">
                <a:solidFill>
                  <a:srgbClr val="FFC000"/>
                </a:solidFill>
              </a:rPr>
            </a:br>
            <a:r>
              <a:rPr lang="bs-Latn-BA" sz="2800">
                <a:hlinkClick r:id="rId2"/>
              </a:rPr>
              <a:t>http://www.new.uino.gov.ba/bs/Porezi</a:t>
            </a:r>
            <a:br>
              <a:rPr lang="bs-Latn-BA" sz="24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3E32F-D1AD-4C2B-A0C9-70A95E55ED7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96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C454D2-9FB7-468D-BF4F-901AE41DA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EE6D88-EA4E-428E-84CC-8CE92038E6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43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EA1F81-9A7E-47E5-AC3E-63324B8EB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8869C-4886-4CAE-820B-F7C2E29172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51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D9D324-6417-4A5D-BB79-4904C87ED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895729-0ED5-4471-83CE-6EC2DAFF47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0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279240-CC02-48BC-8A0D-B340C326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56145-9854-4F75-A02B-DEE4F52BA7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22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0FB84A-6629-48E6-B33B-D09893765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bs-Latn-BA">
                <a:solidFill>
                  <a:srgbClr val="FFC000"/>
                </a:solidFill>
              </a:rPr>
              <a:t>NADLEŽNOSTI UPRAVE ZA INIDREKTNO OPOREZIVANJE  uio</a:t>
            </a:r>
            <a:br>
              <a:rPr lang="bs-Latn-BA">
                <a:solidFill>
                  <a:srgbClr val="FFC000"/>
                </a:solidFill>
              </a:rPr>
            </a:br>
            <a:br>
              <a:rPr lang="bs-Latn-BA">
                <a:solidFill>
                  <a:srgbClr val="FFC000"/>
                </a:solidFill>
              </a:rPr>
            </a:br>
            <a:r>
              <a:rPr lang="bs-Latn-BA">
                <a:solidFill>
                  <a:srgbClr val="FFC000"/>
                </a:solidFill>
              </a:rPr>
              <a:t>nadležnosti upravnog odbora</a:t>
            </a:r>
            <a:br>
              <a:rPr lang="bs-Latn-BA">
                <a:solidFill>
                  <a:srgbClr val="FFC000"/>
                </a:solidFill>
              </a:rPr>
            </a:br>
            <a:r>
              <a:rPr lang="bs-Latn-BA">
                <a:solidFill>
                  <a:srgbClr val="FFC000"/>
                </a:solidFill>
              </a:rPr>
              <a:t>uprave za indirektno oporezivanje</a:t>
            </a:r>
            <a:br>
              <a:rPr lang="bs-Latn-BA"/>
            </a:br>
            <a:br>
              <a:rPr lang="bs-Latn-BA"/>
            </a:br>
            <a:r>
              <a:rPr lang="bs-Latn-BA"/>
              <a:t>ZAKON O SISTEMU INIDREKTNOG OPOREZIVANJA I</a:t>
            </a:r>
            <a:br>
              <a:rPr lang="bs-Latn-BA"/>
            </a:br>
            <a:r>
              <a:rPr lang="bs-Latn-BA"/>
              <a:t>ZAKON O UPRAVI ZA INDIREKTNO OPOREZIVANJA</a:t>
            </a:r>
            <a:br>
              <a:rPr lang="bs-Latn-BA"/>
            </a:br>
            <a:r>
              <a:rPr lang="bs-Latn-BA"/>
              <a:t>PREUZETI SA LINKA ISPOD:</a:t>
            </a:r>
            <a:br>
              <a:rPr lang="bs-Latn-BA"/>
            </a:br>
            <a:r>
              <a:rPr lang="bs-Latn-BA">
                <a:hlinkClick r:id="rId2"/>
              </a:rPr>
              <a:t>http://www.new.uino.gov.ba/bs/UIO</a:t>
            </a:r>
            <a:br>
              <a:rPr lang="bs-Latn-BA"/>
            </a:br>
            <a:endParaRPr lang="bs-Latn-B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63008-25C4-4810-8E46-633F11EF995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62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9E58F6-4749-4CD6-AF2C-3BE772EF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>
              <a:buFont typeface="Wingdings" pitchFamily="2" charset="2"/>
              <a:buChar char="ü"/>
            </a:pPr>
            <a: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Zakonom se mogu uvesti različite vrste i oblici fiskalnih obaveza:</a:t>
            </a:r>
            <a:b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Porezi: </a:t>
            </a:r>
            <a:b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porez na doda</a:t>
            </a:r>
            <a:r>
              <a:rPr lang="hr-HR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 vr</a:t>
            </a:r>
            <a:r>
              <a:rPr lang="sr-Latn-C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ij</a:t>
            </a:r>
            <a: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ednost;</a:t>
            </a:r>
            <a:b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akcize;</a:t>
            </a:r>
            <a:b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porez na dohodak građana;</a:t>
            </a:r>
            <a:b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porez na dobit preduzeća;</a:t>
            </a:r>
            <a:b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porez na imovinu;</a:t>
            </a:r>
            <a:b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porez na nasljeđe i poklon;</a:t>
            </a:r>
            <a:b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porez na prenos apsolutnih prava;</a:t>
            </a:r>
            <a:b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porez na upotrebu, držanje i nošenje određenih dobara;</a:t>
            </a:r>
            <a:b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porez na međunarodnu trgovinu i transakcije (carine);</a:t>
            </a:r>
            <a:br>
              <a:rPr lang="en-US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porez na neizgrađeno građevinsko zemljište;</a:t>
            </a:r>
            <a:b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porez na firmu ili naziv;</a:t>
            </a:r>
            <a:b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porez na igre na sreću i zabavne igre;</a:t>
            </a:r>
            <a:b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Carine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ED014-5091-4B2B-B348-519A1DECC5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54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CB7550-54A0-46CE-AB9D-24AECBA53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b="1">
                <a:solidFill>
                  <a:srgbClr val="FFC000"/>
                </a:solidFill>
              </a:rPr>
              <a:t>Postupak inidrektnog oporezivanja</a:t>
            </a:r>
            <a:endParaRPr lang="bs-Latn-BA" b="1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D007FE-A7C7-4DE2-ACF2-87D0D7DC2F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89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A47412-3898-42A0-AF8D-89FDE351C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C3E1C-C00E-4CD8-BB2B-EDBF082A7E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09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E16151-6D9D-48C3-BFE1-27182B50E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F3F0DA-0884-4DCB-8C82-A10B3BC1CB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19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482C3F-3278-4768-A0DF-1CCC8678F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501CE5-882F-4285-A90A-E0ED8E6FBC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86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D0F36C-F4E2-46DE-8D96-CE780989D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b="1">
                <a:solidFill>
                  <a:srgbClr val="FFC000"/>
                </a:solidFill>
                <a:latin typeface="Algerian" panose="04020705040A02060702" pitchFamily="82" charset="0"/>
              </a:rPr>
              <a:t>Prinudna naplata </a:t>
            </a:r>
            <a:br>
              <a:rPr lang="bs-Latn-BA" b="1">
                <a:solidFill>
                  <a:srgbClr val="FFC000"/>
                </a:solidFill>
                <a:latin typeface="Algerian" panose="04020705040A02060702" pitchFamily="82" charset="0"/>
              </a:rPr>
            </a:br>
            <a:r>
              <a:rPr lang="bs-Latn-BA" b="1">
                <a:solidFill>
                  <a:srgbClr val="FFC000"/>
                </a:solidFill>
                <a:latin typeface="Algerian" panose="04020705040A02060702" pitchFamily="82" charset="0"/>
              </a:rPr>
              <a:t>indirektnih poreza</a:t>
            </a:r>
            <a:endParaRPr lang="bs-Latn-BA" b="1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0E545-4250-44CB-AE02-FF7202A15B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17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3B0C53-D361-4590-92A1-4BA1EFCA4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9562D-2C75-4F8A-8FC5-A7EF46CB21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27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BEEA5E-6D4B-484A-A6FF-EB37A810F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8B05C-E3E5-4CA5-B3A0-ED6EF43703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98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25DA50-9B98-45A6-98EF-E1060800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193E38-8098-415C-B351-593DA3F9F8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92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B76EBB-A29F-4D7F-B96D-EA19C68E1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32A38-EE6D-4CD7-B874-C2CB0EC1FB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13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BE4FA6-8F53-43FB-B94B-F9B24D361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5415F-8659-4CF0-9712-FAB50BC804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24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E3645C-81CB-4CA4-AEC9-523901FA4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Takse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administrativne;</a:t>
            </a:r>
            <a:br>
              <a:rPr lang="en-US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sudske;</a:t>
            </a:r>
            <a:br>
              <a:rPr lang="en-US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komunalne;</a:t>
            </a:r>
            <a:br>
              <a:rPr lang="en-US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registracione;</a:t>
            </a:r>
            <a:br>
              <a:rPr lang="en-US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boravišna;</a:t>
            </a:r>
            <a:br>
              <a:rPr lang="en-US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za posebne proizvode i aktivnosti. 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Doprinosi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za socijalno osiguranje: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PIO/MIO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zdravstveno osiguranje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osiguranje od nezaposlenosti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Naknade</a:t>
            </a:r>
            <a:br>
              <a:rPr lang="pl-PL" sz="18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pl-PL" sz="18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naknade za vode;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naknade za šume;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naknade za puteve;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naknade za zemljište;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naknada za ribarska područja;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naknada za korišćenje turističkog prostora;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naknada za korišćenje prirodnih ljekovitih resursa;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naknada za korišćenje mineralnih sirovina;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naknade za zaštitu životne sredine;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naknada za korišćenje vazduhoplovnog prostora;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naknada za korišćenje radio frekvencija i tv kanala;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turistička naknada;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druge naknade, u skladu sa posebnim zakonom.</a:t>
            </a:r>
            <a:br>
              <a:rPr lang="pl-PL" sz="18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pl-PL" sz="20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20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drugi porezi, i javni prihodi u skladu sa zakonom.</a:t>
            </a:r>
            <a:br>
              <a:rPr lang="pl-PL" sz="2000" cap="none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pl-PL" sz="20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80E52-B8C9-4E5F-B1B2-A5FB47DA44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72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77F4A6-A306-4591-AB53-4457F211D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084A5-76C1-46B6-9C8F-11C7B120CC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5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BF9DB3-8C32-46CE-9C1B-DF0AC5CA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BA4A79-20B4-4CD2-8F91-FDFD9ED7E5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11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942A9A-EF76-4921-9F21-F801E50E8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F7392-47CE-4D52-A37A-038DF96417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60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A32B6F-3F27-423D-A7CF-AD6E2B40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9BA735-8B4D-438B-BE57-26FCD01C3E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55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9DDA4B-1241-4DD9-A205-C4E10853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91BE7-3349-4907-8A8A-9AB40A7FB6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52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D5B089-BD0E-441D-B549-57E78B13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53A41-5303-4C32-8A8F-F73C4856EC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91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E1C54F-70BD-457E-B5E2-7E4D577A8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70A62B-FD6A-4176-9863-3EE7372506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38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ECB038-285C-4DCC-8E8E-E093EB5D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87BB0-B18F-4BCA-862E-23FAC0CC7B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99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9343E1-5E2E-4438-82A3-CD53EE048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C0C95-154E-4AAC-8372-9F7C65C57D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70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920130-0D5E-4D72-8143-5A0C50FA8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D57D4-0FF9-4D63-A0BF-4AED8B4F6E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5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29E639-367C-449C-ACF5-5B2EEBA31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b="1">
                <a:solidFill>
                  <a:srgbClr val="FFC000"/>
                </a:solidFill>
              </a:rPr>
              <a:t>Porezni sistem Bosne i Hercegovine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702C0-7BB6-445F-8A14-6913FBE7EC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27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158317-C628-467D-927A-EFA2ED334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b="1">
                <a:solidFill>
                  <a:srgbClr val="FFC000"/>
                </a:solidFill>
              </a:rPr>
              <a:t>Struktura poreznih prihoda u bosni i hercegovini</a:t>
            </a:r>
            <a:endParaRPr lang="bs-Latn-BA" b="1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01697A-E8B1-49AE-86D2-DF331E99C3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66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79989A-3E56-48B9-8592-0096C30E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2400"/>
              <a:t>Porezni prihodi u KM</a:t>
            </a:r>
            <a:br>
              <a:rPr lang="bs-Latn-BA" sz="2400"/>
            </a:br>
            <a:br>
              <a:rPr lang="bs-Latn-BA" sz="2400"/>
            </a:br>
            <a:br>
              <a:rPr lang="bs-Latn-BA" sz="2400"/>
            </a:br>
            <a:br>
              <a:rPr lang="bs-Latn-BA" sz="240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C056E-E54A-45E9-8301-0C0706D88D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18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98BB82-ECB5-4C29-9D9D-F52E7E13C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2400" b="1">
                <a:solidFill>
                  <a:srgbClr val="FFC000"/>
                </a:solidFill>
              </a:rPr>
              <a:t>Indirektni porezi 2018.</a:t>
            </a:r>
            <a:br>
              <a:rPr lang="bs-Latn-BA" sz="2000" b="1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Naplaćeni prihodi: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Tokom 2018. godine ukupno je naplaćeno oko 7,6 milijardi KM bruto prihoda od indirektnih poreza.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U poređenju sa prethodnom godinom, ovi prihodi veći su za oko 553 miliona što je porast od 7,8%.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U istoj godini, naplaćeni neto prihodi su iznosili oko 6,2 milijarde KM, što je za oko 495 miliona KM manje.</a:t>
            </a: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 b="1">
                <a:solidFill>
                  <a:srgbClr val="FFC000"/>
                </a:solidFill>
              </a:rPr>
              <a:t>Porez na dodatu vrijednost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Ukupno naplaćeni bruto prihodi od PDV-a su iznosili oko 5,2 milijarde KM, što je za 6,6% više nego u 2017. godini.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Neto prihodi od PDV-a u istom periodu su iznosili oko 3,8 milijardi KM i viši su za 7,4% od naplaćenih u 2017. godini.</a:t>
            </a: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U 2018. godini, prema poreskim prijavama, prihodi od PDV-a veći su za 5,5%. Prihodi od PDV-a iz prometa domaćih roba i usluga manji su za 2,3%, dok su naplaćeni prihodi od PDV-a pri uvozu roba i usluga viši za 7,0% 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ED60A-7095-4F46-9D22-D4F19B0602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99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8DD2C1-4C72-4E64-965E-7D2285BAD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bs-Latn-BA" sz="2400">
                <a:solidFill>
                  <a:srgbClr val="FFC000"/>
                </a:solidFill>
              </a:rPr>
              <a:t>U konteksu harmonizacije akciznih stopa duhanskih prerađevina sa EU propisima, definirano je  Odlukom (Službeni glasnik BiH, br. 84/17) da se na cigarete i duhan za pušenje plaćaju slijedeće:</a:t>
            </a:r>
            <a:br>
              <a:rPr lang="bs-Latn-BA" sz="2400">
                <a:solidFill>
                  <a:srgbClr val="FFC000"/>
                </a:solidFill>
              </a:rPr>
            </a:b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- akciza na cigarete – </a:t>
            </a: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 b="1">
                <a:solidFill>
                  <a:srgbClr val="FFC000"/>
                </a:solidFill>
              </a:rPr>
              <a:t>minimalna akciza </a:t>
            </a:r>
            <a:r>
              <a:rPr lang="bs-Latn-BA" sz="2400">
                <a:solidFill>
                  <a:srgbClr val="FFC000"/>
                </a:solidFill>
              </a:rPr>
              <a:t>(proporcionalna+posebna) </a:t>
            </a:r>
            <a:r>
              <a:rPr lang="bs-Latn-BA" sz="2400" b="1">
                <a:solidFill>
                  <a:srgbClr val="FFC000"/>
                </a:solidFill>
              </a:rPr>
              <a:t>iznosi</a:t>
            </a:r>
            <a:r>
              <a:rPr lang="bs-Latn-BA" sz="2400">
                <a:solidFill>
                  <a:srgbClr val="FFC000"/>
                </a:solidFill>
              </a:rPr>
              <a:t> </a:t>
            </a:r>
            <a:r>
              <a:rPr lang="bs-Latn-BA" sz="2400" b="1">
                <a:solidFill>
                  <a:srgbClr val="FFC000"/>
                </a:solidFill>
              </a:rPr>
              <a:t>2,60 KM </a:t>
            </a:r>
            <a:r>
              <a:rPr lang="bs-Latn-BA" sz="2400">
                <a:solidFill>
                  <a:srgbClr val="FFC000"/>
                </a:solidFill>
              </a:rPr>
              <a:t>za </a:t>
            </a:r>
            <a:r>
              <a:rPr lang="bs-Latn-BA" sz="2400" b="1">
                <a:solidFill>
                  <a:srgbClr val="FFC000"/>
                </a:solidFill>
              </a:rPr>
              <a:t>pakovanje</a:t>
            </a:r>
            <a:r>
              <a:rPr lang="bs-Latn-BA" sz="2400">
                <a:solidFill>
                  <a:srgbClr val="FFC000"/>
                </a:solidFill>
              </a:rPr>
              <a:t> cigareta od </a:t>
            </a:r>
            <a:r>
              <a:rPr lang="bs-Latn-BA" sz="2400" b="1">
                <a:solidFill>
                  <a:srgbClr val="FFC000"/>
                </a:solidFill>
              </a:rPr>
              <a:t>20 komada</a:t>
            </a:r>
            <a:r>
              <a:rPr lang="bs-Latn-BA" sz="2400">
                <a:solidFill>
                  <a:srgbClr val="FFC000"/>
                </a:solidFill>
              </a:rPr>
              <a:t>: </a:t>
            </a:r>
            <a:br>
              <a:rPr lang="bs-Latn-BA" sz="2400">
                <a:solidFill>
                  <a:srgbClr val="FFC000"/>
                </a:solidFill>
              </a:rPr>
            </a:b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• proporcionalna akciza </a:t>
            </a:r>
            <a:r>
              <a:rPr lang="bs-Latn-BA" sz="2400" b="1">
                <a:solidFill>
                  <a:srgbClr val="FFC000"/>
                </a:solidFill>
              </a:rPr>
              <a:t>po stopi od 42% </a:t>
            </a:r>
            <a:r>
              <a:rPr lang="bs-Latn-BA" sz="2400">
                <a:solidFill>
                  <a:srgbClr val="FFC000"/>
                </a:solidFill>
              </a:rPr>
              <a:t>na osnovicu utvrđenu u skladu sa članom 15. stav (1) tačka b) Zakona o akcizama u Bosni i Hercegovini ("Službeni glasnik BiH", br. 49/09, 49/14 i 60/14) i </a:t>
            </a:r>
            <a:br>
              <a:rPr lang="bs-Latn-BA" sz="2400">
                <a:solidFill>
                  <a:srgbClr val="FFC000"/>
                </a:solidFill>
              </a:rPr>
            </a:b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• posebna akciza u iznosu od 75,00 KM za 1.000 komada, odnosno </a:t>
            </a:r>
            <a:r>
              <a:rPr lang="bs-Latn-BA" sz="2400" b="1">
                <a:solidFill>
                  <a:srgbClr val="FFC000"/>
                </a:solidFill>
              </a:rPr>
              <a:t>1,50 KM za pakovanje od 20 komada</a:t>
            </a:r>
            <a:r>
              <a:rPr lang="bs-Latn-BA" sz="2400">
                <a:solidFill>
                  <a:srgbClr val="FFC000"/>
                </a:solidFill>
              </a:rPr>
              <a:t>. </a:t>
            </a:r>
            <a:br>
              <a:rPr lang="bs-Latn-BA" sz="2400">
                <a:solidFill>
                  <a:srgbClr val="FFC000"/>
                </a:solidFill>
              </a:rPr>
            </a:b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- akciza na duhan za pušenje u iznosu od </a:t>
            </a:r>
            <a:r>
              <a:rPr lang="bs-Latn-BA" sz="2400" b="1">
                <a:solidFill>
                  <a:srgbClr val="FFC000"/>
                </a:solidFill>
              </a:rPr>
              <a:t>104,00 KM po kilogramu </a:t>
            </a:r>
            <a:r>
              <a:rPr lang="bs-Latn-BA" sz="2400">
                <a:solidFill>
                  <a:srgbClr val="FFC000"/>
                </a:solidFill>
              </a:rPr>
              <a:t>(„Službeni glasnik BiH“, br. 91 od 26.12.2017.). </a:t>
            </a:r>
            <a:endParaRPr lang="bs-Latn-BA" sz="24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E0E2EE-7EB5-416A-9021-D84DFF4931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07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BFEFAA-03AB-4C00-AB68-4650420C6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bs-Latn-BA" sz="2400">
                <a:solidFill>
                  <a:srgbClr val="FFC000"/>
                </a:solidFill>
              </a:rPr>
              <a:t>-	Izmjenama i dopunama Zakona o akcizama povećana je akciza na lož ulje (EL i LS) sa ranijih 0,30 KM na </a:t>
            </a:r>
            <a:r>
              <a:rPr lang="bs-Latn-BA" sz="2400" b="1">
                <a:solidFill>
                  <a:srgbClr val="FFC000"/>
                </a:solidFill>
              </a:rPr>
              <a:t>0,45 KM</a:t>
            </a:r>
            <a:r>
              <a:rPr lang="bs-Latn-BA" sz="2400">
                <a:solidFill>
                  <a:srgbClr val="FFC000"/>
                </a:solidFill>
              </a:rPr>
              <a:t>. </a:t>
            </a: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Akciza na tečni naftni plin za pogon motornih vozila propisana je u iznosu 0,00 KM, a akciza na biogoriva i biotečnosti u iznosu </a:t>
            </a:r>
            <a:r>
              <a:rPr lang="bs-Latn-BA" sz="2400" b="1">
                <a:solidFill>
                  <a:srgbClr val="FFC000"/>
                </a:solidFill>
              </a:rPr>
              <a:t>0,30 KM po litri proizvoda</a:t>
            </a:r>
            <a:r>
              <a:rPr lang="bs-Latn-BA" sz="2400">
                <a:solidFill>
                  <a:srgbClr val="FFC000"/>
                </a:solidFill>
              </a:rPr>
              <a:t>. </a:t>
            </a: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-	Navedenim izmjenama Zakona putarina kao vrsta indirektnog poreza plaća se na sljedeće akcizne proizvode: </a:t>
            </a: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• motorni benzini, uključujući i bezolovni, nezavisno od oktanske vrijednosti i komercijalnog naziva, </a:t>
            </a: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• dizel goriva i ostala plinska ulja, </a:t>
            </a: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• tečni naftni plin za pogon motornih vozila, i </a:t>
            </a: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• biogoriva i biotečnosti. </a:t>
            </a: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800">
                <a:solidFill>
                  <a:srgbClr val="FFC000"/>
                </a:solidFill>
              </a:rPr>
              <a:t> </a:t>
            </a: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500" b="1">
                <a:solidFill>
                  <a:srgbClr val="FFC000"/>
                </a:solidFill>
              </a:rPr>
              <a:t>Putarina</a:t>
            </a:r>
            <a:r>
              <a:rPr lang="bs-Latn-BA" sz="2400">
                <a:solidFill>
                  <a:srgbClr val="FFC000"/>
                </a:solidFill>
              </a:rPr>
              <a:t> na sve navedene proizvode plaća se u iznosu od </a:t>
            </a:r>
            <a:r>
              <a:rPr lang="bs-Latn-BA" sz="2400" b="1">
                <a:solidFill>
                  <a:srgbClr val="FFC000"/>
                </a:solidFill>
              </a:rPr>
              <a:t>0,15 KM </a:t>
            </a:r>
            <a:r>
              <a:rPr lang="bs-Latn-BA" sz="2400">
                <a:solidFill>
                  <a:srgbClr val="FFC000"/>
                </a:solidFill>
              </a:rPr>
              <a:t>po litru proizvoda </a:t>
            </a:r>
            <a:r>
              <a:rPr lang="bs-Latn-BA" sz="2400" b="1">
                <a:solidFill>
                  <a:srgbClr val="FFC000"/>
                </a:solidFill>
              </a:rPr>
              <a:t>za puteve </a:t>
            </a:r>
            <a:r>
              <a:rPr lang="bs-Latn-BA" sz="2400">
                <a:solidFill>
                  <a:srgbClr val="FFC000"/>
                </a:solidFill>
              </a:rPr>
              <a:t>i </a:t>
            </a:r>
            <a:r>
              <a:rPr lang="bs-Latn-BA" sz="2400" b="1">
                <a:solidFill>
                  <a:srgbClr val="FFC000"/>
                </a:solidFill>
              </a:rPr>
              <a:t>0,25 KM</a:t>
            </a:r>
            <a:r>
              <a:rPr lang="bs-Latn-BA" sz="2400">
                <a:solidFill>
                  <a:srgbClr val="FFC000"/>
                </a:solidFill>
              </a:rPr>
              <a:t> po litru proizvoda </a:t>
            </a:r>
            <a:r>
              <a:rPr lang="bs-Latn-BA" sz="2400" b="1">
                <a:solidFill>
                  <a:srgbClr val="FFC000"/>
                </a:solidFill>
              </a:rPr>
              <a:t>za izgradnju autoputeva i izgradnju i rekonstrukciju drugih puteva </a:t>
            </a:r>
            <a:r>
              <a:rPr lang="bs-Latn-BA" sz="2400" b="1" i="1">
                <a:solidFill>
                  <a:srgbClr val="FFC000"/>
                </a:solidFill>
              </a:rPr>
              <a:t>(ukupno 0,40 KM za putarine</a:t>
            </a:r>
            <a:r>
              <a:rPr lang="bs-Latn-BA" sz="2400">
                <a:solidFill>
                  <a:srgbClr val="FFC000"/>
                </a:solidFill>
              </a:rPr>
              <a:t>), osim tečnog naftnog plina za pogon motornih vozila na koji se oba pomenuta iznosa putarine plaćaju po kilogramu.</a:t>
            </a:r>
            <a:endParaRPr lang="bs-Latn-BA" sz="24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A71C1-CD84-401F-88E5-791401B018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477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72BCA6-676C-4B89-BB3B-4D10CC85B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2200" b="1">
                <a:solidFill>
                  <a:srgbClr val="FFC000"/>
                </a:solidFill>
              </a:rPr>
              <a:t>Akcize</a:t>
            </a:r>
            <a:br>
              <a:rPr lang="bs-Latn-BA" sz="2200">
                <a:solidFill>
                  <a:srgbClr val="FFC000"/>
                </a:solidFill>
              </a:rPr>
            </a:br>
            <a:br>
              <a:rPr lang="bs-Latn-BA" sz="2200">
                <a:solidFill>
                  <a:srgbClr val="FFC000"/>
                </a:solidFill>
              </a:rPr>
            </a:br>
            <a:r>
              <a:rPr lang="bs-Latn-BA" sz="2200">
                <a:solidFill>
                  <a:srgbClr val="FFC000"/>
                </a:solidFill>
              </a:rPr>
              <a:t> Neto prihodi od akciza, u toku 2018. godine, manji su za 20 miliona KM ili 1,4%, u poređenju sa prethodnom godinom. Na kraju posmatrane godine, po osnovu akciza naplaćeno je oko </a:t>
            </a:r>
            <a:br>
              <a:rPr lang="bs-Latn-BA" sz="2200">
                <a:solidFill>
                  <a:srgbClr val="FFC000"/>
                </a:solidFill>
              </a:rPr>
            </a:br>
            <a:r>
              <a:rPr lang="bs-Latn-BA" sz="2200" b="1">
                <a:solidFill>
                  <a:srgbClr val="FFC000"/>
                </a:solidFill>
              </a:rPr>
              <a:t>1,4 milijarde KM </a:t>
            </a:r>
            <a:r>
              <a:rPr lang="bs-Latn-BA" sz="2200">
                <a:solidFill>
                  <a:srgbClr val="FFC000"/>
                </a:solidFill>
              </a:rPr>
              <a:t>prihoda. </a:t>
            </a:r>
            <a:br>
              <a:rPr lang="bs-Latn-BA" sz="2200">
                <a:solidFill>
                  <a:srgbClr val="FFC000"/>
                </a:solidFill>
              </a:rPr>
            </a:br>
            <a:br>
              <a:rPr lang="bs-Latn-BA" sz="2200">
                <a:solidFill>
                  <a:srgbClr val="FFC000"/>
                </a:solidFill>
              </a:rPr>
            </a:br>
            <a:r>
              <a:rPr lang="bs-Latn-BA" sz="2200">
                <a:solidFill>
                  <a:srgbClr val="FFC000"/>
                </a:solidFill>
              </a:rPr>
              <a:t>Prihodi od akciza na uvozne proizvode bilježe porast od 9,9%, dok prihodi od akciza na domaće proizvode bilježe smanjenje od 31,4%.</a:t>
            </a:r>
            <a:br>
              <a:rPr lang="bs-Latn-BA" sz="2200">
                <a:solidFill>
                  <a:srgbClr val="FFC000"/>
                </a:solidFill>
              </a:rPr>
            </a:br>
            <a:br>
              <a:rPr lang="bs-Latn-BA" sz="2200">
                <a:solidFill>
                  <a:srgbClr val="FFC000"/>
                </a:solidFill>
              </a:rPr>
            </a:br>
            <a:r>
              <a:rPr lang="bs-Latn-BA" sz="2200" b="1">
                <a:solidFill>
                  <a:srgbClr val="FFC000"/>
                </a:solidFill>
              </a:rPr>
              <a:t>Carine</a:t>
            </a:r>
            <a:r>
              <a:rPr lang="bs-Latn-BA" sz="2200">
                <a:solidFill>
                  <a:srgbClr val="FFC000"/>
                </a:solidFill>
              </a:rPr>
              <a:t> </a:t>
            </a:r>
            <a:br>
              <a:rPr lang="bs-Latn-BA" sz="2200">
                <a:solidFill>
                  <a:srgbClr val="FFC000"/>
                </a:solidFill>
              </a:rPr>
            </a:br>
            <a:br>
              <a:rPr lang="bs-Latn-BA" sz="2200">
                <a:solidFill>
                  <a:srgbClr val="FFC000"/>
                </a:solidFill>
              </a:rPr>
            </a:br>
            <a:r>
              <a:rPr lang="bs-Latn-BA" sz="2200">
                <a:solidFill>
                  <a:srgbClr val="FFC000"/>
                </a:solidFill>
              </a:rPr>
              <a:t> Po osnovu carinskih dažbina naplaćeno je oko </a:t>
            </a:r>
            <a:r>
              <a:rPr lang="bs-Latn-BA" sz="2200" b="1">
                <a:solidFill>
                  <a:srgbClr val="FFC000"/>
                </a:solidFill>
              </a:rPr>
              <a:t>287 miliona KM </a:t>
            </a:r>
            <a:r>
              <a:rPr lang="bs-Latn-BA" sz="2200">
                <a:solidFill>
                  <a:srgbClr val="FFC000"/>
                </a:solidFill>
              </a:rPr>
              <a:t>i u poređenju sa istim prihodima prethodne godine veći su za 6,5%.</a:t>
            </a:r>
            <a:br>
              <a:rPr lang="bs-Latn-BA" sz="2200">
                <a:solidFill>
                  <a:srgbClr val="FFC000"/>
                </a:solidFill>
              </a:rPr>
            </a:br>
            <a:br>
              <a:rPr lang="bs-Latn-BA" sz="2200">
                <a:solidFill>
                  <a:srgbClr val="FFC000"/>
                </a:solidFill>
              </a:rPr>
            </a:br>
            <a:r>
              <a:rPr lang="bs-Latn-BA" sz="2200" b="1">
                <a:solidFill>
                  <a:srgbClr val="FFC000"/>
                </a:solidFill>
              </a:rPr>
              <a:t>Putarine</a:t>
            </a:r>
            <a:r>
              <a:rPr lang="bs-Latn-BA" sz="2200">
                <a:solidFill>
                  <a:srgbClr val="FFC000"/>
                </a:solidFill>
              </a:rPr>
              <a:t> </a:t>
            </a:r>
            <a:br>
              <a:rPr lang="bs-Latn-BA" sz="2200">
                <a:solidFill>
                  <a:srgbClr val="FFC000"/>
                </a:solidFill>
              </a:rPr>
            </a:br>
            <a:br>
              <a:rPr lang="bs-Latn-BA" sz="2200">
                <a:solidFill>
                  <a:srgbClr val="FFC000"/>
                </a:solidFill>
              </a:rPr>
            </a:br>
            <a:r>
              <a:rPr lang="bs-Latn-BA" sz="2200">
                <a:solidFill>
                  <a:srgbClr val="FFC000"/>
                </a:solidFill>
              </a:rPr>
              <a:t> Po osnovu putarina, u 2018. godini je naplaćeno oko </a:t>
            </a:r>
            <a:r>
              <a:rPr lang="bs-Latn-BA" sz="2200" b="1">
                <a:solidFill>
                  <a:srgbClr val="FFC000"/>
                </a:solidFill>
              </a:rPr>
              <a:t>621 milion KM</a:t>
            </a:r>
            <a:r>
              <a:rPr lang="bs-Latn-BA" sz="2200">
                <a:solidFill>
                  <a:srgbClr val="FFC000"/>
                </a:solidFill>
              </a:rPr>
              <a:t>, i u poređenju sa prethodnom godinom su u porastu za 62,3%. </a:t>
            </a:r>
            <a:endParaRPr lang="en-US" sz="22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92F66-9477-40CD-8588-A645C54510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668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6540B9-6335-4F99-AA90-B746AC087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/>
              <a:t>Naplata prihoda od inidrektnih poreza u 2019. godini</a:t>
            </a:r>
            <a:br>
              <a:rPr lang="bs-Latn-BA"/>
            </a:br>
            <a:r>
              <a:rPr lang="bs-Latn-BA"/>
              <a:t>prema vrsti prihoda</a:t>
            </a:r>
            <a:br>
              <a:rPr lang="bs-Latn-BA"/>
            </a:br>
            <a:r>
              <a:rPr lang="bs-Latn-BA"/>
              <a:t> </a:t>
            </a:r>
            <a:br>
              <a:rPr lang="bs-Latn-BA"/>
            </a:br>
            <a:r>
              <a:rPr lang="bs-Latn-BA"/>
              <a:t>pregled naplate u biltenu oma broj 176-177. dostupan na linku ispod</a:t>
            </a:r>
            <a:br>
              <a:rPr lang="bs-Latn-BA"/>
            </a:br>
            <a:br>
              <a:rPr lang="bs-Latn-BA"/>
            </a:br>
            <a:r>
              <a:rPr lang="bs-Latn-BA">
                <a:hlinkClick r:id="rId2"/>
              </a:rPr>
              <a:t>http://www.oma.uino.gov.ba/bilteni/Oma_Bilten_bos_176_177.pdf</a:t>
            </a:r>
            <a:endParaRPr lang="bs-Latn-B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348F6-F393-4089-ADF7-4AB9427A4A9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436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AC99A4-FB20-4C9B-A931-2DC75AE3A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2800" b="1">
                <a:solidFill>
                  <a:srgbClr val="FFC000"/>
                </a:solidFill>
              </a:rPr>
              <a:t>Direktni porezi </a:t>
            </a:r>
            <a:br>
              <a:rPr lang="bs-Latn-BA" sz="2400">
                <a:solidFill>
                  <a:srgbClr val="FFC000"/>
                </a:solidFill>
              </a:rPr>
            </a:b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Porez na dohodak</a:t>
            </a:r>
            <a:br>
              <a:rPr lang="bs-Latn-BA" sz="2400">
                <a:solidFill>
                  <a:srgbClr val="FFC000"/>
                </a:solidFill>
              </a:rPr>
            </a:b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Porez na dobit</a:t>
            </a:r>
            <a:br>
              <a:rPr lang="bs-Latn-BA" sz="2400">
                <a:solidFill>
                  <a:srgbClr val="FFC000"/>
                </a:solidFill>
              </a:rPr>
            </a:b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Porez na imovinu</a:t>
            </a:r>
            <a:br>
              <a:rPr lang="bs-Latn-BA" sz="2400">
                <a:solidFill>
                  <a:srgbClr val="FFC000"/>
                </a:solidFill>
              </a:rPr>
            </a:b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porez na naslijeđe</a:t>
            </a: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porez na poklone</a:t>
            </a:r>
            <a:br>
              <a:rPr lang="bs-Latn-BA" sz="2400">
                <a:solidFill>
                  <a:srgbClr val="FFC000"/>
                </a:solidFill>
              </a:rPr>
            </a:b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Doprinosi za socijalno osiguranje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9604D-F156-413F-A842-D02C6D7CBA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58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1B41C6-FBB0-46BF-BFC8-17488BEAF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 b="1">
                <a:solidFill>
                  <a:srgbClr val="FFC000"/>
                </a:solidFill>
              </a:rPr>
              <a:t>Direktni porezi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Po osnovu direktnih poreza, u toku 2018. godine ukupno je prikupljeno oko </a:t>
            </a:r>
            <a:r>
              <a:rPr lang="bs-Latn-BA" sz="2000" b="1">
                <a:solidFill>
                  <a:srgbClr val="FFC000"/>
                </a:solidFill>
              </a:rPr>
              <a:t>1,5 milijardi KM </a:t>
            </a:r>
            <a:r>
              <a:rPr lang="bs-Latn-BA" sz="2000">
                <a:solidFill>
                  <a:srgbClr val="FFC000"/>
                </a:solidFill>
              </a:rPr>
              <a:t>- prihodi su viši za 11,9%. </a:t>
            </a: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Prihodi od Poreza na dohodak, posmatrani na BiH nivou bilježe povećanje, uprkos smanjenju istih u RS.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- smanjenje prihoda po ovom osnovu je rezultat novog zakona o platama i povećanju neoporezivnog dijela dohotka. </a:t>
            </a: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U Kategorija ostalih prihoda koju čine različite takse, kazne i naknade - iznos naplaćenih prihoda je, tokom posmatranog perioda, iznosio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oko </a:t>
            </a:r>
            <a:r>
              <a:rPr lang="bs-Latn-BA" sz="2000" b="1">
                <a:solidFill>
                  <a:srgbClr val="FFC000"/>
                </a:solidFill>
              </a:rPr>
              <a:t>1,1 milijardu KM</a:t>
            </a:r>
            <a:r>
              <a:rPr lang="bs-Latn-BA" sz="2000">
                <a:solidFill>
                  <a:srgbClr val="FFC000"/>
                </a:solidFill>
              </a:rPr>
              <a:t>.</a:t>
            </a:r>
            <a:r>
              <a:rPr lang="bs-Latn-BA" sz="2000" b="1">
                <a:solidFill>
                  <a:srgbClr val="FFC000"/>
                </a:solidFill>
              </a:rPr>
              <a:t> </a:t>
            </a:r>
            <a:br>
              <a:rPr lang="bs-Latn-BA" sz="2000" b="1">
                <a:solidFill>
                  <a:srgbClr val="FFC000"/>
                </a:solidFill>
              </a:rPr>
            </a:br>
            <a:br>
              <a:rPr lang="bs-Latn-BA" sz="2000" b="1">
                <a:solidFill>
                  <a:srgbClr val="FFC000"/>
                </a:solidFill>
              </a:rPr>
            </a:br>
            <a:r>
              <a:rPr lang="bs-Latn-BA" sz="2000" b="1">
                <a:solidFill>
                  <a:srgbClr val="FFC000"/>
                </a:solidFill>
              </a:rPr>
              <a:t>Doprinosi</a:t>
            </a:r>
            <a:r>
              <a:rPr lang="bs-Latn-BA" sz="2000">
                <a:solidFill>
                  <a:srgbClr val="FFC000"/>
                </a:solidFill>
              </a:rPr>
              <a:t> </a:t>
            </a: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U toku 2018. godine, entitetske uprave su naplatile oko </a:t>
            </a:r>
            <a:r>
              <a:rPr lang="bs-Latn-BA" sz="2000" b="1">
                <a:solidFill>
                  <a:srgbClr val="FFC000"/>
                </a:solidFill>
              </a:rPr>
              <a:t>5 milijardi KM </a:t>
            </a:r>
            <a:r>
              <a:rPr lang="bs-Latn-BA" sz="2000">
                <a:solidFill>
                  <a:srgbClr val="FFC000"/>
                </a:solidFill>
              </a:rPr>
              <a:t>prihoda od doprinosa, čime su oni zabilježili povećanje od 6,2% u poređenju sa prethodnom godinom.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900">
                <a:solidFill>
                  <a:srgbClr val="FFC000"/>
                </a:solidFill>
              </a:rPr>
              <a:t>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Najznačajnija i najveća kategorija prihoda od doprinosa su prihodi od doprinosa za PIO, i isti su ostvarili rast od 8,1%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 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61B3F-D9CC-49BE-A1E0-4ADA3B5D70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115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393E0A-B3AD-469E-8D9D-FBCA2F38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2000" b="1">
                <a:solidFill>
                  <a:srgbClr val="FFC000"/>
                </a:solidFill>
              </a:rPr>
              <a:t>				</a:t>
            </a:r>
            <a:br>
              <a:rPr lang="bs-Latn-BA" sz="2000" b="1">
                <a:solidFill>
                  <a:srgbClr val="FFC000"/>
                </a:solidFill>
              </a:rPr>
            </a:br>
            <a:br>
              <a:rPr lang="bs-Latn-BA" sz="2000" b="1">
                <a:solidFill>
                  <a:srgbClr val="FFC000"/>
                </a:solidFill>
              </a:rPr>
            </a:br>
            <a:r>
              <a:rPr lang="bs-Latn-BA" sz="2000" b="1">
                <a:solidFill>
                  <a:srgbClr val="FFC000"/>
                </a:solidFill>
              </a:rPr>
              <a:t>Makroekonomski pokazatelji BiH </a:t>
            </a: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Nominalni BDP BIH (u milionima KM)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2013.: 28.374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2014.: 28.364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2015.: 29.665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2016.: 30.977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2017.: 32.215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2018.: 34.034* </a:t>
            </a: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Nominalna stopa rasta - Realna stopa rasta (u %)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2013.: 3,2% - 2,6%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2014.: 0,3% - 0,6%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2015.: 4,8% - 4,1%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2016.: 4,5% - 3,4%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  2017.: 4,8%*- 3,4%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2018.: 4,7% - 3,3%* </a:t>
            </a: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Stanovništvo (hiljade)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3.531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3.526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3.518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3.518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3.518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3.518</a:t>
            </a:r>
            <a:br>
              <a:rPr lang="bs-Latn-BA" sz="2000">
                <a:solidFill>
                  <a:srgbClr val="FFC000"/>
                </a:solidFill>
              </a:rPr>
            </a:b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B6F0C-6737-4ACC-87C2-8616EA546A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43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1E32A2-C116-4C08-BFAA-EB06DB64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BE781-7DAB-41A1-9B49-4267924F5B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906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F129DF-5DC2-4BA4-B8CD-D2730E7D9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s-Latn-BA" sz="2000">
                <a:solidFill>
                  <a:srgbClr val="FFC000"/>
                </a:solidFill>
              </a:rPr>
              <a:t>BDP per capita (u KM)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2013.: 8.036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2014.: 8.047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2015.: 8.432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2016.: 8.805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2017.: 9.241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2018.: 9.674* </a:t>
            </a: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Broj nezaposlenih u BIH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(u hiljadama)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2013.: 552,5;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2014.: 549,5;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2015.: 541,8;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2016.: 521,4;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2017.: 489,4;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2018.: 451,7.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Prosječne neto plate u BIH (u KM)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827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830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830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838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851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879</a:t>
            </a: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CPI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(indeks potrošačkih cijena)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0,1%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0,9%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 1,0%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1,1%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1,3%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1,4%</a:t>
            </a:r>
            <a:endParaRPr lang="bs-Latn-B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364AC-A3FA-48DE-8589-92265DD2E2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465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C535EC-1185-418A-B79D-1E1617FCE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>
                <a:solidFill>
                  <a:srgbClr val="FFC000"/>
                </a:solidFill>
              </a:rPr>
              <a:t>Vanjski javni dug u procentu BDP-a</a:t>
            </a:r>
            <a:br>
              <a:rPr lang="pl-PL" sz="2000">
                <a:solidFill>
                  <a:srgbClr val="FFC000"/>
                </a:solidFill>
              </a:rPr>
            </a:br>
            <a:r>
              <a:rPr lang="pl-PL" sz="2000">
                <a:solidFill>
                  <a:srgbClr val="FFC000"/>
                </a:solidFill>
              </a:rPr>
              <a:t> 13. -26,7% </a:t>
            </a:r>
            <a:br>
              <a:rPr lang="pl-PL" sz="2000">
                <a:solidFill>
                  <a:srgbClr val="FFC000"/>
                </a:solidFill>
              </a:rPr>
            </a:br>
            <a:r>
              <a:rPr lang="pl-PL" sz="2000">
                <a:solidFill>
                  <a:srgbClr val="FFC000"/>
                </a:solidFill>
              </a:rPr>
              <a:t>14. -29,8% </a:t>
            </a:r>
            <a:br>
              <a:rPr lang="pl-PL" sz="2000">
                <a:solidFill>
                  <a:srgbClr val="FFC000"/>
                </a:solidFill>
              </a:rPr>
            </a:br>
            <a:r>
              <a:rPr lang="pl-PL" sz="2000">
                <a:solidFill>
                  <a:srgbClr val="FFC000"/>
                </a:solidFill>
              </a:rPr>
              <a:t>15. - 28,3%</a:t>
            </a:r>
            <a:br>
              <a:rPr lang="pl-PL" sz="2000">
                <a:solidFill>
                  <a:srgbClr val="FFC000"/>
                </a:solidFill>
              </a:rPr>
            </a:br>
            <a:r>
              <a:rPr lang="pl-PL" sz="2000">
                <a:solidFill>
                  <a:srgbClr val="FFC000"/>
                </a:solidFill>
              </a:rPr>
              <a:t>16. -27,7%</a:t>
            </a:r>
            <a:br>
              <a:rPr lang="pl-PL" sz="2000">
                <a:solidFill>
                  <a:srgbClr val="FFC000"/>
                </a:solidFill>
              </a:rPr>
            </a:br>
            <a:r>
              <a:rPr lang="pl-PL" sz="2000">
                <a:solidFill>
                  <a:srgbClr val="FFC000"/>
                </a:solidFill>
              </a:rPr>
              <a:t>17. 24,2%</a:t>
            </a:r>
            <a:br>
              <a:rPr lang="pl-PL" sz="2000">
                <a:solidFill>
                  <a:srgbClr val="FFC000"/>
                </a:solidFill>
              </a:rPr>
            </a:br>
            <a:r>
              <a:rPr lang="pl-PL" sz="2000">
                <a:solidFill>
                  <a:srgbClr val="FFC000"/>
                </a:solidFill>
              </a:rPr>
              <a:t>18. 24,2%</a:t>
            </a:r>
            <a:br>
              <a:rPr lang="pl-PL" sz="2000">
                <a:solidFill>
                  <a:srgbClr val="FFC000"/>
                </a:solidFill>
              </a:rPr>
            </a:br>
            <a:br>
              <a:rPr lang="pl-PL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Servisiranje vanjskog javnog duga U milionima KM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13. - 684,8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14. - 760,9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15. - 592,9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16. - 723,1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17. - 995,3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18. - 976,4</a:t>
            </a:r>
            <a:br>
              <a:rPr lang="bs-Latn-BA" sz="2000">
                <a:solidFill>
                  <a:srgbClr val="FFC000"/>
                </a:solidFill>
              </a:rPr>
            </a:b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U % izvoza roba i usluga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13. – 7,6%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14. - 8,3%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15. - 5,9%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16. - 6,9% 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17. - 7,9%</a:t>
            </a:r>
            <a:br>
              <a:rPr lang="bs-Latn-BA" sz="2000">
                <a:solidFill>
                  <a:srgbClr val="FFC000"/>
                </a:solidFill>
              </a:rPr>
            </a:br>
            <a:r>
              <a:rPr lang="bs-Latn-BA" sz="2000">
                <a:solidFill>
                  <a:srgbClr val="FFC000"/>
                </a:solidFill>
              </a:rPr>
              <a:t>18. – 7,2%</a:t>
            </a:r>
            <a:br>
              <a:rPr lang="pl-PL" sz="2000">
                <a:solidFill>
                  <a:srgbClr val="FFC000"/>
                </a:solidFill>
              </a:rPr>
            </a:b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3FABC-2482-4BA4-8F6D-19AFB6FB90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67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57A8F5-307A-40E5-A56B-BBB146C8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bs-Latn-BA" sz="2800">
                <a:solidFill>
                  <a:srgbClr val="FFC000"/>
                </a:solidFill>
              </a:rPr>
              <a:t>Prema raspoloživim podacima iz Ministarstva finansija i trezora BiH, entitetskih ministarstava</a:t>
            </a:r>
            <a:br>
              <a:rPr lang="bs-Latn-BA" sz="2800">
                <a:solidFill>
                  <a:srgbClr val="FFC000"/>
                </a:solidFill>
              </a:rPr>
            </a:br>
            <a:r>
              <a:rPr lang="bs-Latn-BA" sz="2800">
                <a:solidFill>
                  <a:srgbClr val="FFC000"/>
                </a:solidFill>
              </a:rPr>
              <a:t>finansija i Direkcije za finansije Distrikta BrčkoBIH procijenjeno stanje </a:t>
            </a:r>
            <a:r>
              <a:rPr lang="bs-Latn-BA" sz="2800" b="1" i="1">
                <a:solidFill>
                  <a:srgbClr val="FFC000"/>
                </a:solidFill>
              </a:rPr>
              <a:t>ukupnog javnog duga za 2019. </a:t>
            </a:r>
            <a:r>
              <a:rPr lang="bs-Latn-BA" sz="2800">
                <a:solidFill>
                  <a:srgbClr val="FFC000"/>
                </a:solidFill>
              </a:rPr>
              <a:t>godinu iznosi </a:t>
            </a:r>
            <a:r>
              <a:rPr lang="bs-Latn-BA" sz="2800" b="1">
                <a:solidFill>
                  <a:srgbClr val="FFC000"/>
                </a:solidFill>
              </a:rPr>
              <a:t>11.216,8 miliona KM</a:t>
            </a:r>
            <a:r>
              <a:rPr lang="bs-Latn-BA" sz="2800">
                <a:solidFill>
                  <a:srgbClr val="FFC000"/>
                </a:solidFill>
              </a:rPr>
              <a:t>.				</a:t>
            </a:r>
            <a:br>
              <a:rPr lang="bs-Latn-BA" sz="2800">
                <a:solidFill>
                  <a:srgbClr val="FFC000"/>
                </a:solidFill>
              </a:rPr>
            </a:br>
            <a:r>
              <a:rPr lang="bs-Latn-BA" sz="2800">
                <a:solidFill>
                  <a:srgbClr val="FFC000"/>
                </a:solidFill>
              </a:rPr>
              <a:t> </a:t>
            </a:r>
            <a:br>
              <a:rPr lang="bs-Latn-BA" sz="2800">
                <a:solidFill>
                  <a:srgbClr val="FFC000"/>
                </a:solidFill>
              </a:rPr>
            </a:br>
            <a:r>
              <a:rPr lang="bs-Latn-BA" sz="2800">
                <a:solidFill>
                  <a:srgbClr val="FFC000"/>
                </a:solidFill>
              </a:rPr>
              <a:t>Od ovog ukupnog iznosa </a:t>
            </a:r>
            <a:br>
              <a:rPr lang="bs-Latn-BA" sz="2800">
                <a:solidFill>
                  <a:srgbClr val="FFC000"/>
                </a:solidFill>
              </a:rPr>
            </a:br>
            <a:r>
              <a:rPr lang="bs-Latn-BA" sz="2800" b="1">
                <a:solidFill>
                  <a:srgbClr val="FFC000"/>
                </a:solidFill>
              </a:rPr>
              <a:t>74,1 % ili 8.307,4 miliona KM </a:t>
            </a:r>
            <a:r>
              <a:rPr lang="bs-Latn-BA" sz="2800">
                <a:solidFill>
                  <a:srgbClr val="FFC000"/>
                </a:solidFill>
              </a:rPr>
              <a:t>čini vanjski dug, dok </a:t>
            </a:r>
            <a:br>
              <a:rPr lang="bs-Latn-BA" sz="2800">
                <a:solidFill>
                  <a:srgbClr val="FFC000"/>
                </a:solidFill>
              </a:rPr>
            </a:br>
            <a:r>
              <a:rPr lang="bs-Latn-BA" sz="2800" b="1">
                <a:solidFill>
                  <a:srgbClr val="FFC000"/>
                </a:solidFill>
              </a:rPr>
              <a:t>25,9% ili 2.909,4 miliona KM </a:t>
            </a:r>
            <a:r>
              <a:rPr lang="bs-Latn-BA" sz="2800">
                <a:solidFill>
                  <a:srgbClr val="FFC000"/>
                </a:solidFill>
              </a:rPr>
              <a:t>čini unutrašnji dug. </a:t>
            </a:r>
            <a:br>
              <a:rPr lang="bs-Latn-BA" sz="2800"/>
            </a:br>
            <a:endParaRPr lang="bs-Latn-BA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56F0A-A70A-4CBD-ADAA-47B81B39FE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120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C3B148-C763-48EF-960D-87589C1E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>
                <a:solidFill>
                  <a:srgbClr val="FFC000"/>
                </a:solidFill>
              </a:rPr>
              <a:t>Prosječna neto plata u BiH u periodu I-XII 2017. godine 851 KM, u 2018. prosječna plata je povećana na iznos od 879 km.</a:t>
            </a:r>
            <a:br>
              <a:rPr lang="pl-PL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U periodu I-XII 2017. godine prosječan broj penzionera se uvećao u odnosu na isti period 2016. godine za 1,3% i iznosi 666,4 hiljada. U 2018. godini zabilježeno je povećanje za 1%, 672,8 penzionera u bIh.</a:t>
            </a: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Prosječan broj zaposlenih u FBiH je iznosio 467,9, a u RS 260,6 hiljada stanovnika.</a:t>
            </a: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2400">
                <a:solidFill>
                  <a:srgbClr val="FFC000"/>
                </a:solidFill>
              </a:rPr>
              <a:t>Stopa registrovane nezaposlenosti iznosi oko 39,6% u 2017., a u 2018. 34,7%. Anketna stopa nezaposlenosti u BiH u 2017. godini je smanjena i iznosi 20,5%, a u 2018. godini na 18,4%.</a:t>
            </a:r>
            <a:br>
              <a:rPr lang="bs-Latn-BA" sz="2400">
                <a:solidFill>
                  <a:srgbClr val="FFC000"/>
                </a:solidFill>
              </a:rPr>
            </a:br>
            <a:r>
              <a:rPr lang="bs-Latn-BA" sz="1800">
                <a:solidFill>
                  <a:srgbClr val="FFC000"/>
                </a:solidFill>
              </a:rPr>
              <a:t>Nepovoljno poslovno okruženje i loša konkurentska pozicija zemlje predstavljaju značajnu slabost bh. ekonomije - sposobnost privlačenja inostranog kapitala je umanjenja. Prema godišnjem izvještaju Svjetske banke o lakoći poslovanja – Doing Business 2018, BiH se nalazi na 86. mjestu u svijetu po lakoći poslovanja -pogoršala poziciju u odnosu na prošlogodišnju za pet mjesta. </a:t>
            </a:r>
            <a:br>
              <a:rPr lang="bs-Latn-BA" sz="1800">
                <a:solidFill>
                  <a:srgbClr val="FFC000"/>
                </a:solidFill>
              </a:rPr>
            </a:br>
            <a:r>
              <a:rPr lang="bs-Latn-BA" sz="1800">
                <a:solidFill>
                  <a:srgbClr val="FFC000"/>
                </a:solidFill>
              </a:rPr>
              <a:t>Po ovom indikatoru, BiH zaostaje za svim zemljama regiona. BiH je posebno loše rangirana u oblasti pokretanja poslovanja (175. pozicija), dok je u segmentu rješavanja nesolventnosti i dobijanju kredita BiH plasirana na 40. i 55. mjesto u svijetu. </a:t>
            </a:r>
            <a:br>
              <a:rPr lang="bs-Latn-BA" sz="1800">
                <a:solidFill>
                  <a:srgbClr val="FFC000"/>
                </a:solidFill>
              </a:rPr>
            </a:br>
            <a:r>
              <a:rPr lang="bs-Latn-BA" sz="1800">
                <a:solidFill>
                  <a:srgbClr val="FFC000"/>
                </a:solidFill>
              </a:rPr>
              <a:t>Na nizak nivo konkurentnosti bh. ekonomije ukazuje i Izvještaj Svjetskog ekonomskog foruma o globalnoj konkurentnosti za 2017. - 2018. godinu, prema kojem se BiH nalazi na 103. mjestu od ukupno 137 zemalja koje su obuhvaćene istraživanjem.</a:t>
            </a:r>
            <a:endParaRPr lang="en-US" sz="18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86713-5EE1-4C79-B825-4A807E18D0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980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9B3D47-C592-419E-9E30-4F4B741B8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>
                <a:solidFill>
                  <a:srgbClr val="FFC000"/>
                </a:solidFill>
              </a:rPr>
              <a:t>Hvala na pažnji!</a:t>
            </a:r>
            <a:endParaRPr lang="bs-Latn-BA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1B62C-D0BC-44B1-AA87-EA4B4450AF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87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7EFC98-381A-4910-B548-913767EC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63D6B-BF09-4B4B-AB46-BFFA402E7D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06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184B27-E21B-4FF1-8B2F-6F771869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05322-431B-45F7-A974-3C885DBA1E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09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9E6019-DD71-47FC-9EAD-5D35E6F7F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>
                <a:solidFill>
                  <a:srgbClr val="FFC000"/>
                </a:solidFill>
              </a:rPr>
              <a:t>Indirektni porezi </a:t>
            </a:r>
            <a:br>
              <a:rPr lang="bs-Latn-BA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1FE89-048D-48DF-8DB4-85F4BC7495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40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B3F0DD-04BA-4541-97C0-9D2D24D35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E1006-9397-4087-A774-A8B750A68C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59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</Words>
  <Application>Microsoft Office PowerPoint</Application>
  <PresentationFormat>Widescreen</PresentationFormat>
  <Paragraphs>25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Algerian</vt:lpstr>
      <vt:lpstr>Arial</vt:lpstr>
      <vt:lpstr>Calibri</vt:lpstr>
      <vt:lpstr>Calibri Light</vt:lpstr>
      <vt:lpstr>Times New Roman</vt:lpstr>
      <vt:lpstr>Wingdings</vt:lpstr>
      <vt:lpstr>Office Theme</vt:lpstr>
      <vt:lpstr>Porezno pravo i porezni sistem bosne I hercegovine</vt:lpstr>
      <vt:lpstr>Zakonom se mogu uvesti različite vrste i oblici fiskalnih obaveza:  Porezi:   porez na dodanu vrijednost; akcize; porez na dohodak građana; porez na dobit preduzeća; porez na imovinu; porez na nasljeđe i poklon; porez na prenos apsolutnih prava; porez na upotrebu, držanje i nošenje određenih dobara; porez na međunarodnu trgovinu i transakcije (carine); porez na neizgrađeno građevinsko zemljište; porez na firmu ili naziv; porez na igre na sreću i zabavne igre;  Carine</vt:lpstr>
      <vt:lpstr>Takse  administrativne; sudske; komunalne; registracione; boravišna; za posebne proizvode i aktivnosti.   Doprinosi  za socijalno osiguranje: PIO/MIO zdravstveno osiguranje osiguranje od nezaposlenosti        Naknade  naknade za vode; naknade za šume; naknade za puteve; naknade za zemljište; naknada za ribarska područja; naknada za korišćenje turističkog prostora; naknada za korišćenje prirodnih ljekovitih resursa; naknada za korišćenje mineralnih sirovina; naknade za zaštitu životne sredine; naknada za korišćenje vazduhoplovnog prostora; naknada za korišćenje radio frekvencija i tv kanala; turistička naknada; druge naknade, u skladu sa posebnim zakonom.  i drugi porezi, i javni prihodi u skladu sa zakonom.  </vt:lpstr>
      <vt:lpstr>Porezni sistem Bosne i Hercegovine</vt:lpstr>
      <vt:lpstr>PowerPoint Presentation</vt:lpstr>
      <vt:lpstr>PowerPoint Presentation</vt:lpstr>
      <vt:lpstr>PowerPoint Presentation</vt:lpstr>
      <vt:lpstr>Indirektni porezi  </vt:lpstr>
      <vt:lpstr>PowerPoint Presentation</vt:lpstr>
      <vt:lpstr>PowerPoint Presentation</vt:lpstr>
      <vt:lpstr>Zakon o porezu na dodatnu vrijednost  propisuje osnovne MATERIJALNE elemente PDV:   obveznik pdv predmet oporezivanja osnovica oporezivanja NASTANAK POREZNE OBAVEZE oslobađanja od pdv PRAVO NA ODBITAK PRETPOREZA MJESTO OPOREZIVANJA   napomena: Elemente pdv u BiH SAVLADATI IZ ZAKONA O PDV. Zakon preuzeti sa linka: http://www.uino.gov.ba/b/Registar_propisa/Zakon_PDV.html</vt:lpstr>
      <vt:lpstr>PowerPoint Presentation</vt:lpstr>
      <vt:lpstr>PowerPoint Presentation</vt:lpstr>
      <vt:lpstr>Zakon o akcizamaBiH   proizvodi koji podliježu oporezivanju akcizom su :  Naftni derivati Duhanske prerađevine Bezalkoholna pića Alkohol, alkoholna pića i voćna prirodna rakija Pivo i vino Kafa  NAPOMENA:  osnovne elemente akciza u bosni i hercegovini (kao i pdv) savladati iz zakona.  Zakon dostupan na linku: http://www.new.uino.gov.ba/bs/Porezi  </vt:lpstr>
      <vt:lpstr>PowerPoint Presentation</vt:lpstr>
      <vt:lpstr>PowerPoint Presentation</vt:lpstr>
      <vt:lpstr>PowerPoint Presentation</vt:lpstr>
      <vt:lpstr>PowerPoint Presentation</vt:lpstr>
      <vt:lpstr>NADLEŽNOSTI UPRAVE ZA INIDREKTNO OPOREZIVANJE  uio  nadležnosti upravnog odbora uprave za indirektno oporezivanje  ZAKON O SISTEMU INIDREKTNOG OPOREZIVANJA I ZAKON O UPRAVI ZA INDIREKTNO OPOREZIVANJA PREUZETI SA LINKA ISPOD: http://www.new.uino.gov.ba/bs/UIO </vt:lpstr>
      <vt:lpstr>Postupak inidrektnog oporezivanja</vt:lpstr>
      <vt:lpstr>PowerPoint Presentation</vt:lpstr>
      <vt:lpstr>PowerPoint Presentation</vt:lpstr>
      <vt:lpstr>PowerPoint Presentation</vt:lpstr>
      <vt:lpstr>Prinudna naplata  indirektnih poreza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Struktura poreznih prihoda u bosni i hercegovini</vt:lpstr>
      <vt:lpstr>Porezni prihodi u KM    </vt:lpstr>
      <vt:lpstr>Indirektni porezi 2018.  Naplaćeni prihodi:   Tokom 2018. godine ukupno je naplaćeno oko 7,6 milijardi KM bruto prihoda od indirektnih poreza.  U poređenju sa prethodnom godinom, ovi prihodi veći su za oko 553 miliona što je porast od 7,8%.  U istoj godini, naplaćeni neto prihodi su iznosili oko 6,2 milijarde KM, što je za oko 495 miliona KM manje.  Porez na dodatu vrijednost   Ukupno naplaćeni bruto prihodi od PDV-a su iznosili oko 5,2 milijarde KM, što je za 6,6% više nego u 2017. godini.  Neto prihodi od PDV-a u istom periodu su iznosili oko 3,8 milijardi KM i viši su za 7,4% od naplaćenih u 2017. godini.  U 2018. godini, prema poreskim prijavama, prihodi od PDV-a veći su za 5,5%. Prihodi od PDV-a iz prometa domaćih roba i usluga manji su za 2,3%, dok su naplaćeni prihodi od PDV-a pri uvozu roba i usluga viši za 7,0% </vt:lpstr>
      <vt:lpstr>U konteksu harmonizacije akciznih stopa duhanskih prerađevina sa EU propisima, definirano je  Odlukom (Službeni glasnik BiH, br. 84/17) da se na cigarete i duhan za pušenje plaćaju slijedeće:  - akciza na cigarete –  minimalna akciza (proporcionalna+posebna) iznosi 2,60 KM za pakovanje cigareta od 20 komada:   • proporcionalna akciza po stopi od 42% na osnovicu utvrđenu u skladu sa članom 15. stav (1) tačka b) Zakona o akcizama u Bosni i Hercegovini ("Službeni glasnik BiH", br. 49/09, 49/14 i 60/14) i   • posebna akciza u iznosu od 75,00 KM za 1.000 komada, odnosno 1,50 KM za pakovanje od 20 komada.   - akciza na duhan za pušenje u iznosu od 104,00 KM po kilogramu („Službeni glasnik BiH“, br. 91 od 26.12.2017.). </vt:lpstr>
      <vt:lpstr>- Izmjenama i dopunama Zakona o akcizama povećana je akciza na lož ulje (EL i LS) sa ranijih 0,30 KM na 0,45 KM.  Akciza na tečni naftni plin za pogon motornih vozila propisana je u iznosu 0,00 KM, a akciza na biogoriva i biotečnosti u iznosu 0,30 KM po litri proizvoda.  - Navedenim izmjenama Zakona putarina kao vrsta indirektnog poreza plaća se na sljedeće akcizne proizvode:  • motorni benzini, uključujući i bezolovni, nezavisno od oktanske vrijednosti i komercijalnog naziva,  • dizel goriva i ostala plinska ulja,  • tečni naftni plin za pogon motornih vozila, i  • biogoriva i biotečnosti.    Putarina na sve navedene proizvode plaća se u iznosu od 0,15 KM po litru proizvoda za puteve i 0,25 KM po litru proizvoda za izgradnju autoputeva i izgradnju i rekonstrukciju drugih puteva (ukupno 0,40 KM za putarine), osim tečnog naftnog plina za pogon motornih vozila na koji se oba pomenuta iznosa putarine plaćaju po kilogramu.</vt:lpstr>
      <vt:lpstr>Akcize   Neto prihodi od akciza, u toku 2018. godine, manji su za 20 miliona KM ili 1,4%, u poređenju sa prethodnom godinom. Na kraju posmatrane godine, po osnovu akciza naplaćeno je oko  1,4 milijarde KM prihoda.   Prihodi od akciza na uvozne proizvode bilježe porast od 9,9%, dok prihodi od akciza na domaće proizvode bilježe smanjenje od 31,4%.  Carine    Po osnovu carinskih dažbina naplaćeno je oko 287 miliona KM i u poređenju sa istim prihodima prethodne godine veći su za 6,5%.  Putarine    Po osnovu putarina, u 2018. godini je naplaćeno oko 621 milion KM, i u poređenju sa prethodnom godinom su u porastu za 62,3%. </vt:lpstr>
      <vt:lpstr>Naplata prihoda od inidrektnih poreza u 2019. godini prema vrsti prihoda   pregled naplate u biltenu oma broj 176-177. dostupan na linku ispod  http://www.oma.uino.gov.ba/bilteni/Oma_Bilten_bos_176_177.pdf</vt:lpstr>
      <vt:lpstr>Direktni porezi   Porez na dohodak  Porez na dobit  Porez na imovinu  porez na naslijeđe porez na poklone  Doprinosi za socijalno osiguranje</vt:lpstr>
      <vt:lpstr> Direktni porezi    Po osnovu direktnih poreza, u toku 2018. godine ukupno je prikupljeno oko 1,5 milijardi KM - prihodi su viši za 11,9%.   Prihodi od Poreza na dohodak, posmatrani na BiH nivou bilježe povećanje, uprkos smanjenju istih u RS.  - smanjenje prihoda po ovom osnovu je rezultat novog zakona o platama i povećanju neoporezivnog dijela dohotka.   U Kategorija ostalih prihoda koju čine različite takse, kazne i naknade - iznos naplaćenih prihoda je, tokom posmatranog perioda, iznosio  oko 1,1 milijardu KM.   Doprinosi   U toku 2018. godine, entitetske uprave su naplatile oko 5 milijardi KM prihoda od doprinosa, čime su oni zabilježili povećanje od 6,2% u poređenju sa prethodnom godinom.    Najznačajnija i najveća kategorija prihoda od doprinosa su prihodi od doprinosa za PIO, i isti su ostvarili rast od 8,1%  </vt:lpstr>
      <vt:lpstr>      Makroekonomski pokazatelji BiH    Nominalni BDP BIH (u milionima KM)  2013.: 28.374  2014.: 28.364  2015.: 29.665  2016.: 30.977  2017.: 32.215 2018.: 34.034*   Nominalna stopa rasta - Realna stopa rasta (u %)  2013.: 3,2% - 2,6% 2014.: 0,3% - 0,6%  2015.: 4,8% - 4,1%  2016.: 4,5% - 3,4%   2017.: 4,8%*- 3,4% 2018.: 4,7% - 3,3%*       Stanovništvo (hiljade)  3.531  3.526  3.518  3.518  3.518  3.518 </vt:lpstr>
      <vt:lpstr>BDP per capita (u KM)  2013.: 8.036  2014.: 8.047  2015.: 8.432  2016.: 8.805  2017.: 9.241 2018.: 9.674*   Broj nezaposlenih u BIH  (u hiljadama)  2013.: 552,5;  2014.: 549,5;  2015.: 541,8;  2016.: 521,4;  2017.: 489,4; 2018.: 451,7.  Prosječne neto plate u BIH (u KM)  827  830  830  838  851  879  CPI  (indeks potrošačkih cijena)  0,1%  0,9%  1,0%  1,1%  1,3% 1,4%</vt:lpstr>
      <vt:lpstr>Vanjski javni dug u procentu BDP-a  13. -26,7%  14. -29,8%  15. - 28,3% 16. -27,7% 17. 24,2% 18. 24,2%  Servisiranje vanjskog javnog duga U milionima KM  13. - 684,8  14. - 760,9  15. - 592,9  16. - 723,1  17. - 995,3  18. - 976,4  U % izvoza roba i usluga  13. – 7,6%  14. - 8,3%  15. - 5,9%  16. - 6,9%  17. - 7,9% 18. – 7,2% </vt:lpstr>
      <vt:lpstr>Prema raspoloživim podacima iz Ministarstva finansija i trezora BiH, entitetskih ministarstava finansija i Direkcije za finansije Distrikta BrčkoBIH procijenjeno stanje ukupnog javnog duga za 2019. godinu iznosi 11.216,8 miliona KM.       Od ovog ukupnog iznosa  74,1 % ili 8.307,4 miliona KM čini vanjski dug, dok  25,9% ili 2.909,4 miliona KM čini unutrašnji dug.  </vt:lpstr>
      <vt:lpstr>Prosječna neto plata u BiH u periodu I-XII 2017. godine 851 KM, u 2018. prosječna plata je povećana na iznos od 879 km. U periodu I-XII 2017. godine prosječan broj penzionera se uvećao u odnosu na isti period 2016. godine za 1,3% i iznosi 666,4 hiljada. U 2018. godini zabilježeno je povećanje za 1%, 672,8 penzionera u bIh. Prosječan broj zaposlenih u FBiH je iznosio 467,9, a u RS 260,6 hiljada stanovnika. Stopa registrovane nezaposlenosti iznosi oko 39,6% u 2017., a u 2018. 34,7%. Anketna stopa nezaposlenosti u BiH u 2017. godini je smanjena i iznosi 20,5%, a u 2018. godini na 18,4%. Nepovoljno poslovno okruženje i loša konkurentska pozicija zemlje predstavljaju značajnu slabost bh. ekonomije - sposobnost privlačenja inostranog kapitala je umanjenja. Prema godišnjem izvještaju Svjetske banke o lakoći poslovanja – Doing Business 2018, BiH se nalazi na 86. mjestu u svijetu po lakoći poslovanja -pogoršala poziciju u odnosu na prošlogodišnju za pet mjesta.  Po ovom indikatoru, BiH zaostaje za svim zemljama regiona. BiH je posebno loše rangirana u oblasti pokretanja poslovanja (175. pozicija), dok je u segmentu rješavanja nesolventnosti i dobijanju kredita BiH plasirana na 40. i 55. mjesto u svijetu.  Na nizak nivo konkurentnosti bh. ekonomije ukazuje i Izvještaj Svjetskog ekonomskog foruma o globalnoj konkurentnosti za 2017. - 2018. godinu, prema kojem se BiH nalazi na 103. mjestu od ukupno 137 zemalja koje su obuhvaćene istraživanjem.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Porezno pravo i porezni sistem bosne I hercegovine</dc:title>
  <dc:creator>Edina Sudžuka</dc:creator>
  <cp:lastModifiedBy>Edina Sudžuka</cp:lastModifiedBy>
  <cp:revision>1</cp:revision>
  <dcterms:created xsi:type="dcterms:W3CDTF">2020-05-14T17:03:31Z</dcterms:created>
  <dcterms:modified xsi:type="dcterms:W3CDTF">2020-05-14T17:03:31Z</dcterms:modified>
</cp:coreProperties>
</file>