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6" r:id="rId10"/>
    <p:sldId id="267" r:id="rId11"/>
    <p:sldId id="268" r:id="rId12"/>
    <p:sldId id="262" r:id="rId13"/>
    <p:sldId id="265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B188A-5ABC-4EBC-AD8F-7C7246548518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F6DBB-05B9-473F-92B0-E7EDE395C936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6DBB-05B9-473F-92B0-E7EDE395C936}" type="slidenum">
              <a:rPr lang="bs-Latn-BA" smtClean="0"/>
              <a:pPr/>
              <a:t>15</a:t>
            </a:fld>
            <a:endParaRPr lang="bs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bs-Latn-BA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0D30816-3753-443D-A590-A06DA28717EB}" type="datetimeFigureOut">
              <a:rPr lang="bs-Latn-BA" smtClean="0"/>
              <a:pPr/>
              <a:t>11.05.2020.</a:t>
            </a:fld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3A41DAB-F866-43A7-8E05-0A45907DF09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ransition spd="med">
    <p:fade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eol.com/search/article-detail?id=799914" TargetMode="External"/><Relationship Id="rId2" Type="http://schemas.openxmlformats.org/officeDocument/2006/relationships/hyperlink" Target="https://www.ceeol.com/search/article-detail?id=73522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rcak.srce.hr/index.php?show=clanak&amp;id_clanak_jezik=145813" TargetMode="External"/><Relationship Id="rId4" Type="http://schemas.openxmlformats.org/officeDocument/2006/relationships/hyperlink" Target="http://up-bn.com/2018/03/13/psiholog-u-penoloskom-tretmanu-kesar-sandra-dipl-psiholog-kpz-bijeljina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eol.com/search/article-detail?id=796876" TargetMode="External"/><Relationship Id="rId2" Type="http://schemas.openxmlformats.org/officeDocument/2006/relationships/hyperlink" Target="https://www.ceeol.com/search/article-detail?id=79991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eol.com/search/article-detail?id=79687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bs-Latn-B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pperplate Gothic Light" pitchFamily="34" charset="0"/>
              </a:rPr>
              <a:t>Penološka psihologija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750096"/>
            <a:ext cx="8640960" cy="4107904"/>
          </a:xfrm>
        </p:spPr>
        <p:txBody>
          <a:bodyPr>
            <a:normAutofit/>
          </a:bodyPr>
          <a:lstStyle/>
          <a:p>
            <a:r>
              <a:rPr lang="bs-Latn-BA" dirty="0"/>
              <a:t>Penologija</a:t>
            </a:r>
          </a:p>
          <a:p>
            <a:endParaRPr lang="bs-Latn-BA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bs-Latn-BA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bs-Latn-BA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bs-Latn-BA" dirty="0"/>
              <a:t>Radile:</a:t>
            </a:r>
          </a:p>
          <a:p>
            <a:pPr algn="ctr"/>
            <a:r>
              <a:rPr lang="bs-Latn-BA" dirty="0"/>
              <a:t>Elma Jahić </a:t>
            </a:r>
          </a:p>
          <a:p>
            <a:pPr algn="ctr"/>
            <a:r>
              <a:rPr lang="bs-Latn-BA" dirty="0"/>
              <a:t>Adna Bašić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4608512"/>
          </a:xfrm>
        </p:spPr>
        <p:txBody>
          <a:bodyPr>
            <a:noAutofit/>
          </a:bodyPr>
          <a:lstStyle/>
          <a:p>
            <a:r>
              <a:rPr lang="bs-Latn-BA" sz="2000" dirty="0">
                <a:latin typeface="Calibri" pitchFamily="34" charset="0"/>
              </a:rPr>
              <a:t>Najpoznatiji mjerni instrument za ispitivanje  psihosocijalne klime u zatvorima je CIES (Correctional Instittutions Environment Scale). Subscale CIES-a raspoređene su u tri osnovne dimenzije: </a:t>
            </a:r>
          </a:p>
          <a:p>
            <a:endParaRPr lang="bs-Latn-BA" sz="2000" dirty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s-Latn-BA" sz="2000" b="1" i="1" dirty="0">
                <a:latin typeface="Calibri" pitchFamily="34" charset="0"/>
              </a:rPr>
              <a:t>Dimenzija međuljudskih odnosa</a:t>
            </a:r>
            <a:r>
              <a:rPr lang="bs-Latn-BA" sz="2000" dirty="0">
                <a:latin typeface="Calibri" pitchFamily="34" charset="0"/>
              </a:rPr>
              <a:t> sastoji se od subskala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Uključenosti</a:t>
            </a:r>
            <a:r>
              <a:rPr lang="bs-Latn-BA" sz="2000" dirty="0">
                <a:latin typeface="Calibri" pitchFamily="34" charset="0"/>
              </a:rPr>
              <a:t> (koliko enrgije zatvorenici u aktivnosti u kaznenom zavodu,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  te koliko su uključeni u program tretmana),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Podrška </a:t>
            </a:r>
            <a:r>
              <a:rPr lang="bs-Latn-BA" sz="2000" dirty="0">
                <a:latin typeface="Calibri" pitchFamily="34" charset="0"/>
              </a:rPr>
              <a:t>(koliko se u zatvoru potiče zatvorenike na međusobnu podršku i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   koliko je osoblje spremno pružiti podršku zatvorenicima) i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Otvorenost izražavanja</a:t>
            </a:r>
            <a:r>
              <a:rPr lang="bs-Latn-BA" sz="2000" dirty="0">
                <a:latin typeface="Calibri" pitchFamily="34" charset="0"/>
              </a:rPr>
              <a:t> (koliko program potiče izražavanje emocija kod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    zatvorenika i osoblja). </a:t>
            </a:r>
          </a:p>
          <a:p>
            <a:pPr marL="457200" indent="-457200">
              <a:buNone/>
            </a:pPr>
            <a:endParaRPr lang="bs-Latn-BA" sz="2000" dirty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bs-Latn-BA" sz="2000" b="1" i="1" dirty="0">
                <a:latin typeface="Calibri" pitchFamily="34" charset="0"/>
              </a:rPr>
              <a:t>Dimenzija programske orijentacije</a:t>
            </a:r>
            <a:r>
              <a:rPr lang="bs-Latn-BA" sz="2000" dirty="0">
                <a:latin typeface="Calibri" pitchFamily="34" charset="0"/>
              </a:rPr>
              <a:t> okuplja subskale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Nezavisnosti </a:t>
            </a:r>
            <a:r>
              <a:rPr lang="bs-Latn-BA" sz="2000" dirty="0">
                <a:latin typeface="Calibri" pitchFamily="34" charset="0"/>
              </a:rPr>
              <a:t>(koliko se zatvorenici potiču na preuzimanje incijative   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unutar svog odjeljenja)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Praktične usmjerenosti</a:t>
            </a:r>
            <a:r>
              <a:rPr lang="bs-Latn-BA" sz="2000" dirty="0">
                <a:latin typeface="Calibri" pitchFamily="34" charset="0"/>
              </a:rPr>
              <a:t> (koliko je program tretmana usmjeren na  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zatvorenikovu pripremu na život izvan zatvora) </a:t>
            </a:r>
            <a:r>
              <a:rPr lang="bs-Latn-BA" sz="2000" i="1" dirty="0">
                <a:latin typeface="Calibri" pitchFamily="34" charset="0"/>
              </a:rPr>
              <a:t>i </a:t>
            </a:r>
          </a:p>
          <a:p>
            <a:pPr marL="457200" indent="-457200">
              <a:buNone/>
            </a:pPr>
            <a:r>
              <a:rPr lang="bs-Latn-BA" sz="2000" i="1" dirty="0">
                <a:latin typeface="Calibri" pitchFamily="34" charset="0"/>
              </a:rPr>
              <a:t>                 - Rješavanje osobnih problema </a:t>
            </a:r>
            <a:r>
              <a:rPr lang="bs-Latn-BA" sz="2000" dirty="0">
                <a:latin typeface="Calibri" pitchFamily="34" charset="0"/>
              </a:rPr>
              <a:t>(koliko se zatvorenike potiče na rješavanje</a:t>
            </a:r>
          </a:p>
          <a:p>
            <a:pPr marL="457200" indent="-457200">
              <a:buNone/>
            </a:pPr>
            <a:r>
              <a:rPr lang="bs-Latn-BA" sz="2000" dirty="0">
                <a:latin typeface="Calibri" pitchFamily="34" charset="0"/>
              </a:rPr>
              <a:t>                     osobnoh problema).     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bs-Latn-BA" sz="2000" dirty="0">
                <a:latin typeface="Calibri" pitchFamily="34" charset="0"/>
              </a:rPr>
              <a:t> </a:t>
            </a:r>
            <a:r>
              <a:rPr lang="bs-Latn-BA" sz="2000" b="1" i="1" dirty="0">
                <a:latin typeface="Calibri" pitchFamily="34" charset="0"/>
              </a:rPr>
              <a:t>U dimenziju funkcioniranja ustanove</a:t>
            </a:r>
            <a:r>
              <a:rPr lang="bs-Latn-BA" sz="2000" dirty="0">
                <a:latin typeface="Calibri" pitchFamily="34" charset="0"/>
              </a:rPr>
              <a:t> uključene su subskale</a:t>
            </a:r>
          </a:p>
          <a:p>
            <a:pPr marL="514350" indent="-514350">
              <a:buNone/>
            </a:pPr>
            <a:r>
              <a:rPr lang="bs-Latn-BA" sz="2000" dirty="0">
                <a:latin typeface="Calibri" pitchFamily="34" charset="0"/>
              </a:rPr>
              <a:t>                  - </a:t>
            </a:r>
            <a:r>
              <a:rPr lang="bs-Latn-BA" sz="2000" i="1" dirty="0">
                <a:latin typeface="Calibri" pitchFamily="34" charset="0"/>
              </a:rPr>
              <a:t>Red i organizacija (</a:t>
            </a:r>
            <a:r>
              <a:rPr lang="bs-Latn-BA" sz="2000" dirty="0">
                <a:latin typeface="Calibri" pitchFamily="34" charset="0"/>
              </a:rPr>
              <a:t>koliko su red i organizacija važni u provođenju</a:t>
            </a:r>
          </a:p>
          <a:p>
            <a:pPr marL="514350" indent="-514350">
              <a:buNone/>
            </a:pPr>
            <a:r>
              <a:rPr lang="bs-Latn-BA" sz="2000" dirty="0">
                <a:latin typeface="Calibri" pitchFamily="34" charset="0"/>
              </a:rPr>
              <a:t>                       zatvorskog programa) </a:t>
            </a:r>
          </a:p>
          <a:p>
            <a:pPr marL="514350" indent="-514350">
              <a:buNone/>
            </a:pPr>
            <a:r>
              <a:rPr lang="bs-Latn-BA" sz="2000" i="1" dirty="0">
                <a:latin typeface="Calibri" pitchFamily="34" charset="0"/>
              </a:rPr>
              <a:t>                  - Jasnoća programa </a:t>
            </a:r>
            <a:r>
              <a:rPr lang="bs-Latn-BA" sz="2000" dirty="0">
                <a:latin typeface="Calibri" pitchFamily="34" charset="0"/>
              </a:rPr>
              <a:t>(koliko zatvorenici znaju što mogu svakodnevno</a:t>
            </a:r>
          </a:p>
          <a:p>
            <a:pPr marL="514350" indent="-514350">
              <a:buNone/>
            </a:pPr>
            <a:r>
              <a:rPr lang="bs-Latn-BA" sz="2000" dirty="0">
                <a:latin typeface="Calibri" pitchFamily="34" charset="0"/>
              </a:rPr>
              <a:t>                       očekivati u zatvoru te koliko su jasna pravila i postupci programa </a:t>
            </a:r>
          </a:p>
          <a:p>
            <a:pPr marL="514350" indent="-514350">
              <a:buNone/>
            </a:pPr>
            <a:r>
              <a:rPr lang="bs-Latn-BA" sz="2000" dirty="0">
                <a:latin typeface="Calibri" pitchFamily="34" charset="0"/>
              </a:rPr>
              <a:t>                       tretmana) </a:t>
            </a:r>
            <a:r>
              <a:rPr lang="bs-Latn-BA" sz="2000" i="1" dirty="0">
                <a:latin typeface="Calibri" pitchFamily="34" charset="0"/>
              </a:rPr>
              <a:t>i</a:t>
            </a:r>
          </a:p>
          <a:p>
            <a:pPr marL="514350" indent="-514350">
              <a:buNone/>
            </a:pPr>
            <a:r>
              <a:rPr lang="bs-Latn-BA" sz="2000" i="1" dirty="0">
                <a:latin typeface="Calibri" pitchFamily="34" charset="0"/>
              </a:rPr>
              <a:t>                 -  Nadzor</a:t>
            </a:r>
            <a:r>
              <a:rPr lang="bs-Latn-BA" sz="2000" dirty="0">
                <a:latin typeface="Calibri" pitchFamily="34" charset="0"/>
              </a:rPr>
              <a:t> (koliko osoblje zatvora drži zatvorenike pod nužnom</a:t>
            </a:r>
          </a:p>
          <a:p>
            <a:pPr marL="514350" indent="-514350">
              <a:buNone/>
            </a:pPr>
            <a:r>
              <a:rPr lang="bs-Latn-BA" sz="2000" dirty="0">
                <a:latin typeface="Calibri" pitchFamily="34" charset="0"/>
              </a:rPr>
              <a:t>                       kontrolom).</a:t>
            </a:r>
            <a:endParaRPr lang="bs-Latn-BA" sz="2000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bs-Latn-BA" sz="3200" dirty="0"/>
              <a:t>SAMOPOVREĐIVANJE I SUICID OSUĐENIH LICA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1700808"/>
            <a:ext cx="4906888" cy="453650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bs-Latn-BA" dirty="0">
                <a:latin typeface="Calibri" pitchFamily="34" charset="0"/>
              </a:rPr>
              <a:t>Boravljenje u kazneno-popravnom zavodu može dovesti do lične osujećenosti, nedovoljne egzistencijalne sigurnosti, otpora protiv sistema u kome su se našla osuđena lica, te nova formalna i neformalna pravila penalne ustanove i dr. izazivaju da nerijetko traže izlaz u samopovređujućem i/ili suicidalnom ponašanju.</a:t>
            </a:r>
          </a:p>
          <a:p>
            <a:pPr algn="just"/>
            <a:endParaRPr lang="bs-Latn-BA" dirty="0">
              <a:latin typeface="Calibri" pitchFamily="34" charset="0"/>
            </a:endParaRPr>
          </a:p>
          <a:p>
            <a:pPr algn="just"/>
            <a:endParaRPr lang="bs-Latn-BA" dirty="0">
              <a:latin typeface="Calibri" pitchFamily="34" charset="0"/>
            </a:endParaRPr>
          </a:p>
          <a:p>
            <a:pPr algn="just"/>
            <a:r>
              <a:rPr lang="bs-Latn-BA" dirty="0">
                <a:latin typeface="Calibri" pitchFamily="34" charset="0"/>
              </a:rPr>
              <a:t>Samoubistvo je prvo na listi uzroka smrti u kaznenim ustanovama. Zatvorenici imaju mnogo višu stopu samoubistva nego opšta populacija. U ustanovama za kratkoročni smještaj optuženika, stopa samoubistva je deset puta, a u ustanovama u koje su smješteni osuđeni zatvorenici, tri puta veća nego u spoljnoj zajednici. </a:t>
            </a:r>
          </a:p>
          <a:p>
            <a:pPr algn="just"/>
            <a:endParaRPr lang="bs-Latn-BA" dirty="0"/>
          </a:p>
        </p:txBody>
      </p:sp>
      <p:pic>
        <p:nvPicPr>
          <p:cNvPr id="19458" name="Picture 2" descr="Istinomj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3600399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229600" cy="926976"/>
          </a:xfrm>
        </p:spPr>
        <p:txBody>
          <a:bodyPr>
            <a:noAutofit/>
          </a:bodyPr>
          <a:lstStyle/>
          <a:p>
            <a:pPr algn="l"/>
            <a:r>
              <a:rPr lang="bs-Latn-B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DEPRIVACIJA SIGURNOSTI U</a:t>
            </a:r>
            <a:b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KAZNENO-POPRAVNIM  ZAVODIMA</a:t>
            </a:r>
            <a:r>
              <a:rPr lang="bs-Latn-BA" sz="3200" dirty="0">
                <a:effectLst/>
              </a:rPr>
              <a:t>.</a:t>
            </a:r>
            <a:br>
              <a:rPr lang="bs-Latn-BA" sz="3200" dirty="0">
                <a:effectLst/>
              </a:rPr>
            </a:br>
            <a:endParaRPr lang="bs-Latn-BA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79107"/>
          </a:xfrm>
        </p:spPr>
        <p:txBody>
          <a:bodyPr>
            <a:normAutofit/>
          </a:bodyPr>
          <a:lstStyle/>
          <a:p>
            <a:r>
              <a:rPr lang="bs-Latn-BA" sz="2000" dirty="0">
                <a:latin typeface="Calibri" pitchFamily="34" charset="0"/>
              </a:rPr>
              <a:t>Deprivacija u psihologiji označava uskratu nečega za čime postoji potreba.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Prema jednom istraživanju koje je izvrženo u Srbiji ustanovljeno je da osuđeni u zatvoru strahuju za sopstvenu bezbjednost.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Istraživanjem je ustanovljeno da osuđeni u zatvoru strahuju za sopstvenu bezbjednost. Koncentracija odgovora ispitanika je usmjerena na povišen nivo deprivacije (56,8%), dok visok nivo depriviranosti iskazuje 28,4% a odsustvo depriviranosti 14,8% osuđenih.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To dovodi do zaključka da ukoliko se osuđeni ne osjeća bezbjedno u penalnoj ustanovi, otežano je dobijanje informacija o njihovim interpersonalnim odnosima unutar vaspitnih grupa, unutar neformalnog osuđeničkog kolektiva, o problemima koje on lično ima u ustanovi, pa se time otežava ili onemogućava istraživački poduhvat.</a:t>
            </a:r>
          </a:p>
          <a:p>
            <a:endParaRPr lang="bs-Latn-BA" sz="2000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bs-Latn-B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PRIZONIZACIJA</a:t>
            </a:r>
            <a:endParaRPr lang="bs-Latn-B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6280"/>
          </a:xfrm>
        </p:spPr>
        <p:txBody>
          <a:bodyPr>
            <a:noAutofit/>
          </a:bodyPr>
          <a:lstStyle/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Jedna od posljedica koju boravljenje</a:t>
            </a:r>
          </a:p>
          <a:p>
            <a:pPr>
              <a:buNone/>
            </a:pPr>
            <a:r>
              <a:rPr lang="bs-Latn-BA" sz="2000" dirty="0">
                <a:latin typeface="Calibri" pitchFamily="34" charset="0"/>
              </a:rPr>
              <a:t>     u kazneno-poporavnom zavodu stvara</a:t>
            </a:r>
          </a:p>
          <a:p>
            <a:pPr>
              <a:buNone/>
            </a:pPr>
            <a:r>
              <a:rPr lang="bs-Latn-BA" sz="2000" dirty="0">
                <a:latin typeface="Calibri" pitchFamily="34" charset="0"/>
              </a:rPr>
              <a:t>     kod osuđenih lica jeste prizonizacija.</a:t>
            </a:r>
          </a:p>
          <a:p>
            <a:pPr>
              <a:buNone/>
            </a:pPr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Prizonizacija je jednostavno rečeno prihvatanje opće kulture zatvora, običaja i normi koje vladaju u zatvoru.</a:t>
            </a:r>
          </a:p>
          <a:p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Pitanje je kako norme na kojima se prizonizacija zasniva uopće nastaju u zatvorskim sistemima, kao i zašto ih zatvorenici u velikoj mjeri prihvataju.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Jedan od mogućih odgovora krije se u postojanju grupa unutar zatvora, budući da grupe mogu i često vrše velik uticaj na pojedince koji su njihovi članovi. </a:t>
            </a:r>
          </a:p>
        </p:txBody>
      </p:sp>
      <p:pic>
        <p:nvPicPr>
          <p:cNvPr id="26626" name="Picture 2" descr="Osuđenici u zeničkom zatvoru ne nose zaštitne maske - Zenicab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6632"/>
            <a:ext cx="4138745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6280"/>
          </a:xfrm>
        </p:spPr>
        <p:txBody>
          <a:bodyPr>
            <a:normAutofit/>
          </a:bodyPr>
          <a:lstStyle/>
          <a:p>
            <a:r>
              <a:rPr lang="bs-Latn-BA" sz="2000" dirty="0">
                <a:latin typeface="Calibri" pitchFamily="34" charset="0"/>
              </a:rPr>
              <a:t>Dvije su glavne vrste tog socijalnog uticaja: normativni i informacijski. 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Prema normativnom socijalnom uticaju grupa usmjerava i kontrolira ponašanje pojedinca jer on želi biti prihvaćen u grupi, dok se </a:t>
            </a:r>
          </a:p>
          <a:p>
            <a:r>
              <a:rPr lang="bs-Latn-BA" sz="2000" dirty="0">
                <a:latin typeface="Calibri" pitchFamily="34" charset="0"/>
              </a:rPr>
              <a:t>prema informacijskom socijalnom uticaju pojedinac (najčešće iz neznanja) oslanja na ponašanje ostalih članova grupe kako bi odredio kakvo ponašanje je ispravno.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 Nažalost, u slučaju zatvorske okoline, grupe i njihov uticaj na pojedinca neizbježan su čimbenik u procesu prizonizacije, kad novi zatvorenici uče koja je vrsta ponašanja poželjna u novoj sredini.</a:t>
            </a:r>
          </a:p>
          <a:p>
            <a:endParaRPr lang="bs-Latn-BA" dirty="0"/>
          </a:p>
        </p:txBody>
      </p:sp>
      <p:pic>
        <p:nvPicPr>
          <p:cNvPr id="25602" name="Picture 2" descr="HAPŠENjE U VELIKOJ PLANI: Pobegao iz zatvora, pa silovao dete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437112"/>
            <a:ext cx="5728755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43751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bs-Latn-BA" dirty="0"/>
              <a:t>ZAKLJUČAK</a:t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3726980"/>
          </a:xfrm>
        </p:spPr>
        <p:txBody>
          <a:bodyPr>
            <a:noAutofit/>
          </a:bodyPr>
          <a:lstStyle/>
          <a:p>
            <a:r>
              <a:rPr lang="bs-Latn-BA" sz="2000" dirty="0">
                <a:latin typeface="Calibri" pitchFamily="34" charset="0"/>
              </a:rPr>
              <a:t>Psihosocijalna klima koja vlada u zatvorima a koju čine odnosi među zatvorenicima, zatvorenicima i administracijom zatvora, kao i druge karakteristike zatvorskog života, uveliko se razlikuje od onih koje se mogu naći u zajednici na slobodi. A jedan od zadataka penološkog psihologa u zatvorima jeste rad na harmonizaciji i demokratizaciji odnosa u penološkim ustanovama.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Po dolasku zatvorenika u penološku ustanovu psiholog pristupa ispitivanju psiholoških osobina ličnosti, a sve u cilju otkrivanja osobina koje su dovele do socijalno neprihvatljivog ponašanja. Nakon prikupljenih potrebnih podataka psiholog pristupa izradi prijedloga penološkog tretmana čiji je glavni cilj resocijalizacija zatvorenika i razvijanje pozitivnih osobina ličnosti, a posebno osjećaja za druge.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Uloga penološkog psihologa izuzetno velika i korisna u procesu prevaspitanja  osuđenih osoba, jer samo adekvatan penološki tretman može dati pozitivne rezultate u procesu resocijalizacije.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/>
              <a:t>LITERATURA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bs-Latn-BA" dirty="0"/>
              <a:t>Dimitrijević Bojana; Korak ka stvaranju zajednice. Uloga zatvorskih vaspitača u prevenciji samopovređivanja i suicida osuđenih lica; dostupno na: </a:t>
            </a:r>
            <a:r>
              <a:rPr lang="bs-Latn-BA" u="sng" dirty="0">
                <a:hlinkClick r:id="rId2"/>
              </a:rPr>
              <a:t>https://www.ceeol.com/search/article-detail?id=735221</a:t>
            </a:r>
            <a:r>
              <a:rPr lang="bs-Latn-BA" dirty="0"/>
              <a:t> (pristupljeno:14.04.2020.).</a:t>
            </a:r>
          </a:p>
          <a:p>
            <a:pPr lvl="0"/>
            <a:r>
              <a:rPr lang="bs-Latn-BA" dirty="0"/>
              <a:t>Jovanić Goran,; (</a:t>
            </a:r>
            <a:r>
              <a:rPr lang="bs-Latn-BA" i="1" dirty="0"/>
              <a:t>NE)SIGURNOST U ZATVORU</a:t>
            </a:r>
            <a:r>
              <a:rPr lang="bs-Latn-BA" dirty="0"/>
              <a:t>;  dostupno na: </a:t>
            </a:r>
            <a:r>
              <a:rPr lang="bs-Latn-BA" u="sng" dirty="0">
                <a:hlinkClick r:id="rId3"/>
              </a:rPr>
              <a:t>https://www.ceeol.com/search/article-detail?id=799914</a:t>
            </a:r>
            <a:r>
              <a:rPr lang="bs-Latn-BA" dirty="0"/>
              <a:t>   (pristupljeno:14.04.2020.).</a:t>
            </a:r>
          </a:p>
          <a:p>
            <a:pPr lvl="0"/>
            <a:r>
              <a:rPr lang="bs-Latn-BA" dirty="0"/>
              <a:t>Kesar Sandra; </a:t>
            </a:r>
            <a:r>
              <a:rPr lang="bs-Latn-BA" i="1" dirty="0"/>
              <a:t>Psiholog u penološkom tretmanu;</a:t>
            </a:r>
            <a:r>
              <a:rPr lang="bs-Latn-BA" dirty="0"/>
              <a:t> </a:t>
            </a:r>
            <a:r>
              <a:rPr lang="bs-Latn-BA" u="sng" dirty="0">
                <a:hlinkClick r:id="rId4"/>
              </a:rPr>
              <a:t>http://up-bn.com/2018/03/13/psiholog-u-penoloskom-tretmanu-kesar-sandra-dipl-psiholog-kpz-bijeljina/</a:t>
            </a:r>
            <a:r>
              <a:rPr lang="bs-Latn-BA" dirty="0"/>
              <a:t> (pristupljeno: 15.04.2020.).</a:t>
            </a:r>
          </a:p>
          <a:p>
            <a:pPr lvl="0"/>
            <a:r>
              <a:rPr lang="bs-Latn-BA" dirty="0"/>
              <a:t>Kit Anja, </a:t>
            </a:r>
            <a:r>
              <a:rPr lang="bs-Latn-BA" i="1" dirty="0"/>
              <a:t>Psihosocijalna klima, grupe i vođe grupa u zatvorima (završni rad)</a:t>
            </a:r>
            <a:r>
              <a:rPr lang="bs-Latn-BA" dirty="0"/>
              <a:t>, Filozofski faklutet Osijek.</a:t>
            </a:r>
          </a:p>
          <a:p>
            <a:pPr lvl="0"/>
            <a:r>
              <a:rPr lang="bs-Latn-BA" dirty="0"/>
              <a:t>Mejovšek Milko, Lebedina-Manzoni Marija, Lotar Martina, Šarić Jandre</a:t>
            </a:r>
            <a:r>
              <a:rPr lang="bs-Latn-BA" i="1" dirty="0"/>
              <a:t>; Percepcija psihosocijalne klime i osobine ličnosti zatvorenika;</a:t>
            </a:r>
            <a:r>
              <a:rPr lang="bs-Latn-BA" dirty="0"/>
              <a:t> </a:t>
            </a:r>
            <a:r>
              <a:rPr lang="bs-Latn-BA" u="sng" dirty="0">
                <a:hlinkClick r:id="rId5"/>
              </a:rPr>
              <a:t>https://hrcak.srce.hr/index.php?show=clanak&amp;id_clanak_jezik=145813</a:t>
            </a:r>
            <a:r>
              <a:rPr lang="bs-Latn-BA" dirty="0"/>
              <a:t> (pristupljeno 15.04.2020)</a:t>
            </a:r>
            <a:r>
              <a:rPr lang="bs-Latn-BA" i="1" dirty="0"/>
              <a:t>.</a:t>
            </a:r>
            <a:endParaRPr lang="bs-Latn-BA" dirty="0"/>
          </a:p>
          <a:p>
            <a:endParaRPr lang="bs-Latn-BA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bs-Latn-BA" dirty="0"/>
              <a:t>Mejovšek Milko; </a:t>
            </a:r>
            <a:r>
              <a:rPr lang="bs-Latn-BA" i="1" dirty="0"/>
              <a:t>Uvod u penološku psihologiju</a:t>
            </a:r>
            <a:r>
              <a:rPr lang="bs-Latn-BA" dirty="0"/>
              <a:t>; Naklada slap; Zagreb 2002.</a:t>
            </a:r>
          </a:p>
          <a:p>
            <a:pPr lvl="0"/>
            <a:r>
              <a:rPr lang="bs-Latn-BA" dirty="0"/>
              <a:t>Milanović Tea; </a:t>
            </a:r>
            <a:r>
              <a:rPr lang="bs-Latn-BA" i="1" dirty="0"/>
              <a:t>Odnos osobina ličnosti i tijeka izdržavanja kazne zatvora (diplomski rad)</a:t>
            </a:r>
            <a:r>
              <a:rPr lang="bs-Latn-BA" dirty="0"/>
              <a:t>;  Edukacijsko-rehabilitacijski fakultet Sveučilišta u Zagrebu;  Zagreb 2016.</a:t>
            </a:r>
          </a:p>
          <a:p>
            <a:pPr lvl="0"/>
            <a:r>
              <a:rPr lang="bs-Latn-BA" dirty="0"/>
              <a:t>Petrović Vera,  "OSUĐENI RECIDIVISTI I SOCIJALNO PATOLOŠKE POJAVE"; dostupno na: </a:t>
            </a:r>
            <a:r>
              <a:rPr lang="bs-Latn-BA" u="sng" dirty="0">
                <a:hlinkClick r:id="rId2"/>
              </a:rPr>
              <a:t>https://www.ceeol.com/search/article-detail?id=799914</a:t>
            </a:r>
            <a:r>
              <a:rPr lang="bs-Latn-BA" dirty="0"/>
              <a:t> (pristupljeno:14.04.2020.).</a:t>
            </a:r>
          </a:p>
          <a:p>
            <a:pPr lvl="0"/>
            <a:r>
              <a:rPr lang="bs-Latn-BA" dirty="0"/>
              <a:t>Sijerčić-Čolić  Hajrija, Vranj Vildana; </a:t>
            </a:r>
            <a:r>
              <a:rPr lang="bs-Latn-BA" i="1" dirty="0"/>
              <a:t>Uvod u penologiju i izvršno krivično pravo BIH; </a:t>
            </a:r>
            <a:r>
              <a:rPr lang="bs-Latn-BA" dirty="0"/>
              <a:t>Sarajevo 2011.</a:t>
            </a:r>
          </a:p>
          <a:p>
            <a:pPr lvl="0"/>
            <a:r>
              <a:rPr lang="bs-Latn-BA" dirty="0"/>
              <a:t>Sulejmanović Dijana, Čekrlija Đorđe Da li je "Zatvor Stanford" najznačajniji doprinos Zimbarda socijalnoj psihologiji?; Zbornik radova Kongresa psihologa Bosne i Hercegovine; 5/2019;  </a:t>
            </a:r>
            <a:r>
              <a:rPr lang="bs-Latn-BA" u="sng" dirty="0">
                <a:hlinkClick r:id="rId3"/>
              </a:rPr>
              <a:t>https://www.ceeol.com/search/article-detail?id=796876</a:t>
            </a:r>
            <a:r>
              <a:rPr lang="bs-Latn-BA" dirty="0"/>
              <a:t> (pristupljeno:14.04.2020.).</a:t>
            </a:r>
          </a:p>
          <a:p>
            <a:endParaRPr lang="bs-Latn-BA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72400" cy="994122"/>
          </a:xfrm>
        </p:spPr>
        <p:txBody>
          <a:bodyPr>
            <a:normAutofit fontScale="90000"/>
          </a:bodyPr>
          <a:lstStyle/>
          <a:p>
            <a:pPr algn="l"/>
            <a:br>
              <a:rPr lang="bs-Latn-BA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</a:br>
            <a:r>
              <a:rPr lang="bs-Latn-B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POJAM</a:t>
            </a:r>
            <a:r>
              <a:rPr lang="bs-Latn-BA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, CILJEVI I ZADACI</a:t>
            </a:r>
            <a:endParaRPr lang="bs-Latn-BA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6280"/>
          </a:xfrm>
        </p:spPr>
        <p:txBody>
          <a:bodyPr>
            <a:normAutofit/>
          </a:bodyPr>
          <a:lstStyle/>
          <a:p>
            <a:r>
              <a:rPr lang="bs-Latn-BA" sz="2800" dirty="0">
                <a:latin typeface="Calibri" pitchFamily="34" charset="0"/>
              </a:rPr>
              <a:t>Penološka psihologija bavi se proučavanjem ponašanja zatvorenika po dolasku u kazneni zavod i tokom penološkog tretmana. </a:t>
            </a:r>
          </a:p>
          <a:p>
            <a:endParaRPr lang="bs-Latn-BA" sz="2800" dirty="0">
              <a:latin typeface="Calibri" pitchFamily="34" charset="0"/>
            </a:endParaRPr>
          </a:p>
          <a:p>
            <a:endParaRPr lang="bs-Latn-BA" sz="2800" dirty="0">
              <a:latin typeface="Calibri" pitchFamily="34" charset="0"/>
            </a:endParaRPr>
          </a:p>
        </p:txBody>
      </p:sp>
      <p:pic>
        <p:nvPicPr>
          <p:cNvPr id="17410" name="Picture 2" descr="Federalna policija pokušala bez naloga upasti u mostarski zatvor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17032"/>
            <a:ext cx="4680520" cy="2826997"/>
          </a:xfrm>
          <a:prstGeom prst="rect">
            <a:avLst/>
          </a:prstGeom>
          <a:noFill/>
        </p:spPr>
      </p:pic>
      <p:pic>
        <p:nvPicPr>
          <p:cNvPr id="7172" name="Picture 4" descr="Psihologija: 10 iznenađujućih otkrića o ljudskom umu - National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16632"/>
            <a:ext cx="2258616" cy="17659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5040560" cy="45262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s-Latn-BA" sz="2200" dirty="0">
                <a:latin typeface="Calibri" pitchFamily="34" charset="0"/>
              </a:rPr>
              <a:t>Penološka psihologija ima zadatak da ostvari slijedeće ciljeve:</a:t>
            </a:r>
          </a:p>
          <a:p>
            <a:pPr>
              <a:buClr>
                <a:schemeClr val="accent6">
                  <a:lumMod val="40000"/>
                  <a:lumOff val="60000"/>
                </a:schemeClr>
              </a:buClr>
              <a:buNone/>
            </a:pPr>
            <a:endParaRPr lang="bs-Latn-BA" sz="2200" dirty="0">
              <a:latin typeface="Calibri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bs-Latn-BA" sz="2200" dirty="0">
                <a:latin typeface="Calibri" pitchFamily="34" charset="0"/>
              </a:rPr>
              <a:t>proučavanje zakonitosti adaptacije zatvorenika na kazneno popravni zavod;</a:t>
            </a:r>
          </a:p>
          <a:p>
            <a:pPr lvl="0">
              <a:buFont typeface="Wingdings" pitchFamily="2" charset="2"/>
              <a:buChar char="Ø"/>
            </a:pPr>
            <a:r>
              <a:rPr lang="bs-Latn-BA" sz="2200" dirty="0">
                <a:latin typeface="Calibri" pitchFamily="34" charset="0"/>
              </a:rPr>
              <a:t>proučavanje zakonitosti reakcije zatvorenika na penološki tretman;</a:t>
            </a:r>
          </a:p>
          <a:p>
            <a:pPr lvl="0">
              <a:buFont typeface="Wingdings" pitchFamily="2" charset="2"/>
              <a:buChar char="Ø"/>
            </a:pPr>
            <a:r>
              <a:rPr lang="bs-Latn-BA" sz="2200" dirty="0">
                <a:latin typeface="Calibri" pitchFamily="34" charset="0"/>
              </a:rPr>
              <a:t>proučavanje obilježja ličnosti zatvorenika;</a:t>
            </a:r>
          </a:p>
          <a:p>
            <a:pPr lvl="0">
              <a:buFont typeface="Wingdings" pitchFamily="2" charset="2"/>
              <a:buChar char="Ø"/>
            </a:pPr>
            <a:r>
              <a:rPr lang="bs-Latn-BA" sz="2200" dirty="0">
                <a:latin typeface="Calibri" pitchFamily="34" charset="0"/>
              </a:rPr>
              <a:t>proučavanje psihosocijalne klime;</a:t>
            </a:r>
          </a:p>
          <a:p>
            <a:pPr>
              <a:buFont typeface="Wingdings" pitchFamily="2" charset="2"/>
              <a:buChar char="Ø"/>
            </a:pPr>
            <a:r>
              <a:rPr lang="bs-Latn-BA" sz="2200" dirty="0">
                <a:latin typeface="Calibri" pitchFamily="34" charset="0"/>
              </a:rPr>
              <a:t>proučavanje psiholoških posljedica boravljenja u kazneno-popravnom zavodu.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bs-Latn-BA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</a:br>
            <a:r>
              <a:rPr lang="bs-Latn-BA" sz="3100" dirty="0">
                <a:solidFill>
                  <a:schemeClr val="tx1">
                    <a:lumMod val="85000"/>
                  </a:schemeClr>
                </a:solidFill>
              </a:rPr>
              <a:t>POJAM, CILJEVI I ZADACI</a:t>
            </a:r>
          </a:p>
        </p:txBody>
      </p:sp>
      <p:pic>
        <p:nvPicPr>
          <p:cNvPr id="5" name="Picture 2" descr="https://zivicovjek.org/wp-content/uploads/2020/01/skil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60040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bs-Latn-BA" sz="2800" dirty="0">
                <a:solidFill>
                  <a:schemeClr val="tx1">
                    <a:lumMod val="85000"/>
                  </a:schemeClr>
                </a:solidFill>
                <a:effectLst/>
              </a:rPr>
              <a:t>PENOLOŠKA PSIHOLOGIJA U PRAKSI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856" y="1646236"/>
            <a:ext cx="5410944" cy="502312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bs-Latn-BA" dirty="0">
                <a:latin typeface="Calibri" pitchFamily="34" charset="0"/>
              </a:rPr>
              <a:t>Položaj penološke psihologije u praksi najbolje se </a:t>
            </a:r>
          </a:p>
          <a:p>
            <a:pPr>
              <a:buNone/>
            </a:pPr>
            <a:r>
              <a:rPr lang="bs-Latn-BA" dirty="0">
                <a:latin typeface="Calibri" pitchFamily="34" charset="0"/>
              </a:rPr>
              <a:t>može vidjeti kroz posao penološkog psihologa u </a:t>
            </a:r>
          </a:p>
          <a:p>
            <a:pPr>
              <a:buNone/>
            </a:pPr>
            <a:r>
              <a:rPr lang="bs-Latn-BA" dirty="0">
                <a:latin typeface="Calibri" pitchFamily="34" charset="0"/>
              </a:rPr>
              <a:t>kaznenom zavodu, a neki odnjih su:</a:t>
            </a:r>
          </a:p>
          <a:p>
            <a:endParaRPr lang="bs-Latn-BA" dirty="0">
              <a:latin typeface="Calibri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Ispitivanje psiholoških osobina zatvorenika</a:t>
            </a:r>
          </a:p>
          <a:p>
            <a:pPr marL="514350" indent="-514350">
              <a:buNone/>
            </a:pPr>
            <a:r>
              <a:rPr lang="bs-Latn-BA" dirty="0">
                <a:latin typeface="Calibri" pitchFamily="34" charset="0"/>
              </a:rPr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Klasifikacija zatvorenika</a:t>
            </a:r>
          </a:p>
          <a:p>
            <a:pPr marL="514350" indent="-514350">
              <a:buFont typeface="Wingdings" pitchFamily="2" charset="2"/>
              <a:buChar char="Ø"/>
            </a:pPr>
            <a:endParaRPr lang="bs-Latn-BA" dirty="0">
              <a:latin typeface="Calibri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Rad na humanizaciji i demokratizaciji odnosa</a:t>
            </a:r>
          </a:p>
          <a:p>
            <a:pPr marL="514350" indent="-514350">
              <a:buFont typeface="Wingdings" pitchFamily="2" charset="2"/>
              <a:buChar char="Ø"/>
            </a:pPr>
            <a:endParaRPr lang="bs-Latn-BA" dirty="0">
              <a:latin typeface="Calibri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Pružanje psihološke podrške zatvorenicima po dolasku u kazneni zavod</a:t>
            </a:r>
          </a:p>
          <a:p>
            <a:pPr marL="514350" indent="-514350">
              <a:buFont typeface="Wingdings" pitchFamily="2" charset="2"/>
              <a:buChar char="Ø"/>
            </a:pPr>
            <a:endParaRPr lang="bs-Latn-BA" dirty="0">
              <a:latin typeface="Calibri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Priprema zatvorenika neposredno prije izlaska na slobodu</a:t>
            </a:r>
          </a:p>
          <a:p>
            <a:pPr marL="514350" indent="-514350">
              <a:buNone/>
            </a:pPr>
            <a:r>
              <a:rPr lang="bs-Latn-BA" dirty="0">
                <a:latin typeface="Calibri" pitchFamily="34" charset="0"/>
              </a:rPr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bs-Latn-BA" dirty="0">
                <a:latin typeface="Calibri" pitchFamily="34" charset="0"/>
              </a:rPr>
              <a:t>Praćenje promjena u ponašanju ličnosti zatvorenika</a:t>
            </a:r>
          </a:p>
          <a:p>
            <a:endParaRPr lang="bs-Latn-BA" dirty="0"/>
          </a:p>
        </p:txBody>
      </p:sp>
      <p:pic>
        <p:nvPicPr>
          <p:cNvPr id="15363" name="Picture 3" descr="Dijamantska nit je hit među zatvorenicima, ali... Sarajevski KPZ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024336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ileru koji je ugrizao policajca potvrđeno pet godina zatvora ..."/>
          <p:cNvPicPr>
            <a:picLocks noChangeAspect="1" noChangeArrowheads="1"/>
          </p:cNvPicPr>
          <p:nvPr/>
        </p:nvPicPr>
        <p:blipFill>
          <a:blip r:embed="rId2" cstate="print">
            <a:lum contrast="-20000"/>
          </a:blip>
          <a:srcRect/>
          <a:stretch>
            <a:fillRect/>
          </a:stretch>
        </p:blipFill>
        <p:spPr bwMode="auto">
          <a:xfrm>
            <a:off x="179512" y="1412776"/>
            <a:ext cx="8784976" cy="5445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759741"/>
          </a:xfrm>
        </p:spPr>
        <p:txBody>
          <a:bodyPr/>
          <a:lstStyle/>
          <a:p>
            <a:pPr algn="just"/>
            <a:r>
              <a:rPr lang="bs-Latn-BA" sz="2000" dirty="0">
                <a:latin typeface="Calibri" pitchFamily="34" charset="0"/>
              </a:rPr>
              <a:t>Na temelju većeg broja istraživanja o psihološkim činiteljima prijestupničkog ponašanja, može se zaključiti kako neke osobine ličnosti mogu olakšavati ili u nekim situacijama čak pospješiti počinjenje kaznenih djela.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Impulsivnost odnosno slaba samokontrola, zajedno sa drugim čimbenicima poput slabije sposobnosti empatiziranja, predstavlja ključni čimbenik u počinjenju kazneni dijela i antisocijalnom ponašanju.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Deficiti emapatije su glavna karakteristika koncepta psihopatije, koji je povezan sa brojinim antisocijalnim ponšanjima i počinjenjem kaznenih djela. 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Smanjena empatija omogućava počinitelju da se emocionalno udalji od žrtve, potisne svijest o žtrvinoj nelagodi i strahu, te smanji osjećaj krivnje i srama kod sebe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endParaRPr lang="bs-Latn-BA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alibri" pitchFamily="34" charset="0"/>
            </a:endParaRPr>
          </a:p>
          <a:p>
            <a:endParaRPr lang="bs-Latn-BA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alibri" pitchFamily="34" charset="0"/>
            </a:endParaRPr>
          </a:p>
          <a:p>
            <a:pPr>
              <a:buNone/>
            </a:pPr>
            <a:endParaRPr lang="bs-Latn-B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bs-Latn-BA" sz="2800" dirty="0">
                <a:solidFill>
                  <a:schemeClr val="tx1">
                    <a:lumMod val="85000"/>
                  </a:schemeClr>
                </a:solidFill>
                <a:effectLst/>
              </a:rPr>
              <a:t>PROUČAVANJE PSIHOLOŠKIH OSOBINA ZATVORENIKA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ileru koji je ugrizao policajca potvrđeno pet godina zatvora ..."/>
          <p:cNvPicPr>
            <a:picLocks noChangeAspect="1" noChangeArrowheads="1"/>
          </p:cNvPicPr>
          <p:nvPr/>
        </p:nvPicPr>
        <p:blipFill>
          <a:blip r:embed="rId2" cstate="print">
            <a:lum contrast="-20000"/>
          </a:blip>
          <a:srcRect/>
          <a:stretch>
            <a:fillRect/>
          </a:stretch>
        </p:blipFill>
        <p:spPr bwMode="auto">
          <a:xfrm>
            <a:off x="179512" y="1412776"/>
            <a:ext cx="8784976" cy="5445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4759741"/>
          </a:xfrm>
        </p:spPr>
        <p:txBody>
          <a:bodyPr>
            <a:noAutofit/>
          </a:bodyPr>
          <a:lstStyle/>
          <a:p>
            <a:pPr algn="just"/>
            <a:r>
              <a:rPr lang="bs-Latn-BA" sz="2000" dirty="0">
                <a:latin typeface="Calibri" pitchFamily="34" charset="0"/>
              </a:rPr>
              <a:t>Psiholog u penologiji istražuje takozvane endogene faktore tj. utjecaj ličnih osobina i njihovu povezanost sa ponašanjima koja uslovljavaju socijalno neprihvatljivo ponašanje.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 Ispitivanje ličnosti osuđenog je složena problematika i zahtjeva timski i interdisciplinirani pristup.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Psiholog na osnovu prikupljenih podataka, a u vezi sa istraživanjem i predviđanjem ponašanja ličnosti uzima aktivno učešće u izradi prijedloga tretmana. Pod tretmanom se podrazumijevaju svi oblici prevaspitnih formi rada u zatvorskim uslovima i u postupku resocijalizacije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Prvi korak je da osuđeni shvati da je sam odgovoran za svoje ponašanje. Neophodno je da tretman bude zasnovan na međusobnom povjerenju jer bez toga nije moguće vršiti korigovanje ponašanja.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bs-Latn-BA" sz="2800" dirty="0">
                <a:solidFill>
                  <a:schemeClr val="tx1">
                    <a:lumMod val="85000"/>
                  </a:schemeClr>
                </a:solidFill>
                <a:effectLst/>
              </a:rPr>
              <a:t>PROUČAVANJE PSIHOLOŠKIH OSOBINA ZATVORENIKA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bs-Latn-BA" sz="3200" dirty="0">
                <a:effectLst/>
              </a:rPr>
              <a:t>PSIHOSOCIJALNA KLIMA U ZATVORIMA</a:t>
            </a:r>
            <a:br>
              <a:rPr lang="bs-Latn-BA" sz="3200" dirty="0">
                <a:effectLst/>
              </a:rPr>
            </a:br>
            <a:endParaRPr lang="bs-Latn-BA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2000" dirty="0">
                <a:latin typeface="Calibri" pitchFamily="34" charset="0"/>
              </a:rPr>
              <a:t>Na ponašanje pojedinca djeluje okolina u kojoj se nalazi. Jedan od načina na koji se ona manifestira je kroz psihosocijalnu klimu, odnosno ozračje koje vlada u bilo kojem formalnom ili neformalnom obliku organiziranja i udružiavnja ljudi.</a:t>
            </a:r>
          </a:p>
          <a:p>
            <a:pPr algn="just"/>
            <a:endParaRPr lang="bs-Latn-BA" sz="2000" dirty="0">
              <a:latin typeface="Calibri" pitchFamily="34" charset="0"/>
            </a:endParaRPr>
          </a:p>
          <a:p>
            <a:endParaRPr lang="bs-Latn-BA" sz="2000" dirty="0">
              <a:latin typeface="Calibri" pitchFamily="34" charset="0"/>
            </a:endParaRPr>
          </a:p>
          <a:p>
            <a:pPr algn="just"/>
            <a:r>
              <a:rPr lang="bs-Latn-BA" sz="2000" dirty="0">
                <a:latin typeface="Calibri" pitchFamily="34" charset="0"/>
              </a:rPr>
              <a:t>Jedno od prvih istraživanja u kojima se </a:t>
            </a:r>
          </a:p>
          <a:p>
            <a:pPr algn="just">
              <a:buNone/>
            </a:pPr>
            <a:r>
              <a:rPr lang="bs-Latn-BA" sz="2000" dirty="0">
                <a:latin typeface="Calibri" pitchFamily="34" charset="0"/>
              </a:rPr>
              <a:t>     uočila važnost psihosocijalne klime prilikom </a:t>
            </a:r>
          </a:p>
          <a:p>
            <a:pPr algn="just">
              <a:buNone/>
            </a:pPr>
            <a:r>
              <a:rPr lang="bs-Latn-BA" sz="2000" dirty="0">
                <a:latin typeface="Calibri" pitchFamily="34" charset="0"/>
              </a:rPr>
              <a:t>     oblikovanja ponašanja, i to u zatvorskom</a:t>
            </a:r>
          </a:p>
          <a:p>
            <a:pPr algn="just">
              <a:buNone/>
            </a:pPr>
            <a:r>
              <a:rPr lang="bs-Latn-BA" sz="2000" dirty="0">
                <a:latin typeface="Calibri" pitchFamily="34" charset="0"/>
              </a:rPr>
              <a:t>     okruženju, je slavni Stanfordski zatvorski </a:t>
            </a:r>
          </a:p>
          <a:p>
            <a:pPr algn="just">
              <a:buNone/>
            </a:pPr>
            <a:r>
              <a:rPr lang="bs-Latn-BA" sz="2000" dirty="0">
                <a:latin typeface="Calibri" pitchFamily="34" charset="0"/>
              </a:rPr>
              <a:t>     eksperiment.</a:t>
            </a:r>
          </a:p>
        </p:txBody>
      </p:sp>
      <p:pic>
        <p:nvPicPr>
          <p:cNvPr id="2052" name="Picture 4" descr="Zašto zli eksperiment Stanfordski zatvor / psihologija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852936"/>
            <a:ext cx="3186520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bs-Latn-BA" sz="2000" dirty="0">
                <a:latin typeface="Calibri" pitchFamily="34" charset="0"/>
              </a:rPr>
              <a:t>U njemu su simulirani zatvorski uvijeti u kojima je došlo do pojave negativne i štetne dinamike odnosa sudionika kao posljedica primarno situacijski faktora, a ne faktora poput ličnosti. Iako svakako treba uzeti u obzir činjenicu da je u tom eksperimentu bila riječ o simulaciji, neosporivo je da su stručnjaci u stvarnim zatvorskim uvijetima uočili iste mehanizme.</a:t>
            </a:r>
          </a:p>
          <a:p>
            <a:endParaRPr lang="bs-Latn-BA" sz="2000" dirty="0">
              <a:latin typeface="Calibri" pitchFamily="34" charset="0"/>
            </a:endParaRPr>
          </a:p>
          <a:p>
            <a:r>
              <a:rPr lang="bs-Latn-BA" sz="2000" dirty="0">
                <a:latin typeface="Calibri" pitchFamily="34" charset="0"/>
              </a:rPr>
              <a:t> Zbog ovog i drugih oblika istraživanja često se misli da zatvori ne pružaju okolinu koja je pogodna  za uspješnu promjenu ponašanja</a:t>
            </a:r>
          </a:p>
        </p:txBody>
      </p:sp>
      <p:pic>
        <p:nvPicPr>
          <p:cNvPr id="1028" name="Picture 4" descr="Bizarni psihološki eksperimenti (koji su pošli po zlu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275178"/>
            <a:ext cx="4392488" cy="258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KADA LJUDIMA DATE MOĆ Ovaj EKSPERIMENT je pretvorio ljude u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93096"/>
            <a:ext cx="4380316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000" dirty="0">
                <a:latin typeface="Calibri" pitchFamily="34" charset="0"/>
              </a:rPr>
              <a:t>O Stanfordskom  zatvorskom  eksperimentu je napisan interesantan članak pod nazivom </a:t>
            </a:r>
            <a:r>
              <a:rPr lang="bs-Latn-BA" sz="2000" dirty="0">
                <a:latin typeface="Calibri" pitchFamily="34" charset="0"/>
                <a:ea typeface="DFKai-SB"/>
              </a:rPr>
              <a:t>„</a:t>
            </a:r>
            <a:r>
              <a:rPr lang="bs-Latn-BA" sz="2000" dirty="0">
                <a:latin typeface="Calibri" pitchFamily="34" charset="0"/>
              </a:rPr>
              <a:t>Da li je "Zatvor Stanford" najznačajniji doprinos Zimbarda socijalnoj psihologiji?</a:t>
            </a:r>
            <a:r>
              <a:rPr lang="bs-Latn-BA" sz="2000" dirty="0">
                <a:latin typeface="Calibri" pitchFamily="34" charset="0"/>
                <a:ea typeface="DFKai-SB"/>
              </a:rPr>
              <a:t>” autora </a:t>
            </a:r>
            <a:r>
              <a:rPr lang="vi-VN" sz="2000" dirty="0">
                <a:latin typeface="Calibri" pitchFamily="34" charset="0"/>
              </a:rPr>
              <a:t>Dijana Sulejmanović</a:t>
            </a:r>
            <a:r>
              <a:rPr lang="bs-Latn-BA" sz="2000" dirty="0">
                <a:latin typeface="Calibri" pitchFamily="34" charset="0"/>
              </a:rPr>
              <a:t> i </a:t>
            </a:r>
            <a:r>
              <a:rPr lang="vi-VN" sz="2000" dirty="0">
                <a:latin typeface="Calibri" pitchFamily="34" charset="0"/>
              </a:rPr>
              <a:t> Đorđe Čekrlija</a:t>
            </a:r>
            <a:r>
              <a:rPr lang="bs-Latn-BA" sz="2000" dirty="0">
                <a:latin typeface="Calibri" pitchFamily="34" charset="0"/>
              </a:rPr>
              <a:t>.</a:t>
            </a:r>
          </a:p>
          <a:p>
            <a:endParaRPr lang="bs-Latn-BA" sz="2000" dirty="0">
              <a:latin typeface="Calibri" pitchFamily="34" charset="0"/>
            </a:endParaRPr>
          </a:p>
          <a:p>
            <a:endParaRPr lang="bs-Latn-BA" sz="2000" dirty="0">
              <a:latin typeface="Calibri" pitchFamily="34" charset="0"/>
            </a:endParaRPr>
          </a:p>
          <a:p>
            <a:pPr>
              <a:buNone/>
            </a:pPr>
            <a:r>
              <a:rPr lang="bs-Latn-BA" sz="2000" dirty="0">
                <a:latin typeface="Calibri" pitchFamily="34" charset="0"/>
              </a:rPr>
              <a:t>Link: </a:t>
            </a:r>
            <a:r>
              <a:rPr lang="bs-Latn-BA" sz="2000" dirty="0">
                <a:hlinkClick r:id="rId2"/>
              </a:rPr>
              <a:t>https://www.ceeol.com/search/article-detail?id=796876</a:t>
            </a:r>
            <a:endParaRPr lang="bs-Latn-BA" sz="2000" dirty="0">
              <a:latin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Custom 19">
      <a:dk1>
        <a:srgbClr val="7030A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541</TotalTime>
  <Words>1642</Words>
  <Application>Microsoft Office PowerPoint</Application>
  <PresentationFormat>On-screen Show (4:3)</PresentationFormat>
  <Paragraphs>145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Copperplate Gothic Light</vt:lpstr>
      <vt:lpstr>Rockwell</vt:lpstr>
      <vt:lpstr>Wingdings</vt:lpstr>
      <vt:lpstr>Wingdings 2</vt:lpstr>
      <vt:lpstr>Foundry</vt:lpstr>
      <vt:lpstr>Penološka psihologija</vt:lpstr>
      <vt:lpstr> POJAM, CILJEVI I ZADACI</vt:lpstr>
      <vt:lpstr> POJAM, CILJEVI I ZADACI</vt:lpstr>
      <vt:lpstr>PENOLOŠKA PSIHOLOGIJA U PRAKSI</vt:lpstr>
      <vt:lpstr>PROUČAVANJE PSIHOLOŠKIH OSOBINA ZATVORENIKA</vt:lpstr>
      <vt:lpstr>PROUČAVANJE PSIHOLOŠKIH OSOBINA ZATVORENIKA</vt:lpstr>
      <vt:lpstr>PSIHOSOCIJALNA KLIMA U ZATVORIMA </vt:lpstr>
      <vt:lpstr>PowerPoint Presentation</vt:lpstr>
      <vt:lpstr>PowerPoint Presentation</vt:lpstr>
      <vt:lpstr>PowerPoint Presentation</vt:lpstr>
      <vt:lpstr>PowerPoint Presentation</vt:lpstr>
      <vt:lpstr>SAMOPOVREĐIVANJE I SUICID OSUĐENIH LICA</vt:lpstr>
      <vt:lpstr>DEPRIVACIJA SIGURNOSTI U KAZNENO-POPRAVNIM  ZAVODIMA. </vt:lpstr>
      <vt:lpstr>PRIZONIZACIJA</vt:lpstr>
      <vt:lpstr>PowerPoint Presentation</vt:lpstr>
      <vt:lpstr>ZAKLJUČAK </vt:lpstr>
      <vt:lpstr>LITERATURA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</dc:creator>
  <cp:lastModifiedBy>Ena Gotovuša</cp:lastModifiedBy>
  <cp:revision>80</cp:revision>
  <dcterms:created xsi:type="dcterms:W3CDTF">2020-04-22T17:45:32Z</dcterms:created>
  <dcterms:modified xsi:type="dcterms:W3CDTF">2020-05-11T06:55:47Z</dcterms:modified>
</cp:coreProperties>
</file>