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60" r:id="rId3"/>
    <p:sldId id="261" r:id="rId4"/>
    <p:sldId id="262" r:id="rId5"/>
    <p:sldId id="263" r:id="rId6"/>
    <p:sldId id="258" r:id="rId7"/>
    <p:sldId id="264" r:id="rId8"/>
    <p:sldId id="265" r:id="rId9"/>
    <p:sldId id="266" r:id="rId10"/>
    <p:sldId id="267" r:id="rId11"/>
    <p:sldId id="268" r:id="rId12"/>
    <p:sldId id="269" r:id="rId13"/>
    <p:sldId id="270" r:id="rId14"/>
    <p:sldId id="271" r:id="rId15"/>
    <p:sldId id="272" r:id="rId16"/>
    <p:sldId id="273" r:id="rId17"/>
    <p:sldId id="274" r:id="rId18"/>
    <p:sldId id="276" r:id="rId19"/>
    <p:sldId id="277" r:id="rId20"/>
    <p:sldId id="278" r:id="rId21"/>
    <p:sldId id="279" r:id="rId22"/>
    <p:sldId id="280" r:id="rId23"/>
    <p:sldId id="282"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B8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65" autoAdjust="0"/>
  </p:normalViewPr>
  <p:slideViewPr>
    <p:cSldViewPr snapToGrid="0">
      <p:cViewPr varScale="1">
        <p:scale>
          <a:sx n="65" d="100"/>
          <a:sy n="65" d="100"/>
        </p:scale>
        <p:origin x="9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F0490-627E-4F07-A545-4AA9C5309920}" type="datetimeFigureOut">
              <a:rPr lang="en-US" smtClean="0"/>
              <a:t>5/26/2020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46D09A-27B0-4A7A-8A76-929712066CD7}" type="slidenum">
              <a:rPr lang="en-US" smtClean="0"/>
              <a:t>‹#›</a:t>
            </a:fld>
            <a:endParaRPr lang="en-US"/>
          </a:p>
        </p:txBody>
      </p:sp>
    </p:spTree>
    <p:extLst>
      <p:ext uri="{BB962C8B-B14F-4D97-AF65-F5344CB8AC3E}">
        <p14:creationId xmlns:p14="http://schemas.microsoft.com/office/powerpoint/2010/main" val="4044802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6D09A-27B0-4A7A-8A76-929712066CD7}" type="slidenum">
              <a:rPr lang="en-US" smtClean="0"/>
              <a:t>7</a:t>
            </a:fld>
            <a:endParaRPr lang="en-US"/>
          </a:p>
        </p:txBody>
      </p:sp>
    </p:spTree>
    <p:extLst>
      <p:ext uri="{BB962C8B-B14F-4D97-AF65-F5344CB8AC3E}">
        <p14:creationId xmlns:p14="http://schemas.microsoft.com/office/powerpoint/2010/main" val="1324539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1029D4F-793B-4F41-9D36-2A7C82E9178F}" type="datetimeFigureOut">
              <a:rPr lang="en-US" smtClean="0"/>
              <a:t>5/26/2020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F1B643-8D26-436B-A67E-742E6063C7D0}" type="slidenum">
              <a:rPr lang="en-US" smtClean="0"/>
              <a:t>‹#›</a:t>
            </a:fld>
            <a:endParaRPr lang="en-US"/>
          </a:p>
        </p:txBody>
      </p:sp>
    </p:spTree>
    <p:extLst>
      <p:ext uri="{BB962C8B-B14F-4D97-AF65-F5344CB8AC3E}">
        <p14:creationId xmlns:p14="http://schemas.microsoft.com/office/powerpoint/2010/main" val="537003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029D4F-793B-4F41-9D36-2A7C82E9178F}" type="datetimeFigureOut">
              <a:rPr lang="en-US" smtClean="0"/>
              <a:t>5/26/2020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F1B643-8D26-436B-A67E-742E6063C7D0}" type="slidenum">
              <a:rPr lang="en-US" smtClean="0"/>
              <a:t>‹#›</a:t>
            </a:fld>
            <a:endParaRPr lang="en-US"/>
          </a:p>
        </p:txBody>
      </p:sp>
    </p:spTree>
    <p:extLst>
      <p:ext uri="{BB962C8B-B14F-4D97-AF65-F5344CB8AC3E}">
        <p14:creationId xmlns:p14="http://schemas.microsoft.com/office/powerpoint/2010/main" val="4091436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029D4F-793B-4F41-9D36-2A7C82E9178F}" type="datetimeFigureOut">
              <a:rPr lang="en-US" smtClean="0"/>
              <a:t>5/26/2020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F1B643-8D26-436B-A67E-742E6063C7D0}" type="slidenum">
              <a:rPr lang="en-US" smtClean="0"/>
              <a:t>‹#›</a:t>
            </a:fld>
            <a:endParaRPr lang="en-US"/>
          </a:p>
        </p:txBody>
      </p:sp>
    </p:spTree>
    <p:extLst>
      <p:ext uri="{BB962C8B-B14F-4D97-AF65-F5344CB8AC3E}">
        <p14:creationId xmlns:p14="http://schemas.microsoft.com/office/powerpoint/2010/main" val="2534595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029D4F-793B-4F41-9D36-2A7C82E9178F}" type="datetimeFigureOut">
              <a:rPr lang="en-US" smtClean="0"/>
              <a:t>5/26/2020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F1B643-8D26-436B-A67E-742E6063C7D0}" type="slidenum">
              <a:rPr lang="en-US" smtClean="0"/>
              <a:t>‹#›</a:t>
            </a:fld>
            <a:endParaRPr lang="en-US"/>
          </a:p>
        </p:txBody>
      </p:sp>
    </p:spTree>
    <p:extLst>
      <p:ext uri="{BB962C8B-B14F-4D97-AF65-F5344CB8AC3E}">
        <p14:creationId xmlns:p14="http://schemas.microsoft.com/office/powerpoint/2010/main" val="2399429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029D4F-793B-4F41-9D36-2A7C82E9178F}" type="datetimeFigureOut">
              <a:rPr lang="en-US" smtClean="0"/>
              <a:t>5/26/2020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F1B643-8D26-436B-A67E-742E6063C7D0}" type="slidenum">
              <a:rPr lang="en-US" smtClean="0"/>
              <a:t>‹#›</a:t>
            </a:fld>
            <a:endParaRPr lang="en-US"/>
          </a:p>
        </p:txBody>
      </p:sp>
    </p:spTree>
    <p:extLst>
      <p:ext uri="{BB962C8B-B14F-4D97-AF65-F5344CB8AC3E}">
        <p14:creationId xmlns:p14="http://schemas.microsoft.com/office/powerpoint/2010/main" val="3143761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029D4F-793B-4F41-9D36-2A7C82E9178F}" type="datetimeFigureOut">
              <a:rPr lang="en-US" smtClean="0"/>
              <a:t>5/26/2020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F1B643-8D26-436B-A67E-742E6063C7D0}" type="slidenum">
              <a:rPr lang="en-US" smtClean="0"/>
              <a:t>‹#›</a:t>
            </a:fld>
            <a:endParaRPr lang="en-US"/>
          </a:p>
        </p:txBody>
      </p:sp>
    </p:spTree>
    <p:extLst>
      <p:ext uri="{BB962C8B-B14F-4D97-AF65-F5344CB8AC3E}">
        <p14:creationId xmlns:p14="http://schemas.microsoft.com/office/powerpoint/2010/main" val="2212443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029D4F-793B-4F41-9D36-2A7C82E9178F}" type="datetimeFigureOut">
              <a:rPr lang="en-US" smtClean="0"/>
              <a:t>5/26/2020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F1B643-8D26-436B-A67E-742E6063C7D0}" type="slidenum">
              <a:rPr lang="en-US" smtClean="0"/>
              <a:t>‹#›</a:t>
            </a:fld>
            <a:endParaRPr lang="en-US"/>
          </a:p>
        </p:txBody>
      </p:sp>
    </p:spTree>
    <p:extLst>
      <p:ext uri="{BB962C8B-B14F-4D97-AF65-F5344CB8AC3E}">
        <p14:creationId xmlns:p14="http://schemas.microsoft.com/office/powerpoint/2010/main" val="2017067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029D4F-793B-4F41-9D36-2A7C82E9178F}" type="datetimeFigureOut">
              <a:rPr lang="en-US" smtClean="0"/>
              <a:t>5/26/2020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F1B643-8D26-436B-A67E-742E6063C7D0}" type="slidenum">
              <a:rPr lang="en-US" smtClean="0"/>
              <a:t>‹#›</a:t>
            </a:fld>
            <a:endParaRPr lang="en-US"/>
          </a:p>
        </p:txBody>
      </p:sp>
    </p:spTree>
    <p:extLst>
      <p:ext uri="{BB962C8B-B14F-4D97-AF65-F5344CB8AC3E}">
        <p14:creationId xmlns:p14="http://schemas.microsoft.com/office/powerpoint/2010/main" val="4293814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029D4F-793B-4F41-9D36-2A7C82E9178F}" type="datetimeFigureOut">
              <a:rPr lang="en-US" smtClean="0"/>
              <a:t>5/26/2020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F1B643-8D26-436B-A67E-742E6063C7D0}" type="slidenum">
              <a:rPr lang="en-US" smtClean="0"/>
              <a:t>‹#›</a:t>
            </a:fld>
            <a:endParaRPr lang="en-US"/>
          </a:p>
        </p:txBody>
      </p:sp>
    </p:spTree>
    <p:extLst>
      <p:ext uri="{BB962C8B-B14F-4D97-AF65-F5344CB8AC3E}">
        <p14:creationId xmlns:p14="http://schemas.microsoft.com/office/powerpoint/2010/main" val="3819214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029D4F-793B-4F41-9D36-2A7C82E9178F}" type="datetimeFigureOut">
              <a:rPr lang="en-US" smtClean="0"/>
              <a:t>5/26/2020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F1B643-8D26-436B-A67E-742E6063C7D0}" type="slidenum">
              <a:rPr lang="en-US" smtClean="0"/>
              <a:t>‹#›</a:t>
            </a:fld>
            <a:endParaRPr lang="en-US"/>
          </a:p>
        </p:txBody>
      </p:sp>
    </p:spTree>
    <p:extLst>
      <p:ext uri="{BB962C8B-B14F-4D97-AF65-F5344CB8AC3E}">
        <p14:creationId xmlns:p14="http://schemas.microsoft.com/office/powerpoint/2010/main" val="366324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029D4F-793B-4F41-9D36-2A7C82E9178F}" type="datetimeFigureOut">
              <a:rPr lang="en-US" smtClean="0"/>
              <a:t>5/26/2020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F1B643-8D26-436B-A67E-742E6063C7D0}" type="slidenum">
              <a:rPr lang="en-US" smtClean="0"/>
              <a:t>‹#›</a:t>
            </a:fld>
            <a:endParaRPr lang="en-US"/>
          </a:p>
        </p:txBody>
      </p:sp>
    </p:spTree>
    <p:extLst>
      <p:ext uri="{BB962C8B-B14F-4D97-AF65-F5344CB8AC3E}">
        <p14:creationId xmlns:p14="http://schemas.microsoft.com/office/powerpoint/2010/main" val="1974076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029D4F-793B-4F41-9D36-2A7C82E9178F}" type="datetimeFigureOut">
              <a:rPr lang="en-US" smtClean="0"/>
              <a:t>5/26/2020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F1B643-8D26-436B-A67E-742E6063C7D0}" type="slidenum">
              <a:rPr lang="en-US" smtClean="0"/>
              <a:t>‹#›</a:t>
            </a:fld>
            <a:endParaRPr lang="en-US"/>
          </a:p>
        </p:txBody>
      </p:sp>
    </p:spTree>
    <p:extLst>
      <p:ext uri="{BB962C8B-B14F-4D97-AF65-F5344CB8AC3E}">
        <p14:creationId xmlns:p14="http://schemas.microsoft.com/office/powerpoint/2010/main" val="2858746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2401" y="1535016"/>
            <a:ext cx="6525141" cy="3251908"/>
          </a:xfrm>
          <a:prstGeom prst="rect">
            <a:avLst/>
          </a:prstGeom>
          <a:ln>
            <a:noFill/>
          </a:ln>
          <a:effectLst>
            <a:softEdge rad="112500"/>
          </a:effectLst>
        </p:spPr>
      </p:pic>
      <p:pic>
        <p:nvPicPr>
          <p:cNvPr id="5" name="Picture 4"/>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447099" y="2707574"/>
            <a:ext cx="6535592" cy="418273"/>
          </a:xfrm>
          <a:prstGeom prst="rect">
            <a:avLst/>
          </a:prstGeom>
          <a:ln>
            <a:noFill/>
          </a:ln>
          <a:effectLst>
            <a:softEdge rad="112500"/>
          </a:effectLst>
        </p:spPr>
      </p:pic>
      <p:sp>
        <p:nvSpPr>
          <p:cNvPr id="3" name="Subtitle 2"/>
          <p:cNvSpPr>
            <a:spLocks noGrp="1"/>
          </p:cNvSpPr>
          <p:nvPr>
            <p:ph type="subTitle" idx="1"/>
          </p:nvPr>
        </p:nvSpPr>
        <p:spPr>
          <a:xfrm>
            <a:off x="715047" y="3890480"/>
            <a:ext cx="6267644" cy="2858139"/>
          </a:xfrm>
        </p:spPr>
        <p:txBody>
          <a:bodyPr>
            <a:normAutofit/>
          </a:bodyPr>
          <a:lstStyle/>
          <a:p>
            <a:pPr algn="l"/>
            <a:r>
              <a:rPr lang="bs-Latn-BA" b="1" dirty="0">
                <a:effectLst>
                  <a:outerShdw blurRad="38100" dist="38100" dir="2700000" algn="tl">
                    <a:srgbClr val="000000">
                      <a:alpha val="43137"/>
                    </a:srgbClr>
                  </a:outerShdw>
                </a:effectLst>
              </a:rPr>
              <a:t>Predmet: Penologija</a:t>
            </a:r>
          </a:p>
          <a:p>
            <a:pPr algn="l"/>
            <a:r>
              <a:rPr lang="bs-Latn-BA" b="1" dirty="0">
                <a:effectLst>
                  <a:outerShdw blurRad="38100" dist="38100" dir="2700000" algn="tl">
                    <a:srgbClr val="000000">
                      <a:alpha val="43137"/>
                    </a:srgbClr>
                  </a:outerShdw>
                </a:effectLst>
              </a:rPr>
              <a:t>Student: Adnan Muratović	</a:t>
            </a:r>
          </a:p>
          <a:p>
            <a:pPr algn="l"/>
            <a:r>
              <a:rPr lang="bs-Latn-BA" b="1" dirty="0">
                <a:effectLst>
                  <a:outerShdw blurRad="38100" dist="38100" dir="2700000" algn="tl">
                    <a:srgbClr val="000000">
                      <a:alpha val="43137"/>
                    </a:srgbClr>
                  </a:outerShdw>
                </a:effectLst>
              </a:rPr>
              <a:t>Nastavnik: Prof. dr Hajrija Sijerčić-Čolić</a:t>
            </a:r>
          </a:p>
          <a:p>
            <a:pPr algn="l"/>
            <a:r>
              <a:rPr lang="bs-Latn-BA" b="1" dirty="0">
                <a:effectLst>
                  <a:outerShdw blurRad="38100" dist="38100" dir="2700000" algn="tl">
                    <a:srgbClr val="000000">
                      <a:alpha val="43137"/>
                    </a:srgbClr>
                  </a:outerShdw>
                </a:effectLst>
              </a:rPr>
              <a:t>	       Doc. dr Vildana Pleh</a:t>
            </a:r>
            <a:endParaRPr lang="en-US" b="1" dirty="0">
              <a:effectLst>
                <a:outerShdw blurRad="38100" dist="38100" dir="2700000" algn="tl">
                  <a:srgbClr val="000000">
                    <a:alpha val="43137"/>
                  </a:srgbClr>
                </a:outerShdw>
              </a:effectLst>
            </a:endParaRPr>
          </a:p>
        </p:txBody>
      </p:sp>
      <p:sp>
        <p:nvSpPr>
          <p:cNvPr id="4" name="TextBox 3"/>
          <p:cNvSpPr txBox="1"/>
          <p:nvPr/>
        </p:nvSpPr>
        <p:spPr>
          <a:xfrm>
            <a:off x="0" y="107392"/>
            <a:ext cx="2688878" cy="646331"/>
          </a:xfrm>
          <a:prstGeom prst="rect">
            <a:avLst/>
          </a:prstGeom>
          <a:noFill/>
        </p:spPr>
        <p:txBody>
          <a:bodyPr wrap="none" rtlCol="0">
            <a:spAutoFit/>
          </a:bodyPr>
          <a:lstStyle/>
          <a:p>
            <a:r>
              <a:rPr lang="bs-Latn-BA" b="1" dirty="0">
                <a:effectLst>
                  <a:outerShdw blurRad="38100" dist="38100" dir="2700000" algn="tl">
                    <a:srgbClr val="000000">
                      <a:alpha val="43137"/>
                    </a:srgbClr>
                  </a:outerShdw>
                </a:effectLst>
              </a:rPr>
              <a:t>UNIVERZITET U SARAJEVU</a:t>
            </a:r>
          </a:p>
          <a:p>
            <a:r>
              <a:rPr lang="bs-Latn-BA" b="1" dirty="0">
                <a:effectLst>
                  <a:outerShdw blurRad="38100" dist="38100" dir="2700000" algn="tl">
                    <a:srgbClr val="000000">
                      <a:alpha val="43137"/>
                    </a:srgbClr>
                  </a:outerShdw>
                </a:effectLst>
              </a:rPr>
              <a:t>PRAVNI FAKULTET</a:t>
            </a:r>
            <a:endParaRPr lang="en-US" b="1" dirty="0">
              <a:effectLst>
                <a:outerShdw blurRad="38100" dist="38100" dir="2700000" algn="tl">
                  <a:srgbClr val="000000">
                    <a:alpha val="43137"/>
                  </a:srgbClr>
                </a:outerShdw>
              </a:effectLst>
            </a:endParaRPr>
          </a:p>
        </p:txBody>
      </p:sp>
      <p:sp>
        <p:nvSpPr>
          <p:cNvPr id="2" name="Title 1"/>
          <p:cNvSpPr>
            <a:spLocks noGrp="1"/>
          </p:cNvSpPr>
          <p:nvPr>
            <p:ph type="ctrTitle"/>
          </p:nvPr>
        </p:nvSpPr>
        <p:spPr>
          <a:xfrm>
            <a:off x="342137" y="1374580"/>
            <a:ext cx="7750629" cy="2387600"/>
          </a:xfrm>
        </p:spPr>
        <p:txBody>
          <a:bodyPr>
            <a:normAutofit/>
          </a:bodyPr>
          <a:lstStyle/>
          <a:p>
            <a:r>
              <a:rPr lang="bs-Latn-BA" dirty="0">
                <a:latin typeface="Playbill" panose="040506030A0602020202" pitchFamily="82" charset="0"/>
                <a:cs typeface="Courier New" panose="02070309020205020404" pitchFamily="49" charset="0"/>
              </a:rPr>
              <a:t>PENOLOŠKI SISTEM NA GOLOM OTOKU</a:t>
            </a:r>
            <a:endParaRPr lang="en-US" dirty="0">
              <a:latin typeface="Playbill" panose="040506030A0602020202" pitchFamily="82" charset="0"/>
              <a:cs typeface="Courier New" panose="02070309020205020404" pitchFamily="49" charset="0"/>
            </a:endParaRPr>
          </a:p>
        </p:txBody>
      </p:sp>
      <p:pic>
        <p:nvPicPr>
          <p:cNvPr id="7" name="Picture 6"/>
          <p:cNvPicPr>
            <a:picLocks noChangeAspect="1"/>
          </p:cNvPicPr>
          <p:nvPr/>
        </p:nvPicPr>
        <p:blipFill>
          <a:blip r:embed="rId4"/>
          <a:stretch>
            <a:fillRect/>
          </a:stretch>
        </p:blipFill>
        <p:spPr>
          <a:xfrm>
            <a:off x="8543132" y="-601131"/>
            <a:ext cx="8885223" cy="4491611"/>
          </a:xfrm>
          <a:prstGeom prst="rect">
            <a:avLst/>
          </a:prstGeom>
        </p:spPr>
      </p:pic>
      <p:pic>
        <p:nvPicPr>
          <p:cNvPr id="8" name="Picture 7"/>
          <p:cNvPicPr>
            <a:picLocks noChangeAspect="1"/>
          </p:cNvPicPr>
          <p:nvPr/>
        </p:nvPicPr>
        <p:blipFill>
          <a:blip r:embed="rId5"/>
          <a:stretch>
            <a:fillRect/>
          </a:stretch>
        </p:blipFill>
        <p:spPr>
          <a:xfrm>
            <a:off x="8543132" y="2387444"/>
            <a:ext cx="8888738" cy="4493141"/>
          </a:xfrm>
          <a:prstGeom prst="rect">
            <a:avLst/>
          </a:prstGeom>
        </p:spPr>
      </p:pic>
      <p:pic>
        <p:nvPicPr>
          <p:cNvPr id="9" name="Picture 8"/>
          <p:cNvPicPr>
            <a:picLocks noChangeAspect="1"/>
          </p:cNvPicPr>
          <p:nvPr/>
        </p:nvPicPr>
        <p:blipFill>
          <a:blip r:embed="rId5"/>
          <a:stretch>
            <a:fillRect/>
          </a:stretch>
        </p:blipFill>
        <p:spPr>
          <a:xfrm rot="16200000">
            <a:off x="3385430" y="-3057061"/>
            <a:ext cx="8888738" cy="4493141"/>
          </a:xfrm>
          <a:prstGeom prst="rect">
            <a:avLst/>
          </a:prstGeom>
        </p:spPr>
      </p:pic>
      <p:cxnSp>
        <p:nvCxnSpPr>
          <p:cNvPr id="11" name="Straight Connector 10"/>
          <p:cNvCxnSpPr/>
          <p:nvPr/>
        </p:nvCxnSpPr>
        <p:spPr>
          <a:xfrm>
            <a:off x="2006930" y="2980706"/>
            <a:ext cx="11875" cy="23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018805" y="2980706"/>
            <a:ext cx="1068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71304" y="2980706"/>
            <a:ext cx="118753" cy="0"/>
          </a:xfrm>
          <a:prstGeom prst="line">
            <a:avLst/>
          </a:prstGeom>
          <a:ln w="76200"/>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4986866" y="6270171"/>
            <a:ext cx="2754728" cy="369332"/>
          </a:xfrm>
          <a:prstGeom prst="rect">
            <a:avLst/>
          </a:prstGeom>
          <a:noFill/>
        </p:spPr>
        <p:txBody>
          <a:bodyPr wrap="none" rtlCol="0">
            <a:spAutoFit/>
          </a:bodyPr>
          <a:lstStyle/>
          <a:p>
            <a:r>
              <a:rPr lang="bs-Latn-BA" b="1" dirty="0">
                <a:effectLst>
                  <a:outerShdw blurRad="38100" dist="38100" dir="2700000" algn="tl">
                    <a:srgbClr val="000000">
                      <a:alpha val="43137"/>
                    </a:srgbClr>
                  </a:outerShdw>
                </a:effectLst>
              </a:rPr>
              <a:t>Sarajevo, maj 2020. godine</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854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2"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64924" y="505714"/>
            <a:ext cx="7462151" cy="5846571"/>
          </a:xfrm>
          <a:prstGeom prst="rect">
            <a:avLst/>
          </a:prstGeom>
        </p:spPr>
      </p:pic>
      <p:pic>
        <p:nvPicPr>
          <p:cNvPr id="6" name="Picture 5"/>
          <p:cNvPicPr>
            <a:picLocks noChangeAspect="1"/>
          </p:cNvPicPr>
          <p:nvPr/>
        </p:nvPicPr>
        <p:blipFill>
          <a:blip r:embed="rId3"/>
          <a:stretch>
            <a:fillRect/>
          </a:stretch>
        </p:blipFill>
        <p:spPr>
          <a:xfrm>
            <a:off x="3135452" y="2473572"/>
            <a:ext cx="1426588" cy="1383912"/>
          </a:xfrm>
          <a:prstGeom prst="rect">
            <a:avLst/>
          </a:prstGeom>
        </p:spPr>
      </p:pic>
      <p:pic>
        <p:nvPicPr>
          <p:cNvPr id="11" name="Picture 10"/>
          <p:cNvPicPr>
            <a:picLocks noChangeAspect="1"/>
          </p:cNvPicPr>
          <p:nvPr/>
        </p:nvPicPr>
        <p:blipFill>
          <a:blip r:embed="rId4"/>
          <a:stretch>
            <a:fillRect/>
          </a:stretch>
        </p:blipFill>
        <p:spPr>
          <a:xfrm>
            <a:off x="5232409" y="1441531"/>
            <a:ext cx="1335140" cy="1304657"/>
          </a:xfrm>
          <a:prstGeom prst="rect">
            <a:avLst/>
          </a:prstGeom>
        </p:spPr>
      </p:pic>
      <p:pic>
        <p:nvPicPr>
          <p:cNvPr id="10" name="Picture 9"/>
          <p:cNvPicPr>
            <a:picLocks noChangeAspect="1"/>
          </p:cNvPicPr>
          <p:nvPr/>
        </p:nvPicPr>
        <p:blipFill>
          <a:blip r:embed="rId5"/>
          <a:stretch>
            <a:fillRect/>
          </a:stretch>
        </p:blipFill>
        <p:spPr>
          <a:xfrm>
            <a:off x="4806477" y="2746188"/>
            <a:ext cx="1463167" cy="1365622"/>
          </a:xfrm>
          <a:prstGeom prst="rect">
            <a:avLst/>
          </a:prstGeom>
        </p:spPr>
      </p:pic>
      <p:pic>
        <p:nvPicPr>
          <p:cNvPr id="13" name="Picture 12"/>
          <p:cNvPicPr>
            <a:picLocks noChangeAspect="1"/>
          </p:cNvPicPr>
          <p:nvPr/>
        </p:nvPicPr>
        <p:blipFill>
          <a:blip r:embed="rId6"/>
          <a:stretch>
            <a:fillRect/>
          </a:stretch>
        </p:blipFill>
        <p:spPr>
          <a:xfrm>
            <a:off x="6586808" y="2746188"/>
            <a:ext cx="1461551" cy="1371201"/>
          </a:xfrm>
          <a:prstGeom prst="rect">
            <a:avLst/>
          </a:prstGeom>
        </p:spPr>
      </p:pic>
      <p:sp>
        <p:nvSpPr>
          <p:cNvPr id="15" name="TextBox 14"/>
          <p:cNvSpPr txBox="1"/>
          <p:nvPr/>
        </p:nvSpPr>
        <p:spPr>
          <a:xfrm>
            <a:off x="203199" y="26743"/>
            <a:ext cx="8079263" cy="1200329"/>
          </a:xfrm>
          <a:prstGeom prst="rect">
            <a:avLst/>
          </a:prstGeom>
          <a:noFill/>
        </p:spPr>
        <p:txBody>
          <a:bodyPr wrap="none" rtlCol="0">
            <a:spAutoFit/>
          </a:bodyPr>
          <a:lstStyle/>
          <a:p>
            <a:r>
              <a:rPr lang="bs-Latn-BA" sz="2400" b="1" dirty="0">
                <a:effectLst>
                  <a:outerShdw blurRad="38100" dist="38100" dir="2700000" algn="tl">
                    <a:srgbClr val="000000">
                      <a:alpha val="43137"/>
                    </a:srgbClr>
                  </a:outerShdw>
                </a:effectLst>
              </a:rPr>
              <a:t>Penološki sistem: Organizacija logora/zatvora na Golom otoku</a:t>
            </a:r>
          </a:p>
          <a:p>
            <a:r>
              <a:rPr lang="bs-Latn-BA" sz="2400" b="1" dirty="0">
                <a:effectLst>
                  <a:outerShdw blurRad="38100" dist="38100" dir="2700000" algn="tl">
                    <a:srgbClr val="000000">
                      <a:alpha val="43137"/>
                    </a:srgbClr>
                  </a:outerShdw>
                </a:effectLst>
              </a:rPr>
              <a:t>4. „Objekt R-5“ – Ženski logor</a:t>
            </a:r>
          </a:p>
          <a:p>
            <a:endParaRPr lang="en-US" sz="2400" b="1" dirty="0">
              <a:effectLst>
                <a:outerShdw blurRad="38100" dist="38100" dir="2700000" algn="tl">
                  <a:srgbClr val="000000">
                    <a:alpha val="43137"/>
                  </a:srgbClr>
                </a:outerShdw>
              </a:effectLst>
            </a:endParaRPr>
          </a:p>
        </p:txBody>
      </p:sp>
      <p:sp>
        <p:nvSpPr>
          <p:cNvPr id="16" name="TextBox 15"/>
          <p:cNvSpPr txBox="1"/>
          <p:nvPr/>
        </p:nvSpPr>
        <p:spPr>
          <a:xfrm>
            <a:off x="2444940" y="6396335"/>
            <a:ext cx="7775142" cy="461665"/>
          </a:xfrm>
          <a:prstGeom prst="rect">
            <a:avLst/>
          </a:prstGeom>
          <a:noFill/>
        </p:spPr>
        <p:txBody>
          <a:bodyPr wrap="none" rtlCol="0">
            <a:spAutoFit/>
          </a:bodyPr>
          <a:lstStyle/>
          <a:p>
            <a:r>
              <a:rPr lang="bs-Latn-BA" sz="2400" dirty="0">
                <a:effectLst>
                  <a:outerShdw blurRad="38100" dist="38100" dir="2700000" algn="tl">
                    <a:srgbClr val="000000">
                      <a:alpha val="43137"/>
                    </a:srgbClr>
                  </a:outerShdw>
                </a:effectLst>
              </a:rPr>
              <a:t>Karta Golog otoka sa ucrtanim lokacijama glavnih kompleksa.</a:t>
            </a:r>
            <a:endParaRPr lang="en-US" sz="2400" dirty="0">
              <a:effectLst>
                <a:outerShdw blurRad="38100" dist="38100" dir="2700000" algn="tl">
                  <a:srgbClr val="000000">
                    <a:alpha val="43137"/>
                  </a:srgbClr>
                </a:outerShdw>
              </a:effectLst>
            </a:endParaRPr>
          </a:p>
        </p:txBody>
      </p:sp>
      <p:sp>
        <p:nvSpPr>
          <p:cNvPr id="19" name="TextBox 18"/>
          <p:cNvSpPr txBox="1"/>
          <p:nvPr/>
        </p:nvSpPr>
        <p:spPr>
          <a:xfrm>
            <a:off x="661026" y="4452811"/>
            <a:ext cx="11217236" cy="2246769"/>
          </a:xfrm>
          <a:prstGeom prst="rect">
            <a:avLst/>
          </a:prstGeom>
          <a:solidFill>
            <a:srgbClr val="D2B884">
              <a:alpha val="95000"/>
            </a:srgbClr>
          </a:solidFill>
        </p:spPr>
        <p:txBody>
          <a:bodyPr wrap="square" rtlCol="0">
            <a:spAutoFit/>
          </a:bodyPr>
          <a:lstStyle/>
          <a:p>
            <a:r>
              <a:rPr lang="bs-Latn-BA" sz="2000" dirty="0">
                <a:effectLst>
                  <a:outerShdw blurRad="38100" dist="38100" dir="2700000" algn="tl">
                    <a:srgbClr val="000000">
                      <a:alpha val="43137"/>
                    </a:srgbClr>
                  </a:outerShdw>
                </a:effectLst>
              </a:rPr>
              <a:t>Objekt „R-5“, služio je kao ženski logor na Golom otoku. Bio je u funkciji samo jednu godinu, od aprila 1951. do aprila 1952. godine. Tvrdi se da su ekstremni uslovi i teški fizički radovi bili svakodnevnica ovog logora, kao što je to bilo i u Staroj i Novoj Žici. </a:t>
            </a:r>
          </a:p>
          <a:p>
            <a:r>
              <a:rPr lang="bs-Latn-BA" sz="2000" dirty="0">
                <a:effectLst>
                  <a:outerShdw blurRad="38100" dist="38100" dir="2700000" algn="tl">
                    <a:srgbClr val="000000">
                      <a:alpha val="43137"/>
                    </a:srgbClr>
                  </a:outerShdw>
                </a:effectLst>
              </a:rPr>
              <a:t>Nakon gašenja ovog logora/zatvora za žene, pretpostavlja se da su biviši pripadnici premještani u druge zatvore diljem teritorije Jugoslavije.</a:t>
            </a:r>
          </a:p>
          <a:p>
            <a:r>
              <a:rPr lang="bs-Latn-BA" sz="2000" dirty="0">
                <a:effectLst>
                  <a:outerShdw blurRad="38100" dist="38100" dir="2700000" algn="tl">
                    <a:srgbClr val="000000">
                      <a:alpha val="43137"/>
                    </a:srgbClr>
                  </a:outerShdw>
                </a:effectLst>
              </a:rPr>
              <a:t>Zbog nedostatka arhivske građe, ovaj logor također nosi epitet jednog od misterioznijih u historiji Golog otoka.</a:t>
            </a:r>
            <a:endParaRPr lang="en-US" sz="20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7"/>
          <a:stretch>
            <a:fillRect/>
          </a:stretch>
        </p:blipFill>
        <p:spPr>
          <a:xfrm>
            <a:off x="9137129" y="-805040"/>
            <a:ext cx="8888738" cy="4493141"/>
          </a:xfrm>
          <a:prstGeom prst="rect">
            <a:avLst/>
          </a:prstGeom>
        </p:spPr>
      </p:pic>
    </p:spTree>
    <p:extLst>
      <p:ext uri="{BB962C8B-B14F-4D97-AF65-F5344CB8AC3E}">
        <p14:creationId xmlns:p14="http://schemas.microsoft.com/office/powerpoint/2010/main" val="286366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b="1" dirty="0">
                <a:effectLst>
                  <a:outerShdw blurRad="38100" dist="38100" dir="2700000" algn="tl">
                    <a:srgbClr val="000000">
                      <a:alpha val="43137"/>
                    </a:srgbClr>
                  </a:outerShdw>
                </a:effectLst>
              </a:rPr>
              <a:t>RITUALI KAŽNJVANJA</a:t>
            </a:r>
            <a:endParaRPr lang="en-US"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3392272" y="3644102"/>
            <a:ext cx="6523285" cy="6681795"/>
          </a:xfrm>
          <a:prstGeom prst="rect">
            <a:avLst/>
          </a:prstGeom>
        </p:spPr>
      </p:pic>
      <p:sp>
        <p:nvSpPr>
          <p:cNvPr id="3" name="Content Placeholder 2"/>
          <p:cNvSpPr>
            <a:spLocks noGrp="1"/>
          </p:cNvSpPr>
          <p:nvPr>
            <p:ph idx="1"/>
          </p:nvPr>
        </p:nvSpPr>
        <p:spPr>
          <a:xfrm>
            <a:off x="838199" y="1825625"/>
            <a:ext cx="11019971" cy="4879975"/>
          </a:xfrm>
        </p:spPr>
        <p:txBody>
          <a:bodyPr>
            <a:normAutofit/>
          </a:bodyPr>
          <a:lstStyle/>
          <a:p>
            <a:pPr marL="0" indent="0">
              <a:buNone/>
            </a:pPr>
            <a:r>
              <a:rPr lang="bs-Latn-BA" dirty="0">
                <a:effectLst>
                  <a:outerShdw blurRad="38100" dist="38100" dir="2700000" algn="tl">
                    <a:srgbClr val="000000">
                      <a:alpha val="43137"/>
                    </a:srgbClr>
                  </a:outerShdw>
                </a:effectLst>
              </a:rPr>
              <a:t>Na Golom otoku provođene su sistematske i dobro organizirane torture zatvorenika. Postoje stotine izjava očevidaca, preživjelih, pa i službenih dokumenata pod izgovorom „političkog preodgoja“. </a:t>
            </a:r>
          </a:p>
          <a:p>
            <a:pPr marL="0" indent="0">
              <a:buNone/>
            </a:pPr>
            <a:r>
              <a:rPr lang="bs-Latn-BA" dirty="0">
                <a:effectLst>
                  <a:outerShdw blurRad="38100" dist="38100" dir="2700000" algn="tl">
                    <a:srgbClr val="000000">
                      <a:alpha val="43137"/>
                    </a:srgbClr>
                  </a:outerShdw>
                </a:effectLst>
              </a:rPr>
              <a:t>Prvi susret sa okrutnošću Golog otoka, bio je „Špalir“.</a:t>
            </a:r>
          </a:p>
          <a:p>
            <a:pPr marL="0" indent="0">
              <a:buNone/>
            </a:pPr>
            <a:r>
              <a:rPr lang="en-US" dirty="0" err="1">
                <a:effectLst>
                  <a:outerShdw blurRad="38100" dist="38100" dir="2700000" algn="tl">
                    <a:srgbClr val="000000">
                      <a:alpha val="43137"/>
                    </a:srgbClr>
                  </a:outerShdw>
                </a:effectLst>
              </a:rPr>
              <a:t>Špalir</a:t>
            </a:r>
            <a:r>
              <a:rPr lang="en-US" dirty="0">
                <a:effectLst>
                  <a:outerShdw blurRad="38100" dist="38100" dir="2700000" algn="tl">
                    <a:srgbClr val="000000">
                      <a:alpha val="43137"/>
                    </a:srgbClr>
                  </a:outerShdw>
                </a:effectLst>
              </a:rPr>
              <a:t> je </a:t>
            </a:r>
            <a:r>
              <a:rPr lang="en-US" dirty="0" err="1">
                <a:effectLst>
                  <a:outerShdw blurRad="38100" dist="38100" dir="2700000" algn="tl">
                    <a:srgbClr val="000000">
                      <a:alpha val="43137"/>
                    </a:srgbClr>
                  </a:outerShdw>
                </a:effectLst>
              </a:rPr>
              <a:t>predstavljao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akt</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ili</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događaj</a:t>
            </a:r>
            <a:r>
              <a:rPr lang="en-US" dirty="0">
                <a:effectLst>
                  <a:outerShdw blurRad="38100" dist="38100" dir="2700000" algn="tl">
                    <a:srgbClr val="000000">
                      <a:alpha val="43137"/>
                    </a:srgbClr>
                  </a:outerShdw>
                </a:effectLst>
              </a:rPr>
              <a:t>, u </a:t>
            </a:r>
            <a:r>
              <a:rPr lang="en-US" dirty="0" err="1">
                <a:effectLst>
                  <a:outerShdw blurRad="38100" dist="38100" dir="2700000" algn="tl">
                    <a:srgbClr val="000000">
                      <a:alpha val="43137"/>
                    </a:srgbClr>
                  </a:outerShdw>
                </a:effectLst>
              </a:rPr>
              <a:t>kojem</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zatvorenici</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dočekuju</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novopridošle</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na</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način</a:t>
            </a:r>
            <a:r>
              <a:rPr lang="en-US" dirty="0">
                <a:effectLst>
                  <a:outerShdw blurRad="38100" dist="38100" dir="2700000" algn="tl">
                    <a:srgbClr val="000000">
                      <a:alpha val="43137"/>
                    </a:srgbClr>
                  </a:outerShdw>
                </a:effectLst>
              </a:rPr>
              <a:t> da se </a:t>
            </a:r>
            <a:r>
              <a:rPr lang="en-US" dirty="0" err="1">
                <a:effectLst>
                  <a:outerShdw blurRad="38100" dist="38100" dir="2700000" algn="tl">
                    <a:srgbClr val="000000">
                      <a:alpha val="43137"/>
                    </a:srgbClr>
                  </a:outerShdw>
                </a:effectLst>
              </a:rPr>
              <a:t>formiraju</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dva</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reda</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zatvorenika</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koji</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nove</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članove</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prebijaju</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tuku</a:t>
            </a:r>
            <a:r>
              <a:rPr lang="en-US" dirty="0">
                <a:effectLst>
                  <a:outerShdw blurRad="38100" dist="38100" dir="2700000" algn="tl">
                    <a:srgbClr val="000000">
                      <a:alpha val="43137"/>
                    </a:srgbClr>
                  </a:outerShdw>
                </a:effectLst>
              </a:rPr>
              <a:t>. </a:t>
            </a:r>
            <a:r>
              <a:rPr lang="bs-Latn-BA" dirty="0">
                <a:effectLst>
                  <a:outerShdw blurRad="38100" dist="38100" dir="2700000" algn="tl">
                    <a:srgbClr val="000000">
                      <a:alpha val="43137"/>
                    </a:srgbClr>
                  </a:outerShdw>
                </a:effectLst>
              </a:rPr>
              <a:t> </a:t>
            </a:r>
          </a:p>
          <a:p>
            <a:pPr marL="0" indent="0">
              <a:buNone/>
            </a:pPr>
            <a:r>
              <a:rPr lang="bs-Latn-BA" dirty="0">
                <a:effectLst>
                  <a:outerShdw blurRad="38100" dist="38100" dir="2700000" algn="tl">
                    <a:srgbClr val="000000">
                      <a:alpha val="43137"/>
                    </a:srgbClr>
                  </a:outerShdw>
                </a:effectLst>
              </a:rPr>
              <a:t>Svjedočenje jednog od pripadnika sedme grupe zatvorenika glasilo je:</a:t>
            </a:r>
          </a:p>
          <a:p>
            <a:pPr marL="0" indent="0">
              <a:buNone/>
            </a:pPr>
            <a:r>
              <a:rPr lang="bs-Latn-BA" dirty="0">
                <a:effectLst>
                  <a:outerShdw blurRad="38100" dist="38100" dir="2700000" algn="tl">
                    <a:srgbClr val="000000">
                      <a:alpha val="43137"/>
                    </a:srgbClr>
                  </a:outerShdw>
                </a:effectLst>
              </a:rPr>
              <a:t>„Ušao sam sam 42 u kolonu dugu kilometar, a izašao sam 13 po redu.“</a:t>
            </a:r>
          </a:p>
          <a:p>
            <a:pPr marL="0" indent="0">
              <a:buNone/>
            </a:pPr>
            <a:r>
              <a:rPr lang="bs-Latn-BA" dirty="0">
                <a:effectLst>
                  <a:outerShdw blurRad="38100" dist="38100" dir="2700000" algn="tl">
                    <a:srgbClr val="000000">
                      <a:alpha val="43137"/>
                    </a:srgbClr>
                  </a:outerShdw>
                </a:effectLst>
              </a:rPr>
              <a:t>Mnogi su završili u nesvijesti od bolova a mnogi i umrli od težine povreda.</a:t>
            </a:r>
          </a:p>
        </p:txBody>
      </p:sp>
      <p:pic>
        <p:nvPicPr>
          <p:cNvPr id="5" name="Picture 4"/>
          <p:cNvPicPr>
            <a:picLocks noChangeAspect="1"/>
          </p:cNvPicPr>
          <p:nvPr/>
        </p:nvPicPr>
        <p:blipFill>
          <a:blip r:embed="rId3"/>
          <a:stretch>
            <a:fillRect/>
          </a:stretch>
        </p:blipFill>
        <p:spPr>
          <a:xfrm rot="10800000">
            <a:off x="9380299" y="-3037693"/>
            <a:ext cx="6523285" cy="6681795"/>
          </a:xfrm>
          <a:prstGeom prst="rect">
            <a:avLst/>
          </a:prstGeom>
        </p:spPr>
      </p:pic>
    </p:spTree>
    <p:extLst>
      <p:ext uri="{BB962C8B-B14F-4D97-AF65-F5344CB8AC3E}">
        <p14:creationId xmlns:p14="http://schemas.microsoft.com/office/powerpoint/2010/main" val="189503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b="1" dirty="0">
                <a:effectLst>
                  <a:outerShdw blurRad="38100" dist="38100" dir="2700000" algn="tl">
                    <a:srgbClr val="000000">
                      <a:alpha val="43137"/>
                    </a:srgbClr>
                  </a:outerShdw>
                </a:effectLst>
              </a:rPr>
              <a:t>RITUALI KAŽNJVANJA</a:t>
            </a:r>
            <a:endParaRPr lang="en-US"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3392272" y="3644102"/>
            <a:ext cx="6523285" cy="6681795"/>
          </a:xfrm>
          <a:prstGeom prst="rect">
            <a:avLst/>
          </a:prstGeom>
        </p:spPr>
      </p:pic>
      <p:sp>
        <p:nvSpPr>
          <p:cNvPr id="3" name="Content Placeholder 2"/>
          <p:cNvSpPr>
            <a:spLocks noGrp="1"/>
          </p:cNvSpPr>
          <p:nvPr>
            <p:ph idx="1"/>
          </p:nvPr>
        </p:nvSpPr>
        <p:spPr>
          <a:xfrm>
            <a:off x="838198" y="1372602"/>
            <a:ext cx="11019971" cy="4879975"/>
          </a:xfrm>
        </p:spPr>
        <p:txBody>
          <a:bodyPr>
            <a:normAutofit/>
          </a:bodyPr>
          <a:lstStyle/>
          <a:p>
            <a:pPr marL="0" indent="0">
              <a:buNone/>
            </a:pPr>
            <a:r>
              <a:rPr lang="bs-Latn-BA" i="1" dirty="0">
                <a:effectLst>
                  <a:outerShdw blurRad="38100" dist="38100" dir="2700000" algn="tl">
                    <a:srgbClr val="000000">
                      <a:alpha val="43137"/>
                    </a:srgbClr>
                  </a:outerShdw>
                </a:effectLst>
              </a:rPr>
              <a:t>Bojkot</a:t>
            </a:r>
            <a:r>
              <a:rPr lang="bs-Latn-BA" dirty="0">
                <a:effectLst>
                  <a:outerShdw blurRad="38100" dist="38100" dir="2700000" algn="tl">
                    <a:srgbClr val="000000">
                      <a:alpha val="43137"/>
                    </a:srgbClr>
                  </a:outerShdw>
                </a:effectLst>
              </a:rPr>
              <a:t>, ovaj termin  predstavljao je jednu od najgorih metoda terora i ujedno statusa kojeg zatvorenik može dobiti. Sastojala se u potpunoj izolaciji i izbjegvanju zatvorenika. Najčešće je bila dužnost nalaziti se u jednom mjestu, u teškom položaju, čak i na mjestima kao što je WC koji je bio na dnu prema higijenskim standardima.</a:t>
            </a:r>
          </a:p>
          <a:p>
            <a:pPr marL="0" indent="0">
              <a:buNone/>
            </a:pPr>
            <a:endParaRPr lang="bs-Latn-BA"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rot="10800000">
            <a:off x="9380299" y="-3037693"/>
            <a:ext cx="6523285" cy="668179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406"/>
          <a:stretch/>
        </p:blipFill>
        <p:spPr>
          <a:xfrm>
            <a:off x="8831077" y="3570514"/>
            <a:ext cx="2657846" cy="309007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838198" y="3475614"/>
            <a:ext cx="7768772" cy="3108543"/>
          </a:xfrm>
          <a:prstGeom prst="rect">
            <a:avLst/>
          </a:prstGeom>
          <a:noFill/>
        </p:spPr>
        <p:txBody>
          <a:bodyPr wrap="square" rtlCol="0">
            <a:spAutoFit/>
          </a:bodyPr>
          <a:lstStyle/>
          <a:p>
            <a:r>
              <a:rPr lang="bs-Latn-BA" sz="2800" dirty="0">
                <a:effectLst>
                  <a:outerShdw blurRad="38100" dist="38100" dir="2700000" algn="tl">
                    <a:srgbClr val="000000">
                      <a:alpha val="43137"/>
                    </a:srgbClr>
                  </a:outerShdw>
                </a:effectLst>
              </a:rPr>
              <a:t>Na slici desno je poza u kojoj su zatvorenici držani i mučeni. Preko nekih su čak vršene nužde u WC-u.</a:t>
            </a:r>
          </a:p>
          <a:p>
            <a:r>
              <a:rPr lang="bs-Latn-BA" sz="2800" dirty="0">
                <a:effectLst>
                  <a:outerShdw blurRad="38100" dist="38100" dir="2700000" algn="tl">
                    <a:srgbClr val="000000">
                      <a:alpha val="43137"/>
                    </a:srgbClr>
                  </a:outerShdw>
                </a:effectLst>
              </a:rPr>
              <a:t>Smatra se da je ovaj metod bio pretežan u Petrovoj rupi.</a:t>
            </a:r>
          </a:p>
          <a:p>
            <a:r>
              <a:rPr lang="bs-Latn-BA" sz="2800" dirty="0">
                <a:effectLst>
                  <a:outerShdw blurRad="38100" dist="38100" dir="2700000" algn="tl">
                    <a:srgbClr val="000000">
                      <a:alpha val="43137"/>
                    </a:srgbClr>
                  </a:outerShdw>
                </a:effectLst>
              </a:rPr>
              <a:t>Ovo nisu </a:t>
            </a:r>
            <a:r>
              <a:rPr lang="en-US" sz="2800" dirty="0">
                <a:effectLst>
                  <a:outerShdw blurRad="38100" dist="38100" dir="2700000" algn="tl">
                    <a:srgbClr val="000000">
                      <a:alpha val="43137"/>
                    </a:srgbClr>
                  </a:outerShdw>
                </a:effectLst>
              </a:rPr>
              <a:t>bi</a:t>
            </a:r>
            <a:r>
              <a:rPr lang="bs-Latn-BA" sz="2800" dirty="0">
                <a:effectLst>
                  <a:outerShdw blurRad="38100" dist="38100" dir="2700000" algn="tl">
                    <a:srgbClr val="000000">
                      <a:alpha val="43137"/>
                    </a:srgbClr>
                  </a:outerShdw>
                </a:effectLst>
              </a:rPr>
              <a:t>le</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sam</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puk</a:t>
            </a:r>
            <a:r>
              <a:rPr lang="bs-Latn-BA" sz="2800" dirty="0">
                <a:effectLst>
                  <a:outerShdw blurRad="38100" dist="38100" dir="2700000" algn="tl">
                    <a:srgbClr val="000000">
                      <a:alpha val="43137"/>
                    </a:srgbClr>
                  </a:outerShdw>
                </a:effectLst>
              </a:rPr>
              <a:t>e</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fizička</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manifestacij</a:t>
            </a:r>
            <a:r>
              <a:rPr lang="bs-Latn-BA" sz="2800" dirty="0">
                <a:effectLst>
                  <a:outerShdw blurRad="38100" dist="38100" dir="2700000" algn="tl">
                    <a:srgbClr val="000000">
                      <a:alpha val="43137"/>
                    </a:srgbClr>
                  </a:outerShdw>
                </a:effectLst>
              </a:rPr>
              <a:t>e</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moći</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ona</a:t>
            </a:r>
            <a:r>
              <a:rPr lang="en-US" sz="2800" dirty="0">
                <a:effectLst>
                  <a:outerShdw blurRad="38100" dist="38100" dir="2700000" algn="tl">
                    <a:srgbClr val="000000">
                      <a:alpha val="43137"/>
                    </a:srgbClr>
                  </a:outerShdw>
                </a:effectLst>
              </a:rPr>
              <a:t> </a:t>
            </a:r>
            <a:r>
              <a:rPr lang="bs-Latn-BA" sz="2800" dirty="0">
                <a:effectLst>
                  <a:outerShdw blurRad="38100" dist="38100" dir="2700000" algn="tl">
                    <a:srgbClr val="000000">
                      <a:alpha val="43137"/>
                    </a:srgbClr>
                  </a:outerShdw>
                </a:effectLst>
              </a:rPr>
              <a:t>su</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imal</a:t>
            </a:r>
            <a:r>
              <a:rPr lang="bs-Latn-BA" sz="2800" dirty="0">
                <a:effectLst>
                  <a:outerShdw blurRad="38100" dist="38100" dir="2700000" algn="tl">
                    <a:srgbClr val="000000">
                      <a:alpha val="43137"/>
                    </a:srgbClr>
                  </a:outerShdw>
                </a:effectLst>
              </a:rPr>
              <a:t>e</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jasno</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definiran</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cilj</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i</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služil</a:t>
            </a:r>
            <a:r>
              <a:rPr lang="bs-Latn-BA" sz="2800" dirty="0">
                <a:effectLst>
                  <a:outerShdw blurRad="38100" dist="38100" dir="2700000" algn="tl">
                    <a:srgbClr val="000000">
                      <a:alpha val="43137"/>
                    </a:srgbClr>
                  </a:outerShdw>
                </a:effectLst>
              </a:rPr>
              <a:t>e</a:t>
            </a:r>
            <a:r>
              <a:rPr lang="en-US" sz="2800" dirty="0">
                <a:effectLst>
                  <a:outerShdw blurRad="38100" dist="38100" dir="2700000" algn="tl">
                    <a:srgbClr val="000000">
                      <a:alpha val="43137"/>
                    </a:srgbClr>
                  </a:outerShdw>
                </a:effectLst>
              </a:rPr>
              <a:t> </a:t>
            </a:r>
            <a:r>
              <a:rPr lang="bs-Latn-BA" sz="2800" dirty="0">
                <a:effectLst>
                  <a:outerShdw blurRad="38100" dist="38100" dir="2700000" algn="tl">
                    <a:srgbClr val="000000">
                      <a:alpha val="43137"/>
                    </a:srgbClr>
                  </a:outerShdw>
                </a:effectLst>
              </a:rPr>
              <a:t>su</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jednoj</a:t>
            </a:r>
            <a:r>
              <a:rPr lang="en-US" sz="2800" dirty="0">
                <a:effectLst>
                  <a:outerShdw blurRad="38100" dist="38100" dir="2700000" algn="tl">
                    <a:srgbClr val="000000">
                      <a:alpha val="43137"/>
                    </a:srgbClr>
                  </a:outerShdw>
                </a:effectLst>
              </a:rPr>
              <a:t> od </a:t>
            </a:r>
            <a:r>
              <a:rPr lang="en-US" sz="2800" dirty="0" err="1">
                <a:effectLst>
                  <a:outerShdw blurRad="38100" dist="38100" dir="2700000" algn="tl">
                    <a:srgbClr val="000000">
                      <a:alpha val="43137"/>
                    </a:srgbClr>
                  </a:outerShdw>
                </a:effectLst>
              </a:rPr>
              <a:t>pojava</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sistema</a:t>
            </a:r>
            <a:r>
              <a:rPr lang="en-US" sz="2800" dirty="0">
                <a:effectLst>
                  <a:outerShdw blurRad="38100" dist="38100" dir="2700000" algn="tl">
                    <a:srgbClr val="000000">
                      <a:alpha val="43137"/>
                    </a:srgbClr>
                  </a:outerShdw>
                </a:effectLst>
              </a:rPr>
              <a:t>, a to </a:t>
            </a:r>
            <a:r>
              <a:rPr lang="en-US" sz="2800" dirty="0" err="1">
                <a:effectLst>
                  <a:outerShdw blurRad="38100" dist="38100" dir="2700000" algn="tl">
                    <a:srgbClr val="000000">
                      <a:alpha val="43137"/>
                    </a:srgbClr>
                  </a:outerShdw>
                </a:effectLst>
              </a:rPr>
              <a:t>jeste</a:t>
            </a:r>
            <a:r>
              <a:rPr lang="en-US" sz="2800" dirty="0">
                <a:effectLst>
                  <a:outerShdw blurRad="38100" dist="38100" dir="2700000" algn="tl">
                    <a:srgbClr val="000000">
                      <a:alpha val="43137"/>
                    </a:srgbClr>
                  </a:outerShdw>
                </a:effectLst>
              </a:rPr>
              <a:t> pol</a:t>
            </a:r>
            <a:r>
              <a:rPr lang="bs-Latn-BA" sz="2800" dirty="0">
                <a:effectLst>
                  <a:outerShdw blurRad="38100" dist="38100" dir="2700000" algn="tl">
                    <a:srgbClr val="000000">
                      <a:alpha val="43137"/>
                    </a:srgbClr>
                  </a:outerShdw>
                </a:effectLst>
              </a:rPr>
              <a:t>i</a:t>
            </a:r>
            <a:r>
              <a:rPr lang="en-US" sz="2800" dirty="0" err="1">
                <a:effectLst>
                  <a:outerShdw blurRad="38100" dist="38100" dir="2700000" algn="tl">
                    <a:srgbClr val="000000">
                      <a:alpha val="43137"/>
                    </a:srgbClr>
                  </a:outerShdw>
                </a:effectLst>
              </a:rPr>
              <a:t>tički</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preodgoj</a:t>
            </a:r>
            <a:r>
              <a:rPr lang="en-US" sz="28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89123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b="1" dirty="0">
                <a:effectLst>
                  <a:outerShdw blurRad="38100" dist="38100" dir="2700000" algn="tl">
                    <a:srgbClr val="000000">
                      <a:alpha val="43137"/>
                    </a:srgbClr>
                  </a:outerShdw>
                </a:effectLst>
              </a:rPr>
              <a:t>RITUALI KAŽNJVANJA</a:t>
            </a:r>
            <a:endParaRPr lang="en-US"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3392272" y="3644102"/>
            <a:ext cx="6523285" cy="6681795"/>
          </a:xfrm>
          <a:prstGeom prst="rect">
            <a:avLst/>
          </a:prstGeom>
        </p:spPr>
      </p:pic>
      <p:pic>
        <p:nvPicPr>
          <p:cNvPr id="5" name="Picture 4"/>
          <p:cNvPicPr>
            <a:picLocks noChangeAspect="1"/>
          </p:cNvPicPr>
          <p:nvPr/>
        </p:nvPicPr>
        <p:blipFill>
          <a:blip r:embed="rId3"/>
          <a:stretch>
            <a:fillRect/>
          </a:stretch>
        </p:blipFill>
        <p:spPr>
          <a:xfrm rot="10800000">
            <a:off x="9380299" y="-3037693"/>
            <a:ext cx="6523285" cy="6681795"/>
          </a:xfrm>
          <a:prstGeom prst="rect">
            <a:avLst/>
          </a:prstGeom>
        </p:spPr>
      </p:pic>
      <p:sp>
        <p:nvSpPr>
          <p:cNvPr id="3" name="Content Placeholder 2"/>
          <p:cNvSpPr>
            <a:spLocks noGrp="1"/>
          </p:cNvSpPr>
          <p:nvPr>
            <p:ph idx="1"/>
          </p:nvPr>
        </p:nvSpPr>
        <p:spPr>
          <a:xfrm>
            <a:off x="838198" y="1372602"/>
            <a:ext cx="11019971" cy="4879975"/>
          </a:xfrm>
        </p:spPr>
        <p:txBody>
          <a:bodyPr>
            <a:normAutofit/>
          </a:bodyPr>
          <a:lstStyle/>
          <a:p>
            <a:pPr marL="0" indent="0">
              <a:buNone/>
            </a:pPr>
            <a:r>
              <a:rPr lang="bs-Latn-BA" dirty="0">
                <a:effectLst>
                  <a:outerShdw blurRad="38100" dist="38100" dir="2700000" algn="tl">
                    <a:srgbClr val="000000">
                      <a:alpha val="43137"/>
                    </a:srgbClr>
                  </a:outerShdw>
                </a:effectLst>
              </a:rPr>
              <a:t>Pošto su zatvorenici stizali po republičkoj pripadnosti, jedna takva grupa došla je i iz Centralnog zatvora Bosne i Hercegovine u Sarajevu. Ipak, to nije bila obična grupa. Među zatvorenicima poznati kao </a:t>
            </a:r>
            <a:r>
              <a:rPr lang="bs-Latn-BA" i="1" dirty="0">
                <a:effectLst>
                  <a:outerShdw blurRad="38100" dist="38100" dir="2700000" algn="tl">
                    <a:srgbClr val="000000">
                      <a:alpha val="43137"/>
                    </a:srgbClr>
                  </a:outerShdw>
                </a:effectLst>
              </a:rPr>
              <a:t>Bosanci.</a:t>
            </a:r>
            <a:endParaRPr lang="bs-Latn-BA" dirty="0">
              <a:effectLst>
                <a:outerShdw blurRad="38100" dist="38100" dir="2700000" algn="tl">
                  <a:srgbClr val="000000">
                    <a:alpha val="43137"/>
                  </a:srgbClr>
                </a:outerShdw>
              </a:effectLst>
            </a:endParaRPr>
          </a:p>
          <a:p>
            <a:pPr marL="0" indent="0">
              <a:buNone/>
            </a:pPr>
            <a:r>
              <a:rPr lang="bs-Latn-BA" dirty="0">
                <a:effectLst>
                  <a:outerShdw blurRad="38100" dist="38100" dir="2700000" algn="tl">
                    <a:srgbClr val="000000">
                      <a:alpha val="43137"/>
                    </a:srgbClr>
                  </a:outerShdw>
                </a:effectLst>
              </a:rPr>
              <a:t>Sastavljena od indoktriniranih ibeovaca, četnika, ustaša i drugih kriminalaca, kojima je ponuđen bolji tretman i brži izlaz ako budu djelovali kao izvršavaoci „prljavog posla“, na terenu, među zatvorenicima.</a:t>
            </a:r>
          </a:p>
          <a:p>
            <a:pPr marL="0" indent="0">
              <a:buNone/>
            </a:pPr>
            <a:r>
              <a:rPr lang="bs-Latn-BA" dirty="0">
                <a:effectLst>
                  <a:outerShdw blurRad="38100" dist="38100" dir="2700000" algn="tl">
                    <a:srgbClr val="000000">
                      <a:alpha val="43137"/>
                    </a:srgbClr>
                  </a:outerShdw>
                </a:effectLst>
              </a:rPr>
              <a:t>Rukovodstvo </a:t>
            </a:r>
            <a:r>
              <a:rPr lang="bs-Latn-BA" i="1" dirty="0">
                <a:effectLst>
                  <a:outerShdw blurRad="38100" dist="38100" dir="2700000" algn="tl">
                    <a:srgbClr val="000000">
                      <a:alpha val="43137"/>
                    </a:srgbClr>
                  </a:outerShdw>
                </a:effectLst>
              </a:rPr>
              <a:t>Bosanaca</a:t>
            </a:r>
            <a:r>
              <a:rPr lang="bs-Latn-BA" dirty="0">
                <a:effectLst>
                  <a:outerShdw blurRad="38100" dist="38100" dir="2700000" algn="tl">
                    <a:srgbClr val="000000">
                      <a:alpha val="43137"/>
                    </a:srgbClr>
                  </a:outerShdw>
                </a:effectLst>
              </a:rPr>
              <a:t>, smješteno je u zgradi Centar, gdje su imali neograničen pristup hrani i piću, a fizički rad nisu morali obavljati. </a:t>
            </a:r>
          </a:p>
          <a:p>
            <a:pPr marL="0" indent="0">
              <a:buNone/>
            </a:pPr>
            <a:r>
              <a:rPr lang="bs-Latn-BA" dirty="0">
                <a:effectLst>
                  <a:outerShdw blurRad="38100" dist="38100" dir="2700000" algn="tl">
                    <a:srgbClr val="000000">
                      <a:alpha val="43137"/>
                    </a:srgbClr>
                  </a:outerShdw>
                </a:effectLst>
              </a:rPr>
              <a:t>Cilj UDBA-e, bio je da stvaranjem neprijateljstava i stanja beznađa, nepovjerenja između zatvorenika, lakše dođu do njihovog potpunog sloma.</a:t>
            </a:r>
          </a:p>
          <a:p>
            <a:pPr marL="0" indent="0">
              <a:buNone/>
            </a:pPr>
            <a:r>
              <a:rPr lang="bs-Latn-BA" dirty="0">
                <a:effectLst>
                  <a:outerShdw blurRad="38100" dist="38100" dir="2700000" algn="tl">
                    <a:srgbClr val="000000">
                      <a:alpha val="43137"/>
                    </a:srgbClr>
                  </a:outerShdw>
                </a:effectLst>
              </a:rPr>
              <a:t>Na taj način, svaki paviljon zatvora je imao nekoliko </a:t>
            </a:r>
            <a:r>
              <a:rPr lang="bs-Latn-BA" i="1" dirty="0">
                <a:effectLst>
                  <a:outerShdw blurRad="38100" dist="38100" dir="2700000" algn="tl">
                    <a:srgbClr val="000000">
                      <a:alpha val="43137"/>
                    </a:srgbClr>
                  </a:outerShdw>
                </a:effectLst>
              </a:rPr>
              <a:t>Bosanca</a:t>
            </a:r>
            <a:r>
              <a:rPr lang="bs-Latn-BA" dirty="0">
                <a:effectLst>
                  <a:outerShdw blurRad="38100" dist="38100" dir="2700000" algn="tl">
                    <a:srgbClr val="000000">
                      <a:alpha val="43137"/>
                    </a:srgbClr>
                  </a:outerShdw>
                </a:effectLst>
              </a:rPr>
              <a:t> za zavađanje.</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776"/>
          <a:stretch/>
        </p:blipFill>
        <p:spPr>
          <a:xfrm>
            <a:off x="3407143" y="3018300"/>
            <a:ext cx="7884971" cy="383970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rot="16200000">
            <a:off x="6021772" y="-3812102"/>
            <a:ext cx="3312127" cy="1170739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396899" y="2282666"/>
            <a:ext cx="6647542" cy="830997"/>
          </a:xfrm>
          <a:prstGeom prst="rect">
            <a:avLst/>
          </a:prstGeom>
          <a:noFill/>
        </p:spPr>
        <p:txBody>
          <a:bodyPr wrap="square" rtlCol="0">
            <a:spAutoFit/>
          </a:bodyPr>
          <a:lstStyle/>
          <a:p>
            <a:r>
              <a:rPr lang="bs-Latn-BA" sz="2400" b="1" dirty="0">
                <a:effectLst>
                  <a:outerShdw blurRad="38100" dist="38100" dir="2700000" algn="tl">
                    <a:srgbClr val="000000">
                      <a:alpha val="43137"/>
                    </a:srgbClr>
                  </a:outerShdw>
                </a:effectLst>
              </a:rPr>
              <a:t>Na slici: Zatvorenik a u pozadini se vide fudbalsko igralište (lijevo) i druge zgrade unutar logora.</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584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b="1" dirty="0">
                <a:effectLst>
                  <a:outerShdw blurRad="38100" dist="38100" dir="2700000" algn="tl">
                    <a:srgbClr val="000000">
                      <a:alpha val="43137"/>
                    </a:srgbClr>
                  </a:outerShdw>
                </a:effectLst>
              </a:rPr>
              <a:t>SMJEŠTAJ U LOGORU</a:t>
            </a:r>
            <a:endParaRPr lang="en-US"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018819"/>
            <a:ext cx="5979886" cy="3599488"/>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92" r="574"/>
          <a:stretch/>
        </p:blipFill>
        <p:spPr>
          <a:xfrm>
            <a:off x="249138" y="1745672"/>
            <a:ext cx="5712276" cy="420076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339068" y="6211669"/>
            <a:ext cx="10432018" cy="646331"/>
          </a:xfrm>
          <a:prstGeom prst="rect">
            <a:avLst/>
          </a:prstGeom>
          <a:noFill/>
        </p:spPr>
        <p:txBody>
          <a:bodyPr wrap="square" rtlCol="0">
            <a:spAutoFit/>
          </a:bodyPr>
          <a:lstStyle/>
          <a:p>
            <a:r>
              <a:rPr lang="bs-Latn-BA" dirty="0">
                <a:effectLst>
                  <a:outerShdw blurRad="38100" dist="38100" dir="2700000" algn="tl">
                    <a:srgbClr val="000000">
                      <a:alpha val="43137"/>
                    </a:srgbClr>
                  </a:outerShdw>
                </a:effectLst>
              </a:rPr>
              <a:t>Na slikama su prikazani izgledi baraka (paviljona), kao i raspored kreveta unutar istih. (Autor makete desno: Vladimiri Bobinac).</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282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b="1" dirty="0">
                <a:effectLst>
                  <a:outerShdw blurRad="38100" dist="38100" dir="2700000" algn="tl">
                    <a:srgbClr val="000000">
                      <a:alpha val="43137"/>
                    </a:srgbClr>
                  </a:outerShdw>
                </a:effectLst>
              </a:rPr>
              <a:t>RAD I OSTALE AKTIVNOSTI</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20000"/>
          </a:bodyPr>
          <a:lstStyle/>
          <a:p>
            <a:r>
              <a:rPr lang="bs-Latn-BA" dirty="0">
                <a:effectLst>
                  <a:outerShdw blurRad="38100" dist="38100" dir="2700000" algn="tl">
                    <a:srgbClr val="000000">
                      <a:alpha val="43137"/>
                    </a:srgbClr>
                  </a:outerShdw>
                </a:effectLst>
              </a:rPr>
              <a:t>Pored surove realnosti života na Golom otoku i teških tortura, sam rad je nekada bio opuštajući. Radilo se od ranog jutra (čim se u 5h probude i doručkuju, hrana nije bila najbolja, ali jede se šta ima), kretalo bi se na rad.</a:t>
            </a:r>
          </a:p>
          <a:p>
            <a:r>
              <a:rPr lang="bs-Latn-BA" dirty="0">
                <a:effectLst>
                  <a:outerShdw blurRad="38100" dist="38100" dir="2700000" algn="tl">
                    <a:srgbClr val="000000">
                      <a:alpha val="43137"/>
                    </a:srgbClr>
                  </a:outerShdw>
                </a:effectLst>
              </a:rPr>
              <a:t>Najčešći rad, bilo je stereotipno tucanje kamena, ustinjvanje, najčešće za potrebe izgradnje drugih objekata ili u za svrhe obrade. Također, zatvorenici su vršili pošumljavnaje otoka, koje je prema iskazima bilo mukotrpno jer je teren bio izuzetno zahtjevan.</a:t>
            </a:r>
          </a:p>
          <a:p>
            <a:r>
              <a:rPr lang="bs-Latn-BA" dirty="0">
                <a:effectLst>
                  <a:outerShdw blurRad="38100" dist="38100" dir="2700000" algn="tl">
                    <a:srgbClr val="000000">
                      <a:alpha val="43137"/>
                    </a:srgbClr>
                  </a:outerShdw>
                </a:effectLst>
              </a:rPr>
              <a:t>Na otoku su kroz tri godine ekstenzivnog rada profunkcionisale privredne djelatnosti, pa je tako bila aktivna prerada drveta, kamena i metala. Ovaj posao vršen je u radionicama, gdje su uslovi bili povoljniji i lakši.</a:t>
            </a:r>
          </a:p>
          <a:p>
            <a:r>
              <a:rPr lang="bs-Latn-BA" dirty="0">
                <a:effectLst>
                  <a:outerShdw blurRad="38100" dist="38100" dir="2700000" algn="tl">
                    <a:srgbClr val="000000">
                      <a:alpha val="43137"/>
                    </a:srgbClr>
                  </a:outerShdw>
                </a:effectLst>
              </a:rPr>
              <a:t>Također, poznata je i mračnija strana ovakvog rada, gdje su nekada zatvorenici bili prisiljeni to činiti po ekstremnim vrućinama, bez stvarnog cilja.</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9128278" y="-3067766"/>
            <a:ext cx="6523285" cy="6681795"/>
          </a:xfrm>
          <a:prstGeom prst="rect">
            <a:avLst/>
          </a:prstGeom>
        </p:spPr>
      </p:pic>
      <p:pic>
        <p:nvPicPr>
          <p:cNvPr id="5" name="Picture 4"/>
          <p:cNvPicPr>
            <a:picLocks noChangeAspect="1"/>
          </p:cNvPicPr>
          <p:nvPr/>
        </p:nvPicPr>
        <p:blipFill>
          <a:blip r:embed="rId2"/>
          <a:stretch>
            <a:fillRect/>
          </a:stretch>
        </p:blipFill>
        <p:spPr>
          <a:xfrm rot="10800000">
            <a:off x="-3459563" y="3517102"/>
            <a:ext cx="6523285" cy="6681795"/>
          </a:xfrm>
          <a:prstGeom prst="rect">
            <a:avLst/>
          </a:prstGeom>
        </p:spPr>
      </p:pic>
    </p:spTree>
    <p:extLst>
      <p:ext uri="{BB962C8B-B14F-4D97-AF65-F5344CB8AC3E}">
        <p14:creationId xmlns:p14="http://schemas.microsoft.com/office/powerpoint/2010/main" val="76636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05" y="263526"/>
            <a:ext cx="3719286" cy="825046"/>
          </a:xfrm>
        </p:spPr>
        <p:txBody>
          <a:bodyPr>
            <a:normAutofit fontScale="90000"/>
          </a:bodyPr>
          <a:lstStyle/>
          <a:p>
            <a:r>
              <a:rPr lang="bs-Latn-BA" b="1" dirty="0">
                <a:effectLst>
                  <a:outerShdw blurRad="38100" dist="38100" dir="2700000" algn="tl">
                    <a:srgbClr val="000000">
                      <a:alpha val="43137"/>
                    </a:srgbClr>
                  </a:outerShdw>
                </a:effectLst>
              </a:rPr>
              <a:t>REZULTATI PRIVREĐIVANJA</a:t>
            </a:r>
            <a:endParaRPr lang="en-US" b="1" dirty="0">
              <a:effectLst>
                <a:outerShdw blurRad="38100" dist="38100" dir="2700000" algn="tl">
                  <a:srgbClr val="000000">
                    <a:alpha val="43137"/>
                  </a:srgbClr>
                </a:outerShdw>
              </a:effectLst>
            </a:endParaRPr>
          </a:p>
        </p:txBody>
      </p:sp>
      <p:pic>
        <p:nvPicPr>
          <p:cNvPr id="4" name="Content Placeholder 3" descr="1&#10;" title="1"/>
          <p:cNvPicPr>
            <a:picLocks noGrp="1" noChangeAspect="1"/>
          </p:cNvPicPr>
          <p:nvPr>
            <p:ph idx="1"/>
          </p:nvPr>
        </p:nvPicPr>
        <p:blipFill rotWithShape="1">
          <a:blip r:embed="rId2">
            <a:extLst>
              <a:ext uri="{28A0092B-C50C-407E-A947-70E740481C1C}">
                <a14:useLocalDpi xmlns:a14="http://schemas.microsoft.com/office/drawing/2010/main" val="0"/>
              </a:ext>
            </a:extLst>
          </a:blip>
          <a:srcRect l="1" r="1769" b="2735"/>
          <a:stretch/>
        </p:blipFill>
        <p:spPr>
          <a:xfrm>
            <a:off x="164306" y="1374514"/>
            <a:ext cx="3517046" cy="237809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16" t="717" r="717" b="2017"/>
          <a:stretch/>
        </p:blipFill>
        <p:spPr>
          <a:xfrm>
            <a:off x="4364897" y="504319"/>
            <a:ext cx="5705378" cy="322453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1006"/>
          <a:stretch/>
        </p:blipFill>
        <p:spPr>
          <a:xfrm>
            <a:off x="164305" y="4184444"/>
            <a:ext cx="4158313" cy="237455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291" y="4034941"/>
            <a:ext cx="5364645" cy="267355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64305" y="1374513"/>
            <a:ext cx="359394" cy="369332"/>
          </a:xfrm>
          <a:prstGeom prst="rect">
            <a:avLst/>
          </a:prstGeom>
          <a:noFill/>
        </p:spPr>
        <p:txBody>
          <a:bodyPr wrap="none" rtlCol="0">
            <a:spAutoFit/>
          </a:bodyPr>
          <a:lstStyle/>
          <a:p>
            <a:r>
              <a:rPr lang="bs-Latn-BA" dirty="0"/>
              <a:t>1.</a:t>
            </a:r>
            <a:endParaRPr lang="en-US" dirty="0"/>
          </a:p>
        </p:txBody>
      </p:sp>
      <p:sp>
        <p:nvSpPr>
          <p:cNvPr id="9" name="TextBox 8"/>
          <p:cNvSpPr txBox="1"/>
          <p:nvPr/>
        </p:nvSpPr>
        <p:spPr>
          <a:xfrm>
            <a:off x="4364897" y="504319"/>
            <a:ext cx="359394" cy="369332"/>
          </a:xfrm>
          <a:prstGeom prst="rect">
            <a:avLst/>
          </a:prstGeom>
          <a:noFill/>
        </p:spPr>
        <p:txBody>
          <a:bodyPr wrap="none" rtlCol="0">
            <a:spAutoFit/>
          </a:bodyPr>
          <a:lstStyle/>
          <a:p>
            <a:r>
              <a:rPr lang="bs-Latn-BA" dirty="0"/>
              <a:t>2.</a:t>
            </a:r>
            <a:endParaRPr lang="en-US" dirty="0"/>
          </a:p>
        </p:txBody>
      </p:sp>
      <p:sp>
        <p:nvSpPr>
          <p:cNvPr id="10" name="TextBox 9"/>
          <p:cNvSpPr txBox="1"/>
          <p:nvPr/>
        </p:nvSpPr>
        <p:spPr>
          <a:xfrm>
            <a:off x="164305" y="4214699"/>
            <a:ext cx="359394" cy="369332"/>
          </a:xfrm>
          <a:prstGeom prst="rect">
            <a:avLst/>
          </a:prstGeom>
          <a:noFill/>
        </p:spPr>
        <p:txBody>
          <a:bodyPr wrap="none" rtlCol="0">
            <a:spAutoFit/>
          </a:bodyPr>
          <a:lstStyle/>
          <a:p>
            <a:r>
              <a:rPr lang="bs-Latn-BA" dirty="0"/>
              <a:t>3.</a:t>
            </a:r>
            <a:endParaRPr lang="en-US" dirty="0"/>
          </a:p>
        </p:txBody>
      </p:sp>
      <p:sp>
        <p:nvSpPr>
          <p:cNvPr id="11" name="TextBox 10"/>
          <p:cNvSpPr txBox="1"/>
          <p:nvPr/>
        </p:nvSpPr>
        <p:spPr>
          <a:xfrm>
            <a:off x="4664816" y="3999778"/>
            <a:ext cx="359394" cy="369332"/>
          </a:xfrm>
          <a:prstGeom prst="rect">
            <a:avLst/>
          </a:prstGeom>
          <a:noFill/>
        </p:spPr>
        <p:txBody>
          <a:bodyPr wrap="none" rtlCol="0">
            <a:spAutoFit/>
          </a:bodyPr>
          <a:lstStyle/>
          <a:p>
            <a:r>
              <a:rPr lang="bs-Latn-BA" dirty="0"/>
              <a:t>4.</a:t>
            </a:r>
            <a:endParaRPr lang="en-US" dirty="0"/>
          </a:p>
        </p:txBody>
      </p:sp>
      <p:sp>
        <p:nvSpPr>
          <p:cNvPr id="12" name="TextBox 11"/>
          <p:cNvSpPr txBox="1"/>
          <p:nvPr/>
        </p:nvSpPr>
        <p:spPr>
          <a:xfrm>
            <a:off x="10388855" y="504319"/>
            <a:ext cx="1646712" cy="5632311"/>
          </a:xfrm>
          <a:prstGeom prst="rect">
            <a:avLst/>
          </a:prstGeom>
          <a:noFill/>
        </p:spPr>
        <p:txBody>
          <a:bodyPr wrap="square" rtlCol="0">
            <a:spAutoFit/>
          </a:bodyPr>
          <a:lstStyle/>
          <a:p>
            <a:pPr marL="342900" indent="-342900">
              <a:buAutoNum type="arabicPeriod"/>
            </a:pPr>
            <a:r>
              <a:rPr lang="bs-Latn-BA" dirty="0">
                <a:effectLst>
                  <a:outerShdw blurRad="38100" dist="38100" dir="2700000" algn="tl">
                    <a:srgbClr val="000000">
                      <a:alpha val="43137"/>
                    </a:srgbClr>
                  </a:outerShdw>
                </a:effectLst>
              </a:rPr>
              <a:t>Drvena tabakera</a:t>
            </a:r>
          </a:p>
          <a:p>
            <a:r>
              <a:rPr lang="bs-Latn-BA" dirty="0">
                <a:effectLst>
                  <a:outerShdw blurRad="38100" dist="38100" dir="2700000" algn="tl">
                    <a:srgbClr val="000000">
                      <a:alpha val="43137"/>
                    </a:srgbClr>
                  </a:outerShdw>
                </a:effectLst>
              </a:rPr>
              <a:t>sa izrezbarenim motivima</a:t>
            </a:r>
          </a:p>
          <a:p>
            <a:endParaRPr lang="bs-Latn-BA" dirty="0">
              <a:effectLst>
                <a:outerShdw blurRad="38100" dist="38100" dir="2700000" algn="tl">
                  <a:srgbClr val="000000">
                    <a:alpha val="43137"/>
                  </a:srgbClr>
                </a:outerShdw>
              </a:effectLst>
            </a:endParaRPr>
          </a:p>
          <a:p>
            <a:r>
              <a:rPr lang="bs-Latn-BA" dirty="0">
                <a:effectLst>
                  <a:outerShdw blurRad="38100" dist="38100" dir="2700000" algn="tl">
                    <a:srgbClr val="000000">
                      <a:alpha val="43137"/>
                    </a:srgbClr>
                  </a:outerShdw>
                </a:effectLst>
              </a:rPr>
              <a:t>2. Stolarski alati</a:t>
            </a:r>
          </a:p>
          <a:p>
            <a:endParaRPr lang="bs-Latn-BA" dirty="0">
              <a:effectLst>
                <a:outerShdw blurRad="38100" dist="38100" dir="2700000" algn="tl">
                  <a:srgbClr val="000000">
                    <a:alpha val="43137"/>
                  </a:srgbClr>
                </a:outerShdw>
              </a:effectLst>
            </a:endParaRPr>
          </a:p>
          <a:p>
            <a:r>
              <a:rPr lang="bs-Latn-BA" dirty="0">
                <a:effectLst>
                  <a:outerShdw blurRad="38100" dist="38100" dir="2700000" algn="tl">
                    <a:srgbClr val="000000">
                      <a:alpha val="43137"/>
                    </a:srgbClr>
                  </a:outerShdw>
                </a:effectLst>
              </a:rPr>
              <a:t>3. Drveni kofer</a:t>
            </a:r>
          </a:p>
          <a:p>
            <a:endParaRPr lang="bs-Latn-BA" dirty="0">
              <a:effectLst>
                <a:outerShdw blurRad="38100" dist="38100" dir="2700000" algn="tl">
                  <a:srgbClr val="000000">
                    <a:alpha val="43137"/>
                  </a:srgbClr>
                </a:outerShdw>
              </a:effectLst>
            </a:endParaRPr>
          </a:p>
          <a:p>
            <a:r>
              <a:rPr lang="bs-Latn-BA" dirty="0">
                <a:effectLst>
                  <a:outerShdw blurRad="38100" dist="38100" dir="2700000" algn="tl">
                    <a:srgbClr val="000000">
                      <a:alpha val="43137"/>
                    </a:srgbClr>
                  </a:outerShdw>
                </a:effectLst>
              </a:rPr>
              <a:t>4. Motivi koji su rezbareni na tabakere.</a:t>
            </a:r>
          </a:p>
          <a:p>
            <a:endParaRPr lang="bs-Latn-BA" dirty="0">
              <a:effectLst>
                <a:outerShdw blurRad="38100" dist="38100" dir="2700000" algn="tl">
                  <a:srgbClr val="000000">
                    <a:alpha val="43137"/>
                  </a:srgbClr>
                </a:outerShdw>
              </a:effectLst>
            </a:endParaRPr>
          </a:p>
          <a:p>
            <a:r>
              <a:rPr lang="bs-Latn-BA" dirty="0">
                <a:effectLst>
                  <a:outerShdw blurRad="38100" dist="38100" dir="2700000" algn="tl">
                    <a:srgbClr val="000000">
                      <a:alpha val="43137"/>
                    </a:srgbClr>
                  </a:outerShdw>
                </a:effectLst>
              </a:rPr>
              <a:t>Zatvorenici su najčešće ove tabakere poklanjali svojim prijateljima zatvorenicima.</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074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070" y="-37550"/>
            <a:ext cx="10515600" cy="1325563"/>
          </a:xfrm>
        </p:spPr>
        <p:txBody>
          <a:bodyPr/>
          <a:lstStyle/>
          <a:p>
            <a:r>
              <a:rPr lang="bs-Latn-BA" b="1" dirty="0">
                <a:effectLst>
                  <a:outerShdw blurRad="38100" dist="38100" dir="2700000" algn="tl">
                    <a:srgbClr val="000000">
                      <a:alpha val="43137"/>
                    </a:srgbClr>
                  </a:outerShdw>
                </a:effectLst>
              </a:rPr>
              <a:t>VRIJEME ZA ODMOR I ZABAVU</a:t>
            </a:r>
            <a:endParaRPr lang="en-US"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9019769" y="-3378448"/>
            <a:ext cx="6523285" cy="6681795"/>
          </a:xfrm>
          <a:prstGeom prst="rect">
            <a:avLst/>
          </a:prstGeom>
        </p:spPr>
      </p:pic>
      <p:pic>
        <p:nvPicPr>
          <p:cNvPr id="5" name="Picture 4"/>
          <p:cNvPicPr>
            <a:picLocks noChangeAspect="1"/>
          </p:cNvPicPr>
          <p:nvPr/>
        </p:nvPicPr>
        <p:blipFill>
          <a:blip r:embed="rId2"/>
          <a:stretch>
            <a:fillRect/>
          </a:stretch>
        </p:blipFill>
        <p:spPr>
          <a:xfrm rot="10800000">
            <a:off x="-3707313" y="3614029"/>
            <a:ext cx="6523285" cy="668179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7359" r="1357"/>
          <a:stretch/>
        </p:blipFill>
        <p:spPr>
          <a:xfrm>
            <a:off x="7038201" y="4405746"/>
            <a:ext cx="5169633" cy="2238499"/>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660070" y="973298"/>
            <a:ext cx="10740242" cy="5035616"/>
          </a:xfrm>
        </p:spPr>
        <p:txBody>
          <a:bodyPr>
            <a:normAutofit fontScale="92500" lnSpcReduction="20000"/>
          </a:bodyPr>
          <a:lstStyle/>
          <a:p>
            <a:r>
              <a:rPr lang="bs-Latn-BA" dirty="0">
                <a:effectLst>
                  <a:outerShdw blurRad="38100" dist="38100" dir="2700000" algn="tl">
                    <a:srgbClr val="000000">
                      <a:alpha val="43137"/>
                    </a:srgbClr>
                  </a:outerShdw>
                </a:effectLst>
              </a:rPr>
              <a:t>I u vremenima teškog beznađa, moralo se okrenuti na malo zabave i humora. Tako su zatvorenici učestvovali u mnoštvu aktivnosti i sekcija na otoku. Neke od njih su npr. dramska sekcija, koja je svoje predstave održavala na bini lociranoj na trgu. Izvodili su se na početku samo skečevi a kasnije je to preraslo u prave dramske komade.</a:t>
            </a:r>
          </a:p>
          <a:p>
            <a:r>
              <a:rPr lang="bs-Latn-BA" dirty="0">
                <a:effectLst>
                  <a:outerShdw blurRad="38100" dist="38100" dir="2700000" algn="tl">
                    <a:srgbClr val="000000">
                      <a:alpha val="43137"/>
                    </a:srgbClr>
                  </a:outerShdw>
                </a:effectLst>
              </a:rPr>
              <a:t>Filmovi su također bili još jedna od aktivnosti a projektirani su također na trgu.</a:t>
            </a:r>
          </a:p>
          <a:p>
            <a:r>
              <a:rPr lang="bs-Latn-BA" dirty="0">
                <a:effectLst>
                  <a:outerShdw blurRad="38100" dist="38100" dir="2700000" algn="tl">
                    <a:srgbClr val="000000">
                      <a:alpha val="43137"/>
                    </a:srgbClr>
                  </a:outerShdw>
                </a:effectLst>
              </a:rPr>
              <a:t>Goli otok je imao i svoju muzičku sekciju. Oni koji i nisu imali prijašnje muzičko znanje, učili su pjevanje i sviranje.</a:t>
            </a:r>
          </a:p>
          <a:p>
            <a:r>
              <a:rPr lang="bs-Latn-BA" dirty="0">
                <a:effectLst>
                  <a:outerShdw blurRad="38100" dist="38100" dir="2700000" algn="tl">
                    <a:srgbClr val="000000">
                      <a:alpha val="43137"/>
                    </a:srgbClr>
                  </a:outerShdw>
                </a:effectLst>
              </a:rPr>
              <a:t>Jedna od najzanimljivijih aktivnosti, bile su </a:t>
            </a:r>
          </a:p>
          <a:p>
            <a:pPr marL="0" indent="0">
              <a:buNone/>
            </a:pPr>
            <a:r>
              <a:rPr lang="bs-Latn-BA" dirty="0">
                <a:effectLst>
                  <a:outerShdw blurRad="38100" dist="38100" dir="2700000" algn="tl">
                    <a:srgbClr val="000000">
                      <a:alpha val="43137"/>
                    </a:srgbClr>
                  </a:outerShdw>
                </a:effectLst>
              </a:rPr>
              <a:t>tzv. „Vesele večeri“, koje su </a:t>
            </a:r>
            <a:r>
              <a:rPr lang="en-US" dirty="0" err="1">
                <a:effectLst>
                  <a:outerShdw blurRad="38100" dist="38100" dir="2700000" algn="tl">
                    <a:srgbClr val="000000">
                      <a:alpha val="43137"/>
                    </a:srgbClr>
                  </a:outerShdw>
                </a:effectLst>
              </a:rPr>
              <a:t>jednom</a:t>
            </a:r>
            <a:r>
              <a:rPr lang="en-US" dirty="0">
                <a:effectLst>
                  <a:outerShdw blurRad="38100" dist="38100" dir="2700000" algn="tl">
                    <a:srgbClr val="000000">
                      <a:alpha val="43137"/>
                    </a:srgbClr>
                  </a:outerShdw>
                </a:effectLst>
              </a:rPr>
              <a:t> u </a:t>
            </a:r>
            <a:r>
              <a:rPr lang="en-US" dirty="0" err="1">
                <a:effectLst>
                  <a:outerShdw blurRad="38100" dist="38100" dir="2700000" algn="tl">
                    <a:srgbClr val="000000">
                      <a:alpha val="43137"/>
                    </a:srgbClr>
                  </a:outerShdw>
                </a:effectLst>
              </a:rPr>
              <a:t>sedmici</a:t>
            </a:r>
            <a:r>
              <a:rPr lang="en-US" dirty="0">
                <a:effectLst>
                  <a:outerShdw blurRad="38100" dist="38100" dir="2700000" algn="tl">
                    <a:srgbClr val="000000">
                      <a:alpha val="43137"/>
                    </a:srgbClr>
                  </a:outerShdw>
                </a:effectLst>
              </a:rPr>
              <a:t> </a:t>
            </a:r>
            <a:endParaRPr lang="bs-Latn-BA" dirty="0">
              <a:effectLst>
                <a:outerShdw blurRad="38100" dist="38100" dir="2700000" algn="tl">
                  <a:srgbClr val="000000">
                    <a:alpha val="43137"/>
                  </a:srgbClr>
                </a:outerShdw>
              </a:effectLst>
            </a:endParaRPr>
          </a:p>
          <a:p>
            <a:pPr marL="0" indent="0">
              <a:buNone/>
            </a:pPr>
            <a:r>
              <a:rPr lang="en-US" dirty="0" err="1">
                <a:effectLst>
                  <a:outerShdw blurRad="38100" dist="38100" dir="2700000" algn="tl">
                    <a:srgbClr val="000000">
                      <a:alpha val="43137"/>
                    </a:srgbClr>
                  </a:outerShdw>
                </a:effectLst>
              </a:rPr>
              <a:t>organizovane</a:t>
            </a:r>
            <a:r>
              <a:rPr lang="en-US" dirty="0">
                <a:effectLst>
                  <a:outerShdw blurRad="38100" dist="38100" dir="2700000" algn="tl">
                    <a:srgbClr val="000000">
                      <a:alpha val="43137"/>
                    </a:srgbClr>
                  </a:outerShdw>
                </a:effectLst>
              </a:rPr>
              <a:t>, u </a:t>
            </a:r>
            <a:r>
              <a:rPr lang="en-US" dirty="0" err="1">
                <a:effectLst>
                  <a:outerShdw blurRad="38100" dist="38100" dir="2700000" algn="tl">
                    <a:srgbClr val="000000">
                      <a:alpha val="43137"/>
                    </a:srgbClr>
                  </a:outerShdw>
                </a:effectLst>
              </a:rPr>
              <a:t>kojima</a:t>
            </a:r>
            <a:r>
              <a:rPr lang="en-US" dirty="0">
                <a:effectLst>
                  <a:outerShdw blurRad="38100" dist="38100" dir="2700000" algn="tl">
                    <a:srgbClr val="000000">
                      <a:alpha val="43137"/>
                    </a:srgbClr>
                  </a:outerShdw>
                </a:effectLst>
              </a:rPr>
              <a:t> bi se </a:t>
            </a:r>
            <a:r>
              <a:rPr lang="en-US" dirty="0" err="1">
                <a:effectLst>
                  <a:outerShdw blurRad="38100" dist="38100" dir="2700000" algn="tl">
                    <a:srgbClr val="000000">
                      <a:alpha val="43137"/>
                    </a:srgbClr>
                  </a:outerShdw>
                </a:effectLst>
              </a:rPr>
              <a:t>preko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razglasa</a:t>
            </a:r>
            <a:r>
              <a:rPr lang="en-US" dirty="0">
                <a:effectLst>
                  <a:outerShdw blurRad="38100" dist="38100" dir="2700000" algn="tl">
                    <a:srgbClr val="000000">
                      <a:alpha val="43137"/>
                    </a:srgbClr>
                  </a:outerShdw>
                </a:effectLst>
              </a:rPr>
              <a:t> </a:t>
            </a:r>
            <a:endParaRPr lang="bs-Latn-BA" dirty="0">
              <a:effectLst>
                <a:outerShdw blurRad="38100" dist="38100" dir="2700000" algn="tl">
                  <a:srgbClr val="000000">
                    <a:alpha val="43137"/>
                  </a:srgbClr>
                </a:outerShdw>
              </a:effectLst>
            </a:endParaRPr>
          </a:p>
          <a:p>
            <a:pPr marL="0" indent="0">
              <a:buNone/>
            </a:pPr>
            <a:r>
              <a:rPr lang="en-US" dirty="0" err="1">
                <a:effectLst>
                  <a:outerShdw blurRad="38100" dist="38100" dir="2700000" algn="tl">
                    <a:srgbClr val="000000">
                      <a:alpha val="43137"/>
                    </a:srgbClr>
                  </a:outerShdw>
                </a:effectLst>
              </a:rPr>
              <a:t>pričali</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vicev</a:t>
            </a:r>
            <a:r>
              <a:rPr lang="bs-Latn-BA" dirty="0">
                <a:effectLst>
                  <a:outerShdw blurRad="38100" dist="38100" dir="2700000" algn="tl">
                    <a:srgbClr val="000000">
                      <a:alpha val="43137"/>
                    </a:srgbClr>
                  </a:outerShdw>
                </a:effectLst>
              </a:rPr>
              <a:t>e</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i</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skečev</a:t>
            </a:r>
            <a:r>
              <a:rPr lang="bs-Latn-BA" dirty="0">
                <a:effectLst>
                  <a:outerShdw blurRad="38100" dist="38100" dir="2700000" algn="tl">
                    <a:srgbClr val="000000">
                      <a:alpha val="43137"/>
                    </a:srgbClr>
                  </a:outerShdw>
                </a:effectLst>
              </a:rPr>
              <a:t>e a</a:t>
            </a:r>
            <a:r>
              <a:rPr lang="en-US" dirty="0">
                <a:effectLst>
                  <a:outerShdw blurRad="38100" dist="38100" dir="2700000" algn="tl">
                    <a:srgbClr val="000000">
                      <a:alpha val="43137"/>
                    </a:srgbClr>
                  </a:outerShdw>
                </a:effectLst>
              </a:rPr>
              <a:t> time bi </a:t>
            </a:r>
            <a:r>
              <a:rPr lang="en-US" dirty="0" err="1">
                <a:effectLst>
                  <a:outerShdw blurRad="38100" dist="38100" dir="2700000" algn="tl">
                    <a:srgbClr val="000000">
                      <a:alpha val="43137"/>
                    </a:srgbClr>
                  </a:outerShdw>
                </a:effectLst>
              </a:rPr>
              <a:t>zabavljali</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cijeli</a:t>
            </a:r>
            <a:r>
              <a:rPr lang="en-US" dirty="0">
                <a:effectLst>
                  <a:outerShdw blurRad="38100" dist="38100" dir="2700000" algn="tl">
                    <a:srgbClr val="000000">
                      <a:alpha val="43137"/>
                    </a:srgbClr>
                  </a:outerShdw>
                </a:effectLst>
              </a:rPr>
              <a:t> </a:t>
            </a:r>
            <a:endParaRPr lang="bs-Latn-BA" dirty="0">
              <a:effectLst>
                <a:outerShdw blurRad="38100" dist="38100" dir="2700000" algn="tl">
                  <a:srgbClr val="000000">
                    <a:alpha val="43137"/>
                  </a:srgbClr>
                </a:outerShdw>
              </a:effectLst>
            </a:endParaRPr>
          </a:p>
          <a:p>
            <a:pPr marL="0" indent="0">
              <a:buNone/>
            </a:pPr>
            <a:r>
              <a:rPr lang="en-US" dirty="0" err="1">
                <a:effectLst>
                  <a:outerShdw blurRad="38100" dist="38100" dir="2700000" algn="tl">
                    <a:srgbClr val="000000">
                      <a:alpha val="43137"/>
                    </a:srgbClr>
                  </a:outerShdw>
                </a:effectLst>
              </a:rPr>
              <a:t>logor</a:t>
            </a:r>
            <a:r>
              <a:rPr lang="en-US" dirty="0">
                <a:effectLst>
                  <a:outerShdw blurRad="38100" dist="38100" dir="2700000" algn="tl">
                    <a:srgbClr val="000000">
                      <a:alpha val="43137"/>
                    </a:srgbClr>
                  </a:outerShdw>
                </a:effectLst>
              </a:rPr>
              <a:t>. </a:t>
            </a:r>
            <a:endParaRPr lang="bs-Latn-BA" dirty="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6272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b="1" dirty="0">
                <a:effectLst>
                  <a:outerShdw blurRad="38100" dist="38100" dir="2700000" algn="tl">
                    <a:srgbClr val="000000">
                      <a:alpha val="43137"/>
                    </a:srgbClr>
                  </a:outerShdw>
                </a:effectLst>
              </a:rPr>
              <a:t>KRAJ BORAVKA NA OTOKU</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bs-Latn-BA" dirty="0">
                <a:effectLst>
                  <a:outerShdw blurRad="38100" dist="38100" dir="2700000" algn="tl">
                    <a:srgbClr val="000000">
                      <a:alpha val="43137"/>
                    </a:srgbClr>
                  </a:outerShdw>
                </a:effectLst>
              </a:rPr>
              <a:t>Kazna „društveno-korisnog rada“ (DKR), kako je služebno nazvana, trajala je najčešće jednu godinu, mada su neki, koje je UDBA posebno željela, ostajali i služili duže kaznu, po dvije ili tri godine.</a:t>
            </a:r>
          </a:p>
          <a:p>
            <a:r>
              <a:rPr lang="bs-Latn-BA" dirty="0">
                <a:effectLst>
                  <a:outerShdw blurRad="38100" dist="38100" dir="2700000" algn="tl">
                    <a:srgbClr val="000000">
                      <a:alpha val="43137"/>
                    </a:srgbClr>
                  </a:outerShdw>
                </a:effectLst>
              </a:rPr>
              <a:t>Nakon procesa intenzivnog političkog preodgoja, kada bi istražioci utvrdili da je svrha kažnjavanja ispunila svoj cilj, slijedilo bi puštanje iz zatvora.</a:t>
            </a:r>
          </a:p>
          <a:p>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9128278" y="-3067766"/>
            <a:ext cx="6523285" cy="6681795"/>
          </a:xfrm>
          <a:prstGeom prst="rect">
            <a:avLst/>
          </a:prstGeom>
        </p:spPr>
      </p:pic>
      <p:pic>
        <p:nvPicPr>
          <p:cNvPr id="5" name="Picture 4"/>
          <p:cNvPicPr>
            <a:picLocks noChangeAspect="1"/>
          </p:cNvPicPr>
          <p:nvPr/>
        </p:nvPicPr>
        <p:blipFill>
          <a:blip r:embed="rId2"/>
          <a:stretch>
            <a:fillRect/>
          </a:stretch>
        </p:blipFill>
        <p:spPr>
          <a:xfrm rot="10800000">
            <a:off x="-3459563" y="3517102"/>
            <a:ext cx="6523285" cy="6681795"/>
          </a:xfrm>
          <a:prstGeom prst="rect">
            <a:avLst/>
          </a:prstGeom>
        </p:spPr>
      </p:pic>
      <p:pic>
        <p:nvPicPr>
          <p:cNvPr id="6" name="Picture 5"/>
          <p:cNvPicPr>
            <a:picLocks noChangeAspect="1"/>
          </p:cNvPicPr>
          <p:nvPr/>
        </p:nvPicPr>
        <p:blipFill rotWithShape="1">
          <a:blip r:embed="rId3"/>
          <a:srcRect t="2374" r="1687"/>
          <a:stretch/>
        </p:blipFill>
        <p:spPr>
          <a:xfrm>
            <a:off x="4233253" y="4366024"/>
            <a:ext cx="3461957" cy="19458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986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6959" y="1433739"/>
            <a:ext cx="10515600" cy="4351338"/>
          </a:xfrm>
        </p:spPr>
        <p:txBody>
          <a:bodyPr/>
          <a:lstStyle/>
          <a:p>
            <a:r>
              <a:rPr lang="en-US" i="1" dirty="0">
                <a:effectLst>
                  <a:outerShdw blurRad="38100" dist="38100" dir="2700000" algn="tl">
                    <a:srgbClr val="000000">
                      <a:alpha val="43137"/>
                    </a:srgbClr>
                  </a:outerShdw>
                </a:effectLst>
              </a:rPr>
              <a:t>„Po </a:t>
            </a:r>
            <a:r>
              <a:rPr lang="en-US" i="1" dirty="0" err="1">
                <a:effectLst>
                  <a:outerShdw blurRad="38100" dist="38100" dir="2700000" algn="tl">
                    <a:srgbClr val="000000">
                      <a:alpha val="43137"/>
                    </a:srgbClr>
                  </a:outerShdw>
                </a:effectLst>
              </a:rPr>
              <a:t>dolasku</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na</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izdržavanje</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kazne</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jedno</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vreme</a:t>
            </a:r>
            <a:r>
              <a:rPr lang="en-US" i="1" dirty="0">
                <a:effectLst>
                  <a:outerShdw blurRad="38100" dist="38100" dir="2700000" algn="tl">
                    <a:srgbClr val="000000">
                      <a:alpha val="43137"/>
                    </a:srgbClr>
                  </a:outerShdw>
                </a:effectLst>
              </a:rPr>
              <a:t> je </a:t>
            </a:r>
            <a:r>
              <a:rPr lang="en-US" i="1" dirty="0" err="1">
                <a:effectLst>
                  <a:outerShdw blurRad="38100" dist="38100" dir="2700000" algn="tl">
                    <a:srgbClr val="000000">
                      <a:alpha val="43137"/>
                    </a:srgbClr>
                  </a:outerShdw>
                </a:effectLst>
              </a:rPr>
              <a:t>zadržao</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neprijateljski</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stav</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radi</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čega</a:t>
            </a:r>
            <a:r>
              <a:rPr lang="en-US" i="1" dirty="0">
                <a:effectLst>
                  <a:outerShdw blurRad="38100" dist="38100" dir="2700000" algn="tl">
                    <a:srgbClr val="000000">
                      <a:alpha val="43137"/>
                    </a:srgbClr>
                  </a:outerShdw>
                </a:effectLst>
              </a:rPr>
              <a:t> je </a:t>
            </a:r>
            <a:r>
              <a:rPr lang="en-US" i="1" dirty="0" err="1">
                <a:effectLst>
                  <a:outerShdw blurRad="38100" dist="38100" dir="2700000" algn="tl">
                    <a:srgbClr val="000000">
                      <a:alpha val="43137"/>
                    </a:srgbClr>
                  </a:outerShdw>
                </a:effectLst>
              </a:rPr>
              <a:t>i</a:t>
            </a:r>
            <a:r>
              <a:rPr lang="bs-Latn-BA"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kažnjavan</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Kasnije</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polovinom</a:t>
            </a:r>
            <a:r>
              <a:rPr lang="en-US" i="1" dirty="0">
                <a:effectLst>
                  <a:outerShdw blurRad="38100" dist="38100" dir="2700000" algn="tl">
                    <a:srgbClr val="000000">
                      <a:alpha val="43137"/>
                    </a:srgbClr>
                  </a:outerShdw>
                </a:effectLst>
              </a:rPr>
              <a:t> 1952. </a:t>
            </a:r>
            <a:r>
              <a:rPr lang="en-US" i="1" dirty="0" err="1">
                <a:effectLst>
                  <a:outerShdw blurRad="38100" dist="38100" dir="2700000" algn="tl">
                    <a:srgbClr val="000000">
                      <a:alpha val="43137"/>
                    </a:srgbClr>
                  </a:outerShdw>
                </a:effectLst>
              </a:rPr>
              <a:t>godine</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počinje</a:t>
            </a:r>
            <a:r>
              <a:rPr lang="en-US" i="1" dirty="0">
                <a:effectLst>
                  <a:outerShdw blurRad="38100" dist="38100" dir="2700000" algn="tl">
                    <a:srgbClr val="000000">
                      <a:alpha val="43137"/>
                    </a:srgbClr>
                  </a:outerShdw>
                </a:effectLst>
              </a:rPr>
              <a:t> da se </a:t>
            </a:r>
            <a:r>
              <a:rPr lang="en-US" i="1" dirty="0" err="1">
                <a:effectLst>
                  <a:outerShdw blurRad="38100" dist="38100" dir="2700000" algn="tl">
                    <a:srgbClr val="000000">
                      <a:alpha val="43137"/>
                    </a:srgbClr>
                  </a:outerShdw>
                </a:effectLst>
              </a:rPr>
              <a:t>menja</a:t>
            </a:r>
            <a:r>
              <a:rPr lang="en-US" i="1" dirty="0">
                <a:effectLst>
                  <a:outerShdw blurRad="38100" dist="38100" dir="2700000" algn="tl">
                    <a:srgbClr val="000000">
                      <a:alpha val="43137"/>
                    </a:srgbClr>
                  </a:outerShdw>
                </a:effectLst>
              </a:rPr>
              <a:t> u </a:t>
            </a:r>
            <a:r>
              <a:rPr lang="en-US" i="1" dirty="0" err="1">
                <a:effectLst>
                  <a:outerShdw blurRad="38100" dist="38100" dir="2700000" algn="tl">
                    <a:srgbClr val="000000">
                      <a:alpha val="43137"/>
                    </a:srgbClr>
                  </a:outerShdw>
                </a:effectLst>
              </a:rPr>
              <a:t>pozitivnom</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smislu</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Zbog</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izvesnih</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loših</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karakternih</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osobina</a:t>
            </a:r>
            <a:r>
              <a:rPr lang="en-US" i="1" dirty="0">
                <a:effectLst>
                  <a:outerShdw blurRad="38100" dist="38100" dir="2700000" algn="tl">
                    <a:srgbClr val="000000">
                      <a:alpha val="43137"/>
                    </a:srgbClr>
                  </a:outerShdw>
                </a:effectLst>
              </a:rPr>
              <a:t> to </a:t>
            </a:r>
            <a:r>
              <a:rPr lang="en-US" i="1" dirty="0" err="1">
                <a:effectLst>
                  <a:outerShdw blurRad="38100" dist="38100" dir="2700000" algn="tl">
                    <a:srgbClr val="000000">
                      <a:alpha val="43137"/>
                    </a:srgbClr>
                  </a:outerShdw>
                </a:effectLst>
              </a:rPr>
              <a:t>njegovo</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nastojanja</a:t>
            </a:r>
            <a:r>
              <a:rPr lang="en-US" i="1" dirty="0">
                <a:effectLst>
                  <a:outerShdw blurRad="38100" dist="38100" dir="2700000" algn="tl">
                    <a:srgbClr val="000000">
                      <a:alpha val="43137"/>
                    </a:srgbClr>
                  </a:outerShdw>
                </a:effectLst>
              </a:rPr>
              <a:t> da </a:t>
            </a:r>
            <a:r>
              <a:rPr lang="en-US" i="1" dirty="0" err="1">
                <a:effectLst>
                  <a:outerShdw blurRad="38100" dist="38100" dir="2700000" algn="tl">
                    <a:srgbClr val="000000">
                      <a:alpha val="43137"/>
                    </a:srgbClr>
                  </a:outerShdw>
                </a:effectLst>
              </a:rPr>
              <a:t>stupi</a:t>
            </a:r>
            <a:r>
              <a:rPr lang="en-US" i="1" dirty="0">
                <a:effectLst>
                  <a:outerShdw blurRad="38100" dist="38100" dir="2700000" algn="tl">
                    <a:srgbClr val="000000">
                      <a:alpha val="43137"/>
                    </a:srgbClr>
                  </a:outerShdw>
                </a:effectLst>
              </a:rPr>
              <a:t> u red </a:t>
            </a:r>
            <a:r>
              <a:rPr lang="en-US" i="1" dirty="0" err="1">
                <a:effectLst>
                  <a:outerShdw blurRad="38100" dist="38100" dir="2700000" algn="tl">
                    <a:srgbClr val="000000">
                      <a:alpha val="43137"/>
                    </a:srgbClr>
                  </a:outerShdw>
                </a:effectLst>
              </a:rPr>
              <a:t>poštenih</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osuđenika</a:t>
            </a:r>
            <a:r>
              <a:rPr lang="en-US" i="1" dirty="0">
                <a:effectLst>
                  <a:outerShdw blurRad="38100" dist="38100" dir="2700000" algn="tl">
                    <a:srgbClr val="000000">
                      <a:alpha val="43137"/>
                    </a:srgbClr>
                  </a:outerShdw>
                </a:effectLst>
              </a:rPr>
              <a:t> se </a:t>
            </a:r>
            <a:r>
              <a:rPr lang="en-US" i="1" dirty="0" err="1">
                <a:effectLst>
                  <a:outerShdw blurRad="38100" dist="38100" dir="2700000" algn="tl">
                    <a:srgbClr val="000000">
                      <a:alpha val="43137"/>
                    </a:srgbClr>
                  </a:outerShdw>
                </a:effectLst>
              </a:rPr>
              <a:t>jedno</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kraće</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vreme</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uzimalo</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sa</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rezervom</a:t>
            </a:r>
            <a:r>
              <a:rPr lang="en-US" i="1" dirty="0">
                <a:effectLst>
                  <a:outerShdw blurRad="38100" dist="38100" dir="2700000" algn="tl">
                    <a:srgbClr val="000000">
                      <a:alpha val="43137"/>
                    </a:srgbClr>
                  </a:outerShdw>
                </a:effectLst>
              </a:rPr>
              <a:t>. Ali, </a:t>
            </a:r>
            <a:r>
              <a:rPr lang="en-US" i="1" dirty="0" err="1">
                <a:effectLst>
                  <a:outerShdw blurRad="38100" dist="38100" dir="2700000" algn="tl">
                    <a:srgbClr val="000000">
                      <a:alpha val="43137"/>
                    </a:srgbClr>
                  </a:outerShdw>
                </a:effectLst>
              </a:rPr>
              <a:t>primajući</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savete</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i</a:t>
            </a:r>
            <a:r>
              <a:rPr lang="en-US" i="1" dirty="0">
                <a:effectLst>
                  <a:outerShdw blurRad="38100" dist="38100" dir="2700000" algn="tl">
                    <a:srgbClr val="000000">
                      <a:alpha val="43137"/>
                    </a:srgbClr>
                  </a:outerShdw>
                </a:effectLst>
              </a:rPr>
              <a:t> pod </a:t>
            </a:r>
            <a:r>
              <a:rPr lang="en-US" i="1" dirty="0" err="1">
                <a:effectLst>
                  <a:outerShdw blurRad="38100" dist="38100" dir="2700000" algn="tl">
                    <a:srgbClr val="000000">
                      <a:alpha val="43137"/>
                    </a:srgbClr>
                  </a:outerShdw>
                </a:effectLst>
              </a:rPr>
              <a:t>uticajem</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kolektiva</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poštenih</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osuđenika</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bivao</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sve</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bolji</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i</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bolji</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te</a:t>
            </a:r>
            <a:r>
              <a:rPr lang="en-US" i="1" dirty="0">
                <a:effectLst>
                  <a:outerShdw blurRad="38100" dist="38100" dir="2700000" algn="tl">
                    <a:srgbClr val="000000">
                      <a:alpha val="43137"/>
                    </a:srgbClr>
                  </a:outerShdw>
                </a:effectLst>
              </a:rPr>
              <a:t> je </a:t>
            </a:r>
            <a:r>
              <a:rPr lang="en-US" i="1" dirty="0" err="1">
                <a:effectLst>
                  <a:outerShdw blurRad="38100" dist="38100" dir="2700000" algn="tl">
                    <a:srgbClr val="000000">
                      <a:alpha val="43137"/>
                    </a:srgbClr>
                  </a:outerShdw>
                </a:effectLst>
              </a:rPr>
              <a:t>ubrzo</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postao</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jedan</a:t>
            </a:r>
            <a:r>
              <a:rPr lang="en-US" i="1" dirty="0">
                <a:effectLst>
                  <a:outerShdw blurRad="38100" dist="38100" dir="2700000" algn="tl">
                    <a:srgbClr val="000000">
                      <a:alpha val="43137"/>
                    </a:srgbClr>
                  </a:outerShdw>
                </a:effectLst>
              </a:rPr>
              <a:t> od </a:t>
            </a:r>
            <a:r>
              <a:rPr lang="en-US" i="1" dirty="0" err="1">
                <a:effectLst>
                  <a:outerShdw blurRad="38100" dist="38100" dir="2700000" algn="tl">
                    <a:srgbClr val="000000">
                      <a:alpha val="43137"/>
                    </a:srgbClr>
                  </a:outerShdw>
                </a:effectLst>
              </a:rPr>
              <a:t>boljih</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osuđenika</a:t>
            </a:r>
            <a:r>
              <a:rPr lang="en-US" i="1" dirty="0">
                <a:effectLst>
                  <a:outerShdw blurRad="38100" dist="38100" dir="2700000" algn="tl">
                    <a:srgbClr val="000000">
                      <a:alpha val="43137"/>
                    </a:srgbClr>
                  </a:outerShdw>
                </a:effectLst>
              </a:rPr>
              <a:t>. U </a:t>
            </a:r>
            <a:r>
              <a:rPr lang="en-US" i="1" dirty="0" err="1">
                <a:effectLst>
                  <a:outerShdw blurRad="38100" dist="38100" dir="2700000" algn="tl">
                    <a:srgbClr val="000000">
                      <a:alpha val="43137"/>
                    </a:srgbClr>
                  </a:outerShdw>
                </a:effectLst>
              </a:rPr>
              <a:t>granicama</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svojih</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mogućnosti</a:t>
            </a:r>
            <a:r>
              <a:rPr lang="en-US" i="1" dirty="0">
                <a:effectLst>
                  <a:outerShdw blurRad="38100" dist="38100" dir="2700000" algn="tl">
                    <a:srgbClr val="000000">
                      <a:alpha val="43137"/>
                    </a:srgbClr>
                  </a:outerShdw>
                </a:effectLst>
              </a:rPr>
              <a:t> bio je </a:t>
            </a:r>
            <a:r>
              <a:rPr lang="en-US" i="1" dirty="0" err="1">
                <a:effectLst>
                  <a:outerShdw blurRad="38100" dist="38100" dir="2700000" algn="tl">
                    <a:srgbClr val="000000">
                      <a:alpha val="43137"/>
                    </a:srgbClr>
                  </a:outerShdw>
                </a:effectLst>
              </a:rPr>
              <a:t>zastupljen</a:t>
            </a:r>
            <a:r>
              <a:rPr lang="en-US" i="1" dirty="0">
                <a:effectLst>
                  <a:outerShdw blurRad="38100" dist="38100" dir="2700000" algn="tl">
                    <a:srgbClr val="000000">
                      <a:alpha val="43137"/>
                    </a:srgbClr>
                  </a:outerShdw>
                </a:effectLst>
              </a:rPr>
              <a:t> u </a:t>
            </a:r>
            <a:r>
              <a:rPr lang="en-US" i="1" dirty="0" err="1">
                <a:effectLst>
                  <a:outerShdw blurRad="38100" dist="38100" dir="2700000" algn="tl">
                    <a:srgbClr val="000000">
                      <a:alpha val="43137"/>
                    </a:srgbClr>
                  </a:outerShdw>
                </a:effectLst>
              </a:rPr>
              <a:t>svim</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oblicima</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osuđeničkog</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rada</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Disciplinski</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nije</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kažnjavan</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Smatramo</a:t>
            </a:r>
            <a:r>
              <a:rPr lang="en-US" i="1" dirty="0">
                <a:effectLst>
                  <a:outerShdw blurRad="38100" dist="38100" dir="2700000" algn="tl">
                    <a:srgbClr val="000000">
                      <a:alpha val="43137"/>
                    </a:srgbClr>
                  </a:outerShdw>
                </a:effectLst>
              </a:rPr>
              <a:t> da je </a:t>
            </a:r>
            <a:r>
              <a:rPr lang="en-US" i="1" dirty="0" err="1">
                <a:effectLst>
                  <a:outerShdw blurRad="38100" dist="38100" dir="2700000" algn="tl">
                    <a:srgbClr val="000000">
                      <a:alpha val="43137"/>
                    </a:srgbClr>
                  </a:outerShdw>
                </a:effectLst>
              </a:rPr>
              <a:t>izdržavanje</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kazne</a:t>
            </a:r>
            <a:r>
              <a:rPr lang="en-US" i="1" dirty="0">
                <a:effectLst>
                  <a:outerShdw blurRad="38100" dist="38100" dir="2700000" algn="tl">
                    <a:srgbClr val="000000">
                      <a:alpha val="43137"/>
                    </a:srgbClr>
                  </a:outerShdw>
                </a:effectLst>
              </a:rPr>
              <a:t> u </a:t>
            </a:r>
            <a:r>
              <a:rPr lang="en-US" i="1" dirty="0" err="1">
                <a:effectLst>
                  <a:outerShdw blurRad="38100" dist="38100" dir="2700000" algn="tl">
                    <a:srgbClr val="000000">
                      <a:alpha val="43137"/>
                    </a:srgbClr>
                  </a:outerShdw>
                </a:effectLst>
              </a:rPr>
              <a:t>odnosu</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na</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njega</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postiglo</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željenu</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svrhu</a:t>
            </a:r>
            <a:r>
              <a:rPr lang="en-US" i="1" dirty="0">
                <a:effectLst>
                  <a:outerShdw blurRad="38100" dist="38100" dir="2700000" algn="tl">
                    <a:srgbClr val="000000">
                      <a:alpha val="43137"/>
                    </a:srgbClr>
                  </a:outerShdw>
                </a:effectLst>
              </a:rPr>
              <a:t>.“ – </a:t>
            </a:r>
            <a:r>
              <a:rPr lang="en-US" i="1" dirty="0" err="1">
                <a:effectLst>
                  <a:outerShdw blurRad="38100" dist="38100" dir="2700000" algn="tl">
                    <a:srgbClr val="000000">
                      <a:alpha val="43137"/>
                    </a:srgbClr>
                  </a:outerShdw>
                </a:effectLst>
              </a:rPr>
              <a:t>zapisnik</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istražioca</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za</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jednog</a:t>
            </a:r>
            <a:r>
              <a:rPr lang="en-US" i="1" dirty="0">
                <a:effectLst>
                  <a:outerShdw blurRad="38100" dist="38100" dir="2700000" algn="tl">
                    <a:srgbClr val="000000">
                      <a:alpha val="43137"/>
                    </a:srgbClr>
                  </a:outerShdw>
                </a:effectLst>
              </a:rPr>
              <a:t> od </a:t>
            </a:r>
            <a:r>
              <a:rPr lang="en-US" i="1" dirty="0" err="1">
                <a:effectLst>
                  <a:outerShdw blurRad="38100" dist="38100" dir="2700000" algn="tl">
                    <a:srgbClr val="000000">
                      <a:alpha val="43137"/>
                    </a:srgbClr>
                  </a:outerShdw>
                </a:effectLst>
              </a:rPr>
              <a:t>zatvorenika</a:t>
            </a:r>
            <a:r>
              <a:rPr lang="en-US" i="1" dirty="0">
                <a:effectLst>
                  <a:outerShdw blurRad="38100" dist="38100" dir="2700000" algn="tl">
                    <a:srgbClr val="000000">
                      <a:alpha val="43137"/>
                    </a:srgbClr>
                  </a:outerShdw>
                </a:effectLst>
              </a:rPr>
              <a:t>.</a:t>
            </a:r>
          </a:p>
        </p:txBody>
      </p:sp>
      <p:pic>
        <p:nvPicPr>
          <p:cNvPr id="4" name="Picture 3"/>
          <p:cNvPicPr>
            <a:picLocks noChangeAspect="1"/>
          </p:cNvPicPr>
          <p:nvPr/>
        </p:nvPicPr>
        <p:blipFill>
          <a:blip r:embed="rId2"/>
          <a:stretch>
            <a:fillRect/>
          </a:stretch>
        </p:blipFill>
        <p:spPr>
          <a:xfrm>
            <a:off x="9362737" y="-3072387"/>
            <a:ext cx="6529382" cy="6681795"/>
          </a:xfrm>
          <a:prstGeom prst="rect">
            <a:avLst/>
          </a:prstGeom>
        </p:spPr>
      </p:pic>
      <p:pic>
        <p:nvPicPr>
          <p:cNvPr id="5" name="Picture 4"/>
          <p:cNvPicPr>
            <a:picLocks noChangeAspect="1"/>
          </p:cNvPicPr>
          <p:nvPr/>
        </p:nvPicPr>
        <p:blipFill>
          <a:blip r:embed="rId3"/>
          <a:stretch>
            <a:fillRect/>
          </a:stretch>
        </p:blipFill>
        <p:spPr>
          <a:xfrm rot="10800000">
            <a:off x="-3264691" y="3365692"/>
            <a:ext cx="6529382" cy="6681795"/>
          </a:xfrm>
          <a:prstGeom prst="rect">
            <a:avLst/>
          </a:prstGeom>
        </p:spPr>
      </p:pic>
      <p:pic>
        <p:nvPicPr>
          <p:cNvPr id="6" name="Picture 5"/>
          <p:cNvPicPr>
            <a:picLocks noChangeAspect="1"/>
          </p:cNvPicPr>
          <p:nvPr/>
        </p:nvPicPr>
        <p:blipFill>
          <a:blip r:embed="rId3"/>
          <a:stretch>
            <a:fillRect/>
          </a:stretch>
        </p:blipFill>
        <p:spPr>
          <a:xfrm rot="16200000">
            <a:off x="-4323558" y="-3072388"/>
            <a:ext cx="6529382" cy="6681795"/>
          </a:xfrm>
          <a:prstGeom prst="rect">
            <a:avLst/>
          </a:prstGeom>
        </p:spPr>
      </p:pic>
      <p:pic>
        <p:nvPicPr>
          <p:cNvPr id="7" name="Picture 6"/>
          <p:cNvPicPr>
            <a:picLocks noChangeAspect="1"/>
          </p:cNvPicPr>
          <p:nvPr/>
        </p:nvPicPr>
        <p:blipFill>
          <a:blip r:embed="rId3"/>
          <a:stretch>
            <a:fillRect/>
          </a:stretch>
        </p:blipFill>
        <p:spPr>
          <a:xfrm rot="10800000">
            <a:off x="7937699" y="5289494"/>
            <a:ext cx="6529382" cy="6681795"/>
          </a:xfrm>
          <a:prstGeom prst="rect">
            <a:avLst/>
          </a:prstGeom>
        </p:spPr>
      </p:pic>
    </p:spTree>
    <p:extLst>
      <p:ext uri="{BB962C8B-B14F-4D97-AF65-F5344CB8AC3E}">
        <p14:creationId xmlns:p14="http://schemas.microsoft.com/office/powerpoint/2010/main" val="2317222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b="1" dirty="0">
                <a:effectLst>
                  <a:outerShdw blurRad="38100" dist="38100" dir="2700000" algn="tl">
                    <a:srgbClr val="000000">
                      <a:alpha val="43137"/>
                    </a:srgbClr>
                  </a:outerShdw>
                </a:effectLst>
              </a:rPr>
              <a:t>HISTORIJSKA POZADINA</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85000" lnSpcReduction="10000"/>
          </a:bodyPr>
          <a:lstStyle/>
          <a:p>
            <a:r>
              <a:rPr lang="bs-Latn-BA" dirty="0">
                <a:effectLst>
                  <a:outerShdw blurRad="38100" dist="38100" dir="2700000" algn="tl">
                    <a:srgbClr val="000000">
                      <a:alpha val="43137"/>
                    </a:srgbClr>
                  </a:outerShdw>
                </a:effectLst>
              </a:rPr>
              <a:t>Završetkom Drugog svjetskog rata, novoformirana Federativna Nardona  Republika Jugoslavija i njeno vodstvo na čelu sa Josipom Brozom Titom, tražilo je brza i efikasna rješenja za nove planove nakon uspostavljanja mira.</a:t>
            </a:r>
          </a:p>
          <a:p>
            <a:r>
              <a:rPr lang="bs-Latn-BA" dirty="0">
                <a:effectLst>
                  <a:outerShdw blurRad="38100" dist="38100" dir="2700000" algn="tl">
                    <a:srgbClr val="000000">
                      <a:alpha val="43137"/>
                    </a:srgbClr>
                  </a:outerShdw>
                </a:effectLst>
              </a:rPr>
              <a:t>Sovjerski Savez, tada je pokušavao putem supranaciuonalne organizacije „Kominform“ ili Informbiro, povezati  sve komunističke partije , te ostvariti efektivnu kontrolu nad njima. Te namjere nisu skrivane .</a:t>
            </a:r>
          </a:p>
          <a:p>
            <a:r>
              <a:rPr lang="bs-Latn-BA" dirty="0">
                <a:effectLst>
                  <a:outerShdw blurRad="38100" dist="38100" dir="2700000" algn="tl">
                    <a:srgbClr val="000000">
                      <a:alpha val="43137"/>
                    </a:srgbClr>
                  </a:outerShdw>
                </a:effectLst>
              </a:rPr>
              <a:t>Ipak rukovodstvo FNRJ nakon sudbonosnog Titovog – NE! Staljinu, moralo se pozabaviti sa unutrašnjim problemom, pripadnicima i podržavaocima tzv. Rezolucije Informbiroa,  u kojoj je  teško kritizirana Jugoslavija. Pristalice ovakve političke filozofije predstavljale su prijetnju za vlast, pa je stime počela kampanja sistematskog hapšenja i i pokretanja istraga, brzih, često show suđenja i nezakontih slanja na izdražavanje „društveno-korisnog  rada „(DKR).  U stvarnosti to su bili logori/zatvori,a jedan od njih nalazio se i na Golom otoku.</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972" y="122835"/>
            <a:ext cx="4372399" cy="659002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0159" b="12202"/>
          <a:stretch/>
        </p:blipFill>
        <p:spPr>
          <a:xfrm>
            <a:off x="6096000" y="741774"/>
            <a:ext cx="5471885" cy="535214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778171" y="2774496"/>
            <a:ext cx="3381829" cy="1569660"/>
          </a:xfrm>
          <a:prstGeom prst="rect">
            <a:avLst/>
          </a:prstGeom>
          <a:noFill/>
        </p:spPr>
        <p:txBody>
          <a:bodyPr wrap="square" rtlCol="0">
            <a:spAutoFit/>
          </a:bodyPr>
          <a:lstStyle/>
          <a:p>
            <a:r>
              <a:rPr lang="bs-Latn-BA" sz="2400" b="1" dirty="0">
                <a:effectLst>
                  <a:outerShdw blurRad="38100" dist="38100" dir="2700000" algn="tl">
                    <a:srgbClr val="000000">
                      <a:alpha val="43137"/>
                    </a:srgbClr>
                  </a:outerShdw>
                </a:effectLst>
              </a:rPr>
              <a:t>Karta Istočne i Jugoistočne Europe nakon završetka Drugog svjetskog rata</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304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0304" y="1423830"/>
            <a:ext cx="3436917" cy="3779363"/>
          </a:xfrm>
        </p:spPr>
        <p:txBody>
          <a:bodyPr/>
          <a:lstStyle/>
          <a:p>
            <a:r>
              <a:rPr lang="bs-Latn-BA" b="1" dirty="0">
                <a:effectLst>
                  <a:outerShdw blurRad="38100" dist="38100" dir="2700000" algn="tl">
                    <a:srgbClr val="000000">
                      <a:alpha val="43137"/>
                    </a:srgbClr>
                  </a:outerShdw>
                </a:effectLst>
              </a:rPr>
              <a:t>„Hotel“ – sjedište istražioca</a:t>
            </a:r>
            <a:endParaRPr lang="en-US"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556" y="0"/>
            <a:ext cx="8816439" cy="6627024"/>
          </a:xfrm>
        </p:spPr>
      </p:pic>
    </p:spTree>
    <p:extLst>
      <p:ext uri="{BB962C8B-B14F-4D97-AF65-F5344CB8AC3E}">
        <p14:creationId xmlns:p14="http://schemas.microsoft.com/office/powerpoint/2010/main" val="231513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7761" y="2702439"/>
            <a:ext cx="3051958" cy="1325563"/>
          </a:xfrm>
        </p:spPr>
        <p:txBody>
          <a:bodyPr>
            <a:normAutofit fontScale="90000"/>
          </a:bodyPr>
          <a:lstStyle/>
          <a:p>
            <a:r>
              <a:rPr lang="bs-Latn-BA" b="1" dirty="0">
                <a:effectLst>
                  <a:outerShdw blurRad="38100" dist="38100" dir="2700000" algn="tl">
                    <a:srgbClr val="000000">
                      <a:alpha val="43137"/>
                    </a:srgbClr>
                  </a:outerShdw>
                </a:effectLst>
              </a:rPr>
              <a:t>„Kamena zgrada“ – (nepoznat autor)</a:t>
            </a:r>
            <a:endParaRPr lang="en-US"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069498" cy="6730443"/>
          </a:xfrm>
        </p:spPr>
      </p:pic>
    </p:spTree>
    <p:extLst>
      <p:ext uri="{BB962C8B-B14F-4D97-AF65-F5344CB8AC3E}">
        <p14:creationId xmlns:p14="http://schemas.microsoft.com/office/powerpoint/2010/main" val="2834078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8379" y="2419556"/>
            <a:ext cx="2802577" cy="1867436"/>
          </a:xfrm>
        </p:spPr>
        <p:txBody>
          <a:bodyPr>
            <a:normAutofit fontScale="90000"/>
          </a:bodyPr>
          <a:lstStyle/>
          <a:p>
            <a:r>
              <a:rPr lang="bs-Latn-BA" b="1" dirty="0">
                <a:effectLst>
                  <a:outerShdw blurRad="38100" dist="38100" dir="2700000" algn="tl">
                    <a:srgbClr val="000000">
                      <a:alpha val="43137"/>
                    </a:srgbClr>
                  </a:outerShdw>
                </a:effectLst>
              </a:rPr>
              <a:t>Prvo pristanište, kod logora Stara Žica (tada još u izgradnji).</a:t>
            </a:r>
            <a:endParaRPr lang="en-US"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2987"/>
            <a:ext cx="8680862" cy="6858000"/>
          </a:xfrm>
        </p:spPr>
      </p:pic>
      <p:pic>
        <p:nvPicPr>
          <p:cNvPr id="6" name="Picture 5"/>
          <p:cNvPicPr>
            <a:picLocks noChangeAspect="1"/>
          </p:cNvPicPr>
          <p:nvPr/>
        </p:nvPicPr>
        <p:blipFill>
          <a:blip r:embed="rId3"/>
          <a:stretch>
            <a:fillRect/>
          </a:stretch>
        </p:blipFill>
        <p:spPr>
          <a:xfrm>
            <a:off x="-2755076" y="-2166512"/>
            <a:ext cx="18763013" cy="7726519"/>
          </a:xfrm>
          <a:prstGeom prst="rect">
            <a:avLst/>
          </a:prstGeom>
        </p:spPr>
      </p:pic>
      <p:sp>
        <p:nvSpPr>
          <p:cNvPr id="7" name="Rectangle 6"/>
          <p:cNvSpPr/>
          <p:nvPr/>
        </p:nvSpPr>
        <p:spPr>
          <a:xfrm>
            <a:off x="3040493" y="2271658"/>
            <a:ext cx="6096000" cy="1323439"/>
          </a:xfrm>
          <a:prstGeom prst="rect">
            <a:avLst/>
          </a:prstGeom>
        </p:spPr>
        <p:txBody>
          <a:bodyPr>
            <a:spAutoFit/>
          </a:bodyPr>
          <a:lstStyle/>
          <a:p>
            <a:r>
              <a:rPr lang="en-US" sz="2000" b="1" i="1" dirty="0">
                <a:ln>
                  <a:solidFill>
                    <a:schemeClr val="bg1"/>
                  </a:solidFill>
                </a:ln>
              </a:rPr>
              <a:t>“</a:t>
            </a:r>
            <a:r>
              <a:rPr lang="en-US" sz="2000" b="1" i="1" dirty="0" err="1">
                <a:ln>
                  <a:solidFill>
                    <a:schemeClr val="bg1"/>
                  </a:solidFill>
                </a:ln>
              </a:rPr>
              <a:t>Oj</a:t>
            </a:r>
            <a:r>
              <a:rPr lang="en-US" sz="2000" b="1" i="1" dirty="0">
                <a:ln>
                  <a:solidFill>
                    <a:schemeClr val="bg1"/>
                  </a:solidFill>
                </a:ln>
              </a:rPr>
              <a:t> </a:t>
            </a:r>
            <a:r>
              <a:rPr lang="en-US" sz="2000" b="1" i="1" dirty="0" err="1">
                <a:ln>
                  <a:solidFill>
                    <a:schemeClr val="bg1"/>
                  </a:solidFill>
                </a:ln>
              </a:rPr>
              <a:t>Staljine</a:t>
            </a:r>
            <a:r>
              <a:rPr lang="en-US" sz="2000" b="1" i="1" dirty="0">
                <a:ln>
                  <a:solidFill>
                    <a:schemeClr val="bg1"/>
                  </a:solidFill>
                </a:ln>
              </a:rPr>
              <a:t> </a:t>
            </a:r>
            <a:r>
              <a:rPr lang="en-US" sz="2000" b="1" i="1" dirty="0" err="1">
                <a:ln>
                  <a:solidFill>
                    <a:schemeClr val="bg1"/>
                  </a:solidFill>
                </a:ln>
              </a:rPr>
              <a:t>stara</a:t>
            </a:r>
            <a:r>
              <a:rPr lang="en-US" sz="2000" b="1" i="1" dirty="0">
                <a:ln>
                  <a:solidFill>
                    <a:schemeClr val="bg1"/>
                  </a:solidFill>
                </a:ln>
              </a:rPr>
              <a:t> </a:t>
            </a:r>
            <a:r>
              <a:rPr lang="en-US" sz="2000" b="1" i="1" dirty="0" err="1">
                <a:ln>
                  <a:solidFill>
                    <a:schemeClr val="bg1"/>
                  </a:solidFill>
                </a:ln>
              </a:rPr>
              <a:t>bako</a:t>
            </a:r>
            <a:r>
              <a:rPr lang="en-US" sz="2000" b="1" i="1" dirty="0">
                <a:ln>
                  <a:solidFill>
                    <a:schemeClr val="bg1"/>
                  </a:solidFill>
                </a:ln>
              </a:rPr>
              <a:t>, ne </a:t>
            </a:r>
            <a:r>
              <a:rPr lang="en-US" sz="2000" b="1" i="1" dirty="0" err="1">
                <a:ln>
                  <a:solidFill>
                    <a:schemeClr val="bg1"/>
                  </a:solidFill>
                </a:ln>
              </a:rPr>
              <a:t>vara</a:t>
            </a:r>
            <a:r>
              <a:rPr lang="en-US" sz="2000" b="1" i="1" dirty="0">
                <a:ln>
                  <a:solidFill>
                    <a:schemeClr val="bg1"/>
                  </a:solidFill>
                </a:ln>
              </a:rPr>
              <a:t> se Tito </a:t>
            </a:r>
            <a:r>
              <a:rPr lang="en-US" sz="2000" b="1" i="1" dirty="0" err="1">
                <a:ln>
                  <a:solidFill>
                    <a:schemeClr val="bg1"/>
                  </a:solidFill>
                </a:ln>
              </a:rPr>
              <a:t>lako</a:t>
            </a:r>
            <a:r>
              <a:rPr lang="en-US" sz="2000" b="1" i="1" dirty="0">
                <a:ln>
                  <a:solidFill>
                    <a:schemeClr val="bg1"/>
                  </a:solidFill>
                </a:ln>
              </a:rPr>
              <a:t>! Ne </a:t>
            </a:r>
            <a:r>
              <a:rPr lang="en-US" sz="2000" b="1" i="1" dirty="0" err="1">
                <a:ln>
                  <a:solidFill>
                    <a:schemeClr val="bg1"/>
                  </a:solidFill>
                </a:ln>
              </a:rPr>
              <a:t>vara</a:t>
            </a:r>
            <a:r>
              <a:rPr lang="en-US" sz="2000" b="1" i="1" dirty="0">
                <a:ln>
                  <a:solidFill>
                    <a:schemeClr val="bg1"/>
                  </a:solidFill>
                </a:ln>
              </a:rPr>
              <a:t> se Tito </a:t>
            </a:r>
            <a:r>
              <a:rPr lang="en-US" sz="2000" b="1" i="1" dirty="0" err="1">
                <a:ln>
                  <a:solidFill>
                    <a:schemeClr val="bg1"/>
                  </a:solidFill>
                </a:ln>
              </a:rPr>
              <a:t>borac</a:t>
            </a:r>
            <a:r>
              <a:rPr lang="en-US" sz="2000" b="1" i="1" dirty="0">
                <a:ln>
                  <a:solidFill>
                    <a:schemeClr val="bg1"/>
                  </a:solidFill>
                </a:ln>
              </a:rPr>
              <a:t>, </a:t>
            </a:r>
            <a:r>
              <a:rPr lang="en-US" sz="2000" b="1" i="1" dirty="0" err="1">
                <a:ln>
                  <a:solidFill>
                    <a:schemeClr val="bg1"/>
                  </a:solidFill>
                </a:ln>
              </a:rPr>
              <a:t>niti</a:t>
            </a:r>
            <a:r>
              <a:rPr lang="en-US" sz="2000" b="1" i="1" dirty="0">
                <a:ln>
                  <a:solidFill>
                    <a:schemeClr val="bg1"/>
                  </a:solidFill>
                </a:ln>
              </a:rPr>
              <a:t> </a:t>
            </a:r>
            <a:r>
              <a:rPr lang="en-US" sz="2000" b="1" i="1" dirty="0" err="1">
                <a:ln>
                  <a:solidFill>
                    <a:schemeClr val="bg1"/>
                  </a:solidFill>
                </a:ln>
              </a:rPr>
              <a:t>Đido</a:t>
            </a:r>
            <a:r>
              <a:rPr lang="en-US" sz="2000" b="1" i="1" dirty="0">
                <a:ln>
                  <a:solidFill>
                    <a:schemeClr val="bg1"/>
                  </a:solidFill>
                </a:ln>
              </a:rPr>
              <a:t> </a:t>
            </a:r>
            <a:r>
              <a:rPr lang="en-US" sz="2000" b="1" i="1" dirty="0" err="1">
                <a:ln>
                  <a:solidFill>
                    <a:schemeClr val="bg1"/>
                  </a:solidFill>
                </a:ln>
              </a:rPr>
              <a:t>Crnogorac</a:t>
            </a:r>
            <a:r>
              <a:rPr lang="en-US" sz="2000" b="1" i="1" dirty="0">
                <a:ln>
                  <a:solidFill>
                    <a:schemeClr val="bg1"/>
                  </a:solidFill>
                </a:ln>
              </a:rPr>
              <a:t>! '</a:t>
            </a:r>
            <a:r>
              <a:rPr lang="en-US" sz="2000" b="1" i="1" dirty="0" err="1">
                <a:ln>
                  <a:solidFill>
                    <a:schemeClr val="bg1"/>
                  </a:solidFill>
                </a:ln>
              </a:rPr>
              <a:t>ko</a:t>
            </a:r>
            <a:endParaRPr lang="en-US" sz="2000" b="1" i="1" dirty="0">
              <a:ln>
                <a:solidFill>
                  <a:schemeClr val="bg1"/>
                </a:solidFill>
              </a:ln>
            </a:endParaRPr>
          </a:p>
          <a:p>
            <a:r>
              <a:rPr lang="en-US" sz="2000" b="1" i="1" dirty="0" err="1">
                <a:ln>
                  <a:solidFill>
                    <a:schemeClr val="bg1"/>
                  </a:solidFill>
                </a:ln>
              </a:rPr>
              <a:t>pokuša</a:t>
            </a:r>
            <a:r>
              <a:rPr lang="en-US" sz="2000" b="1" i="1" dirty="0">
                <a:ln>
                  <a:solidFill>
                    <a:schemeClr val="bg1"/>
                  </a:solidFill>
                </a:ln>
              </a:rPr>
              <a:t> da </a:t>
            </a:r>
            <a:r>
              <a:rPr lang="en-US" sz="2000" b="1" i="1" dirty="0" err="1">
                <a:ln>
                  <a:solidFill>
                    <a:schemeClr val="bg1"/>
                  </a:solidFill>
                </a:ln>
              </a:rPr>
              <a:t>ih</a:t>
            </a:r>
            <a:r>
              <a:rPr lang="en-US" sz="2000" b="1" i="1" dirty="0">
                <a:ln>
                  <a:solidFill>
                    <a:schemeClr val="bg1"/>
                  </a:solidFill>
                </a:ln>
              </a:rPr>
              <a:t> </a:t>
            </a:r>
            <a:r>
              <a:rPr lang="en-US" sz="2000" b="1" i="1" dirty="0" err="1">
                <a:ln>
                  <a:solidFill>
                    <a:schemeClr val="bg1"/>
                  </a:solidFill>
                </a:ln>
              </a:rPr>
              <a:t>vara</a:t>
            </a:r>
            <a:r>
              <a:rPr lang="en-US" sz="2000" b="1" i="1" dirty="0">
                <a:ln>
                  <a:solidFill>
                    <a:schemeClr val="bg1"/>
                  </a:solidFill>
                </a:ln>
              </a:rPr>
              <a:t>, </a:t>
            </a:r>
            <a:r>
              <a:rPr lang="en-US" sz="2000" b="1" i="1" dirty="0" err="1">
                <a:ln>
                  <a:solidFill>
                    <a:schemeClr val="bg1"/>
                  </a:solidFill>
                </a:ln>
              </a:rPr>
              <a:t>daćemo</a:t>
            </a:r>
            <a:r>
              <a:rPr lang="en-US" sz="2000" b="1" i="1" dirty="0">
                <a:ln>
                  <a:solidFill>
                    <a:schemeClr val="bg1"/>
                  </a:solidFill>
                </a:ln>
              </a:rPr>
              <a:t> mu </a:t>
            </a:r>
            <a:r>
              <a:rPr lang="en-US" sz="2000" b="1" i="1" dirty="0" err="1">
                <a:ln>
                  <a:solidFill>
                    <a:schemeClr val="bg1"/>
                  </a:solidFill>
                </a:ln>
              </a:rPr>
              <a:t>po</a:t>
            </a:r>
            <a:r>
              <a:rPr lang="en-US" sz="2000" b="1" i="1" dirty="0">
                <a:ln>
                  <a:solidFill>
                    <a:schemeClr val="bg1"/>
                  </a:solidFill>
                </a:ln>
              </a:rPr>
              <a:t> </a:t>
            </a:r>
            <a:r>
              <a:rPr lang="en-US" sz="2000" b="1" i="1" dirty="0" err="1">
                <a:ln>
                  <a:solidFill>
                    <a:schemeClr val="bg1"/>
                  </a:solidFill>
                </a:ln>
              </a:rPr>
              <a:t>rebara</a:t>
            </a:r>
            <a:r>
              <a:rPr lang="en-US" sz="2000" b="1" i="1" dirty="0">
                <a:ln>
                  <a:solidFill>
                    <a:schemeClr val="bg1"/>
                  </a:solidFill>
                </a:ln>
              </a:rPr>
              <a:t>!” – </a:t>
            </a:r>
            <a:r>
              <a:rPr lang="bs-Latn-BA" sz="2000" b="1" i="1" dirty="0" err="1">
                <a:ln>
                  <a:solidFill>
                    <a:schemeClr val="bg1"/>
                  </a:solidFill>
                </a:ln>
              </a:rPr>
              <a:t>č</a:t>
            </a:r>
            <a:r>
              <a:rPr lang="en-US" sz="2000" b="1" i="1" dirty="0" err="1">
                <a:ln>
                  <a:solidFill>
                    <a:schemeClr val="bg1"/>
                  </a:solidFill>
                </a:ln>
              </a:rPr>
              <a:t>esto</a:t>
            </a:r>
            <a:r>
              <a:rPr lang="en-US" sz="2000" b="1" i="1" dirty="0">
                <a:ln>
                  <a:solidFill>
                    <a:schemeClr val="bg1"/>
                  </a:solidFill>
                </a:ln>
              </a:rPr>
              <a:t> </a:t>
            </a:r>
            <a:r>
              <a:rPr lang="en-US" sz="2000" b="1" i="1" dirty="0" err="1">
                <a:ln>
                  <a:solidFill>
                    <a:schemeClr val="bg1"/>
                  </a:solidFill>
                </a:ln>
              </a:rPr>
              <a:t>izgovarani</a:t>
            </a:r>
            <a:r>
              <a:rPr lang="en-US" sz="2000" b="1" i="1" dirty="0">
                <a:ln>
                  <a:solidFill>
                    <a:schemeClr val="bg1"/>
                  </a:solidFill>
                </a:ln>
              </a:rPr>
              <a:t> slogan </a:t>
            </a:r>
            <a:r>
              <a:rPr lang="en-US" sz="2000" b="1" i="1" dirty="0" err="1">
                <a:ln>
                  <a:solidFill>
                    <a:schemeClr val="bg1"/>
                  </a:solidFill>
                </a:ln>
              </a:rPr>
              <a:t>zatvorenika</a:t>
            </a:r>
            <a:r>
              <a:rPr lang="en-US" sz="2000" b="1" i="1" dirty="0">
                <a:ln>
                  <a:solidFill>
                    <a:schemeClr val="bg1"/>
                  </a:solidFill>
                </a:ln>
              </a:rPr>
              <a:t>.</a:t>
            </a:r>
          </a:p>
        </p:txBody>
      </p:sp>
    </p:spTree>
    <p:extLst>
      <p:ext uri="{BB962C8B-B14F-4D97-AF65-F5344CB8AC3E}">
        <p14:creationId xmlns:p14="http://schemas.microsoft.com/office/powerpoint/2010/main" val="8343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6356" y="2783137"/>
            <a:ext cx="2344387" cy="1325563"/>
          </a:xfrm>
        </p:spPr>
        <p:txBody>
          <a:bodyPr/>
          <a:lstStyle/>
          <a:p>
            <a:r>
              <a:rPr lang="bs-Latn-BA" b="1" dirty="0">
                <a:effectLst>
                  <a:outerShdw blurRad="38100" dist="38100" dir="2700000" algn="tl">
                    <a:srgbClr val="000000">
                      <a:alpha val="43137"/>
                    </a:srgbClr>
                  </a:outerShdw>
                </a:effectLst>
              </a:rPr>
              <a:t>Goli otok danas</a:t>
            </a:r>
            <a:endParaRPr lang="en-US"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3838"/>
            <a:ext cx="9098882" cy="6824162"/>
          </a:xfrm>
        </p:spPr>
      </p:pic>
    </p:spTree>
    <p:extLst>
      <p:ext uri="{BB962C8B-B14F-4D97-AF65-F5344CB8AC3E}">
        <p14:creationId xmlns:p14="http://schemas.microsoft.com/office/powerpoint/2010/main" val="3187120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7143" y="2855952"/>
            <a:ext cx="2304802" cy="1325563"/>
          </a:xfrm>
        </p:spPr>
        <p:txBody>
          <a:bodyPr>
            <a:normAutofit fontScale="90000"/>
          </a:bodyPr>
          <a:lstStyle/>
          <a:p>
            <a:r>
              <a:rPr lang="bs-Latn-BA" b="1" dirty="0">
                <a:effectLst>
                  <a:outerShdw blurRad="38100" dist="38100" dir="2700000" algn="tl">
                    <a:srgbClr val="000000">
                      <a:alpha val="43137"/>
                    </a:srgbClr>
                  </a:outerShdw>
                </a:effectLst>
              </a:rPr>
              <a:t>Hvala na pažnji!</a:t>
            </a:r>
            <a:br>
              <a:rPr lang="bs-Latn-BA" b="1" dirty="0">
                <a:effectLst>
                  <a:outerShdw blurRad="38100" dist="38100" dir="2700000" algn="tl">
                    <a:srgbClr val="000000">
                      <a:alpha val="43137"/>
                    </a:srgbClr>
                  </a:outerShdw>
                </a:effectLst>
              </a:rPr>
            </a:br>
            <a:r>
              <a:rPr lang="bs-Latn-BA" b="1" dirty="0">
                <a:effectLst>
                  <a:outerShdw blurRad="38100" dist="38100" dir="2700000" algn="tl">
                    <a:srgbClr val="000000">
                      <a:alpha val="43137"/>
                    </a:srgbClr>
                  </a:outerShdw>
                </a:effectLst>
              </a:rPr>
              <a:t>Sretno na ispitima!</a:t>
            </a:r>
            <a:endParaRPr lang="en-US" b="1" dirty="0">
              <a:effectLst>
                <a:outerShdw blurRad="38100" dist="38100" dir="2700000" algn="tl">
                  <a:srgbClr val="000000">
                    <a:alpha val="43137"/>
                  </a:srgbClr>
                </a:outerShdw>
              </a:effectLst>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841" y="-615522"/>
            <a:ext cx="15556026" cy="7752593"/>
          </a:xfrm>
        </p:spPr>
      </p:pic>
    </p:spTree>
    <p:extLst>
      <p:ext uri="{BB962C8B-B14F-4D97-AF65-F5344CB8AC3E}">
        <p14:creationId xmlns:p14="http://schemas.microsoft.com/office/powerpoint/2010/main" val="3282576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6685" y="1098265"/>
            <a:ext cx="7329716" cy="466917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511630" y="5837800"/>
            <a:ext cx="10490197" cy="1325563"/>
          </a:xfrm>
        </p:spPr>
        <p:txBody>
          <a:bodyPr>
            <a:normAutofit/>
          </a:bodyPr>
          <a:lstStyle/>
          <a:p>
            <a:r>
              <a:rPr lang="bs-Latn-BA" sz="2800" b="1" dirty="0">
                <a:effectLst>
                  <a:outerShdw blurRad="38100" dist="38100" dir="2700000" algn="tl">
                    <a:srgbClr val="000000">
                      <a:alpha val="43137"/>
                    </a:srgbClr>
                  </a:outerShdw>
                </a:effectLst>
              </a:rPr>
              <a:t>Josip Broz Tito i Aleksandar Ranković (Šef Službe državne bezbjednosti)</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173" y="365125"/>
            <a:ext cx="5889171" cy="58277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808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b="1" dirty="0">
                <a:effectLst>
                  <a:outerShdw blurRad="38100" dist="38100" dir="2700000" algn="tl">
                    <a:srgbClr val="000000">
                      <a:alpha val="43137"/>
                    </a:srgbClr>
                  </a:outerShdw>
                </a:effectLst>
              </a:rPr>
              <a:t>Goli otok</a:t>
            </a:r>
            <a:endParaRPr lang="en-US"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 b="831"/>
          <a:stretch/>
        </p:blipFill>
        <p:spPr>
          <a:xfrm>
            <a:off x="5733143" y="1678703"/>
            <a:ext cx="6589486" cy="493981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90688"/>
            <a:ext cx="5485571" cy="4913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531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3263150" y="3345897"/>
            <a:ext cx="6526300" cy="6684087"/>
          </a:xfrm>
          <a:prstGeom prst="rect">
            <a:avLst/>
          </a:prstGeom>
        </p:spPr>
      </p:pic>
      <p:pic>
        <p:nvPicPr>
          <p:cNvPr id="5" name="Picture 4"/>
          <p:cNvPicPr>
            <a:picLocks noChangeAspect="1"/>
          </p:cNvPicPr>
          <p:nvPr/>
        </p:nvPicPr>
        <p:blipFill>
          <a:blip r:embed="rId2"/>
          <a:stretch>
            <a:fillRect/>
          </a:stretch>
        </p:blipFill>
        <p:spPr>
          <a:xfrm>
            <a:off x="8437546" y="-2856706"/>
            <a:ext cx="6696108" cy="6858000"/>
          </a:xfrm>
          <a:prstGeom prst="rect">
            <a:avLst/>
          </a:prstGeom>
        </p:spPr>
      </p:pic>
      <p:sp>
        <p:nvSpPr>
          <p:cNvPr id="2" name="Title 1"/>
          <p:cNvSpPr>
            <a:spLocks noGrp="1"/>
          </p:cNvSpPr>
          <p:nvPr>
            <p:ph type="title"/>
          </p:nvPr>
        </p:nvSpPr>
        <p:spPr/>
        <p:txBody>
          <a:bodyPr/>
          <a:lstStyle/>
          <a:p>
            <a:r>
              <a:rPr lang="bs-Latn-BA" b="1" dirty="0">
                <a:effectLst>
                  <a:outerShdw blurRad="38100" dist="38100" dir="2700000" algn="tl">
                    <a:srgbClr val="000000">
                      <a:alpha val="43137"/>
                    </a:srgbClr>
                  </a:outerShdw>
                </a:effectLst>
              </a:rPr>
              <a:t>Goli otok</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10000"/>
          </a:bodyPr>
          <a:lstStyle/>
          <a:p>
            <a:r>
              <a:rPr lang="bs-Latn-BA" b="1" dirty="0">
                <a:effectLst>
                  <a:outerShdw blurRad="38100" dist="38100" dir="2700000" algn="tl">
                    <a:srgbClr val="000000">
                      <a:alpha val="43137"/>
                    </a:srgbClr>
                  </a:outerShdw>
                </a:effectLst>
              </a:rPr>
              <a:t>Situiran između </a:t>
            </a:r>
            <a:r>
              <a:rPr lang="en-US" b="1" dirty="0" err="1">
                <a:effectLst>
                  <a:outerShdw blurRad="38100" dist="38100" dir="2700000" algn="tl">
                    <a:srgbClr val="000000">
                      <a:alpha val="43137"/>
                    </a:srgbClr>
                  </a:outerShdw>
                </a:effectLst>
              </a:rPr>
              <a:t>između</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sjeveroistočnog</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dijela</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otoka</a:t>
            </a:r>
            <a:r>
              <a:rPr lang="en-US" b="1" dirty="0">
                <a:effectLst>
                  <a:outerShdw blurRad="38100" dist="38100" dir="2700000" algn="tl">
                    <a:srgbClr val="000000">
                      <a:alpha val="43137"/>
                    </a:srgbClr>
                  </a:outerShdw>
                </a:effectLst>
              </a:rPr>
              <a:t> Raba </a:t>
            </a:r>
            <a:r>
              <a:rPr lang="en-US" b="1" dirty="0" err="1">
                <a:effectLst>
                  <a:outerShdw blurRad="38100" dist="38100" dir="2700000" algn="tl">
                    <a:srgbClr val="000000">
                      <a:alpha val="43137"/>
                    </a:srgbClr>
                  </a:outerShdw>
                </a:effectLst>
              </a:rPr>
              <a:t>i</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kopnene</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obale</a:t>
            </a:r>
            <a:r>
              <a:rPr lang="en-US" b="1" dirty="0">
                <a:effectLst>
                  <a:outerShdw blurRad="38100" dist="38100" dir="2700000" algn="tl">
                    <a:srgbClr val="000000">
                      <a:alpha val="43137"/>
                    </a:srgbClr>
                  </a:outerShdw>
                </a:effectLst>
              </a:rPr>
              <a:t> </a:t>
            </a:r>
            <a:r>
              <a:rPr lang="bs-Latn-BA" b="1" dirty="0">
                <a:effectLst>
                  <a:outerShdw blurRad="38100" dist="38100" dir="2700000" algn="tl">
                    <a:srgbClr val="000000">
                      <a:alpha val="43137"/>
                    </a:srgbClr>
                  </a:outerShdw>
                </a:effectLst>
              </a:rPr>
              <a:t>Republike Hrvatske </a:t>
            </a:r>
            <a:r>
              <a:rPr lang="en-US" b="1" dirty="0">
                <a:effectLst>
                  <a:outerShdw blurRad="38100" dist="38100" dir="2700000" algn="tl">
                    <a:srgbClr val="000000">
                      <a:alpha val="43137"/>
                    </a:srgbClr>
                  </a:outerShdw>
                </a:effectLst>
              </a:rPr>
              <a:t>u </a:t>
            </a:r>
            <a:r>
              <a:rPr lang="en-US" b="1" dirty="0" err="1">
                <a:effectLst>
                  <a:outerShdw blurRad="38100" dist="38100" dir="2700000" algn="tl">
                    <a:srgbClr val="000000">
                      <a:alpha val="43137"/>
                    </a:srgbClr>
                  </a:outerShdw>
                </a:effectLst>
              </a:rPr>
              <a:t>sjevernom</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dijelu</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Velebitskog</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kanala</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zapadno</a:t>
            </a:r>
            <a:r>
              <a:rPr lang="en-US" b="1" dirty="0">
                <a:effectLst>
                  <a:outerShdw blurRad="38100" dist="38100" dir="2700000" algn="tl">
                    <a:srgbClr val="000000">
                      <a:alpha val="43137"/>
                    </a:srgbClr>
                  </a:outerShdw>
                </a:effectLst>
              </a:rPr>
              <a:t> od </a:t>
            </a:r>
            <a:r>
              <a:rPr lang="en-US" b="1" dirty="0" err="1">
                <a:effectLst>
                  <a:outerShdw blurRad="38100" dist="38100" dir="2700000" algn="tl">
                    <a:srgbClr val="000000">
                      <a:alpha val="43137"/>
                    </a:srgbClr>
                  </a:outerShdw>
                </a:effectLst>
              </a:rPr>
              <a:t>njega</a:t>
            </a:r>
            <a:r>
              <a:rPr lang="en-US" b="1" dirty="0">
                <a:effectLst>
                  <a:outerShdw blurRad="38100" dist="38100" dir="2700000" algn="tl">
                    <a:srgbClr val="000000">
                      <a:alpha val="43137"/>
                    </a:srgbClr>
                  </a:outerShdw>
                </a:effectLst>
              </a:rPr>
              <a:t> je </a:t>
            </a:r>
            <a:r>
              <a:rPr lang="en-US" b="1" dirty="0" err="1">
                <a:effectLst>
                  <a:outerShdw blurRad="38100" dist="38100" dir="2700000" algn="tl">
                    <a:srgbClr val="000000">
                      <a:alpha val="43137"/>
                    </a:srgbClr>
                  </a:outerShdw>
                </a:effectLst>
              </a:rPr>
              <a:t>otok</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Sveti</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Grgur</a:t>
            </a:r>
            <a:r>
              <a:rPr lang="bs-Latn-BA"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i</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sjevernije</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otok</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Prvić</a:t>
            </a:r>
            <a:r>
              <a:rPr lang="en-US" b="1" dirty="0">
                <a:effectLst>
                  <a:outerShdw blurRad="38100" dist="38100" dir="2700000" algn="tl">
                    <a:srgbClr val="000000">
                      <a:alpha val="43137"/>
                    </a:srgbClr>
                  </a:outerShdw>
                </a:effectLst>
              </a:rPr>
              <a:t>. Od </a:t>
            </a:r>
            <a:r>
              <a:rPr lang="en-US" b="1" dirty="0" err="1">
                <a:effectLst>
                  <a:outerShdw blurRad="38100" dist="38100" dir="2700000" algn="tl">
                    <a:srgbClr val="000000">
                      <a:alpha val="43137"/>
                    </a:srgbClr>
                  </a:outerShdw>
                </a:effectLst>
              </a:rPr>
              <a:t>kopna</a:t>
            </a:r>
            <a:r>
              <a:rPr lang="en-US" b="1" dirty="0">
                <a:effectLst>
                  <a:outerShdw blurRad="38100" dist="38100" dir="2700000" algn="tl">
                    <a:srgbClr val="000000">
                      <a:alpha val="43137"/>
                    </a:srgbClr>
                  </a:outerShdw>
                </a:effectLst>
              </a:rPr>
              <a:t> je </a:t>
            </a:r>
            <a:r>
              <a:rPr lang="en-US" b="1" dirty="0" err="1">
                <a:effectLst>
                  <a:outerShdw blurRad="38100" dist="38100" dir="2700000" algn="tl">
                    <a:srgbClr val="000000">
                      <a:alpha val="43137"/>
                    </a:srgbClr>
                  </a:outerShdw>
                </a:effectLst>
              </a:rPr>
              <a:t>udaljen</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oko</a:t>
            </a:r>
            <a:r>
              <a:rPr lang="en-US" b="1" dirty="0">
                <a:effectLst>
                  <a:outerShdw blurRad="38100" dist="38100" dir="2700000" algn="tl">
                    <a:srgbClr val="000000">
                      <a:alpha val="43137"/>
                    </a:srgbClr>
                  </a:outerShdw>
                </a:effectLst>
              </a:rPr>
              <a:t> 6 km, a od </a:t>
            </a:r>
            <a:r>
              <a:rPr lang="en-US" b="1" dirty="0" err="1">
                <a:effectLst>
                  <a:outerShdw blurRad="38100" dist="38100" dir="2700000" algn="tl">
                    <a:srgbClr val="000000">
                      <a:alpha val="43137"/>
                    </a:srgbClr>
                  </a:outerShdw>
                </a:effectLst>
              </a:rPr>
              <a:t>otoka</a:t>
            </a:r>
            <a:r>
              <a:rPr lang="en-US" b="1" dirty="0">
                <a:effectLst>
                  <a:outerShdw blurRad="38100" dist="38100" dir="2700000" algn="tl">
                    <a:srgbClr val="000000">
                      <a:alpha val="43137"/>
                    </a:srgbClr>
                  </a:outerShdw>
                </a:effectLst>
              </a:rPr>
              <a:t> Raba 5 km. </a:t>
            </a:r>
            <a:r>
              <a:rPr lang="en-US" b="1" dirty="0" err="1">
                <a:effectLst>
                  <a:outerShdw blurRad="38100" dist="38100" dir="2700000" algn="tl">
                    <a:srgbClr val="000000">
                      <a:alpha val="43137"/>
                    </a:srgbClr>
                  </a:outerShdw>
                </a:effectLst>
              </a:rPr>
              <a:t>Uz</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jugozapadnu</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obalu</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otoka</a:t>
            </a:r>
            <a:r>
              <a:rPr lang="en-US" b="1" dirty="0">
                <a:effectLst>
                  <a:outerShdw blurRad="38100" dist="38100" dir="2700000" algn="tl">
                    <a:srgbClr val="000000">
                      <a:alpha val="43137"/>
                    </a:srgbClr>
                  </a:outerShdw>
                </a:effectLst>
              </a:rPr>
              <a:t> se </a:t>
            </a:r>
            <a:r>
              <a:rPr lang="en-US" b="1" dirty="0" err="1">
                <a:effectLst>
                  <a:outerShdw blurRad="38100" dist="38100" dir="2700000" algn="tl">
                    <a:srgbClr val="000000">
                      <a:alpha val="43137"/>
                    </a:srgbClr>
                  </a:outerShdw>
                </a:effectLst>
              </a:rPr>
              <a:t>nalazi</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ruševno</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i</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napušteno</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naselje</a:t>
            </a:r>
            <a:r>
              <a:rPr lang="en-US" b="1" dirty="0">
                <a:effectLst>
                  <a:outerShdw blurRad="38100" dist="38100" dir="2700000" algn="tl">
                    <a:srgbClr val="000000">
                      <a:alpha val="43137"/>
                    </a:srgbClr>
                  </a:outerShdw>
                </a:effectLst>
              </a:rPr>
              <a:t> </a:t>
            </a:r>
            <a:r>
              <a:rPr lang="en-US" b="1" i="1" dirty="0" err="1">
                <a:effectLst>
                  <a:outerShdw blurRad="38100" dist="38100" dir="2700000" algn="tl">
                    <a:srgbClr val="000000">
                      <a:alpha val="43137"/>
                    </a:srgbClr>
                  </a:outerShdw>
                </a:effectLst>
              </a:rPr>
              <a:t>Maslinje</a:t>
            </a:r>
            <a:r>
              <a:rPr lang="en-US" b="1" dirty="0">
                <a:effectLst>
                  <a:outerShdw blurRad="38100" dist="38100" dir="2700000" algn="tl">
                    <a:srgbClr val="000000">
                      <a:alpha val="43137"/>
                    </a:srgbClr>
                  </a:outerShdw>
                </a:effectLst>
              </a:rPr>
              <a:t>.</a:t>
            </a:r>
            <a:endParaRPr lang="bs-Latn-BA" b="1" dirty="0">
              <a:effectLst>
                <a:outerShdw blurRad="38100" dist="38100" dir="2700000" algn="tl">
                  <a:srgbClr val="000000">
                    <a:alpha val="43137"/>
                  </a:srgbClr>
                </a:outerShdw>
              </a:effectLst>
            </a:endParaRPr>
          </a:p>
          <a:p>
            <a:endParaRPr lang="bs-Latn-BA" b="1" dirty="0">
              <a:effectLst>
                <a:outerShdw blurRad="38100" dist="38100" dir="2700000" algn="tl">
                  <a:srgbClr val="000000">
                    <a:alpha val="43137"/>
                  </a:srgbClr>
                </a:outerShdw>
              </a:effectLst>
            </a:endParaRPr>
          </a:p>
          <a:p>
            <a:r>
              <a:rPr lang="bs-Latn-BA" b="1" dirty="0">
                <a:effectLst>
                  <a:outerShdw blurRad="38100" dist="38100" dir="2700000" algn="tl">
                    <a:srgbClr val="000000">
                      <a:alpha val="43137"/>
                    </a:srgbClr>
                  </a:outerShdw>
                </a:effectLst>
              </a:rPr>
              <a:t>Ovaj je otok do njegovog sporadičnog pošumljavanja od strane zatvorenika tokom pedestih godina prošlog stoljeća, bio potpuno ogoljeni i napušteni, pretežno kameni otok. Između dva svjetska rata, na otoku je zabilježena neuspješna potraga za rudom Boksit.</a:t>
            </a:r>
          </a:p>
          <a:p>
            <a:r>
              <a:rPr lang="bs-Latn-BA" b="1" dirty="0">
                <a:effectLst>
                  <a:outerShdw blurRad="38100" dist="38100" dir="2700000" algn="tl">
                    <a:srgbClr val="000000">
                      <a:alpha val="43137"/>
                    </a:srgbClr>
                  </a:outerShdw>
                </a:effectLst>
              </a:rPr>
              <a:t>Austro-Ugarska je kako je na ovom otoku također napravila logor za ruske ratne zarobljenike. Ali o istom nema mnogo arhiske građe.</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275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64924" y="505714"/>
            <a:ext cx="7462151" cy="5846571"/>
          </a:xfrm>
          <a:prstGeom prst="rect">
            <a:avLst/>
          </a:prstGeom>
        </p:spPr>
      </p:pic>
      <p:pic>
        <p:nvPicPr>
          <p:cNvPr id="6" name="Picture 5"/>
          <p:cNvPicPr>
            <a:picLocks noChangeAspect="1"/>
          </p:cNvPicPr>
          <p:nvPr/>
        </p:nvPicPr>
        <p:blipFill>
          <a:blip r:embed="rId3"/>
          <a:stretch>
            <a:fillRect/>
          </a:stretch>
        </p:blipFill>
        <p:spPr>
          <a:xfrm>
            <a:off x="3135452" y="2473572"/>
            <a:ext cx="1426588" cy="1383912"/>
          </a:xfrm>
          <a:prstGeom prst="rect">
            <a:avLst/>
          </a:prstGeom>
        </p:spPr>
      </p:pic>
      <p:pic>
        <p:nvPicPr>
          <p:cNvPr id="10" name="Picture 9"/>
          <p:cNvPicPr>
            <a:picLocks noChangeAspect="1"/>
          </p:cNvPicPr>
          <p:nvPr/>
        </p:nvPicPr>
        <p:blipFill>
          <a:blip r:embed="rId4"/>
          <a:stretch>
            <a:fillRect/>
          </a:stretch>
        </p:blipFill>
        <p:spPr>
          <a:xfrm>
            <a:off x="4806477" y="2746188"/>
            <a:ext cx="1463167" cy="1365622"/>
          </a:xfrm>
          <a:prstGeom prst="rect">
            <a:avLst/>
          </a:prstGeom>
        </p:spPr>
      </p:pic>
      <p:pic>
        <p:nvPicPr>
          <p:cNvPr id="11" name="Picture 10"/>
          <p:cNvPicPr>
            <a:picLocks noChangeAspect="1"/>
          </p:cNvPicPr>
          <p:nvPr/>
        </p:nvPicPr>
        <p:blipFill>
          <a:blip r:embed="rId5"/>
          <a:stretch>
            <a:fillRect/>
          </a:stretch>
        </p:blipFill>
        <p:spPr>
          <a:xfrm>
            <a:off x="5232409" y="1441531"/>
            <a:ext cx="1335140" cy="1304657"/>
          </a:xfrm>
          <a:prstGeom prst="rect">
            <a:avLst/>
          </a:prstGeom>
        </p:spPr>
      </p:pic>
      <p:pic>
        <p:nvPicPr>
          <p:cNvPr id="13" name="Picture 12"/>
          <p:cNvPicPr>
            <a:picLocks noChangeAspect="1"/>
          </p:cNvPicPr>
          <p:nvPr/>
        </p:nvPicPr>
        <p:blipFill>
          <a:blip r:embed="rId6"/>
          <a:stretch>
            <a:fillRect/>
          </a:stretch>
        </p:blipFill>
        <p:spPr>
          <a:xfrm>
            <a:off x="6586808" y="2746188"/>
            <a:ext cx="1461551" cy="1371201"/>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r="331" b="882"/>
          <a:stretch/>
        </p:blipFill>
        <p:spPr>
          <a:xfrm>
            <a:off x="7317583" y="285698"/>
            <a:ext cx="4671217" cy="6231216"/>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203199" y="26743"/>
            <a:ext cx="8079263" cy="461665"/>
          </a:xfrm>
          <a:prstGeom prst="rect">
            <a:avLst/>
          </a:prstGeom>
          <a:noFill/>
        </p:spPr>
        <p:txBody>
          <a:bodyPr wrap="none" rtlCol="0">
            <a:spAutoFit/>
          </a:bodyPr>
          <a:lstStyle/>
          <a:p>
            <a:r>
              <a:rPr lang="bs-Latn-BA" sz="2400" b="1" dirty="0">
                <a:effectLst>
                  <a:outerShdw blurRad="38100" dist="38100" dir="2700000" algn="tl">
                    <a:srgbClr val="000000">
                      <a:alpha val="43137"/>
                    </a:srgbClr>
                  </a:outerShdw>
                </a:effectLst>
              </a:rPr>
              <a:t>Penološki sistem: Organizacija logora/zatvora na Golom otoku</a:t>
            </a:r>
            <a:endParaRPr lang="en-US" sz="2400" b="1" dirty="0">
              <a:effectLst>
                <a:outerShdw blurRad="38100" dist="38100" dir="2700000" algn="tl">
                  <a:srgbClr val="000000">
                    <a:alpha val="43137"/>
                  </a:srgbClr>
                </a:outerShdw>
              </a:effectLst>
            </a:endParaRPr>
          </a:p>
        </p:txBody>
      </p:sp>
      <p:sp>
        <p:nvSpPr>
          <p:cNvPr id="16" name="TextBox 15"/>
          <p:cNvSpPr txBox="1"/>
          <p:nvPr/>
        </p:nvSpPr>
        <p:spPr>
          <a:xfrm>
            <a:off x="2382073" y="6332110"/>
            <a:ext cx="7775142" cy="461665"/>
          </a:xfrm>
          <a:prstGeom prst="rect">
            <a:avLst/>
          </a:prstGeom>
          <a:noFill/>
        </p:spPr>
        <p:txBody>
          <a:bodyPr wrap="none" rtlCol="0">
            <a:spAutoFit/>
          </a:bodyPr>
          <a:lstStyle/>
          <a:p>
            <a:r>
              <a:rPr lang="bs-Latn-BA" sz="2400" dirty="0">
                <a:effectLst>
                  <a:outerShdw blurRad="38100" dist="38100" dir="2700000" algn="tl">
                    <a:srgbClr val="000000">
                      <a:alpha val="43137"/>
                    </a:srgbClr>
                  </a:outerShdw>
                </a:effectLst>
              </a:rPr>
              <a:t>Karta Golog otoka sa ucrtanim lokacijama glavnih kompleksa.</a:t>
            </a:r>
            <a:endParaRPr lang="en-US" sz="2400" dirty="0">
              <a:effectLst>
                <a:outerShdw blurRad="38100" dist="38100" dir="2700000" algn="tl">
                  <a:srgbClr val="000000">
                    <a:alpha val="43137"/>
                  </a:srgbClr>
                </a:outerShdw>
              </a:effectLst>
            </a:endParaRPr>
          </a:p>
        </p:txBody>
      </p:sp>
      <p:sp>
        <p:nvSpPr>
          <p:cNvPr id="17" name="TextBox 16"/>
          <p:cNvSpPr txBox="1"/>
          <p:nvPr/>
        </p:nvSpPr>
        <p:spPr>
          <a:xfrm>
            <a:off x="595086" y="708424"/>
            <a:ext cx="6607458" cy="2554545"/>
          </a:xfrm>
          <a:prstGeom prst="rect">
            <a:avLst/>
          </a:prstGeom>
          <a:solidFill>
            <a:srgbClr val="D2B884">
              <a:alpha val="95000"/>
            </a:srgbClr>
          </a:solidFill>
        </p:spPr>
        <p:txBody>
          <a:bodyPr wrap="square" rtlCol="0">
            <a:spAutoFit/>
          </a:bodyPr>
          <a:lstStyle/>
          <a:p>
            <a:r>
              <a:rPr lang="bs-Latn-BA" sz="2000" dirty="0">
                <a:effectLst>
                  <a:outerShdw blurRad="38100" dist="38100" dir="2700000" algn="tl">
                    <a:srgbClr val="000000">
                      <a:alpha val="43137"/>
                    </a:srgbClr>
                  </a:outerShdw>
                </a:effectLst>
              </a:rPr>
              <a:t>Prvi logor, nazvan „Stara Žica“, zbog činjenice da je sa svih strana bio okružen bodljikavom žicom, izgrađen je od strane prvih grupa zatvorenika, već 1949. godine. Ono što je karakteristično, jeste da su zatvorenici uvijek dolazili u grupama na Goli otok. Grupe su uvijek dolazile po tzv. republičkom ključu, dakle po pripadnosti jednoj od jugoslovneskih republika.</a:t>
            </a:r>
          </a:p>
          <a:p>
            <a:endParaRPr lang="en-US" sz="2000" dirty="0">
              <a:effectLst>
                <a:outerShdw blurRad="38100" dist="38100" dir="2700000" algn="tl">
                  <a:srgbClr val="000000">
                    <a:alpha val="43137"/>
                  </a:srgbClr>
                </a:outerShdw>
              </a:effectLst>
            </a:endParaRPr>
          </a:p>
        </p:txBody>
      </p:sp>
      <p:sp>
        <p:nvSpPr>
          <p:cNvPr id="19" name="TextBox 18"/>
          <p:cNvSpPr txBox="1"/>
          <p:nvPr/>
        </p:nvSpPr>
        <p:spPr>
          <a:xfrm>
            <a:off x="608891" y="3517660"/>
            <a:ext cx="6607458" cy="2554545"/>
          </a:xfrm>
          <a:prstGeom prst="rect">
            <a:avLst/>
          </a:prstGeom>
          <a:solidFill>
            <a:srgbClr val="D2B884">
              <a:alpha val="95000"/>
            </a:srgbClr>
          </a:solidFill>
        </p:spPr>
        <p:txBody>
          <a:bodyPr wrap="square" rtlCol="0">
            <a:spAutoFit/>
          </a:bodyPr>
          <a:lstStyle/>
          <a:p>
            <a:r>
              <a:rPr lang="bs-Latn-BA" sz="2000" dirty="0">
                <a:effectLst>
                  <a:outerShdw blurRad="38100" dist="38100" dir="2700000" algn="tl">
                    <a:srgbClr val="000000">
                      <a:alpha val="43137"/>
                    </a:srgbClr>
                  </a:outerShdw>
                </a:effectLst>
              </a:rPr>
              <a:t>Na slici desno, možete vidjeti organizaciju ovog logora, te sve vrste institucija koje su postojale na otoku. </a:t>
            </a:r>
          </a:p>
          <a:p>
            <a:r>
              <a:rPr lang="bs-Latn-BA" sz="2000" dirty="0">
                <a:effectLst>
                  <a:outerShdw blurRad="38100" dist="38100" dir="2700000" algn="tl">
                    <a:srgbClr val="000000">
                      <a:alpha val="43137"/>
                    </a:srgbClr>
                  </a:outerShdw>
                </a:effectLst>
              </a:rPr>
              <a:t>Neke od značajnjih građevina su naravno barake za smještaj zatvorenika, hotel za istražioce, pristanište, bolnica i sjedište uprave. Logor je bio opremljen razglasom, radi lakšeg prenošenja propagandnih poruka. Također, logor je bio potpuno osvijetljen.</a:t>
            </a:r>
          </a:p>
          <a:p>
            <a:endParaRPr lang="en-US" sz="2000" dirty="0"/>
          </a:p>
        </p:txBody>
      </p:sp>
    </p:spTree>
    <p:extLst>
      <p:ext uri="{BB962C8B-B14F-4D97-AF65-F5344CB8AC3E}">
        <p14:creationId xmlns:p14="http://schemas.microsoft.com/office/powerpoint/2010/main" val="196432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6"/>
                                        </p:tgtEl>
                                      </p:cBhvr>
                                      <p:by x="150000" y="150000"/>
                                    </p:animScale>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64924" y="505714"/>
            <a:ext cx="7462151" cy="5846571"/>
          </a:xfrm>
          <a:prstGeom prst="rect">
            <a:avLst/>
          </a:prstGeom>
        </p:spPr>
      </p:pic>
      <p:pic>
        <p:nvPicPr>
          <p:cNvPr id="6" name="Picture 5"/>
          <p:cNvPicPr>
            <a:picLocks noChangeAspect="1"/>
          </p:cNvPicPr>
          <p:nvPr/>
        </p:nvPicPr>
        <p:blipFill>
          <a:blip r:embed="rId4"/>
          <a:stretch>
            <a:fillRect/>
          </a:stretch>
        </p:blipFill>
        <p:spPr>
          <a:xfrm>
            <a:off x="3135452" y="2473572"/>
            <a:ext cx="1426588" cy="1383912"/>
          </a:xfrm>
          <a:prstGeom prst="rect">
            <a:avLst/>
          </a:prstGeom>
        </p:spPr>
      </p:pic>
      <p:pic>
        <p:nvPicPr>
          <p:cNvPr id="11" name="Picture 10"/>
          <p:cNvPicPr>
            <a:picLocks noChangeAspect="1"/>
          </p:cNvPicPr>
          <p:nvPr/>
        </p:nvPicPr>
        <p:blipFill>
          <a:blip r:embed="rId5"/>
          <a:stretch>
            <a:fillRect/>
          </a:stretch>
        </p:blipFill>
        <p:spPr>
          <a:xfrm>
            <a:off x="5232409" y="1441531"/>
            <a:ext cx="1335140" cy="1304657"/>
          </a:xfrm>
          <a:prstGeom prst="rect">
            <a:avLst/>
          </a:prstGeom>
        </p:spPr>
      </p:pic>
      <p:pic>
        <p:nvPicPr>
          <p:cNvPr id="10" name="Picture 9"/>
          <p:cNvPicPr>
            <a:picLocks noChangeAspect="1"/>
          </p:cNvPicPr>
          <p:nvPr/>
        </p:nvPicPr>
        <p:blipFill>
          <a:blip r:embed="rId6"/>
          <a:stretch>
            <a:fillRect/>
          </a:stretch>
        </p:blipFill>
        <p:spPr>
          <a:xfrm>
            <a:off x="4806477" y="2746188"/>
            <a:ext cx="1463167" cy="1365622"/>
          </a:xfrm>
          <a:prstGeom prst="rect">
            <a:avLst/>
          </a:prstGeom>
        </p:spPr>
      </p:pic>
      <p:pic>
        <p:nvPicPr>
          <p:cNvPr id="13" name="Picture 12"/>
          <p:cNvPicPr>
            <a:picLocks noChangeAspect="1"/>
          </p:cNvPicPr>
          <p:nvPr/>
        </p:nvPicPr>
        <p:blipFill>
          <a:blip r:embed="rId7"/>
          <a:stretch>
            <a:fillRect/>
          </a:stretch>
        </p:blipFill>
        <p:spPr>
          <a:xfrm>
            <a:off x="6586808" y="2746188"/>
            <a:ext cx="1461551" cy="1371201"/>
          </a:xfrm>
          <a:prstGeom prst="rect">
            <a:avLst/>
          </a:prstGeom>
        </p:spPr>
      </p:pic>
      <p:sp>
        <p:nvSpPr>
          <p:cNvPr id="15" name="TextBox 14"/>
          <p:cNvSpPr txBox="1"/>
          <p:nvPr/>
        </p:nvSpPr>
        <p:spPr>
          <a:xfrm>
            <a:off x="203199" y="26743"/>
            <a:ext cx="8079263" cy="830997"/>
          </a:xfrm>
          <a:prstGeom prst="rect">
            <a:avLst/>
          </a:prstGeom>
          <a:noFill/>
        </p:spPr>
        <p:txBody>
          <a:bodyPr wrap="none" rtlCol="0">
            <a:spAutoFit/>
          </a:bodyPr>
          <a:lstStyle/>
          <a:p>
            <a:r>
              <a:rPr lang="bs-Latn-BA" sz="2400" b="1" dirty="0">
                <a:effectLst>
                  <a:outerShdw blurRad="38100" dist="38100" dir="2700000" algn="tl">
                    <a:srgbClr val="000000">
                      <a:alpha val="43137"/>
                    </a:srgbClr>
                  </a:outerShdw>
                </a:effectLst>
              </a:rPr>
              <a:t>Penološki sistem: Organizacija logora/zatvora na Golom otoku</a:t>
            </a:r>
          </a:p>
          <a:p>
            <a:r>
              <a:rPr lang="bs-Latn-BA" sz="2400" b="1" dirty="0">
                <a:effectLst>
                  <a:outerShdw blurRad="38100" dist="38100" dir="2700000" algn="tl">
                    <a:srgbClr val="000000">
                      <a:alpha val="43137"/>
                    </a:srgbClr>
                  </a:outerShdw>
                </a:effectLst>
              </a:rPr>
              <a:t>2: Nova Žica</a:t>
            </a:r>
            <a:endParaRPr lang="en-US" sz="2400" b="1" dirty="0">
              <a:effectLst>
                <a:outerShdw blurRad="38100" dist="38100" dir="2700000" algn="tl">
                  <a:srgbClr val="000000">
                    <a:alpha val="43137"/>
                  </a:srgbClr>
                </a:outerShdw>
              </a:effectLst>
            </a:endParaRPr>
          </a:p>
        </p:txBody>
      </p:sp>
      <p:sp>
        <p:nvSpPr>
          <p:cNvPr id="16" name="TextBox 15"/>
          <p:cNvSpPr txBox="1"/>
          <p:nvPr/>
        </p:nvSpPr>
        <p:spPr>
          <a:xfrm>
            <a:off x="2382073" y="6332110"/>
            <a:ext cx="7775142" cy="461665"/>
          </a:xfrm>
          <a:prstGeom prst="rect">
            <a:avLst/>
          </a:prstGeom>
          <a:noFill/>
        </p:spPr>
        <p:txBody>
          <a:bodyPr wrap="none" rtlCol="0">
            <a:spAutoFit/>
          </a:bodyPr>
          <a:lstStyle/>
          <a:p>
            <a:r>
              <a:rPr lang="bs-Latn-BA" sz="2400" dirty="0">
                <a:effectLst>
                  <a:outerShdw blurRad="38100" dist="38100" dir="2700000" algn="tl">
                    <a:srgbClr val="000000">
                      <a:alpha val="43137"/>
                    </a:srgbClr>
                  </a:outerShdw>
                </a:effectLst>
              </a:rPr>
              <a:t>Karta Golog otoka sa ucrtanim lokacijama glavnih kompleksa.</a:t>
            </a:r>
            <a:endParaRPr lang="en-US" sz="2400" dirty="0">
              <a:effectLst>
                <a:outerShdw blurRad="38100" dist="38100" dir="2700000" algn="tl">
                  <a:srgbClr val="000000">
                    <a:alpha val="43137"/>
                  </a:srgbClr>
                </a:outerShdw>
              </a:effectLst>
            </a:endParaRPr>
          </a:p>
        </p:txBody>
      </p:sp>
      <p:sp>
        <p:nvSpPr>
          <p:cNvPr id="17" name="TextBox 16"/>
          <p:cNvSpPr txBox="1"/>
          <p:nvPr/>
        </p:nvSpPr>
        <p:spPr>
          <a:xfrm>
            <a:off x="595086" y="841716"/>
            <a:ext cx="6607458" cy="2246769"/>
          </a:xfrm>
          <a:prstGeom prst="rect">
            <a:avLst/>
          </a:prstGeom>
          <a:solidFill>
            <a:srgbClr val="D2B884">
              <a:alpha val="95000"/>
            </a:srgbClr>
          </a:solidFill>
        </p:spPr>
        <p:txBody>
          <a:bodyPr wrap="square" rtlCol="0">
            <a:spAutoFit/>
          </a:bodyPr>
          <a:lstStyle/>
          <a:p>
            <a:r>
              <a:rPr lang="bs-Latn-BA" sz="2000" dirty="0">
                <a:effectLst>
                  <a:outerShdw blurRad="38100" dist="38100" dir="2700000" algn="tl">
                    <a:srgbClr val="000000">
                      <a:alpha val="43137"/>
                    </a:srgbClr>
                  </a:outerShdw>
                </a:effectLst>
              </a:rPr>
              <a:t>S obzirom da je stari logor popunjen sa većim prvim grupama zatvorenika, postalo je jasno da je potrebno izgraditi potpuno novi, ovog puta mnogo veći logor, radi smještanja sve većeg broja zatvorenika. Zbog toga je izgrađena „Nova Žica“ ili jednostavno Žica. Mogla je primiti</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cijeli</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kontigent</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zatvorenika</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na</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otoku</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na</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taj</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način</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moglo</a:t>
            </a:r>
            <a:r>
              <a:rPr lang="en-US" sz="2000" dirty="0">
                <a:effectLst>
                  <a:outerShdw blurRad="38100" dist="38100" dir="2700000" algn="tl">
                    <a:srgbClr val="000000">
                      <a:alpha val="43137"/>
                    </a:srgbClr>
                  </a:outerShdw>
                </a:effectLst>
              </a:rPr>
              <a:t> se </a:t>
            </a:r>
            <a:r>
              <a:rPr lang="en-US" sz="2000" dirty="0" err="1">
                <a:effectLst>
                  <a:outerShdw blurRad="38100" dist="38100" dir="2700000" algn="tl">
                    <a:srgbClr val="000000">
                      <a:alpha val="43137"/>
                    </a:srgbClr>
                  </a:outerShdw>
                </a:effectLst>
              </a:rPr>
              <a:t>pristupiti</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i</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izgradnji</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drugih</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popratnih</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objekata</a:t>
            </a:r>
            <a:r>
              <a:rPr lang="bs-Latn-BA" sz="2000" dirty="0">
                <a:effectLst>
                  <a:outerShdw blurRad="38100" dist="38100" dir="2700000" algn="tl">
                    <a:srgbClr val="000000">
                      <a:alpha val="43137"/>
                    </a:srgbClr>
                  </a:outerShdw>
                </a:effectLst>
              </a:rPr>
              <a:t>, kao npr. novo pristanište. </a:t>
            </a:r>
            <a:endParaRPr lang="en-US" sz="2000" dirty="0">
              <a:effectLst>
                <a:outerShdw blurRad="38100" dist="38100" dir="2700000" algn="tl">
                  <a:srgbClr val="000000">
                    <a:alpha val="43137"/>
                  </a:srgbClr>
                </a:outerShdw>
              </a:effectLst>
            </a:endParaRPr>
          </a:p>
        </p:txBody>
      </p:sp>
      <p:sp>
        <p:nvSpPr>
          <p:cNvPr id="19" name="TextBox 18"/>
          <p:cNvSpPr txBox="1"/>
          <p:nvPr/>
        </p:nvSpPr>
        <p:spPr>
          <a:xfrm>
            <a:off x="595086" y="3184359"/>
            <a:ext cx="6607458" cy="3170099"/>
          </a:xfrm>
          <a:prstGeom prst="rect">
            <a:avLst/>
          </a:prstGeom>
          <a:solidFill>
            <a:srgbClr val="D2B884">
              <a:alpha val="95000"/>
            </a:srgbClr>
          </a:solidFill>
        </p:spPr>
        <p:txBody>
          <a:bodyPr wrap="square" rtlCol="0">
            <a:spAutoFit/>
          </a:bodyPr>
          <a:lstStyle/>
          <a:p>
            <a:r>
              <a:rPr lang="bs-Latn-BA" sz="2000" dirty="0">
                <a:effectLst>
                  <a:outerShdw blurRad="38100" dist="38100" dir="2700000" algn="tl">
                    <a:srgbClr val="000000">
                      <a:alpha val="43137"/>
                    </a:srgbClr>
                  </a:outerShdw>
                </a:effectLst>
              </a:rPr>
              <a:t>Slika desno, inače je jedina egzistirajuća slika logora u vremenu zatvaranja ibeovaca.  U gornjem dijelu, sa br. 1, označena je tzv. „Mala Žica“, izgrađena kao karantin tokom izbijanaj epidemije tifusa na otoku. Ispod su smještajne barake, koje su imale svoju organizaciju, od starješina do kontakata sa tzv. Centrom. Centar (br. 4), bio je sjedište grupe zatvorenika indoktriniranihod strane UDBA-e, zvana </a:t>
            </a:r>
            <a:r>
              <a:rPr lang="bs-Latn-BA" sz="2000" i="1" dirty="0">
                <a:effectLst>
                  <a:outerShdw blurRad="38100" dist="38100" dir="2700000" algn="tl">
                    <a:srgbClr val="000000">
                      <a:alpha val="43137"/>
                    </a:srgbClr>
                  </a:outerShdw>
                </a:effectLst>
              </a:rPr>
              <a:t>Bosanci</a:t>
            </a:r>
            <a:r>
              <a:rPr lang="bs-Latn-BA" sz="2000" dirty="0">
                <a:effectLst>
                  <a:outerShdw blurRad="38100" dist="38100" dir="2700000" algn="tl">
                    <a:srgbClr val="000000">
                      <a:alpha val="43137"/>
                    </a:srgbClr>
                  </a:outerShdw>
                </a:effectLst>
              </a:rPr>
              <a:t>, s ciljem uništavanja sloge među zatvorenicima i stvaranja stanja beznađa. Pored toga, na slici se vide i objekti bolnica, kuhinja itd. Na trgu, pod br. 5, zatvorenici igraju Kozaračko kolo.</a:t>
            </a:r>
            <a:endParaRPr lang="en-US" sz="2000" dirty="0">
              <a:effectLst>
                <a:outerShdw blurRad="38100" dist="38100" dir="2700000" algn="tl">
                  <a:srgbClr val="000000">
                    <a:alpha val="43137"/>
                  </a:srgbClr>
                </a:outerShdw>
              </a:effectLst>
            </a:endParaRP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1" r="-2236"/>
          <a:stretch/>
        </p:blipFill>
        <p:spPr>
          <a:xfrm>
            <a:off x="7429525" y="505714"/>
            <a:ext cx="4645418" cy="59160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201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64924" y="505714"/>
            <a:ext cx="7462151" cy="5846571"/>
          </a:xfrm>
          <a:prstGeom prst="rect">
            <a:avLst/>
          </a:prstGeom>
        </p:spPr>
      </p:pic>
      <p:pic>
        <p:nvPicPr>
          <p:cNvPr id="6" name="Picture 5"/>
          <p:cNvPicPr>
            <a:picLocks noChangeAspect="1"/>
          </p:cNvPicPr>
          <p:nvPr/>
        </p:nvPicPr>
        <p:blipFill>
          <a:blip r:embed="rId3"/>
          <a:stretch>
            <a:fillRect/>
          </a:stretch>
        </p:blipFill>
        <p:spPr>
          <a:xfrm>
            <a:off x="3135452" y="2473572"/>
            <a:ext cx="1426588" cy="1383912"/>
          </a:xfrm>
          <a:prstGeom prst="rect">
            <a:avLst/>
          </a:prstGeom>
        </p:spPr>
      </p:pic>
      <p:pic>
        <p:nvPicPr>
          <p:cNvPr id="10" name="Picture 9"/>
          <p:cNvPicPr>
            <a:picLocks noChangeAspect="1"/>
          </p:cNvPicPr>
          <p:nvPr/>
        </p:nvPicPr>
        <p:blipFill>
          <a:blip r:embed="rId4"/>
          <a:stretch>
            <a:fillRect/>
          </a:stretch>
        </p:blipFill>
        <p:spPr>
          <a:xfrm>
            <a:off x="4806477" y="2746188"/>
            <a:ext cx="1463167" cy="1365622"/>
          </a:xfrm>
          <a:prstGeom prst="rect">
            <a:avLst/>
          </a:prstGeom>
        </p:spPr>
      </p:pic>
      <p:pic>
        <p:nvPicPr>
          <p:cNvPr id="13" name="Picture 12"/>
          <p:cNvPicPr>
            <a:picLocks noChangeAspect="1"/>
          </p:cNvPicPr>
          <p:nvPr/>
        </p:nvPicPr>
        <p:blipFill>
          <a:blip r:embed="rId5"/>
          <a:stretch>
            <a:fillRect/>
          </a:stretch>
        </p:blipFill>
        <p:spPr>
          <a:xfrm>
            <a:off x="6586808" y="2746188"/>
            <a:ext cx="1461551" cy="1371201"/>
          </a:xfrm>
          <a:prstGeom prst="rect">
            <a:avLst/>
          </a:prstGeom>
        </p:spPr>
      </p:pic>
      <p:sp>
        <p:nvSpPr>
          <p:cNvPr id="15" name="TextBox 14"/>
          <p:cNvSpPr txBox="1"/>
          <p:nvPr/>
        </p:nvSpPr>
        <p:spPr>
          <a:xfrm>
            <a:off x="203199" y="26743"/>
            <a:ext cx="7868244" cy="830997"/>
          </a:xfrm>
          <a:prstGeom prst="rect">
            <a:avLst/>
          </a:prstGeom>
          <a:noFill/>
        </p:spPr>
        <p:txBody>
          <a:bodyPr wrap="none" rtlCol="0">
            <a:spAutoFit/>
          </a:bodyPr>
          <a:lstStyle/>
          <a:p>
            <a:r>
              <a:rPr lang="bs-Latn-BA" sz="2400" dirty="0">
                <a:effectLst>
                  <a:outerShdw blurRad="38100" dist="38100" dir="2700000" algn="tl">
                    <a:srgbClr val="000000">
                      <a:alpha val="43137"/>
                    </a:srgbClr>
                  </a:outerShdw>
                </a:effectLst>
              </a:rPr>
              <a:t>Penološki sistem: Organizacija logora/zatvora na Golom otoku</a:t>
            </a:r>
          </a:p>
          <a:p>
            <a:r>
              <a:rPr lang="bs-Latn-BA" sz="2400" dirty="0">
                <a:effectLst>
                  <a:outerShdw blurRad="38100" dist="38100" dir="2700000" algn="tl">
                    <a:srgbClr val="000000">
                      <a:alpha val="43137"/>
                    </a:srgbClr>
                  </a:outerShdw>
                </a:effectLst>
              </a:rPr>
              <a:t>3: Radilište 101 – „Petrova rupa“</a:t>
            </a:r>
            <a:endParaRPr lang="en-US" sz="2400" dirty="0">
              <a:effectLst>
                <a:outerShdw blurRad="38100" dist="38100" dir="2700000" algn="tl">
                  <a:srgbClr val="000000">
                    <a:alpha val="43137"/>
                  </a:srgbClr>
                </a:outerShdw>
              </a:effectLst>
            </a:endParaRPr>
          </a:p>
        </p:txBody>
      </p:sp>
      <p:pic>
        <p:nvPicPr>
          <p:cNvPr id="11" name="Picture 10"/>
          <p:cNvPicPr>
            <a:picLocks noChangeAspect="1"/>
          </p:cNvPicPr>
          <p:nvPr/>
        </p:nvPicPr>
        <p:blipFill>
          <a:blip r:embed="rId6"/>
          <a:stretch>
            <a:fillRect/>
          </a:stretch>
        </p:blipFill>
        <p:spPr>
          <a:xfrm>
            <a:off x="5232409" y="1441531"/>
            <a:ext cx="1335140" cy="1304657"/>
          </a:xfrm>
          <a:prstGeom prst="rect">
            <a:avLst/>
          </a:prstGeom>
        </p:spPr>
      </p:pic>
      <p:sp>
        <p:nvSpPr>
          <p:cNvPr id="16" name="TextBox 15"/>
          <p:cNvSpPr txBox="1"/>
          <p:nvPr/>
        </p:nvSpPr>
        <p:spPr>
          <a:xfrm>
            <a:off x="2444940" y="6396335"/>
            <a:ext cx="7775142" cy="461665"/>
          </a:xfrm>
          <a:prstGeom prst="rect">
            <a:avLst/>
          </a:prstGeom>
          <a:noFill/>
        </p:spPr>
        <p:txBody>
          <a:bodyPr wrap="none" rtlCol="0">
            <a:spAutoFit/>
          </a:bodyPr>
          <a:lstStyle/>
          <a:p>
            <a:r>
              <a:rPr lang="bs-Latn-BA" sz="2400" dirty="0">
                <a:effectLst>
                  <a:outerShdw blurRad="38100" dist="38100" dir="2700000" algn="tl">
                    <a:srgbClr val="000000">
                      <a:alpha val="43137"/>
                    </a:srgbClr>
                  </a:outerShdw>
                </a:effectLst>
              </a:rPr>
              <a:t>Karta Golog otoka sa ucrtanim lokacijama glavnih kompleksa.</a:t>
            </a:r>
            <a:endParaRPr lang="en-US" sz="2400" dirty="0">
              <a:effectLst>
                <a:outerShdw blurRad="38100" dist="38100" dir="2700000" algn="tl">
                  <a:srgbClr val="000000">
                    <a:alpha val="43137"/>
                  </a:srgbClr>
                </a:outerShdw>
              </a:effectLst>
            </a:endParaRPr>
          </a:p>
        </p:txBody>
      </p:sp>
      <p:sp>
        <p:nvSpPr>
          <p:cNvPr id="17" name="TextBox 16"/>
          <p:cNvSpPr txBox="1"/>
          <p:nvPr/>
        </p:nvSpPr>
        <p:spPr>
          <a:xfrm>
            <a:off x="249049" y="872194"/>
            <a:ext cx="6607458" cy="3477875"/>
          </a:xfrm>
          <a:prstGeom prst="rect">
            <a:avLst/>
          </a:prstGeom>
          <a:solidFill>
            <a:srgbClr val="D2B884">
              <a:alpha val="95000"/>
            </a:srgbClr>
          </a:solidFill>
        </p:spPr>
        <p:txBody>
          <a:bodyPr wrap="square" rtlCol="0">
            <a:spAutoFit/>
          </a:bodyPr>
          <a:lstStyle/>
          <a:p>
            <a:r>
              <a:rPr lang="bs-Latn-BA" sz="2000" dirty="0">
                <a:effectLst>
                  <a:outerShdw blurRad="38100" dist="38100" dir="2700000" algn="tl">
                    <a:srgbClr val="000000">
                      <a:alpha val="43137"/>
                    </a:srgbClr>
                  </a:outerShdw>
                </a:effectLst>
              </a:rPr>
              <a:t>Najintrigantniji objekt na Golom otoku jeste „Radilište 101“. Toliko malo se konkretno zna o njemu, s obzirom da arhivske građe skoro pa i nema, pretpostavlja se uništena. Ipak preživjela je u sjećanjima njenih članova. „Petrova rupa“, kako su je zvali, jeste faktički bio kompleks u rupi oko 7-8 metara duboko, gdje su smještani najoštriji i najodaniji pripadnici Rezolucije IB-a. Pretpostavlja se da je razlog ovakvog tretmana iz zahtjeva potpunog dehumaniziranja i stvaranja kastrofalnih uvjeta života, što je trebalo zatvorenike natjerati na „priznanja“ o njihovom navnodnom neprijateljstvu prema Jugoslaviji i Komunističkoj partiji Jugoslavije.</a:t>
            </a:r>
            <a:endParaRPr lang="en-US" sz="2000" dirty="0">
              <a:effectLst>
                <a:outerShdw blurRad="38100" dist="38100" dir="2700000" algn="tl">
                  <a:srgbClr val="000000">
                    <a:alpha val="43137"/>
                  </a:srgbClr>
                </a:outerShdw>
              </a:effectLst>
            </a:endParaRPr>
          </a:p>
        </p:txBody>
      </p:sp>
      <p:sp>
        <p:nvSpPr>
          <p:cNvPr id="19" name="TextBox 18"/>
          <p:cNvSpPr txBox="1"/>
          <p:nvPr/>
        </p:nvSpPr>
        <p:spPr>
          <a:xfrm>
            <a:off x="249049" y="4260238"/>
            <a:ext cx="6607458" cy="2246769"/>
          </a:xfrm>
          <a:prstGeom prst="rect">
            <a:avLst/>
          </a:prstGeom>
          <a:solidFill>
            <a:srgbClr val="D2B884">
              <a:alpha val="95000"/>
            </a:srgbClr>
          </a:solidFill>
        </p:spPr>
        <p:txBody>
          <a:bodyPr wrap="square" rtlCol="0">
            <a:spAutoFit/>
          </a:bodyPr>
          <a:lstStyle/>
          <a:p>
            <a:r>
              <a:rPr lang="bs-Latn-BA" sz="2000" dirty="0">
                <a:effectLst>
                  <a:outerShdw blurRad="38100" dist="38100" dir="2700000" algn="tl">
                    <a:srgbClr val="000000">
                      <a:alpha val="43137"/>
                    </a:srgbClr>
                  </a:outerShdw>
                </a:effectLst>
              </a:rPr>
              <a:t>Iako nema materijalnih dokaza, navodno je izgrađena 1950. Okružena je zidom visine oko 2-3 metra. Na slici desno je ilustracija „Rupe“,  kao i obližnjih lokacija na otoku, te njihove udaljenosti.  (Autor ilustracije: Alfred Pal)</a:t>
            </a:r>
          </a:p>
          <a:p>
            <a:r>
              <a:rPr lang="en-US" sz="2000" dirty="0" err="1">
                <a:effectLst>
                  <a:outerShdw blurRad="38100" dist="38100" dir="2700000" algn="tl">
                    <a:srgbClr val="000000">
                      <a:alpha val="43137"/>
                    </a:srgbClr>
                  </a:outerShdw>
                </a:effectLst>
              </a:rPr>
              <a:t>Karakter</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ovog</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logora</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prvenstveno</a:t>
            </a:r>
            <a:r>
              <a:rPr lang="en-US" sz="2000" dirty="0">
                <a:effectLst>
                  <a:outerShdw blurRad="38100" dist="38100" dir="2700000" algn="tl">
                    <a:srgbClr val="000000">
                      <a:alpha val="43137"/>
                    </a:srgbClr>
                  </a:outerShdw>
                </a:effectLst>
              </a:rPr>
              <a:t> se </a:t>
            </a:r>
            <a:r>
              <a:rPr lang="en-US" sz="2000" dirty="0" err="1">
                <a:effectLst>
                  <a:outerShdw blurRad="38100" dist="38100" dir="2700000" algn="tl">
                    <a:srgbClr val="000000">
                      <a:alpha val="43137"/>
                    </a:srgbClr>
                  </a:outerShdw>
                </a:effectLst>
              </a:rPr>
              <a:t>nalazi</a:t>
            </a:r>
            <a:r>
              <a:rPr lang="en-US" sz="2000" dirty="0">
                <a:effectLst>
                  <a:outerShdw blurRad="38100" dist="38100" dir="2700000" algn="tl">
                    <a:srgbClr val="000000">
                      <a:alpha val="43137"/>
                    </a:srgbClr>
                  </a:outerShdw>
                </a:effectLst>
              </a:rPr>
              <a:t> u tome, </a:t>
            </a:r>
            <a:r>
              <a:rPr lang="en-US" sz="2000" dirty="0" err="1">
                <a:effectLst>
                  <a:outerShdw blurRad="38100" dist="38100" dir="2700000" algn="tl">
                    <a:srgbClr val="000000">
                      <a:alpha val="43137"/>
                    </a:srgbClr>
                  </a:outerShdw>
                </a:effectLst>
              </a:rPr>
              <a:t>što</a:t>
            </a:r>
            <a:r>
              <a:rPr lang="bs-Latn-BA" sz="2000" dirty="0">
                <a:effectLst>
                  <a:outerShdw blurRad="38100" dist="38100" dir="2700000" algn="tl">
                    <a:srgbClr val="000000">
                      <a:alpha val="43137"/>
                    </a:srgbClr>
                  </a:outerShdw>
                </a:effectLst>
              </a:rPr>
              <a:t> je bio najstrožije čuvana tajna otoka. Većina zatvorenika na otoku, nije ni znala za postojanje ovog logora.</a:t>
            </a:r>
            <a:endParaRPr lang="en-US" sz="2000"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2485" y="960020"/>
            <a:ext cx="5209515" cy="5087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67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9514" y="1233716"/>
            <a:ext cx="3443514" cy="6792684"/>
          </a:xfrm>
        </p:spPr>
        <p:txBody>
          <a:bodyPr>
            <a:normAutofit fontScale="90000"/>
          </a:bodyPr>
          <a:lstStyle/>
          <a:p>
            <a:r>
              <a:rPr lang="bs-Latn-BA" sz="2700" dirty="0">
                <a:effectLst>
                  <a:outerShdw blurRad="38100" dist="38100" dir="2700000" algn="tl">
                    <a:srgbClr val="000000">
                      <a:alpha val="43137"/>
                    </a:srgbClr>
                  </a:outerShdw>
                </a:effectLst>
              </a:rPr>
              <a:t>Maketa „Radilišta 101“ – autor Nikola Golubović</a:t>
            </a:r>
            <a:br>
              <a:rPr lang="bs-Latn-BA" sz="2700" dirty="0">
                <a:effectLst>
                  <a:outerShdw blurRad="38100" dist="38100" dir="2700000" algn="tl">
                    <a:srgbClr val="000000">
                      <a:alpha val="43137"/>
                    </a:srgbClr>
                  </a:outerShdw>
                </a:effectLst>
              </a:rPr>
            </a:br>
            <a:br>
              <a:rPr lang="bs-Latn-BA" sz="2700" dirty="0">
                <a:effectLst>
                  <a:outerShdw blurRad="38100" dist="38100" dir="2700000" algn="tl">
                    <a:srgbClr val="000000">
                      <a:alpha val="43137"/>
                    </a:srgbClr>
                  </a:outerShdw>
                </a:effectLst>
              </a:rPr>
            </a:br>
            <a:r>
              <a:rPr lang="bs-Latn-BA" sz="2700" dirty="0">
                <a:effectLst>
                  <a:outerShdw blurRad="38100" dist="38100" dir="2700000" algn="tl">
                    <a:srgbClr val="000000">
                      <a:alpha val="43137"/>
                    </a:srgbClr>
                  </a:outerShdw>
                </a:effectLst>
              </a:rPr>
              <a:t>Neke od značajnih lokacija numerisane:</a:t>
            </a:r>
            <a:br>
              <a:rPr lang="bs-Latn-BA" sz="2700" dirty="0">
                <a:effectLst>
                  <a:outerShdw blurRad="38100" dist="38100" dir="2700000" algn="tl">
                    <a:srgbClr val="000000">
                      <a:alpha val="43137"/>
                    </a:srgbClr>
                  </a:outerShdw>
                </a:effectLst>
              </a:rPr>
            </a:br>
            <a:r>
              <a:rPr lang="bs-Latn-BA" sz="2700" dirty="0">
                <a:effectLst>
                  <a:outerShdw blurRad="38100" dist="38100" dir="2700000" algn="tl">
                    <a:srgbClr val="000000">
                      <a:alpha val="43137"/>
                    </a:srgbClr>
                  </a:outerShdw>
                </a:effectLst>
              </a:rPr>
              <a:t>1. Ulaz, stepenice</a:t>
            </a:r>
            <a:br>
              <a:rPr lang="bs-Latn-BA" sz="2700" dirty="0">
                <a:effectLst>
                  <a:outerShdw blurRad="38100" dist="38100" dir="2700000" algn="tl">
                    <a:srgbClr val="000000">
                      <a:alpha val="43137"/>
                    </a:srgbClr>
                  </a:outerShdw>
                </a:effectLst>
              </a:rPr>
            </a:br>
            <a:r>
              <a:rPr lang="bs-Latn-BA" sz="2700" dirty="0">
                <a:effectLst>
                  <a:outerShdw blurRad="38100" dist="38100" dir="2700000" algn="tl">
                    <a:srgbClr val="000000">
                      <a:alpha val="43137"/>
                    </a:srgbClr>
                  </a:outerShdw>
                </a:effectLst>
              </a:rPr>
              <a:t>2. Cisterna</a:t>
            </a:r>
            <a:br>
              <a:rPr lang="bs-Latn-BA" sz="2700" dirty="0">
                <a:effectLst>
                  <a:outerShdw blurRad="38100" dist="38100" dir="2700000" algn="tl">
                    <a:srgbClr val="000000">
                      <a:alpha val="43137"/>
                    </a:srgbClr>
                  </a:outerShdw>
                </a:effectLst>
              </a:rPr>
            </a:br>
            <a:r>
              <a:rPr lang="bs-Latn-BA" sz="2700" dirty="0">
                <a:effectLst>
                  <a:outerShdw blurRad="38100" dist="38100" dir="2700000" algn="tl">
                    <a:srgbClr val="000000">
                      <a:alpha val="43137"/>
                    </a:srgbClr>
                  </a:outerShdw>
                </a:effectLst>
              </a:rPr>
              <a:t>4. Smještajne barake</a:t>
            </a:r>
            <a:br>
              <a:rPr lang="bs-Latn-BA" sz="2700" dirty="0">
                <a:effectLst>
                  <a:outerShdw blurRad="38100" dist="38100" dir="2700000" algn="tl">
                    <a:srgbClr val="000000">
                      <a:alpha val="43137"/>
                    </a:srgbClr>
                  </a:outerShdw>
                </a:effectLst>
              </a:rPr>
            </a:br>
            <a:r>
              <a:rPr lang="bs-Latn-BA" sz="2700" dirty="0">
                <a:effectLst>
                  <a:outerShdw blurRad="38100" dist="38100" dir="2700000" algn="tl">
                    <a:srgbClr val="000000">
                      <a:alpha val="43137"/>
                    </a:srgbClr>
                  </a:outerShdw>
                </a:effectLst>
              </a:rPr>
              <a:t>7. Uprava/komanda</a:t>
            </a:r>
            <a:br>
              <a:rPr lang="bs-Latn-BA" sz="2700" dirty="0">
                <a:effectLst>
                  <a:outerShdw blurRad="38100" dist="38100" dir="2700000" algn="tl">
                    <a:srgbClr val="000000">
                      <a:alpha val="43137"/>
                    </a:srgbClr>
                  </a:outerShdw>
                </a:effectLst>
              </a:rPr>
            </a:br>
            <a:r>
              <a:rPr lang="bs-Latn-BA" sz="2700" dirty="0">
                <a:effectLst>
                  <a:outerShdw blurRad="38100" dist="38100" dir="2700000" algn="tl">
                    <a:srgbClr val="000000">
                      <a:alpha val="43137"/>
                    </a:srgbClr>
                  </a:outerShdw>
                </a:effectLst>
              </a:rPr>
              <a:t>12. WC</a:t>
            </a:r>
            <a:br>
              <a:rPr lang="bs-Latn-BA" sz="2700" dirty="0">
                <a:effectLst>
                  <a:outerShdw blurRad="38100" dist="38100" dir="2700000" algn="tl">
                    <a:srgbClr val="000000">
                      <a:alpha val="43137"/>
                    </a:srgbClr>
                  </a:outerShdw>
                </a:effectLst>
              </a:rPr>
            </a:br>
            <a:br>
              <a:rPr lang="bs-Latn-BA" sz="2700" dirty="0">
                <a:effectLst>
                  <a:outerShdw blurRad="38100" dist="38100" dir="2700000" algn="tl">
                    <a:srgbClr val="000000">
                      <a:alpha val="43137"/>
                    </a:srgbClr>
                  </a:outerShdw>
                </a:effectLst>
              </a:rPr>
            </a:br>
            <a:br>
              <a:rPr lang="bs-Latn-BA" sz="2700" dirty="0">
                <a:effectLst>
                  <a:outerShdw blurRad="38100" dist="38100" dir="2700000" algn="tl">
                    <a:srgbClr val="000000">
                      <a:alpha val="43137"/>
                    </a:srgbClr>
                  </a:outerShdw>
                </a:effectLst>
              </a:rPr>
            </a:br>
            <a:br>
              <a:rPr lang="bs-Latn-BA" sz="2000" dirty="0"/>
            </a:br>
            <a:br>
              <a:rPr lang="bs-Latn-BA" sz="2000" dirty="0"/>
            </a:br>
            <a:br>
              <a:rPr lang="bs-Latn-BA" sz="2000" dirty="0"/>
            </a:br>
            <a:br>
              <a:rPr lang="bs-Latn-BA" sz="2000" dirty="0"/>
            </a:br>
            <a:br>
              <a:rPr lang="bs-Latn-BA" sz="2000" dirty="0"/>
            </a:br>
            <a:br>
              <a:rPr lang="bs-Latn-BA" sz="2000" dirty="0"/>
            </a:br>
            <a:br>
              <a:rPr lang="bs-Latn-BA" sz="2000" dirty="0"/>
            </a:br>
            <a:br>
              <a:rPr lang="bs-Latn-BA" sz="2000" dirty="0"/>
            </a:br>
            <a:br>
              <a:rPr lang="bs-Latn-BA" sz="2000" dirty="0"/>
            </a:br>
            <a:br>
              <a:rPr lang="bs-Latn-BA" sz="2000" dirty="0"/>
            </a:br>
            <a:endParaRPr lang="en-US" sz="2000" dirty="0"/>
          </a:p>
        </p:txBody>
      </p:sp>
      <p:pic>
        <p:nvPicPr>
          <p:cNvPr id="4" name="Content Placeholder 3"/>
          <p:cNvPicPr>
            <a:picLocks noGrp="1" noChangeAspect="1"/>
          </p:cNvPicPr>
          <p:nvPr>
            <p:ph idx="1"/>
          </p:nvPr>
        </p:nvPicPr>
        <p:blipFill rotWithShape="1">
          <a:blip r:embed="rId2"/>
          <a:srcRect r="778" b="929"/>
          <a:stretch/>
        </p:blipFill>
        <p:spPr>
          <a:xfrm>
            <a:off x="562428" y="120057"/>
            <a:ext cx="6729021" cy="650637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9518374" y="4303001"/>
            <a:ext cx="8888738" cy="4493141"/>
          </a:xfrm>
          <a:prstGeom prst="rect">
            <a:avLst/>
          </a:prstGeom>
        </p:spPr>
      </p:pic>
    </p:spTree>
    <p:extLst>
      <p:ext uri="{BB962C8B-B14F-4D97-AF65-F5344CB8AC3E}">
        <p14:creationId xmlns:p14="http://schemas.microsoft.com/office/powerpoint/2010/main" val="243339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2146</Words>
  <Application>Microsoft Office PowerPoint</Application>
  <PresentationFormat>Widescreen</PresentationFormat>
  <Paragraphs>105</Paragraphs>
  <Slides>24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Playbill</vt:lpstr>
      <vt:lpstr>Office Theme</vt:lpstr>
      <vt:lpstr>PENOLOŠKI SISTEM NA GOLOM OTOKU</vt:lpstr>
      <vt:lpstr>HISTORIJSKA POZADINA</vt:lpstr>
      <vt:lpstr>Josip Broz Tito i Aleksandar Ranković (Šef Službe državne bezbjednosti)</vt:lpstr>
      <vt:lpstr>Goli otok</vt:lpstr>
      <vt:lpstr>Goli otok</vt:lpstr>
      <vt:lpstr>PowerPoint Presentation</vt:lpstr>
      <vt:lpstr>PowerPoint Presentation</vt:lpstr>
      <vt:lpstr>PowerPoint Presentation</vt:lpstr>
      <vt:lpstr>Maketa „Radilišta 101“ – autor Nikola Golubović  Neke od značajnih lokacija numerisane: 1. Ulaz, stepenice 2. Cisterna 4. Smještajne barake 7. Uprava/komanda 12. WC             </vt:lpstr>
      <vt:lpstr>PowerPoint Presentation</vt:lpstr>
      <vt:lpstr>RITUALI KAŽNJVANJA</vt:lpstr>
      <vt:lpstr>RITUALI KAŽNJVANJA</vt:lpstr>
      <vt:lpstr>RITUALI KAŽNJVANJA</vt:lpstr>
      <vt:lpstr>SMJEŠTAJ U LOGORU</vt:lpstr>
      <vt:lpstr>RAD I OSTALE AKTIVNOSTI</vt:lpstr>
      <vt:lpstr>REZULTATI PRIVREĐIVANJA</vt:lpstr>
      <vt:lpstr>VRIJEME ZA ODMOR I ZABAVU</vt:lpstr>
      <vt:lpstr>KRAJ BORAVKA NA OTOKU</vt:lpstr>
      <vt:lpstr>PowerPoint Presentation</vt:lpstr>
      <vt:lpstr>„Hotel“ – sjedište istražioca</vt:lpstr>
      <vt:lpstr>„Kamena zgrada“ – (nepoznat autor)</vt:lpstr>
      <vt:lpstr>Prvo pristanište, kod logora Stara Žica (tada još u izgradnji).</vt:lpstr>
      <vt:lpstr>Goli otok danas</vt:lpstr>
      <vt:lpstr>Hvala na pažnji! Sretno na ispitima!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PENOLOŠKI SISTEM NA GOLOM OTOKU</dc:title>
  <dc:creator>Adnan Muratović</dc:creator>
  <cp:lastModifiedBy>Ena Gotovuša</cp:lastModifiedBy>
  <cp:revision>41</cp:revision>
  <dcterms:created xsi:type="dcterms:W3CDTF">2020-05-21T22:16:01Z</dcterms:created>
  <dcterms:modified xsi:type="dcterms:W3CDTF">2020-05-26T10:17:34Z</dcterms:modified>
  <cp:contentStatus/>
</cp:coreProperties>
</file>