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58" r:id="rId2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a" initials="M" lastIdx="1" clrIdx="0">
    <p:extLst>
      <p:ext uri="{19B8F6BF-5375-455C-9EA6-DF929625EA0E}">
        <p15:presenceInfo xmlns:p15="http://schemas.microsoft.com/office/powerpoint/2012/main" userId="Melis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91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5-02T02:39:33.498" idx="1">
    <p:pos x="5760" y="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microsoft.com/office/2007/relationships/hdphoto" Target="../media/hdphoto3.wdp"/><Relationship Id="rId7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 flipH="1">
            <a:off x="-1" y="2420888"/>
            <a:ext cx="9143995" cy="2016224"/>
          </a:xfrm>
          <a:prstGeom prst="rect">
            <a:avLst/>
          </a:prstGeom>
          <a:gradFill flip="none" rotWithShape="1">
            <a:gsLst>
              <a:gs pos="10000">
                <a:schemeClr val="bg1">
                  <a:alpha val="6000"/>
                </a:schemeClr>
              </a:gs>
              <a:gs pos="0">
                <a:schemeClr val="bg1">
                  <a:alpha val="0"/>
                </a:schemeClr>
              </a:gs>
              <a:gs pos="47000">
                <a:schemeClr val="tx1">
                  <a:gamma/>
                  <a:tint val="0"/>
                  <a:invGamma/>
                  <a:alpha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-2" y="2505670"/>
            <a:ext cx="87484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Britannic Bold" panose="020B0903060703020204" pitchFamily="34" charset="0"/>
              </a:rPr>
              <a:t>PTSP </a:t>
            </a:r>
            <a:r>
              <a:rPr lang="en-US" sz="3600" b="1" dirty="0" err="1">
                <a:latin typeface="Britannic Bold" panose="020B0903060703020204" pitchFamily="34" charset="0"/>
              </a:rPr>
              <a:t>kod</a:t>
            </a:r>
            <a:r>
              <a:rPr lang="en-US" sz="3600" b="1" dirty="0">
                <a:latin typeface="Britannic Bold" panose="020B0903060703020204" pitchFamily="34" charset="0"/>
              </a:rPr>
              <a:t> </a:t>
            </a:r>
            <a:r>
              <a:rPr lang="en-US" sz="3600" b="1" dirty="0" err="1">
                <a:latin typeface="Britannic Bold" panose="020B0903060703020204" pitchFamily="34" charset="0"/>
              </a:rPr>
              <a:t>zatvorenika</a:t>
            </a:r>
            <a:r>
              <a:rPr lang="en-US" sz="3600" b="1" dirty="0">
                <a:latin typeface="Britannic Bold" panose="020B0903060703020204" pitchFamily="34" charset="0"/>
              </a:rPr>
              <a:t> </a:t>
            </a:r>
            <a:r>
              <a:rPr lang="en-US" sz="3600" b="1" dirty="0" err="1">
                <a:latin typeface="Britannic Bold" panose="020B0903060703020204" pitchFamily="34" charset="0"/>
              </a:rPr>
              <a:t>i</a:t>
            </a:r>
            <a:r>
              <a:rPr lang="en-US" sz="3600" b="1" dirty="0">
                <a:latin typeface="Britannic Bold" panose="020B0903060703020204" pitchFamily="34" charset="0"/>
              </a:rPr>
              <a:t> </a:t>
            </a:r>
            <a:r>
              <a:rPr lang="en-US" sz="3600" b="1" dirty="0" err="1">
                <a:latin typeface="Britannic Bold" panose="020B0903060703020204" pitchFamily="34" charset="0"/>
              </a:rPr>
              <a:t>mjere</a:t>
            </a:r>
            <a:r>
              <a:rPr lang="en-US" sz="3600" b="1" dirty="0">
                <a:latin typeface="Britannic Bold" panose="020B0903060703020204" pitchFamily="34" charset="0"/>
              </a:rPr>
              <a:t> </a:t>
            </a:r>
            <a:r>
              <a:rPr lang="en-US" sz="3600" b="1" dirty="0" err="1">
                <a:latin typeface="Britannic Bold" panose="020B0903060703020204" pitchFamily="34" charset="0"/>
              </a:rPr>
              <a:t>liječenja</a:t>
            </a:r>
            <a:endParaRPr lang="bs-Latn-BA" sz="3600" dirty="0">
              <a:latin typeface="Britannic Bold" panose="020B0903060703020204" pitchFamily="34" charset="0"/>
            </a:endParaRPr>
          </a:p>
          <a:p>
            <a:pPr algn="ctr"/>
            <a:r>
              <a:rPr lang="en-US" b="1" dirty="0" err="1">
                <a:latin typeface="Britannic Bold" panose="020B0903060703020204" pitchFamily="34" charset="0"/>
              </a:rPr>
              <a:t>Zatvorenici</a:t>
            </a:r>
            <a:r>
              <a:rPr lang="en-US" b="1" dirty="0">
                <a:latin typeface="Britannic Bold" panose="020B0903060703020204" pitchFamily="34" charset="0"/>
              </a:rPr>
              <a:t> </a:t>
            </a:r>
            <a:r>
              <a:rPr lang="en-US" b="1" dirty="0" err="1">
                <a:latin typeface="Britannic Bold" panose="020B0903060703020204" pitchFamily="34" charset="0"/>
              </a:rPr>
              <a:t>kao</a:t>
            </a:r>
            <a:r>
              <a:rPr lang="en-US" b="1" dirty="0">
                <a:latin typeface="Britannic Bold" panose="020B0903060703020204" pitchFamily="34" charset="0"/>
              </a:rPr>
              <a:t> </a:t>
            </a:r>
            <a:r>
              <a:rPr lang="en-US" b="1" dirty="0" err="1">
                <a:latin typeface="Britannic Bold" panose="020B0903060703020204" pitchFamily="34" charset="0"/>
              </a:rPr>
              <a:t>žrtve</a:t>
            </a:r>
            <a:r>
              <a:rPr lang="en-US" b="1" dirty="0">
                <a:latin typeface="Britannic Bold" panose="020B0903060703020204" pitchFamily="34" charset="0"/>
              </a:rPr>
              <a:t> </a:t>
            </a:r>
            <a:r>
              <a:rPr lang="en-US" b="1" dirty="0" err="1">
                <a:latin typeface="Britannic Bold" panose="020B0903060703020204" pitchFamily="34" charset="0"/>
              </a:rPr>
              <a:t>seksualnog</a:t>
            </a:r>
            <a:r>
              <a:rPr lang="en-US" b="1" dirty="0">
                <a:latin typeface="Britannic Bold" panose="020B0903060703020204" pitchFamily="34" charset="0"/>
              </a:rPr>
              <a:t> </a:t>
            </a:r>
            <a:r>
              <a:rPr lang="en-US" b="1" dirty="0" err="1">
                <a:latin typeface="Britannic Bold" panose="020B0903060703020204" pitchFamily="34" charset="0"/>
              </a:rPr>
              <a:t>nasilja</a:t>
            </a:r>
            <a:endParaRPr lang="bs-Latn-BA" b="1" dirty="0">
              <a:latin typeface="Britannic Bold" panose="020B0903060703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" y="4653697"/>
            <a:ext cx="871081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endParaRPr lang="bs-Latn-BA" dirty="0"/>
          </a:p>
          <a:p>
            <a:r>
              <a:rPr lang="en-US" dirty="0" err="1"/>
              <a:t>Profesori</a:t>
            </a:r>
            <a:r>
              <a:rPr lang="en-US" dirty="0"/>
              <a:t>: 	   					                             </a:t>
            </a:r>
            <a:r>
              <a:rPr lang="bs-Latn-BA" dirty="0"/>
              <a:t>					   	  </a:t>
            </a:r>
            <a:r>
              <a:rPr lang="en-US" dirty="0" err="1"/>
              <a:t>Studenti</a:t>
            </a:r>
            <a:r>
              <a:rPr lang="en-US" dirty="0"/>
              <a:t>:</a:t>
            </a:r>
            <a:endParaRPr lang="bs-Latn-BA" dirty="0"/>
          </a:p>
          <a:p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Hajrija</a:t>
            </a:r>
            <a:r>
              <a:rPr lang="en-US" dirty="0"/>
              <a:t> </a:t>
            </a:r>
            <a:r>
              <a:rPr lang="en-US" dirty="0" err="1"/>
              <a:t>Sijerčić-Čolić</a:t>
            </a:r>
            <a:r>
              <a:rPr lang="en-US" dirty="0"/>
              <a:t>, prof			  </a:t>
            </a:r>
            <a:r>
              <a:rPr lang="en-US" dirty="0" err="1"/>
              <a:t>Baždar</a:t>
            </a:r>
            <a:r>
              <a:rPr lang="en-US" dirty="0"/>
              <a:t> Melisa, R, 64639 </a:t>
            </a:r>
            <a:endParaRPr lang="bs-Latn-BA" dirty="0"/>
          </a:p>
          <a:p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Vildana</a:t>
            </a:r>
            <a:r>
              <a:rPr lang="en-US" dirty="0"/>
              <a:t> </a:t>
            </a:r>
            <a:r>
              <a:rPr lang="en-US" dirty="0" err="1"/>
              <a:t>Pleh</a:t>
            </a:r>
            <a:r>
              <a:rPr lang="en-US" dirty="0"/>
              <a:t>, doc				  </a:t>
            </a:r>
            <a:r>
              <a:rPr lang="en-US" dirty="0" err="1"/>
              <a:t>Čeljo</a:t>
            </a:r>
            <a:r>
              <a:rPr lang="en-US" dirty="0"/>
              <a:t> Amar, R, 64655</a:t>
            </a:r>
            <a:endParaRPr lang="bs-Latn-BA" dirty="0"/>
          </a:p>
          <a:p>
            <a:r>
              <a:rPr lang="en-US" dirty="0"/>
              <a:t>MA </a:t>
            </a:r>
            <a:r>
              <a:rPr lang="en-US" dirty="0" err="1"/>
              <a:t>iur</a:t>
            </a:r>
            <a:r>
              <a:rPr lang="en-US" dirty="0"/>
              <a:t>. </a:t>
            </a:r>
            <a:r>
              <a:rPr lang="en-US" dirty="0" err="1"/>
              <a:t>Ena</a:t>
            </a:r>
            <a:r>
              <a:rPr lang="en-US" dirty="0"/>
              <a:t> </a:t>
            </a:r>
            <a:r>
              <a:rPr lang="en-US" dirty="0" err="1"/>
              <a:t>Gotovuša</a:t>
            </a:r>
            <a:r>
              <a:rPr lang="en-US" dirty="0"/>
              <a:t>, </a:t>
            </a:r>
            <a:r>
              <a:rPr lang="en-US" dirty="0" err="1"/>
              <a:t>asst</a:t>
            </a:r>
            <a:r>
              <a:rPr lang="en-US" dirty="0"/>
              <a:t>        		</a:t>
            </a:r>
            <a:r>
              <a:rPr lang="bs-Latn-BA" dirty="0"/>
              <a:t>             </a:t>
            </a:r>
            <a:r>
              <a:rPr lang="en-US" dirty="0" err="1"/>
              <a:t>Džemidžić</a:t>
            </a:r>
            <a:r>
              <a:rPr lang="en-US" dirty="0"/>
              <a:t> Armin, RS, 64721</a:t>
            </a:r>
            <a:endParaRPr lang="bs-Latn-BA" dirty="0"/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Sarajevo, maj 2020.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team silhouette 2 - Wisc-Online O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801"/>
            <a:ext cx="263077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riminal clipart prisoner war, Criminal prisoner war Transparent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221088"/>
            <a:ext cx="269833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487816" y="0"/>
            <a:ext cx="1656184" cy="100811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Procenat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Zaraženih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HIV-om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4168" y="6165304"/>
            <a:ext cx="2376264" cy="576064"/>
          </a:xfrm>
          <a:prstGeom prst="rect">
            <a:avLst/>
          </a:prstGeom>
          <a:solidFill>
            <a:srgbClr val="F9F99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Zatvorenici 5%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2596742"/>
            <a:ext cx="2376264" cy="57606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Generalna populacija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0.06%</a:t>
            </a:r>
          </a:p>
        </p:txBody>
      </p:sp>
    </p:spTree>
    <p:extLst>
      <p:ext uri="{BB962C8B-B14F-4D97-AF65-F5344CB8AC3E}">
        <p14:creationId xmlns:p14="http://schemas.microsoft.com/office/powerpoint/2010/main" val="620646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ENIL – European Network on Independent Living | Introducing ENIL's ...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ustralia Flag PNG Transparent Images | PNG 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4320480" cy="368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USA Flag Transparent Background - Free PNG Images Vector, PSD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981199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03848" y="548680"/>
            <a:ext cx="3312368" cy="93610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Istraživanje – 7,1% muških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zatvorenika priznaje istospolni seks</a:t>
            </a:r>
          </a:p>
        </p:txBody>
      </p:sp>
      <p:sp>
        <p:nvSpPr>
          <p:cNvPr id="5" name="Rectangle 4"/>
          <p:cNvSpPr/>
          <p:nvPr/>
        </p:nvSpPr>
        <p:spPr>
          <a:xfrm>
            <a:off x="2699792" y="5157192"/>
            <a:ext cx="3456384" cy="93610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Istraživanje – od 173 ispitanika, 36% je prakticiralo oralni seks u zatvoru</a:t>
            </a:r>
          </a:p>
        </p:txBody>
      </p:sp>
    </p:spTree>
    <p:extLst>
      <p:ext uri="{BB962C8B-B14F-4D97-AF65-F5344CB8AC3E}">
        <p14:creationId xmlns:p14="http://schemas.microsoft.com/office/powerpoint/2010/main" val="681923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unge USA flag Photograph by Les Cunliff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0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2"/>
          <p:cNvSpPr/>
          <p:nvPr/>
        </p:nvSpPr>
        <p:spPr>
          <a:xfrm>
            <a:off x="6804248" y="188640"/>
            <a:ext cx="2088232" cy="1656184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22%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zatvorenika svijeta</a:t>
            </a:r>
          </a:p>
        </p:txBody>
      </p:sp>
      <p:sp>
        <p:nvSpPr>
          <p:cNvPr id="4" name="Rectangle 3"/>
          <p:cNvSpPr/>
          <p:nvPr/>
        </p:nvSpPr>
        <p:spPr>
          <a:xfrm>
            <a:off x="399290" y="2448790"/>
            <a:ext cx="3888432" cy="7920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Između 710 i 680 naspram 100000 u zatvoru</a:t>
            </a:r>
          </a:p>
        </p:txBody>
      </p:sp>
      <p:sp>
        <p:nvSpPr>
          <p:cNvPr id="5" name="Equal 4"/>
          <p:cNvSpPr/>
          <p:nvPr/>
        </p:nvSpPr>
        <p:spPr>
          <a:xfrm>
            <a:off x="4721277" y="2556802"/>
            <a:ext cx="1080120" cy="576064"/>
          </a:xfrm>
          <a:prstGeom prst="mathEqual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82722" y="2266070"/>
            <a:ext cx="1872208" cy="11575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1.5 miliona ljudi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u zatvoru</a:t>
            </a:r>
          </a:p>
        </p:txBody>
      </p:sp>
      <p:sp>
        <p:nvSpPr>
          <p:cNvPr id="7" name="Down Arrow 6"/>
          <p:cNvSpPr/>
          <p:nvPr/>
        </p:nvSpPr>
        <p:spPr>
          <a:xfrm>
            <a:off x="6940784" y="3576235"/>
            <a:ext cx="756084" cy="108012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8" name="Rectangle 7"/>
          <p:cNvSpPr/>
          <p:nvPr/>
        </p:nvSpPr>
        <p:spPr>
          <a:xfrm>
            <a:off x="6202702" y="4808991"/>
            <a:ext cx="2232248" cy="12961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80.600 zatvorenika žrtve silovanja i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seksualnog nasilja</a:t>
            </a:r>
          </a:p>
        </p:txBody>
      </p:sp>
      <p:sp>
        <p:nvSpPr>
          <p:cNvPr id="9" name="Oval 8"/>
          <p:cNvSpPr/>
          <p:nvPr/>
        </p:nvSpPr>
        <p:spPr>
          <a:xfrm>
            <a:off x="3131840" y="3835274"/>
            <a:ext cx="2016224" cy="164216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5.37%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žrtava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zatvorenika</a:t>
            </a:r>
          </a:p>
        </p:txBody>
      </p:sp>
      <p:cxnSp>
        <p:nvCxnSpPr>
          <p:cNvPr id="11" name="Straight Arrow Connector 10"/>
          <p:cNvCxnSpPr>
            <a:endCxn id="9" idx="6"/>
          </p:cNvCxnSpPr>
          <p:nvPr/>
        </p:nvCxnSpPr>
        <p:spPr>
          <a:xfrm flipH="1">
            <a:off x="5148064" y="2844834"/>
            <a:ext cx="1234658" cy="18115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8" idx="1"/>
            <a:endCxn id="9" idx="6"/>
          </p:cNvCxnSpPr>
          <p:nvPr/>
        </p:nvCxnSpPr>
        <p:spPr>
          <a:xfrm flipH="1" flipV="1">
            <a:off x="5148064" y="4656355"/>
            <a:ext cx="1054638" cy="80070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187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A Prison Telephone Call - By Prison Widow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64" y="0"/>
            <a:ext cx="9150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96281" y="1368152"/>
            <a:ext cx="5544616" cy="8640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1 Žrtve silovanja mogu imati PTSP</a:t>
            </a:r>
          </a:p>
        </p:txBody>
      </p:sp>
      <p:sp>
        <p:nvSpPr>
          <p:cNvPr id="5" name="Rectangle 4"/>
          <p:cNvSpPr/>
          <p:nvPr/>
        </p:nvSpPr>
        <p:spPr>
          <a:xfrm>
            <a:off x="1796281" y="3226668"/>
            <a:ext cx="5544616" cy="8640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2 Silovanje se dešava u zatvoru</a:t>
            </a:r>
          </a:p>
        </p:txBody>
      </p:sp>
      <p:sp>
        <p:nvSpPr>
          <p:cNvPr id="6" name="Rectangle 5"/>
          <p:cNvSpPr/>
          <p:nvPr/>
        </p:nvSpPr>
        <p:spPr>
          <a:xfrm>
            <a:off x="1796281" y="5085184"/>
            <a:ext cx="5544616" cy="8640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Žrtve silovanja u zatvoru mogu imati PTSP</a:t>
            </a:r>
          </a:p>
        </p:txBody>
      </p:sp>
      <p:sp>
        <p:nvSpPr>
          <p:cNvPr id="3" name="Cross 2"/>
          <p:cNvSpPr/>
          <p:nvPr/>
        </p:nvSpPr>
        <p:spPr>
          <a:xfrm>
            <a:off x="4232992" y="2445736"/>
            <a:ext cx="671192" cy="576064"/>
          </a:xfrm>
          <a:prstGeom prst="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pic>
        <p:nvPicPr>
          <p:cNvPr id="5126" name="Picture 6" descr="Σ - Wiktionar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715" y="4295632"/>
            <a:ext cx="467747" cy="58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488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exual Victimization by Women Is More Common Than Previously Know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2627784" y="58849"/>
            <a:ext cx="3888432" cy="90692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U slučaju seksualne viktimizacije,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osoblje bi trebalo provjeriti: </a:t>
            </a:r>
          </a:p>
        </p:txBody>
      </p:sp>
      <p:sp>
        <p:nvSpPr>
          <p:cNvPr id="3" name="Rectangle 2"/>
          <p:cNvSpPr/>
          <p:nvPr/>
        </p:nvSpPr>
        <p:spPr>
          <a:xfrm>
            <a:off x="539552" y="1145193"/>
            <a:ext cx="4176464" cy="8640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Krvarenje žrtve</a:t>
            </a:r>
          </a:p>
        </p:txBody>
      </p:sp>
      <p:sp>
        <p:nvSpPr>
          <p:cNvPr id="5" name="Rectangle 4"/>
          <p:cNvSpPr/>
          <p:nvPr/>
        </p:nvSpPr>
        <p:spPr>
          <a:xfrm>
            <a:off x="4355976" y="2064799"/>
            <a:ext cx="4176464" cy="8640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Analne fisure </a:t>
            </a:r>
          </a:p>
        </p:txBody>
      </p:sp>
      <p:sp>
        <p:nvSpPr>
          <p:cNvPr id="6" name="Rectangle 5"/>
          <p:cNvSpPr/>
          <p:nvPr/>
        </p:nvSpPr>
        <p:spPr>
          <a:xfrm>
            <a:off x="539552" y="2972744"/>
            <a:ext cx="4176464" cy="8640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Oralno zapušenje</a:t>
            </a:r>
          </a:p>
        </p:txBody>
      </p:sp>
      <p:sp>
        <p:nvSpPr>
          <p:cNvPr id="7" name="Rectangle 6"/>
          <p:cNvSpPr/>
          <p:nvPr/>
        </p:nvSpPr>
        <p:spPr>
          <a:xfrm>
            <a:off x="539552" y="4788634"/>
            <a:ext cx="4176464" cy="86409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Povrede glave</a:t>
            </a:r>
          </a:p>
        </p:txBody>
      </p:sp>
      <p:sp>
        <p:nvSpPr>
          <p:cNvPr id="8" name="Rectangle 7"/>
          <p:cNvSpPr/>
          <p:nvPr/>
        </p:nvSpPr>
        <p:spPr>
          <a:xfrm>
            <a:off x="4355976" y="3880689"/>
            <a:ext cx="4176464" cy="8640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Spolne bolesti</a:t>
            </a:r>
          </a:p>
        </p:txBody>
      </p:sp>
      <p:sp>
        <p:nvSpPr>
          <p:cNvPr id="9" name="Rectangle 8"/>
          <p:cNvSpPr/>
          <p:nvPr/>
        </p:nvSpPr>
        <p:spPr>
          <a:xfrm>
            <a:off x="4427984" y="5696579"/>
            <a:ext cx="4176464" cy="8640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Suicidalne misli/tendencije</a:t>
            </a:r>
          </a:p>
        </p:txBody>
      </p:sp>
    </p:spTree>
    <p:extLst>
      <p:ext uri="{BB962C8B-B14F-4D97-AF65-F5344CB8AC3E}">
        <p14:creationId xmlns:p14="http://schemas.microsoft.com/office/powerpoint/2010/main" val="1610179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et The Facts About Concussion and PTSD | Everyday Health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" y="0"/>
            <a:ext cx="91388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eam silhouette 2 - Wisc-Online O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565" y="894015"/>
            <a:ext cx="1520867" cy="1456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riminal clipart prisoner war, Criminal prisoner war Transparent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390" y="1013586"/>
            <a:ext cx="1690224" cy="121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875831" y="165549"/>
            <a:ext cx="1440160" cy="86409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PTSP u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procentima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23803" y="1132299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7200" dirty="0"/>
              <a:t>&lt;</a:t>
            </a:r>
          </a:p>
        </p:txBody>
      </p:sp>
      <p:sp>
        <p:nvSpPr>
          <p:cNvPr id="6" name="Rectangle 5"/>
          <p:cNvSpPr/>
          <p:nvPr/>
        </p:nvSpPr>
        <p:spPr>
          <a:xfrm>
            <a:off x="3881877" y="2231433"/>
            <a:ext cx="1428067" cy="4320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4% do 21%</a:t>
            </a:r>
          </a:p>
        </p:txBody>
      </p:sp>
      <p:pic>
        <p:nvPicPr>
          <p:cNvPr id="7172" name="Picture 4" descr="Post-Traumatic Stress Disorder (PTSD) Is More Than A Bad Stor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404592"/>
            <a:ext cx="3956534" cy="288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73579" y="3618472"/>
            <a:ext cx="3386971" cy="9119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Traumatično fizičko nasilje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3579" y="5401042"/>
            <a:ext cx="3386971" cy="911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Traumatično seksualno nasilje</a:t>
            </a:r>
          </a:p>
        </p:txBody>
      </p:sp>
      <p:sp>
        <p:nvSpPr>
          <p:cNvPr id="8" name="Right Arrow 7"/>
          <p:cNvSpPr/>
          <p:nvPr/>
        </p:nvSpPr>
        <p:spPr>
          <a:xfrm rot="1571854">
            <a:off x="3738243" y="3660066"/>
            <a:ext cx="1365462" cy="125205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30% do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60%</a:t>
            </a:r>
          </a:p>
        </p:txBody>
      </p:sp>
      <p:sp>
        <p:nvSpPr>
          <p:cNvPr id="12" name="Right Arrow 11"/>
          <p:cNvSpPr/>
          <p:nvPr/>
        </p:nvSpPr>
        <p:spPr>
          <a:xfrm rot="19849148">
            <a:off x="3750585" y="4911203"/>
            <a:ext cx="1365462" cy="1252058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43% do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75%</a:t>
            </a:r>
          </a:p>
        </p:txBody>
      </p:sp>
    </p:spTree>
    <p:extLst>
      <p:ext uri="{BB962C8B-B14F-4D97-AF65-F5344CB8AC3E}">
        <p14:creationId xmlns:p14="http://schemas.microsoft.com/office/powerpoint/2010/main" val="414091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6" grpId="0" animBg="1"/>
      <p:bldP spid="7" grpId="0" animBg="1"/>
      <p:bldP spid="10" grpId="0" animBg="1"/>
      <p:bldP spid="8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he Future of PTSD: Blood Testing – Dr. Ermshar &amp; Associates ...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2"/>
            <a:ext cx="9144000" cy="685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ownload Monitor PNG Image for Fre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12976"/>
            <a:ext cx="2807844" cy="233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sychologist Clipart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017676"/>
            <a:ext cx="367279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311860" y="387946"/>
            <a:ext cx="2520280" cy="12961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Dvije metode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testiranja</a:t>
            </a:r>
          </a:p>
        </p:txBody>
      </p:sp>
      <p:sp>
        <p:nvSpPr>
          <p:cNvPr id="3" name="Rectangle 2"/>
          <p:cNvSpPr/>
          <p:nvPr/>
        </p:nvSpPr>
        <p:spPr>
          <a:xfrm>
            <a:off x="1151503" y="3284984"/>
            <a:ext cx="2592054" cy="16442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CAI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(testiranje putem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računara)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5364088" y="2070184"/>
            <a:ext cx="1727216" cy="1368152"/>
          </a:xfrm>
          <a:prstGeom prst="wedgeEllipseCallou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OAI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(oralno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Testiranje)</a:t>
            </a:r>
          </a:p>
        </p:txBody>
      </p:sp>
    </p:spTree>
    <p:extLst>
      <p:ext uri="{BB962C8B-B14F-4D97-AF65-F5344CB8AC3E}">
        <p14:creationId xmlns:p14="http://schemas.microsoft.com/office/powerpoint/2010/main" val="3966497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y You Should Get (and Give) More Hug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Brush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755576" y="2456892"/>
            <a:ext cx="3312368" cy="19442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Podrška porodice, rad sa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terapijskim timom,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psihijatrijsko-psihološke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terapijske procedure kao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mjere liječenja PTSP-a</a:t>
            </a:r>
          </a:p>
        </p:txBody>
      </p:sp>
    </p:spTree>
    <p:extLst>
      <p:ext uri="{BB962C8B-B14F-4D97-AF65-F5344CB8AC3E}">
        <p14:creationId xmlns:p14="http://schemas.microsoft.com/office/powerpoint/2010/main" val="1943770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ocal clinic offering PTSD group therapy for first responders ...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2166714" y="1776649"/>
            <a:ext cx="1944216" cy="12241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Individualan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terapijski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pristup uzima u obzir</a:t>
            </a:r>
          </a:p>
        </p:txBody>
      </p:sp>
      <p:sp>
        <p:nvSpPr>
          <p:cNvPr id="4" name="Oval 3"/>
          <p:cNvSpPr/>
          <p:nvPr/>
        </p:nvSpPr>
        <p:spPr>
          <a:xfrm>
            <a:off x="3553164" y="2969914"/>
            <a:ext cx="2076341" cy="165618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Kulturološke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specifičnosti</a:t>
            </a:r>
          </a:p>
        </p:txBody>
      </p:sp>
      <p:sp>
        <p:nvSpPr>
          <p:cNvPr id="6" name="Oval 5"/>
          <p:cNvSpPr/>
          <p:nvPr/>
        </p:nvSpPr>
        <p:spPr>
          <a:xfrm>
            <a:off x="2166714" y="61111"/>
            <a:ext cx="1975464" cy="165618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Psiho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traumatsko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iskustvo</a:t>
            </a:r>
          </a:p>
        </p:txBody>
      </p:sp>
      <p:sp>
        <p:nvSpPr>
          <p:cNvPr id="10" name="Oval 9"/>
          <p:cNvSpPr/>
          <p:nvPr/>
        </p:nvSpPr>
        <p:spPr>
          <a:xfrm>
            <a:off x="217532" y="889203"/>
            <a:ext cx="1763539" cy="165618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Obrazovni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nivo</a:t>
            </a:r>
          </a:p>
        </p:txBody>
      </p:sp>
      <p:sp>
        <p:nvSpPr>
          <p:cNvPr id="11" name="Oval 10"/>
          <p:cNvSpPr/>
          <p:nvPr/>
        </p:nvSpPr>
        <p:spPr>
          <a:xfrm>
            <a:off x="4296573" y="840972"/>
            <a:ext cx="1728192" cy="165618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Životnu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dob</a:t>
            </a:r>
          </a:p>
        </p:txBody>
      </p:sp>
      <p:sp>
        <p:nvSpPr>
          <p:cNvPr id="7" name="Oval 6"/>
          <p:cNvSpPr/>
          <p:nvPr/>
        </p:nvSpPr>
        <p:spPr>
          <a:xfrm>
            <a:off x="713254" y="3000785"/>
            <a:ext cx="2126656" cy="165618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Porodičnu,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ekonomsku i materijalnu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situaciju</a:t>
            </a:r>
          </a:p>
        </p:txBody>
      </p:sp>
      <p:sp>
        <p:nvSpPr>
          <p:cNvPr id="5" name="Rectangle 4"/>
          <p:cNvSpPr/>
          <p:nvPr/>
        </p:nvSpPr>
        <p:spPr>
          <a:xfrm>
            <a:off x="6024765" y="5079042"/>
            <a:ext cx="2885943" cy="127444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Intervencija u prvoj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godini nakon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psihotraumatskog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iskustva ključna</a:t>
            </a:r>
          </a:p>
        </p:txBody>
      </p:sp>
      <p:pic>
        <p:nvPicPr>
          <p:cNvPr id="2054" name="Picture 6" descr="Desk Calendar transparent PNG - Stick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394" y="3284984"/>
            <a:ext cx="3036197" cy="2156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619672" y="5325436"/>
            <a:ext cx="3312368" cy="8640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PSIHOEDUKACIJA</a:t>
            </a:r>
          </a:p>
        </p:txBody>
      </p:sp>
    </p:spTree>
    <p:extLst>
      <p:ext uri="{BB962C8B-B14F-4D97-AF65-F5344CB8AC3E}">
        <p14:creationId xmlns:p14="http://schemas.microsoft.com/office/powerpoint/2010/main" val="1524869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10" grpId="0" animBg="1"/>
      <p:bldP spid="11" grpId="0" animBg="1"/>
      <p:bldP spid="7" grpId="0" animBg="1"/>
      <p:bldP spid="5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TSD Treatment In Utah | New Roads Behavioral Health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8"/>
            <a:ext cx="9144000" cy="685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ale Person User Chat Message Bubble Thinking Idea Svg Png Ico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11" y="116632"/>
            <a:ext cx="4296374" cy="4596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ale Person User Chat Message Bubble Thinking Idea Svg Png Ico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31485" y="452687"/>
            <a:ext cx="4405327" cy="479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42543" y="458088"/>
            <a:ext cx="21594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dirty="0">
                <a:solidFill>
                  <a:schemeClr val="bg1"/>
                </a:solidFill>
              </a:rPr>
              <a:t>Razgovor </a:t>
            </a:r>
          </a:p>
          <a:p>
            <a:pPr algn="ctr"/>
            <a:r>
              <a:rPr lang="bs-Latn-BA" dirty="0">
                <a:solidFill>
                  <a:schemeClr val="bg1"/>
                </a:solidFill>
              </a:rPr>
              <a:t>sa drugim žrtvama i svjedocima </a:t>
            </a:r>
          </a:p>
          <a:p>
            <a:pPr algn="ctr"/>
            <a:r>
              <a:rPr lang="bs-Latn-BA" dirty="0">
                <a:solidFill>
                  <a:schemeClr val="bg1"/>
                </a:solidFill>
              </a:rPr>
              <a:t>pomaže liječenju </a:t>
            </a:r>
          </a:p>
          <a:p>
            <a:pPr algn="ctr"/>
            <a:r>
              <a:rPr lang="bs-Latn-BA" dirty="0">
                <a:solidFill>
                  <a:schemeClr val="bg1"/>
                </a:solidFill>
              </a:rPr>
              <a:t>PTSP-a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44008" y="764704"/>
            <a:ext cx="22816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>
                <a:solidFill>
                  <a:schemeClr val="bg1"/>
                </a:solidFill>
              </a:rPr>
              <a:t>To nije uvijek </a:t>
            </a:r>
          </a:p>
          <a:p>
            <a:r>
              <a:rPr lang="bs-Latn-BA" dirty="0">
                <a:solidFill>
                  <a:schemeClr val="bg1"/>
                </a:solidFill>
              </a:rPr>
              <a:t>moguće zbog stida i nerazumijevanja </a:t>
            </a:r>
          </a:p>
          <a:p>
            <a:r>
              <a:rPr lang="bs-Latn-BA" dirty="0">
                <a:solidFill>
                  <a:schemeClr val="bg1"/>
                </a:solidFill>
              </a:rPr>
              <a:t>onih koji nisu prošli kroz traumu</a:t>
            </a:r>
          </a:p>
        </p:txBody>
      </p:sp>
      <p:pic>
        <p:nvPicPr>
          <p:cNvPr id="3082" name="Picture 10" descr="Timer Background Transparent &amp; PNG Clipart Free Download - YW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890" y="4701605"/>
            <a:ext cx="1908849" cy="190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28684" y="5931805"/>
            <a:ext cx="2880320" cy="63611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Izdvojiti jedan sat dnevno za razmišljanje o traumi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412315" y="4882827"/>
            <a:ext cx="367597" cy="130349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669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n illustration shows three storeys of prison cells filled with women.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1"/>
          <p:cNvSpPr/>
          <p:nvPr/>
        </p:nvSpPr>
        <p:spPr>
          <a:xfrm>
            <a:off x="107504" y="48773"/>
            <a:ext cx="2664296" cy="2232248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Da li se kod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zatvorenika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pojavljuje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PTSP nakon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(seksualnog)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nasilja?</a:t>
            </a:r>
          </a:p>
        </p:txBody>
      </p:sp>
      <p:sp>
        <p:nvSpPr>
          <p:cNvPr id="4" name="Cloud 3"/>
          <p:cNvSpPr/>
          <p:nvPr/>
        </p:nvSpPr>
        <p:spPr>
          <a:xfrm>
            <a:off x="4265712" y="2996952"/>
            <a:ext cx="2664296" cy="2232248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Koliko je ta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pojava štetna i kako je liječiti? </a:t>
            </a:r>
          </a:p>
        </p:txBody>
      </p:sp>
      <p:sp>
        <p:nvSpPr>
          <p:cNvPr id="5" name="Cloud 4"/>
          <p:cNvSpPr/>
          <p:nvPr/>
        </p:nvSpPr>
        <p:spPr>
          <a:xfrm>
            <a:off x="2155571" y="1499397"/>
            <a:ext cx="2664296" cy="2232248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Koje aspekte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uzeti u obzir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prilikom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davanja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odgovora?</a:t>
            </a:r>
          </a:p>
        </p:txBody>
      </p:sp>
      <p:sp>
        <p:nvSpPr>
          <p:cNvPr id="6" name="Cloud 5"/>
          <p:cNvSpPr/>
          <p:nvPr/>
        </p:nvSpPr>
        <p:spPr>
          <a:xfrm>
            <a:off x="6375853" y="4494507"/>
            <a:ext cx="2664296" cy="2232248"/>
          </a:xfrm>
          <a:prstGeom prst="cloud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Zatvorenik kao žrtva sistema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izvršenja kazne?</a:t>
            </a:r>
          </a:p>
        </p:txBody>
      </p:sp>
    </p:spTree>
    <p:extLst>
      <p:ext uri="{BB962C8B-B14F-4D97-AF65-F5344CB8AC3E}">
        <p14:creationId xmlns:p14="http://schemas.microsoft.com/office/powerpoint/2010/main" val="111901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Golden Clouds Background Stock Photo - Download Image Now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5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3563888" y="2672916"/>
            <a:ext cx="2016224" cy="1512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Prizemljenje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(Grounding)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Korištenje 5 čula</a:t>
            </a:r>
          </a:p>
        </p:txBody>
      </p:sp>
      <p:pic>
        <p:nvPicPr>
          <p:cNvPr id="4102" name="Picture 6" descr="Cartoon Eyes Transparent Background &amp; Free Cartoon Eyes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92696"/>
            <a:ext cx="1867854" cy="137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ars Cartoon Transparent &amp; PNG Clipart Free Download - YW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5186">
            <a:off x="6393175" y="2219620"/>
            <a:ext cx="908921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Fingers clipart touch, Fingers touch Transparent FREE for download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69257">
            <a:off x="4457916" y="4094055"/>
            <a:ext cx="1681797" cy="237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Nose .png Transparent &amp; PNG Clipart Free Download - YW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43352" flipH="1">
            <a:off x="2046370" y="3997566"/>
            <a:ext cx="118354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Cartoon Lips Red transparent PNG - Stick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17657">
            <a:off x="1206081" y="1617555"/>
            <a:ext cx="1884353" cy="188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rc 2"/>
          <p:cNvSpPr/>
          <p:nvPr/>
        </p:nvSpPr>
        <p:spPr>
          <a:xfrm>
            <a:off x="5008718" y="1587925"/>
            <a:ext cx="1440160" cy="1116124"/>
          </a:xfrm>
          <a:prstGeom prst="arc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11" name="Arc 10"/>
          <p:cNvSpPr/>
          <p:nvPr/>
        </p:nvSpPr>
        <p:spPr>
          <a:xfrm rot="5009331">
            <a:off x="5314346" y="3686756"/>
            <a:ext cx="1440160" cy="1116124"/>
          </a:xfrm>
          <a:prstGeom prst="arc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12" name="Arc 11"/>
          <p:cNvSpPr/>
          <p:nvPr/>
        </p:nvSpPr>
        <p:spPr>
          <a:xfrm rot="13223295">
            <a:off x="2071651" y="3312690"/>
            <a:ext cx="1440160" cy="1116124"/>
          </a:xfrm>
          <a:prstGeom prst="arc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13" name="Arc 12"/>
          <p:cNvSpPr/>
          <p:nvPr/>
        </p:nvSpPr>
        <p:spPr>
          <a:xfrm rot="17770500">
            <a:off x="2311321" y="1714864"/>
            <a:ext cx="1440160" cy="1116124"/>
          </a:xfrm>
          <a:prstGeom prst="arc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14" name="Arc 13"/>
          <p:cNvSpPr/>
          <p:nvPr/>
        </p:nvSpPr>
        <p:spPr>
          <a:xfrm rot="9109614">
            <a:off x="3307390" y="4175356"/>
            <a:ext cx="1440160" cy="1116124"/>
          </a:xfrm>
          <a:prstGeom prst="arc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060460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ess Stress, More Memory - Memory Loss , Transparent Cartoon, Free ...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23528" y="175125"/>
            <a:ext cx="2016224" cy="12241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1600" dirty="0">
                <a:solidFill>
                  <a:schemeClr val="tx1"/>
                </a:solidFill>
              </a:rPr>
              <a:t>Psihofarmakološka terapija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23070" y="1629803"/>
            <a:ext cx="2016681" cy="12241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Bihevioralna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tehnika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3071" y="3084482"/>
            <a:ext cx="2016680" cy="122413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Kognitivne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procedure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2915816" y="366938"/>
            <a:ext cx="6048672" cy="9144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Ublažava subjektivne patnje: patološki strah, depresiju, pojačanu psihičku napetost i uznemirenost, nesanicu...</a:t>
            </a:r>
          </a:p>
        </p:txBody>
      </p:sp>
      <p:sp>
        <p:nvSpPr>
          <p:cNvPr id="8" name="Rectangle 7"/>
          <p:cNvSpPr/>
          <p:nvPr/>
        </p:nvSpPr>
        <p:spPr>
          <a:xfrm>
            <a:off x="2915816" y="3233996"/>
            <a:ext cx="6048672" cy="914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Korigovanje iskrivljenih misli, vjerovanja i zaključaka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(depresija i strah...)</a:t>
            </a:r>
          </a:p>
        </p:txBody>
      </p:sp>
      <p:sp>
        <p:nvSpPr>
          <p:cNvPr id="9" name="Rectangle 8"/>
          <p:cNvSpPr/>
          <p:nvPr/>
        </p:nvSpPr>
        <p:spPr>
          <a:xfrm>
            <a:off x="2916986" y="1800467"/>
            <a:ext cx="6048672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Tretman </a:t>
            </a:r>
            <a:r>
              <a:rPr lang="bs-Latn-BA">
                <a:solidFill>
                  <a:schemeClr val="tx1"/>
                </a:solidFill>
              </a:rPr>
              <a:t>patološkog straha</a:t>
            </a:r>
            <a:r>
              <a:rPr lang="bs-Latn-BA" dirty="0">
                <a:solidFill>
                  <a:schemeClr val="tx1"/>
                </a:solidFill>
              </a:rPr>
              <a:t>: suočavanje sa onim što se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permanentno nastoji izbjeći (izlaganje)</a:t>
            </a:r>
          </a:p>
        </p:txBody>
      </p:sp>
      <p:sp>
        <p:nvSpPr>
          <p:cNvPr id="4" name="Rectangle 3"/>
          <p:cNvSpPr/>
          <p:nvPr/>
        </p:nvSpPr>
        <p:spPr>
          <a:xfrm>
            <a:off x="6335712" y="4787758"/>
            <a:ext cx="2664296" cy="10412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Od značaja međusobno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udruživanje osoba sa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PTSP-om</a:t>
            </a:r>
          </a:p>
        </p:txBody>
      </p:sp>
      <p:pic>
        <p:nvPicPr>
          <p:cNvPr id="5128" name="Picture 8" descr="Hug clipart vector, Picture #1620816 hug clipart vector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8775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196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3" grpId="0" animBg="1"/>
      <p:bldP spid="8" grpId="0" animBg="1"/>
      <p:bldP spid="9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all for information: Rehabilitation and reintegration for women ...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3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Callout 1"/>
          <p:cNvSpPr/>
          <p:nvPr/>
        </p:nvSpPr>
        <p:spPr>
          <a:xfrm rot="1640616">
            <a:off x="4897831" y="936191"/>
            <a:ext cx="2160240" cy="1944216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Da li će me porodica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prihvatiti?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2987824" y="79687"/>
            <a:ext cx="1791270" cy="1512168"/>
          </a:xfrm>
          <a:prstGeom prst="wedgeEllipseCallou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Mentalitet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zatvorene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osobe</a:t>
            </a:r>
          </a:p>
        </p:txBody>
      </p:sp>
      <p:sp>
        <p:nvSpPr>
          <p:cNvPr id="7" name="Oval Callout 6"/>
          <p:cNvSpPr/>
          <p:nvPr/>
        </p:nvSpPr>
        <p:spPr>
          <a:xfrm rot="19043451">
            <a:off x="172361" y="501138"/>
            <a:ext cx="2160240" cy="1944216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Kako pronaći posao?</a:t>
            </a:r>
          </a:p>
        </p:txBody>
      </p:sp>
    </p:spTree>
    <p:extLst>
      <p:ext uri="{BB962C8B-B14F-4D97-AF65-F5344CB8AC3E}">
        <p14:creationId xmlns:p14="http://schemas.microsoft.com/office/powerpoint/2010/main" val="2343084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ow poetry can rehabilitate prisoners |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993215" y="332656"/>
            <a:ext cx="3168352" cy="16561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Rehabilitacioni centri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za zatvorenike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47539" y="1844824"/>
            <a:ext cx="3168352" cy="16561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Omogućavanje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samostalnosti u razumnom obimu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79143" y="3421895"/>
            <a:ext cx="3168352" cy="16561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Obavljanje značajnih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aktivnosti i produžavanje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vremena posjeta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47539" y="4797152"/>
            <a:ext cx="3168352" cy="16561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Upoznavanje samog sebe</a:t>
            </a:r>
          </a:p>
        </p:txBody>
      </p:sp>
    </p:spTree>
    <p:extLst>
      <p:ext uri="{BB962C8B-B14F-4D97-AF65-F5344CB8AC3E}">
        <p14:creationId xmlns:p14="http://schemas.microsoft.com/office/powerpoint/2010/main" val="887069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n illustration shows a number of female inmates, behind a wire fence, in a prison yard.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1"/>
          <p:cNvSpPr/>
          <p:nvPr/>
        </p:nvSpPr>
        <p:spPr>
          <a:xfrm>
            <a:off x="251520" y="188640"/>
            <a:ext cx="3168352" cy="2448272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Zaključak: PTSP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se razvija kod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zatvorenika koji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su žrtve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(seksualnog)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nasilja.</a:t>
            </a:r>
          </a:p>
        </p:txBody>
      </p:sp>
    </p:spTree>
    <p:extLst>
      <p:ext uri="{BB962C8B-B14F-4D97-AF65-F5344CB8AC3E}">
        <p14:creationId xmlns:p14="http://schemas.microsoft.com/office/powerpoint/2010/main" val="20548254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 flipH="1">
            <a:off x="-2" y="2000240"/>
            <a:ext cx="9143995" cy="2357454"/>
          </a:xfrm>
          <a:prstGeom prst="rect">
            <a:avLst/>
          </a:prstGeom>
          <a:gradFill flip="none" rotWithShape="1">
            <a:gsLst>
              <a:gs pos="10000">
                <a:schemeClr val="bg1">
                  <a:alpha val="6000"/>
                </a:schemeClr>
              </a:gs>
              <a:gs pos="0">
                <a:schemeClr val="bg1">
                  <a:alpha val="0"/>
                </a:schemeClr>
              </a:gs>
              <a:gs pos="47000">
                <a:schemeClr val="tx1">
                  <a:gamma/>
                  <a:tint val="0"/>
                  <a:invGamma/>
                  <a:alpha val="8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2701369"/>
            <a:ext cx="889248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bs-Latn-BA" altLang="ko-KR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HVALA  ZA  PAŽNJU!</a:t>
            </a:r>
            <a:endParaRPr lang="en-US" altLang="ko-KR" sz="6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tect your brain from stress - Harvard Health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511660" y="2708920"/>
            <a:ext cx="6120680" cy="14401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Posttraumatski stresni poremećaj (PTSP) je psihijatrijski poremećaj koji se pojavljuje kod ljudi koji su doživjeli ili svjedočili stresnom događaju kao što su prirodna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nesreća, ozbiljne nesreće, teroristički napad, rat/borba, silovanje i drugi nasilni napadi.</a:t>
            </a:r>
          </a:p>
        </p:txBody>
      </p:sp>
    </p:spTree>
    <p:extLst>
      <p:ext uri="{BB962C8B-B14F-4D97-AF65-F5344CB8AC3E}">
        <p14:creationId xmlns:p14="http://schemas.microsoft.com/office/powerpoint/2010/main" val="377078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4 Fears That Cost You Money and How to Overcome Them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32"/>
            <a:ext cx="9144000" cy="684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ight-or-flight response - Wikiped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32"/>
            <a:ext cx="3347864" cy="684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alter Bradford Cannon | Medical Education - Harvard Medical Schoo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744" y="12232"/>
            <a:ext cx="224243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4744" y="3396608"/>
            <a:ext cx="2242437" cy="280831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664744" y="2820544"/>
            <a:ext cx="2242437" cy="5760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Profesor Walter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Bradford Cannon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64743" y="6204920"/>
            <a:ext cx="2242437" cy="5760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Socijalni radnik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Margaret Howard</a:t>
            </a:r>
          </a:p>
        </p:txBody>
      </p:sp>
      <p:sp>
        <p:nvSpPr>
          <p:cNvPr id="11" name="Flowchart: Process 10"/>
          <p:cNvSpPr/>
          <p:nvPr/>
        </p:nvSpPr>
        <p:spPr>
          <a:xfrm>
            <a:off x="6224061" y="660304"/>
            <a:ext cx="2602477" cy="1512168"/>
          </a:xfrm>
          <a:prstGeom prst="flowChartProcess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Ovakvo ponašanje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postoji u životinjskom svijetu</a:t>
            </a:r>
          </a:p>
        </p:txBody>
      </p:sp>
      <p:sp>
        <p:nvSpPr>
          <p:cNvPr id="16" name="Flowchart: Process 15"/>
          <p:cNvSpPr/>
          <p:nvPr/>
        </p:nvSpPr>
        <p:spPr>
          <a:xfrm>
            <a:off x="6224060" y="4044680"/>
            <a:ext cx="2602477" cy="1512168"/>
          </a:xfrm>
          <a:prstGeom prst="flowChart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Traumatična ozljeda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centralnog nervnog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sistema se dešava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kada je „fight or flight“ mehanizam blokiran</a:t>
            </a:r>
          </a:p>
        </p:txBody>
      </p:sp>
      <p:sp>
        <p:nvSpPr>
          <p:cNvPr id="2" name="Folded Corner 1"/>
          <p:cNvSpPr/>
          <p:nvPr/>
        </p:nvSpPr>
        <p:spPr>
          <a:xfrm>
            <a:off x="12428" y="2348880"/>
            <a:ext cx="3323007" cy="2559896"/>
          </a:xfrm>
          <a:prstGeom prst="foldedCorne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Fight or flight mehanizam je ono što se samom prirodom stvari aktivira u tijelu svakog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čovjeka, a takva fiziološka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reakcija se dešava kada on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neko dešavanje protumači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kao stresno.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1" grpId="0" animBg="1"/>
      <p:bldP spid="16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han School session breaks down ways to ease stress – Harvard Gazett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Process 1"/>
          <p:cNvSpPr/>
          <p:nvPr/>
        </p:nvSpPr>
        <p:spPr>
          <a:xfrm>
            <a:off x="0" y="2852936"/>
            <a:ext cx="9144000" cy="1124744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Stresan trenutak je nešto što se dešava u nesvakidašnjim okolnostima i izdvaja se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dubokim nivoom stresa po osobu.</a:t>
            </a:r>
          </a:p>
        </p:txBody>
      </p:sp>
      <p:pic>
        <p:nvPicPr>
          <p:cNvPr id="2050" name="Picture 2" descr="getting beat up in a dream meaning: dreams about being beaten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1850276" cy="126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ntimidating a witness in Oklahom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905" y="1088167"/>
            <a:ext cx="1850276" cy="126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You're going to Jail, Mr. Sullivan”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60648"/>
            <a:ext cx="1850276" cy="126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rmy Daily Life | Military.co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887" y="1106252"/>
            <a:ext cx="1850276" cy="126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ow to help people suffering from depression: Tips for friends and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21088"/>
            <a:ext cx="2447058" cy="17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Patient Files: insomnia - PharmaTimes Magazine April 201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482" y="4941168"/>
            <a:ext cx="2479035" cy="171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Why isolating yourself is never a good idea: when you want to ...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405" y="4221088"/>
            <a:ext cx="2421945" cy="172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lowchart: Process 2"/>
          <p:cNvSpPr/>
          <p:nvPr/>
        </p:nvSpPr>
        <p:spPr>
          <a:xfrm>
            <a:off x="3912962" y="153958"/>
            <a:ext cx="1296144" cy="892633"/>
          </a:xfrm>
          <a:prstGeom prst="flowChartProces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/>
              <a:t>Silovanje i seksualno nasilje</a:t>
            </a:r>
          </a:p>
        </p:txBody>
      </p:sp>
      <p:cxnSp>
        <p:nvCxnSpPr>
          <p:cNvPr id="7" name="Straight Arrow Connector 6"/>
          <p:cNvCxnSpPr>
            <a:stCxn id="2050" idx="2"/>
            <a:endCxn id="2" idx="0"/>
          </p:cNvCxnSpPr>
          <p:nvPr/>
        </p:nvCxnSpPr>
        <p:spPr>
          <a:xfrm>
            <a:off x="1032642" y="1525468"/>
            <a:ext cx="3539358" cy="132746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2052" idx="2"/>
            <a:endCxn id="2" idx="0"/>
          </p:cNvCxnSpPr>
          <p:nvPr/>
        </p:nvCxnSpPr>
        <p:spPr>
          <a:xfrm>
            <a:off x="2945043" y="2353779"/>
            <a:ext cx="1626957" cy="49915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2"/>
            <a:endCxn id="2" idx="0"/>
          </p:cNvCxnSpPr>
          <p:nvPr/>
        </p:nvCxnSpPr>
        <p:spPr>
          <a:xfrm>
            <a:off x="4561034" y="1046591"/>
            <a:ext cx="10966" cy="18063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2056" idx="2"/>
            <a:endCxn id="2" idx="0"/>
          </p:cNvCxnSpPr>
          <p:nvPr/>
        </p:nvCxnSpPr>
        <p:spPr>
          <a:xfrm flipH="1">
            <a:off x="4572000" y="2371609"/>
            <a:ext cx="1605025" cy="4813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2054" idx="2"/>
            <a:endCxn id="2" idx="0"/>
          </p:cNvCxnSpPr>
          <p:nvPr/>
        </p:nvCxnSpPr>
        <p:spPr>
          <a:xfrm flipH="1">
            <a:off x="4572000" y="1526260"/>
            <a:ext cx="3517426" cy="13266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2" idx="2"/>
            <a:endCxn id="2058" idx="3"/>
          </p:cNvCxnSpPr>
          <p:nvPr/>
        </p:nvCxnSpPr>
        <p:spPr>
          <a:xfrm flipH="1">
            <a:off x="2842594" y="3977680"/>
            <a:ext cx="1729406" cy="109987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2" idx="2"/>
            <a:endCxn id="2060" idx="0"/>
          </p:cNvCxnSpPr>
          <p:nvPr/>
        </p:nvCxnSpPr>
        <p:spPr>
          <a:xfrm>
            <a:off x="4572000" y="3977680"/>
            <a:ext cx="0" cy="9634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2" idx="2"/>
            <a:endCxn id="2062" idx="1"/>
          </p:cNvCxnSpPr>
          <p:nvPr/>
        </p:nvCxnSpPr>
        <p:spPr>
          <a:xfrm>
            <a:off x="4572000" y="3977680"/>
            <a:ext cx="1729405" cy="11047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099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rbija uvodi doživotni zatvor | Dnevnik.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07"/>
            <a:ext cx="9144000" cy="683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ile:Venus-female-symbol-pseudo-3D-pink.svg - Wikiped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2304256" cy="38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ile:Mars-male-symbol-pseudo-3D-blue.svg - Wikiped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82878"/>
            <a:ext cx="3114449" cy="311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71700" y="2060848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77880" y="3501008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10%</a:t>
            </a:r>
          </a:p>
        </p:txBody>
      </p:sp>
      <p:sp>
        <p:nvSpPr>
          <p:cNvPr id="3" name="Flowchart: Process 2"/>
          <p:cNvSpPr/>
          <p:nvPr/>
        </p:nvSpPr>
        <p:spPr>
          <a:xfrm>
            <a:off x="2987824" y="332656"/>
            <a:ext cx="3618148" cy="648072"/>
          </a:xfrm>
          <a:prstGeom prst="flowChartProces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Žrtve seksualnog nasilja</a:t>
            </a:r>
          </a:p>
        </p:txBody>
      </p:sp>
    </p:spTree>
    <p:extLst>
      <p:ext uri="{BB962C8B-B14F-4D97-AF65-F5344CB8AC3E}">
        <p14:creationId xmlns:p14="http://schemas.microsoft.com/office/powerpoint/2010/main" val="1018568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Iranian guards use extreme violence against inmates, claims opposition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  <a14:imgEffect>
                      <a14:sharpenSoften amount="25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" y="0"/>
            <a:ext cx="91359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Policeman clipart security guy, Policeman security guy Transparent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53" y="327374"/>
            <a:ext cx="1853222" cy="297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Cartoon, criminal, jail, justice, man, prison, prisoner ic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8640"/>
            <a:ext cx="3573015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387898" y="5982347"/>
            <a:ext cx="2376264" cy="6480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Zatvorenik – žrtva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seksualnog nasilja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9432" y="3306494"/>
            <a:ext cx="2376264" cy="64807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Uposlenik – nasilnik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034471" y="3306494"/>
            <a:ext cx="2376264" cy="64807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Zatvorenik – nasilnik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07904" y="1037386"/>
            <a:ext cx="1656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96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" name="Oval 3"/>
          <p:cNvSpPr/>
          <p:nvPr/>
        </p:nvSpPr>
        <p:spPr>
          <a:xfrm>
            <a:off x="95396" y="3861048"/>
            <a:ext cx="1512168" cy="151216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Rizik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3.7%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do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11.8%</a:t>
            </a:r>
          </a:p>
        </p:txBody>
      </p:sp>
      <p:sp>
        <p:nvSpPr>
          <p:cNvPr id="19" name="Oval 18"/>
          <p:cNvSpPr/>
          <p:nvPr/>
        </p:nvSpPr>
        <p:spPr>
          <a:xfrm>
            <a:off x="7380312" y="3861048"/>
            <a:ext cx="1512168" cy="151216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Rizik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3%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Do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6.4%</a:t>
            </a:r>
          </a:p>
        </p:txBody>
      </p:sp>
    </p:spTree>
    <p:extLst>
      <p:ext uri="{BB962C8B-B14F-4D97-AF65-F5344CB8AC3E}">
        <p14:creationId xmlns:p14="http://schemas.microsoft.com/office/powerpoint/2010/main" val="16800269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 animBg="1"/>
      <p:bldP spid="3" grpId="0"/>
      <p:bldP spid="4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Ireland's prison gangs: 'You hear a scream and suddenly a fella'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owchart: Alternate Process 1"/>
          <p:cNvSpPr/>
          <p:nvPr/>
        </p:nvSpPr>
        <p:spPr>
          <a:xfrm>
            <a:off x="935596" y="5013176"/>
            <a:ext cx="7272808" cy="1512168"/>
          </a:xfrm>
          <a:prstGeom prst="flowChartAlternate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3200" dirty="0">
                <a:solidFill>
                  <a:schemeClr val="tx1"/>
                </a:solidFill>
              </a:rPr>
              <a:t>Zatvorske bande su zločinačke grupe osnovane u cilju kolektivnog </a:t>
            </a:r>
          </a:p>
          <a:p>
            <a:pPr algn="ctr"/>
            <a:r>
              <a:rPr lang="bs-Latn-BA" sz="3200" dirty="0">
                <a:solidFill>
                  <a:schemeClr val="tx1"/>
                </a:solidFill>
              </a:rPr>
              <a:t>počinjavanja zločina.</a:t>
            </a:r>
          </a:p>
        </p:txBody>
      </p:sp>
    </p:spTree>
    <p:extLst>
      <p:ext uri="{BB962C8B-B14F-4D97-AF65-F5344CB8AC3E}">
        <p14:creationId xmlns:p14="http://schemas.microsoft.com/office/powerpoint/2010/main" val="412168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D/STI's - Information on: Chancroid, Chlamydia, Gonorrhe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3347864" y="2564904"/>
            <a:ext cx="2448272" cy="129614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3200" dirty="0">
                <a:solidFill>
                  <a:schemeClr val="tx1"/>
                </a:solidFill>
              </a:rPr>
              <a:t>Uzroci</a:t>
            </a:r>
          </a:p>
        </p:txBody>
      </p:sp>
      <p:sp>
        <p:nvSpPr>
          <p:cNvPr id="3" name="Oval 2"/>
          <p:cNvSpPr/>
          <p:nvPr/>
        </p:nvSpPr>
        <p:spPr>
          <a:xfrm>
            <a:off x="467544" y="2276872"/>
            <a:ext cx="2088232" cy="144016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Nekvalitetna hrana</a:t>
            </a:r>
          </a:p>
        </p:txBody>
      </p:sp>
      <p:sp>
        <p:nvSpPr>
          <p:cNvPr id="5" name="Oval 4"/>
          <p:cNvSpPr/>
          <p:nvPr/>
        </p:nvSpPr>
        <p:spPr>
          <a:xfrm>
            <a:off x="3131840" y="505698"/>
            <a:ext cx="1944216" cy="14401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Nedostatak zaštite</a:t>
            </a:r>
          </a:p>
        </p:txBody>
      </p:sp>
      <p:sp>
        <p:nvSpPr>
          <p:cNvPr id="6" name="Oval 5"/>
          <p:cNvSpPr/>
          <p:nvPr/>
        </p:nvSpPr>
        <p:spPr>
          <a:xfrm>
            <a:off x="6369147" y="1225778"/>
            <a:ext cx="1872208" cy="144016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Loša </a:t>
            </a:r>
          </a:p>
          <a:p>
            <a:pPr algn="ctr"/>
            <a:r>
              <a:rPr lang="bs-Latn-BA" dirty="0">
                <a:solidFill>
                  <a:schemeClr val="tx1"/>
                </a:solidFill>
              </a:rPr>
              <a:t>higijena</a:t>
            </a:r>
          </a:p>
        </p:txBody>
      </p:sp>
      <p:sp>
        <p:nvSpPr>
          <p:cNvPr id="7" name="Oval 6"/>
          <p:cNvSpPr/>
          <p:nvPr/>
        </p:nvSpPr>
        <p:spPr>
          <a:xfrm>
            <a:off x="6156176" y="3919364"/>
            <a:ext cx="1872208" cy="144016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Dijeljenje partnera</a:t>
            </a:r>
          </a:p>
        </p:txBody>
      </p:sp>
      <p:sp>
        <p:nvSpPr>
          <p:cNvPr id="8" name="Oval 7"/>
          <p:cNvSpPr/>
          <p:nvPr/>
        </p:nvSpPr>
        <p:spPr>
          <a:xfrm>
            <a:off x="2450130" y="4639444"/>
            <a:ext cx="1977853" cy="144016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Konstantan stres</a:t>
            </a:r>
          </a:p>
        </p:txBody>
      </p:sp>
    </p:spTree>
    <p:extLst>
      <p:ext uri="{BB962C8B-B14F-4D97-AF65-F5344CB8AC3E}">
        <p14:creationId xmlns:p14="http://schemas.microsoft.com/office/powerpoint/2010/main" val="1015336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650</Words>
  <Application>Microsoft Office PowerPoint</Application>
  <PresentationFormat>On-screen Show (4:3)</PresentationFormat>
  <Paragraphs>187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맑은 고딕</vt:lpstr>
      <vt:lpstr>Arial</vt:lpstr>
      <vt:lpstr>Britannic Bold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Gray-leaf-PowerPoint-Templates-Design-pptx</dc:title>
  <dc:creator>ALLPPT.COM</dc:creator>
  <cp:lastModifiedBy>Ena Gotovuša</cp:lastModifiedBy>
  <cp:revision>64</cp:revision>
  <dcterms:created xsi:type="dcterms:W3CDTF">2012-06-16T23:27:00Z</dcterms:created>
  <dcterms:modified xsi:type="dcterms:W3CDTF">2020-05-11T17:14:08Z</dcterms:modified>
</cp:coreProperties>
</file>