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90D3AED-C084-451B-B463-0D1C31E45F92}" type="datetimeFigureOut">
              <a:rPr lang="sr-Latn-CS" smtClean="0"/>
              <a:t>18.5.2020.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2BAED5F-89C9-4A29-969C-F51F60A9D5D6}" type="slidenum">
              <a:rPr lang="bs-Latn-BA" smtClean="0"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r.wikipedia.org/wiki/Bolest" TargetMode="External"/><Relationship Id="rId2" Type="http://schemas.openxmlformats.org/officeDocument/2006/relationships/hyperlink" Target="https://hr.wikipedia.org/wiki/Latinski_jezi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>
                <a:latin typeface="+mn-lt"/>
              </a:rPr>
              <a:t>PREVENCIJA MALOLJETNIČKOG PRESTUPNIŠTVA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714884"/>
            <a:ext cx="4953000" cy="1643074"/>
          </a:xfrm>
        </p:spPr>
        <p:txBody>
          <a:bodyPr>
            <a:normAutofit/>
          </a:bodyPr>
          <a:lstStyle/>
          <a:p>
            <a:endParaRPr lang="bs-Latn-BA" dirty="0"/>
          </a:p>
          <a:p>
            <a:r>
              <a:rPr lang="bs-Latn-BA" dirty="0"/>
              <a:t>Studenti: Bektaš Zenira</a:t>
            </a:r>
            <a:br>
              <a:rPr lang="bs-Latn-BA" dirty="0"/>
            </a:br>
            <a:r>
              <a:rPr lang="bs-Latn-BA" dirty="0"/>
              <a:t>                  Jusufović Emina</a:t>
            </a:r>
            <a:br>
              <a:rPr lang="bs-Latn-BA" dirty="0"/>
            </a:br>
            <a:r>
              <a:rPr lang="bs-Latn-BA" dirty="0"/>
              <a:t>                  Duzan Ermin</a:t>
            </a:r>
          </a:p>
        </p:txBody>
      </p:sp>
      <p:pic>
        <p:nvPicPr>
          <p:cNvPr id="4" name="Picture 3" descr="LOGO2-1024x6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3714752"/>
            <a:ext cx="5072066" cy="29334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/>
          <a:lstStyle/>
          <a:p>
            <a:r>
              <a:rPr lang="bs-Latn-BA" dirty="0"/>
              <a:t>Timski rad je značajan zbog različitih faktora koji imaju uticaj na pojavu i razvoj poremećaja u ponašanju i to je osnovni metodski pristup rada centara za socijalni rad.</a:t>
            </a:r>
          </a:p>
          <a:p>
            <a:r>
              <a:rPr lang="bs-Latn-BA" dirty="0"/>
              <a:t>Trebalo bi da postoje dva tima, jedan za procjenu i dijagnostiku, a drugi za tretman maloljetnika. To je u interesu maloljetnika, koji prvi tim doživljava isto kao istragu, a drugi tim kao nekoga ko je na </a:t>
            </a:r>
            <a:r>
              <a:rPr lang="bs-Latn-BA"/>
              <a:t>njegovoj strani.</a:t>
            </a:r>
            <a:endParaRPr lang="bs-Latn-BA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61959">
            <a:off x="5642956" y="4522978"/>
            <a:ext cx="2888462" cy="19824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bs-Latn-BA" dirty="0">
                <a:latin typeface="+mn-lt"/>
              </a:rPr>
              <a:t>Kako smanjiti maloljetničko prestupništvo?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357718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Prestupničko ponašanje se može suzbijati isključivo odgojnim popravnim mjerama koje su u nadležnosti tijela starateljstva ili ustanova obrazovanja, preodgoja, resocijalizacije i rehabilitacije. </a:t>
            </a:r>
          </a:p>
          <a:p>
            <a:r>
              <a:rPr lang="bs-Latn-BA" dirty="0"/>
              <a:t>Roditelji, predškolske ustanove, škole i društvo u cjelosti morale bi stalno brinuti i provoditi prevenciju od najranijeg djetinjstva, a ne samo kad uoče smetnje i djetetov poremećeni psihosocijalni razvoj.</a:t>
            </a:r>
          </a:p>
        </p:txBody>
      </p:sp>
      <p:pic>
        <p:nvPicPr>
          <p:cNvPr id="4" name="Picture 3" descr="unnam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54243">
            <a:off x="5357817" y="4857761"/>
            <a:ext cx="3315315" cy="20002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/>
          <a:lstStyle/>
          <a:p>
            <a:r>
              <a:rPr lang="bs-Latn-BA" dirty="0"/>
              <a:t>Potrebno je više igrališta, sportskih aktivnosti, slobodnog vremena, gdje djeca mogu da sa više svojih vršnjaka učestvuju u komunikaciji.</a:t>
            </a:r>
          </a:p>
          <a:p>
            <a:r>
              <a:rPr lang="bs-Latn-BA" dirty="0"/>
              <a:t>Policija, sudovi, nevladine organizacije, programi </a:t>
            </a:r>
            <a:r>
              <a:rPr lang="hr-BA" dirty="0"/>
              <a:t>prevencije maloljetničkog prestupništva...</a:t>
            </a:r>
            <a:endParaRPr lang="bs-Latn-BA" dirty="0"/>
          </a:p>
          <a:p>
            <a:endParaRPr lang="bs-Latn-BA" dirty="0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4143380"/>
            <a:ext cx="2143125" cy="2143125"/>
          </a:xfrm>
          <a:prstGeom prst="rect">
            <a:avLst/>
          </a:prstGeom>
        </p:spPr>
      </p:pic>
      <p:pic>
        <p:nvPicPr>
          <p:cNvPr id="5" name="Picture 4" descr="inde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4000504"/>
            <a:ext cx="3353668" cy="22357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>
                <a:latin typeface="+mn-lt"/>
              </a:rPr>
              <a:t>Odluka o usvajanju Akcionog plana za djecu BiH (2015-2018 g.)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Cilje je unapređenje zakona u BiH, politike, strategija, koordinacije i izvještavanja radi poboljšanja implementacije općih mjera iz Konvencije o pravima djeteta, osiguranje uvjeta za potpunu primjenu građanskih prava i sloboda djece i uspostava specifičnih mehanizama za zaštitu prava i sloboda. Učiniti sistem odgoja i obrazovanja pravičnijim i dostupnijim za razvoj potencijala djeteta i sl.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14357"/>
            <a:ext cx="8458200" cy="714379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714488"/>
            <a:ext cx="4953000" cy="785818"/>
          </a:xfrm>
        </p:spPr>
        <p:txBody>
          <a:bodyPr/>
          <a:lstStyle/>
          <a:p>
            <a:endParaRPr lang="bs-Latn-BA" dirty="0"/>
          </a:p>
        </p:txBody>
      </p:sp>
      <p:pic>
        <p:nvPicPr>
          <p:cNvPr id="4" name="Picture 3" descr="Screenshot_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714348" y="928670"/>
            <a:ext cx="7572428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214314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Autofit/>
          </a:bodyPr>
          <a:lstStyle/>
          <a:p>
            <a:r>
              <a:rPr lang="bs-Latn-BA" sz="8800" dirty="0"/>
              <a:t>HVALA NA PAŽNJI!</a:t>
            </a:r>
          </a:p>
        </p:txBody>
      </p:sp>
      <p:pic>
        <p:nvPicPr>
          <p:cNvPr id="4" name="Picture 3" descr="1200px-Day-template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3500438"/>
            <a:ext cx="3286124" cy="30003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latin typeface="+mn-lt"/>
              </a:rPr>
              <a:t>Uvod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400" dirty="0"/>
              <a:t>Prevencija (od </a:t>
            </a:r>
            <a:r>
              <a:rPr lang="bs-Latn-BA" sz="2400" u="sng" dirty="0">
                <a:hlinkClick r:id="rId2" tooltip="Latinski jezik"/>
              </a:rPr>
              <a:t>lat.</a:t>
            </a:r>
            <a:r>
              <a:rPr lang="bs-Latn-BA" sz="2400" dirty="0"/>
              <a:t> Praevenire = sprječavanje) označava skup mjera kako bi se spriječilo bilo kakve neželjene pojave, kao što su </a:t>
            </a:r>
            <a:r>
              <a:rPr lang="bs-Latn-BA" sz="2400" u="sng" dirty="0">
                <a:hlinkClick r:id="rId3" tooltip="Bolest"/>
              </a:rPr>
              <a:t>bolesti</a:t>
            </a:r>
            <a:r>
              <a:rPr lang="bs-Latn-BA" sz="2400" dirty="0"/>
              <a:t>, ovisnost o drogama, zločini, nesreće, neuspjeh, socijalni sukob, nasilje, ekološke katastrofe i sl.</a:t>
            </a:r>
          </a:p>
          <a:p>
            <a:r>
              <a:rPr lang="bs-Latn-BA" sz="2400" dirty="0"/>
              <a:t>Maloljetnička delinkvencija predstavlja oblik kriminalnog ponašanja koje vrše maloljetnici u krivičnopravnom smislu riječi.</a:t>
            </a:r>
          </a:p>
          <a:p>
            <a:r>
              <a:rPr lang="bs-Latn-BA" sz="2400" dirty="0"/>
              <a:t>Postavlja se pitanje efikasne reakcije cjelokupnog pravnog sistema i pojačane društvene kontrole nad prestupničkim ponašanjem mladih.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7166"/>
            <a:ext cx="8382000" cy="928694"/>
          </a:xfrm>
        </p:spPr>
        <p:txBody>
          <a:bodyPr/>
          <a:lstStyle/>
          <a:p>
            <a:r>
              <a:rPr lang="bs-Latn-BA" dirty="0">
                <a:latin typeface="+mn-lt"/>
              </a:rPr>
              <a:t>Pravni dokumenti o zaštiti djece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14422"/>
            <a:ext cx="4041648" cy="357190"/>
          </a:xfrm>
        </p:spPr>
        <p:txBody>
          <a:bodyPr/>
          <a:lstStyle/>
          <a:p>
            <a:r>
              <a:rPr lang="bs-Latn-BA" dirty="0"/>
              <a:t>Relevantni domaći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1214422"/>
            <a:ext cx="4041775" cy="357190"/>
          </a:xfrm>
        </p:spPr>
        <p:txBody>
          <a:bodyPr/>
          <a:lstStyle/>
          <a:p>
            <a:r>
              <a:rPr lang="bs-Latn-BA" dirty="0"/>
              <a:t>Relevantni međunarodni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1643050"/>
            <a:ext cx="4041648" cy="5214950"/>
          </a:xfrm>
        </p:spPr>
        <p:txBody>
          <a:bodyPr>
            <a:noAutofit/>
          </a:bodyPr>
          <a:lstStyle/>
          <a:p>
            <a:r>
              <a:rPr lang="bs-Latn-BA" sz="1800" dirty="0"/>
              <a:t>1. Krivičnom zakonu FBiH, </a:t>
            </a:r>
            <a:br>
              <a:rPr lang="bs-Latn-BA" sz="1800" dirty="0"/>
            </a:br>
            <a:r>
              <a:rPr lang="bs-Latn-BA" sz="1800" dirty="0"/>
              <a:t>2. Zakonu o krivičnom postupku FBiH,</a:t>
            </a:r>
            <a:br>
              <a:rPr lang="bs-Latn-BA" sz="1800" dirty="0"/>
            </a:br>
            <a:r>
              <a:rPr lang="bs-Latn-BA" sz="1800" dirty="0"/>
              <a:t>3. Zakonu o zaštiti i postupanju sa djecom i maloljetnicima u krivičnom postupku,</a:t>
            </a:r>
            <a:br>
              <a:rPr lang="bs-Latn-BA" sz="1800" dirty="0"/>
            </a:br>
            <a:r>
              <a:rPr lang="bs-Latn-BA" sz="1800" dirty="0"/>
              <a:t>4. Zakonu BiH o izvršenju krivičnih sankcija pritvora i drugih mjera, </a:t>
            </a:r>
            <a:br>
              <a:rPr lang="bs-Latn-BA" sz="1800" dirty="0"/>
            </a:br>
            <a:r>
              <a:rPr lang="bs-Latn-BA" sz="1800" dirty="0"/>
              <a:t>5. Zakonu o izvršenju krivičnih sankcija FBiH, </a:t>
            </a:r>
            <a:br>
              <a:rPr lang="bs-Latn-BA" sz="1800" dirty="0"/>
            </a:br>
            <a:r>
              <a:rPr lang="bs-Latn-BA" sz="1800" dirty="0"/>
              <a:t>6. Uredba o primjeni odgojnih preporuka prema maloljetnicima, </a:t>
            </a:r>
            <a:br>
              <a:rPr lang="bs-Latn-BA" sz="1800" dirty="0"/>
            </a:br>
            <a:r>
              <a:rPr lang="bs-Latn-BA" sz="1800" dirty="0"/>
              <a:t>7. Kantonalnim propisima kojim se uređuje oblast izvršenja krivičnih sankcija, te drugim propisima koji se tiču oblasti maloljetničkog prestupništva i pravosuđa.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1643050"/>
            <a:ext cx="4041775" cy="5214950"/>
          </a:xfrm>
        </p:spPr>
        <p:txBody>
          <a:bodyPr>
            <a:noAutofit/>
          </a:bodyPr>
          <a:lstStyle/>
          <a:p>
            <a:r>
              <a:rPr lang="bs-Latn-BA" sz="1400" dirty="0"/>
              <a:t>1. Konvencija UN o pravima djeteta (1989 g.), </a:t>
            </a:r>
            <a:br>
              <a:rPr lang="bs-Latn-BA" sz="1400" dirty="0"/>
            </a:br>
            <a:r>
              <a:rPr lang="bs-Latn-BA" sz="1400" dirty="0"/>
              <a:t>2. Standardna minimalna pravila Ujedinjenih nacija za administraciju pravosudnog sistema za maloljetne prestupnike – Pekinška pravila (1985 g.), </a:t>
            </a:r>
            <a:br>
              <a:rPr lang="bs-Latn-BA" sz="1400" dirty="0"/>
            </a:br>
            <a:r>
              <a:rPr lang="bs-Latn-BA" sz="1400" dirty="0"/>
              <a:t>3. Smjernice Ujedinjenih nacija za prevenciju maloljetničke delikvencije – Rijadske smjernice (1990 g.), </a:t>
            </a:r>
            <a:br>
              <a:rPr lang="bs-Latn-BA" sz="1400" dirty="0"/>
            </a:br>
            <a:r>
              <a:rPr lang="bs-Latn-BA" sz="1400" dirty="0"/>
              <a:t>4. Pravila Ujedinjenih nacija o zaštiti maloljetnika lišenih slobode – JDL (1990 g.), </a:t>
            </a:r>
            <a:br>
              <a:rPr lang="bs-Latn-BA" sz="1400" dirty="0"/>
            </a:br>
            <a:r>
              <a:rPr lang="bs-Latn-BA" sz="1400" dirty="0"/>
              <a:t>5. Smjernice za djelovanje prema djeci u sistemu krivičnog pravosuđa – Bečke smjernice (1997 g.), </a:t>
            </a:r>
            <a:br>
              <a:rPr lang="bs-Latn-BA" sz="1400" dirty="0"/>
            </a:br>
            <a:r>
              <a:rPr lang="bs-Latn-BA" sz="1400" dirty="0"/>
              <a:t>6. Standardna minimalna pravila Ujedinjenih nacija za alternativne kaznene mjere –Tokijska pravila (1990 g.), </a:t>
            </a:r>
            <a:br>
              <a:rPr lang="bs-Latn-BA" sz="1400" dirty="0"/>
            </a:br>
            <a:r>
              <a:rPr lang="bs-Latn-BA" sz="1400" dirty="0"/>
              <a:t>7. Univerzalna deklaracija o ljudskim pravima (1948 g.), </a:t>
            </a:r>
            <a:br>
              <a:rPr lang="bs-Latn-BA" sz="1400" dirty="0"/>
            </a:br>
            <a:r>
              <a:rPr lang="bs-Latn-BA" sz="1400" dirty="0"/>
              <a:t>8. Sporazum Ujedinjenih nacija o građanskim i političkim pravima (1986 g.), </a:t>
            </a:r>
            <a:br>
              <a:rPr lang="bs-Latn-BA" sz="1400" dirty="0"/>
            </a:br>
            <a:r>
              <a:rPr lang="bs-Latn-BA" sz="1400" dirty="0"/>
              <a:t>9. Evropska konvencija za zaštitu ljudskih prava i osnovnih sloboda (1950 g.), ...</a:t>
            </a:r>
            <a:br>
              <a:rPr lang="bs-Latn-BA" sz="1400" dirty="0"/>
            </a:br>
            <a:endParaRPr lang="bs-Latn-BA" sz="1200" dirty="0"/>
          </a:p>
        </p:txBody>
      </p:sp>
      <p:pic>
        <p:nvPicPr>
          <p:cNvPr id="7" name="Picture 6" descr="un_cr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27066">
            <a:off x="3746577" y="2817892"/>
            <a:ext cx="1298852" cy="12988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/>
          <a:lstStyle/>
          <a:p>
            <a:r>
              <a:rPr lang="bs-Latn-BA" dirty="0">
                <a:latin typeface="+mn-lt"/>
              </a:rPr>
              <a:t>Maloljetničko prestupništvo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214842"/>
          </a:xfrm>
        </p:spPr>
        <p:txBody>
          <a:bodyPr>
            <a:noAutofit/>
          </a:bodyPr>
          <a:lstStyle/>
          <a:p>
            <a:r>
              <a:rPr lang="bs-Latn-BA" sz="2400" dirty="0"/>
              <a:t>U užem smislu ono predstavlja kršenje pravnih normi, odnosno izvršenje krivičnih djela od strane maloljetnika.</a:t>
            </a:r>
          </a:p>
          <a:p>
            <a:r>
              <a:rPr lang="bs-Latn-BA" sz="2400" dirty="0"/>
              <a:t>U širem smislu pored izvršenja krivičnih djela ono uključuje i kršenje moralnih normi, činjenje prekršaja kao i asocijalna ponašanja.</a:t>
            </a:r>
          </a:p>
          <a:p>
            <a:r>
              <a:rPr lang="bs-Latn-BA" sz="2400" dirty="0"/>
              <a:t>Podjela etioloških faktora maloljetničke delikvencije na: </a:t>
            </a:r>
            <a:br>
              <a:rPr lang="bs-Latn-BA" sz="2400" dirty="0"/>
            </a:br>
            <a:r>
              <a:rPr lang="bs-Latn-BA" sz="2400" dirty="0"/>
              <a:t>1. egzogene ili spoljne koji se odnose na socio-kulturološke uslove života: škola, porodica, stanovanje, grupa vršnjaka, mediji, slobodno vrijeme i sl.,</a:t>
            </a:r>
            <a:br>
              <a:rPr lang="bs-Latn-BA" sz="2400" dirty="0"/>
            </a:br>
            <a:r>
              <a:rPr lang="bs-Latn-BA" sz="2400" dirty="0"/>
              <a:t> 2. endogeni ili unutrašnji (emocije, karakter, temperament, inteligencija i sl.).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>
                <a:latin typeface="+mn-lt"/>
              </a:rPr>
              <a:t>Faktori maloljetničkog prestupništva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Među najvažnije spada porodica, škola, mediji i druga sredstva komunikacije.</a:t>
            </a:r>
          </a:p>
          <a:p>
            <a:r>
              <a:rPr lang="bs-Latn-BA" dirty="0"/>
              <a:t>Faktori rizika su siromaštvo, postkonfliktno društvo, društvo u tranziciji, kvalitet zdravstvene i socijalne zaštite...</a:t>
            </a:r>
          </a:p>
          <a:p>
            <a:r>
              <a:rPr lang="bs-Latn-BA" dirty="0"/>
              <a:t>Mikro i makro faktori kao što su politički faktori, kulturni modeli, društvena pokretljivost, neorganizirano slobodno vrijeme...</a:t>
            </a:r>
          </a:p>
          <a:p>
            <a:r>
              <a:rPr lang="bs-Latn-BA" dirty="0"/>
              <a:t>Ne manje bitni psihički faktori</a:t>
            </a:r>
          </a:p>
          <a:p>
            <a:endParaRPr lang="bs-Latn-BA" dirty="0"/>
          </a:p>
          <a:p>
            <a:pPr>
              <a:buNone/>
            </a:pPr>
            <a:endParaRPr lang="bs-Latn-BA" dirty="0"/>
          </a:p>
          <a:p>
            <a:endParaRPr lang="bs-Latn-B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dirty="0">
                <a:latin typeface="+mn-lt"/>
              </a:rPr>
              <a:t>Vrste prevencije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hr-BA" dirty="0"/>
              <a:t>Primarna - </a:t>
            </a:r>
            <a:r>
              <a:rPr lang="bs-Latn-BA" dirty="0"/>
              <a:t>različitim aktivnostima unaprijed djeluje na moguće uzroke maloljetničkog prestupništva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/>
              <a:t>Sekundarna - usmjerena na identifikaciju i kontrolu simptoma, zaustavljanje daljnjeg napredovanja problema, te pomoć u rješavanju nekog problema koji se već ispoljio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/>
              <a:t>Tercijarna - usmjerena na tretiranje maloljetnika kod kojih se već ispoljilo prestupničko ponašanje, a u cilju sprječavanja recidivizma</a:t>
            </a:r>
            <a:endParaRPr lang="en-US" dirty="0"/>
          </a:p>
          <a:p>
            <a:endParaRPr lang="bs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latin typeface="+mn-lt"/>
              </a:rPr>
              <a:t>Mjere za maloljetnike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bs-Latn-BA" dirty="0"/>
              <a:t>I Odgojne preporuke-prema čl.78.st.1. KZ BiH su :</a:t>
            </a:r>
            <a:br>
              <a:rPr lang="bs-Latn-BA" dirty="0"/>
            </a:br>
            <a:r>
              <a:rPr lang="bs-Latn-BA" dirty="0"/>
              <a:t>-lično izvinjenje oštećenom;</a:t>
            </a:r>
            <a:br>
              <a:rPr lang="bs-Latn-BA" dirty="0"/>
            </a:br>
            <a:r>
              <a:rPr lang="bs-Latn-BA" dirty="0"/>
              <a:t>-naknada štete oštećenom;</a:t>
            </a:r>
            <a:br>
              <a:rPr lang="bs-Latn-BA" dirty="0"/>
            </a:br>
            <a:r>
              <a:rPr lang="bs-Latn-BA" dirty="0"/>
              <a:t>-redovno pohađanje škole;</a:t>
            </a:r>
            <a:br>
              <a:rPr lang="bs-Latn-BA" dirty="0"/>
            </a:br>
            <a:r>
              <a:rPr lang="bs-Latn-BA" dirty="0"/>
              <a:t>-rad u korist humanitarne organizacije ili lokalne zajednice;</a:t>
            </a:r>
            <a:br>
              <a:rPr lang="bs-Latn-BA" dirty="0"/>
            </a:br>
            <a:r>
              <a:rPr lang="bs-Latn-BA" dirty="0"/>
              <a:t>-prihvatanje odgovarajućeg zaposljenja;</a:t>
            </a:r>
            <a:br>
              <a:rPr lang="bs-Latn-BA" dirty="0"/>
            </a:br>
            <a:r>
              <a:rPr lang="bs-Latn-BA" dirty="0"/>
              <a:t>-liječenje u odgovarajućoj zdravstvenoj ustanovi;</a:t>
            </a:r>
            <a:br>
              <a:rPr lang="bs-Latn-BA" dirty="0"/>
            </a:br>
            <a:r>
              <a:rPr lang="bs-Latn-BA" dirty="0"/>
              <a:t>-posjećivanje odgovjnih,obrazovnih,psiholoških i drugih savjetovališta.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357190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</p:spPr>
        <p:txBody>
          <a:bodyPr>
            <a:normAutofit/>
          </a:bodyPr>
          <a:lstStyle/>
          <a:p>
            <a:r>
              <a:rPr lang="bs-Latn-BA" dirty="0"/>
              <a:t>II Odgojne mjere: 1. disciplinska mjera upućivanja u disciplinski centar za maloljetnike, </a:t>
            </a:r>
            <a:br>
              <a:rPr lang="bs-Latn-BA" dirty="0"/>
            </a:br>
            <a:r>
              <a:rPr lang="bs-Latn-BA" dirty="0"/>
              <a:t>2. mjere pojačanog nadzora od strane roditelja, usvojilaca ili staraoca, </a:t>
            </a:r>
            <a:br>
              <a:rPr lang="bs-Latn-BA" dirty="0"/>
            </a:br>
            <a:r>
              <a:rPr lang="bs-Latn-BA" dirty="0"/>
              <a:t>3. pojačan nadzor u drugoj porodici, </a:t>
            </a:r>
            <a:br>
              <a:rPr lang="bs-Latn-BA" dirty="0"/>
            </a:br>
            <a:r>
              <a:rPr lang="bs-Latn-BA" dirty="0"/>
              <a:t>4. pojačan nadzor nadležnog organa socijalne zaštite i </a:t>
            </a:r>
            <a:br>
              <a:rPr lang="bs-Latn-BA" dirty="0"/>
            </a:br>
            <a:r>
              <a:rPr lang="bs-Latn-BA" dirty="0"/>
              <a:t>5. zavodske mjere, a to su: </a:t>
            </a:r>
            <a:br>
              <a:rPr lang="bs-Latn-BA" dirty="0"/>
            </a:br>
            <a:r>
              <a:rPr lang="bs-Latn-BA" dirty="0"/>
              <a:t>a) upućivanje u odgojnu ustanovu, </a:t>
            </a:r>
            <a:br>
              <a:rPr lang="bs-Latn-BA" dirty="0"/>
            </a:br>
            <a:r>
              <a:rPr lang="bs-Latn-BA" dirty="0"/>
              <a:t>b) upućivanje u odgojno popravni dom, </a:t>
            </a:r>
            <a:br>
              <a:rPr lang="bs-Latn-BA" dirty="0"/>
            </a:br>
            <a:r>
              <a:rPr lang="bs-Latn-BA" dirty="0"/>
              <a:t>c) upućivanje u drugu ustanovu za osposobljavanje.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928694"/>
          </a:xfrm>
        </p:spPr>
        <p:txBody>
          <a:bodyPr/>
          <a:lstStyle/>
          <a:p>
            <a:r>
              <a:rPr lang="bs-Latn-BA" dirty="0">
                <a:latin typeface="+mn-lt"/>
              </a:rPr>
              <a:t>Centar za socijalni 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lnSpcReduction="10000"/>
          </a:bodyPr>
          <a:lstStyle/>
          <a:p>
            <a:r>
              <a:rPr lang="bs-Latn-BA" sz="3200" dirty="0"/>
              <a:t>Važan faktor u ublažavanju otklanjanja prestupničkog ponašanja djece i mladih</a:t>
            </a:r>
          </a:p>
          <a:p>
            <a:r>
              <a:rPr lang="bs-Latn-BA" sz="3200" dirty="0"/>
              <a:t>Centar za socijalni rad dužan je pomoći u ostavarenju uslova za vraćanje maloljetnika u njegovu porodicu iz koje je izdvojen.</a:t>
            </a:r>
          </a:p>
          <a:p>
            <a:r>
              <a:rPr lang="bs-Latn-BA" sz="3200" dirty="0"/>
              <a:t>Dužan da ostvaruje kontakt sa maloljetnom osobom i njegovim roditeljima, ali i sa školom, ili pravnim licima gdje maloljetnik radi.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598</TotalTime>
  <Words>1016</Words>
  <Application>Microsoft Office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Georgia</vt:lpstr>
      <vt:lpstr>Trebuchet MS</vt:lpstr>
      <vt:lpstr>Wingdings 2</vt:lpstr>
      <vt:lpstr>Urban</vt:lpstr>
      <vt:lpstr>PREVENCIJA MALOLJETNIČKOG PRESTUPNIŠTVA</vt:lpstr>
      <vt:lpstr>Uvod</vt:lpstr>
      <vt:lpstr>Pravni dokumenti o zaštiti djece</vt:lpstr>
      <vt:lpstr>Maloljetničko prestupništvo</vt:lpstr>
      <vt:lpstr>Faktori maloljetničkog prestupništva</vt:lpstr>
      <vt:lpstr>Vrste prevencije</vt:lpstr>
      <vt:lpstr>Mjere za maloljetnike</vt:lpstr>
      <vt:lpstr>PowerPoint Presentation</vt:lpstr>
      <vt:lpstr>Centar za socijalni rad</vt:lpstr>
      <vt:lpstr>PowerPoint Presentation</vt:lpstr>
      <vt:lpstr>Kako smanjiti maloljetničko prestupništvo?</vt:lpstr>
      <vt:lpstr>PowerPoint Presentation</vt:lpstr>
      <vt:lpstr>Odluka o usvajanju Akcionog plana za djecu BiH (2015-2018 g.)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Ena Gotovuša</cp:lastModifiedBy>
  <cp:revision>16</cp:revision>
  <dcterms:created xsi:type="dcterms:W3CDTF">2020-05-15T15:34:52Z</dcterms:created>
  <dcterms:modified xsi:type="dcterms:W3CDTF">2020-05-18T09:29:03Z</dcterms:modified>
</cp:coreProperties>
</file>