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67" r:id="rId3"/>
    <p:sldId id="274" r:id="rId4"/>
    <p:sldId id="275" r:id="rId5"/>
    <p:sldId id="268" r:id="rId6"/>
    <p:sldId id="276" r:id="rId7"/>
    <p:sldId id="277" r:id="rId8"/>
    <p:sldId id="278" r:id="rId9"/>
    <p:sldId id="279" r:id="rId10"/>
    <p:sldId id="280" r:id="rId11"/>
    <p:sldId id="281" r:id="rId12"/>
    <p:sldId id="269" r:id="rId13"/>
    <p:sldId id="270" r:id="rId14"/>
    <p:sldId id="271" r:id="rId15"/>
    <p:sldId id="272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7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>
      <p:cViewPr varScale="1">
        <p:scale>
          <a:sx n="68" d="100"/>
          <a:sy n="68" d="100"/>
        </p:scale>
        <p:origin x="145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475D15-E477-454D-881A-2ED307CCBB57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057FAD-403B-4B79-AAF7-E01A984BC2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139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057FAD-403B-4B79-AAF7-E01A984BC2E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436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F304F-0D31-4CDC-B060-B36603C937EF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798D-D29B-456D-BB8C-A37DAE4D0A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F304F-0D31-4CDC-B060-B36603C937EF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798D-D29B-456D-BB8C-A37DAE4D0A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F304F-0D31-4CDC-B060-B36603C937EF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798D-D29B-456D-BB8C-A37DAE4D0A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F304F-0D31-4CDC-B060-B36603C937EF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798D-D29B-456D-BB8C-A37DAE4D0A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F304F-0D31-4CDC-B060-B36603C937EF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798D-D29B-456D-BB8C-A37DAE4D0A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F304F-0D31-4CDC-B060-B36603C937EF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798D-D29B-456D-BB8C-A37DAE4D0A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F304F-0D31-4CDC-B060-B36603C937EF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798D-D29B-456D-BB8C-A37DAE4D0A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F304F-0D31-4CDC-B060-B36603C937EF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798D-D29B-456D-BB8C-A37DAE4D0AF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F304F-0D31-4CDC-B060-B36603C937EF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C798D-D29B-456D-BB8C-A37DAE4D0AF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F304F-0D31-4CDC-B060-B36603C937EF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798D-D29B-456D-BB8C-A37DAE4D0A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F304F-0D31-4CDC-B060-B36603C937EF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798D-D29B-456D-BB8C-A37DAE4D0AF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770C798D-D29B-456D-BB8C-A37DAE4D0AF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5DF304F-0D31-4CDC-B060-B36603C937EF}" type="datetimeFigureOut">
              <a:rPr lang="en-US" smtClean="0"/>
              <a:t>5/4/2020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raction.org/wp-content/uploads/Evropska-zatvorska-pravila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urochips.org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996952"/>
            <a:ext cx="7632848" cy="1873895"/>
          </a:xfrm>
        </p:spPr>
        <p:txBody>
          <a:bodyPr/>
          <a:lstStyle/>
          <a:p>
            <a:pPr algn="ctr"/>
            <a:r>
              <a:rPr lang="hr-H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Osuđenice/Osuđenici kao roditelji i položaj njihovog djeteta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5445224"/>
            <a:ext cx="6461760" cy="1066800"/>
          </a:xfrm>
        </p:spPr>
        <p:txBody>
          <a:bodyPr/>
          <a:lstStyle/>
          <a:p>
            <a:r>
              <a:rPr lang="hr-H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ŠKAMO ADNA,</a:t>
            </a:r>
          </a:p>
          <a:p>
            <a:r>
              <a:rPr lang="hr-H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KOVAČEVIĆ DINO.</a:t>
            </a:r>
          </a:p>
        </p:txBody>
      </p:sp>
      <p:pic>
        <p:nvPicPr>
          <p:cNvPr id="1026" name="Picture 2" descr="Srodna slik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6459970" cy="322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80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-243408"/>
            <a:ext cx="7620000" cy="1143000"/>
          </a:xfrm>
        </p:spPr>
        <p:txBody>
          <a:bodyPr/>
          <a:lstStyle/>
          <a:p>
            <a:pPr algn="ctr"/>
            <a:r>
              <a:rPr lang="hr-HR" dirty="0"/>
              <a:t>Djeca zatvorenika – prava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704"/>
            <a:ext cx="8388424" cy="6064318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hr-HR" sz="2000" dirty="0"/>
              <a:t> </a:t>
            </a:r>
            <a:r>
              <a:rPr lang="hr-HR" sz="1800" dirty="0"/>
              <a:t>Pravo djeteta da živi sa roditeljem – </a:t>
            </a:r>
            <a:r>
              <a:rPr lang="hr-HR" sz="1800" i="1" dirty="0"/>
              <a:t>pravo relativnog karaktera</a:t>
            </a:r>
          </a:p>
          <a:p>
            <a:pPr algn="just">
              <a:buFont typeface="Wingdings" pitchFamily="2" charset="2"/>
              <a:buChar char="q"/>
            </a:pPr>
            <a:r>
              <a:rPr lang="hr-HR" sz="1800" b="1" dirty="0"/>
              <a:t>Ustav Bosne i Hercegovine</a:t>
            </a:r>
            <a:r>
              <a:rPr lang="hr-HR" sz="1800" dirty="0"/>
              <a:t> u svom normativnom dijelu ne garantuje izričito prava djeteta, osim prava na porodični život.</a:t>
            </a:r>
          </a:p>
          <a:p>
            <a:pPr marL="114300" indent="0" algn="just">
              <a:buNone/>
            </a:pPr>
            <a:endParaRPr lang="hr-HR" sz="2000" i="1" dirty="0"/>
          </a:p>
          <a:p>
            <a:pPr algn="just">
              <a:buFont typeface="Wingdings" pitchFamily="2" charset="2"/>
              <a:buChar char="q"/>
            </a:pPr>
            <a:r>
              <a:rPr lang="hr-HR" sz="2000" i="1" dirty="0"/>
              <a:t> „Dijete ima pravo živjeti sa roditeljima. Ako ne živi sa oba ili sa jednim roditeljem, pravo je djeteta da redovno održava osobne odnose i neposredne kontakte sa roditeljem sa kojim ne živi.” </a:t>
            </a:r>
            <a:r>
              <a:rPr lang="hr-H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Porodični zakon FBiH, član 124. stav 2.</a:t>
            </a:r>
          </a:p>
          <a:p>
            <a:pPr marL="114300" indent="0" algn="just">
              <a:buNone/>
            </a:pPr>
            <a:endParaRPr lang="hr-H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q"/>
            </a:pPr>
            <a:r>
              <a:rPr lang="hr-HR" sz="2000" dirty="0"/>
              <a:t> </a:t>
            </a:r>
            <a:r>
              <a:rPr lang="hr-HR" sz="1800" dirty="0"/>
              <a:t>Evropska zatvorska pravila (</a:t>
            </a:r>
            <a:r>
              <a:rPr lang="hr-H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European Prison Rules</a:t>
            </a:r>
            <a:r>
              <a:rPr lang="hr-HR" sz="1800" dirty="0"/>
              <a:t>, EPR), 2006.</a:t>
            </a:r>
          </a:p>
          <a:p>
            <a:pPr marL="114300" indent="0" algn="just">
              <a:buNone/>
            </a:pPr>
            <a:r>
              <a:rPr lang="hr-HR" sz="1800" dirty="0">
                <a:solidFill>
                  <a:srgbClr val="FF0000"/>
                </a:solidFill>
              </a:rPr>
              <a:t>Pogledati:</a:t>
            </a:r>
            <a:r>
              <a:rPr lang="hr-HR" sz="1800" dirty="0">
                <a:solidFill>
                  <a:schemeClr val="accent4"/>
                </a:solidFill>
              </a:rPr>
              <a:t> </a:t>
            </a:r>
            <a:r>
              <a:rPr lang="en-GB" sz="1800" dirty="0">
                <a:solidFill>
                  <a:schemeClr val="accent4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http://www.hraction.org/wp-content/uploads/Evropska-zatvorska-pravila.pdf</a:t>
            </a:r>
            <a:r>
              <a:rPr lang="bs-Latn-BA" sz="1800" dirty="0">
                <a:solidFill>
                  <a:schemeClr val="accent4"/>
                </a:solidFill>
              </a:rPr>
              <a:t> </a:t>
            </a:r>
            <a:r>
              <a:rPr lang="bs-Latn-BA" sz="1800" dirty="0"/>
              <a:t>(strane 28. i 29.)</a:t>
            </a:r>
            <a:endParaRPr lang="hr-HR" sz="1800" dirty="0"/>
          </a:p>
          <a:p>
            <a:pPr algn="just">
              <a:buFont typeface="Wingdings" pitchFamily="2" charset="2"/>
              <a:buChar char="q"/>
            </a:pPr>
            <a:r>
              <a:rPr lang="hr-HR" sz="1800" dirty="0"/>
              <a:t> The European Network for Children of Imprisoned Parents </a:t>
            </a:r>
            <a:r>
              <a:rPr lang="hr-H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(EUROCHIPS), </a:t>
            </a:r>
            <a:r>
              <a:rPr lang="hr-HR" sz="1800" dirty="0"/>
              <a:t>Evropski odbor za djecu čiji su roditelji u zatvoru.</a:t>
            </a:r>
          </a:p>
          <a:p>
            <a:pPr marL="114300" indent="0" algn="just">
              <a:buNone/>
            </a:pPr>
            <a:endParaRPr lang="hr-HR" sz="2000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bs-Latn-BA" sz="2000" i="1" dirty="0"/>
              <a:t>„U svim akcijama koje se odnose na djecu, bilo da ih poduzimaju javne ili privatne ustanove socijalne skrbi, sudovi, državna uprava ili zakonodavna tijela, najbolji interes djeteta mora imati prednost.“ </a:t>
            </a:r>
            <a:r>
              <a:rPr lang="bs-Latn-BA" sz="1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hr-HR" sz="1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Konvencije o pravima djeteta čl. 3 st 1.)</a:t>
            </a:r>
            <a:endParaRPr lang="bs-Latn-BA" sz="11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4300" indent="0">
              <a:buNone/>
            </a:pPr>
            <a:endParaRPr lang="hr-HR" sz="2000" dirty="0"/>
          </a:p>
          <a:p>
            <a:pPr>
              <a:buFont typeface="Wingdings" pitchFamily="2" charset="2"/>
              <a:buChar char="q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1792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4D593-983D-4CBB-BBDB-0FA5BC135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3226" y="1844824"/>
            <a:ext cx="2907206" cy="3169663"/>
          </a:xfrm>
        </p:spPr>
        <p:txBody>
          <a:bodyPr>
            <a:normAutofit/>
          </a:bodyPr>
          <a:lstStyle/>
          <a:p>
            <a:pPr algn="just"/>
            <a:r>
              <a:rPr lang="en-GB" dirty="0" err="1"/>
              <a:t>Prema</a:t>
            </a:r>
            <a:r>
              <a:rPr lang="en-GB" dirty="0"/>
              <a:t> </a:t>
            </a:r>
            <a:r>
              <a:rPr lang="en-GB" dirty="0" err="1"/>
              <a:t>procjenama</a:t>
            </a:r>
            <a:r>
              <a:rPr lang="en-GB" dirty="0"/>
              <a:t> EUROCHIPS-a </a:t>
            </a:r>
            <a:r>
              <a:rPr lang="en-GB" dirty="0" err="1"/>
              <a:t>oko</a:t>
            </a:r>
            <a:r>
              <a:rPr lang="en-GB" dirty="0"/>
              <a:t> </a:t>
            </a:r>
            <a:r>
              <a:rPr lang="en-GB" b="1" dirty="0">
                <a:solidFill>
                  <a:srgbClr val="FF0000"/>
                </a:solidFill>
              </a:rPr>
              <a:t>800 000 </a:t>
            </a:r>
            <a:r>
              <a:rPr lang="en-GB" b="1" dirty="0" err="1">
                <a:solidFill>
                  <a:srgbClr val="FF0000"/>
                </a:solidFill>
              </a:rPr>
              <a:t>djece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dirty="0" err="1"/>
              <a:t>diljem</a:t>
            </a:r>
            <a:r>
              <a:rPr lang="en-GB" dirty="0"/>
              <a:t> </a:t>
            </a:r>
            <a:r>
              <a:rPr lang="bs-Latn-BA" dirty="0"/>
              <a:t>EU </a:t>
            </a:r>
            <a:r>
              <a:rPr lang="en-GB" dirty="0"/>
              <a:t>je </a:t>
            </a:r>
            <a:r>
              <a:rPr lang="en-GB" dirty="0" err="1">
                <a:solidFill>
                  <a:srgbClr val="FF0000"/>
                </a:solidFill>
              </a:rPr>
              <a:t>svaki</a:t>
            </a:r>
            <a:r>
              <a:rPr lang="en-GB" dirty="0">
                <a:solidFill>
                  <a:srgbClr val="FF0000"/>
                </a:solidFill>
              </a:rPr>
              <a:t> dan </a:t>
            </a:r>
            <a:r>
              <a:rPr lang="en-GB" dirty="0" err="1">
                <a:solidFill>
                  <a:srgbClr val="FF0000"/>
                </a:solidFill>
              </a:rPr>
              <a:t>odvojeno</a:t>
            </a:r>
            <a:r>
              <a:rPr lang="en-GB" dirty="0">
                <a:solidFill>
                  <a:srgbClr val="FF0000"/>
                </a:solidFill>
              </a:rPr>
              <a:t> od </a:t>
            </a:r>
            <a:r>
              <a:rPr lang="en-GB" dirty="0" err="1">
                <a:solidFill>
                  <a:srgbClr val="FF0000"/>
                </a:solidFill>
              </a:rPr>
              <a:t>roditelja</a:t>
            </a:r>
            <a:r>
              <a:rPr lang="en-GB" dirty="0"/>
              <a:t> </a:t>
            </a:r>
            <a:r>
              <a:rPr lang="en-GB" dirty="0" err="1"/>
              <a:t>koji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u </a:t>
            </a:r>
            <a:r>
              <a:rPr lang="en-GB" dirty="0" err="1"/>
              <a:t>zatvoru</a:t>
            </a:r>
            <a:r>
              <a:rPr lang="bs-Latn-BA" dirty="0"/>
              <a:t> </a:t>
            </a:r>
            <a:r>
              <a:rPr lang="hr-HR" dirty="0"/>
              <a:t>(EUROCHIPS, 2011.).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3997AC-AC54-40F5-A361-13E86FEEC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556792"/>
            <a:ext cx="5301706" cy="316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12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B1544-D9C7-467D-9F91-4153F7C5F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548680"/>
            <a:ext cx="7620000" cy="480060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bs-Latn-BA" i="1" dirty="0"/>
              <a:t>Zakon o izvršenju krivičnih sankcija Federacije BiH,</a:t>
            </a:r>
            <a:br>
              <a:rPr lang="bs-Latn-BA" i="1" dirty="0"/>
            </a:br>
            <a:r>
              <a:rPr lang="bs-Latn-BA" i="1" dirty="0"/>
              <a:t> („dijete uz majku...”)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bs-Latn-BA" i="1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bs-Latn-BA" i="1" dirty="0"/>
              <a:t>„Dijete može ostati uz majku, </a:t>
            </a:r>
            <a:r>
              <a:rPr lang="bs-Latn-BA" i="1" dirty="0">
                <a:solidFill>
                  <a:srgbClr val="FF0000"/>
                </a:solidFill>
              </a:rPr>
              <a:t>na njezin zahtjev</a:t>
            </a:r>
            <a:r>
              <a:rPr lang="bs-Latn-BA" i="1" dirty="0"/>
              <a:t>, </a:t>
            </a:r>
            <a:r>
              <a:rPr lang="bs-Latn-BA" i="1" dirty="0">
                <a:solidFill>
                  <a:srgbClr val="FF0000"/>
                </a:solidFill>
              </a:rPr>
              <a:t>do navršene tri godine života</a:t>
            </a:r>
            <a:r>
              <a:rPr lang="bs-Latn-BA" i="1" dirty="0"/>
              <a:t>, a nakon toga predaje se, u sporazumu s majkom, porodici ili nadležnom organu socijalne skrbi, koji će poduzeti potrebne mjere za smještaj djeteta.“ </a:t>
            </a:r>
            <a:r>
              <a:rPr lang="bs-Latn-BA" dirty="0"/>
              <a:t>(</a:t>
            </a:r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Zakon o izvršenju krivičnih sankcija FBiH</a:t>
            </a:r>
            <a:r>
              <a:rPr lang="hr-HR" dirty="0"/>
              <a:t>, </a:t>
            </a:r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čl. 48 (2))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6D8A98-4181-4823-8001-F16A91FFA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4145684"/>
            <a:ext cx="3809988" cy="213285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335171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Konvencija o pravima djeteta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q"/>
            </a:pPr>
            <a:r>
              <a:rPr lang="hr-HR" dirty="0"/>
              <a:t> „Države stranke osigurat će da se dijete </a:t>
            </a:r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 odvaja od svojih roditelja </a:t>
            </a:r>
            <a:r>
              <a:rPr lang="hr-HR" dirty="0"/>
              <a:t>protiv njihove volje, </a:t>
            </a:r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osim kada nadležne vlasti </a:t>
            </a:r>
            <a:r>
              <a:rPr lang="hr-HR" dirty="0"/>
              <a:t>pod sudbenim nadzorom odluče, u skladu s važećim zakonima i postupcima, da je odvajanje potrebno radi dobrobiti djeteta...” (član 9. stav  1 .)</a:t>
            </a:r>
          </a:p>
          <a:p>
            <a:pPr algn="just">
              <a:buFont typeface="Wingdings" pitchFamily="2" charset="2"/>
              <a:buChar char="q"/>
            </a:pPr>
            <a:r>
              <a:rPr lang="hr-HR" dirty="0"/>
              <a:t> „Države stranke poštivat će pravo djeteta koje je odvojeno od jednoga ili oba roditelja </a:t>
            </a:r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redovito održava osobne i neposredne odnose s oba roditelja </a:t>
            </a:r>
            <a:r>
              <a:rPr lang="hr-HR" dirty="0"/>
              <a:t>ako se time ne ugrožava njegova dobrobit.” (član 9. stav 3.)</a:t>
            </a:r>
          </a:p>
        </p:txBody>
      </p:sp>
      <p:pic>
        <p:nvPicPr>
          <p:cNvPr id="1026" name="Picture 2" descr="Srodna sli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936473"/>
            <a:ext cx="3810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022250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96FA9-C747-46AC-A9E8-03B9827DC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ZIKS BiH vs ZIKS FBiH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CC72A-6F94-4FB6-9B0C-A912331B5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7620000" cy="5251722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hr-HR" i="1" dirty="0"/>
              <a:t> Član 64 normira prava pritvorenika i zatvorenika s djecom, regulirajući da lice koje se upućuje u pritvor ili na izdržavanje kazne zatvora ima djecu ili druga lica čiji je on jedini staratelj, Sud će o tome obavijestiti nadležni općinski organ socijalne zaštite </a:t>
            </a:r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(Zakon o izvršenju krivičnih sankcija BiH)</a:t>
            </a:r>
          </a:p>
          <a:p>
            <a:pPr>
              <a:buFont typeface="Wingdings" panose="05000000000000000000" pitchFamily="2" charset="2"/>
              <a:buChar char="q"/>
            </a:pP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hr-HR" i="1" dirty="0"/>
              <a:t>„Ukoliko osuđena osoba koja se upućuje na izdržavanje kazne zatvora ili kućnog zatvora sa elektronskim nadzorom ima maloljetnu djecu ili druge osobe o kojima se isključivo stara, sud će o tome obavijestiti nadležni organ starateljstva. Federalni ministar donosi propis o kriterijima za upućivanje osuđenih osoba na izdržavanje kazne zatvora.” </a:t>
            </a:r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(Zakon o izdržavanju krivičnih sankcija FBiH čl. 26 st. 1 i 2)</a:t>
            </a:r>
          </a:p>
          <a:p>
            <a:pPr marL="114300" indent="0" algn="just">
              <a:buNone/>
            </a:pPr>
            <a:endParaRPr lang="hr-HR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hr-HR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Uporediti ove dvije zakonske norme! Da li postoje razlike?</a:t>
            </a:r>
          </a:p>
          <a:p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4729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E305102-BCBB-48E7-A1F6-16D559F81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2207" y="228600"/>
            <a:ext cx="3302201" cy="6400800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bs-Latn-BA" dirty="0"/>
              <a:t> Ženama se, u pravilu, omogućava porođaj izvan zavoda.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bs-Latn-BA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en-GB" dirty="0" err="1"/>
              <a:t>Kada</a:t>
            </a:r>
            <a:r>
              <a:rPr lang="en-GB" dirty="0"/>
              <a:t> je </a:t>
            </a:r>
            <a:r>
              <a:rPr lang="en-GB" dirty="0" err="1"/>
              <a:t>dijete</a:t>
            </a:r>
            <a:r>
              <a:rPr lang="en-GB" dirty="0"/>
              <a:t> </a:t>
            </a:r>
            <a:r>
              <a:rPr lang="en-GB" dirty="0" err="1"/>
              <a:t>rođeno</a:t>
            </a:r>
            <a:r>
              <a:rPr lang="en-GB" dirty="0"/>
              <a:t> u </a:t>
            </a:r>
            <a:r>
              <a:rPr lang="en-GB" dirty="0" err="1"/>
              <a:t>zavodu</a:t>
            </a:r>
            <a:r>
              <a:rPr lang="en-GB" dirty="0"/>
              <a:t>, </a:t>
            </a:r>
            <a:r>
              <a:rPr lang="en-GB" dirty="0" err="1"/>
              <a:t>taj</a:t>
            </a:r>
            <a:r>
              <a:rPr lang="en-GB" dirty="0"/>
              <a:t> </a:t>
            </a:r>
            <a:r>
              <a:rPr lang="en-GB" dirty="0" err="1"/>
              <a:t>podatak</a:t>
            </a:r>
            <a:r>
              <a:rPr lang="en-GB" dirty="0"/>
              <a:t> </a:t>
            </a:r>
            <a:r>
              <a:rPr lang="en-GB" i="1" dirty="0">
                <a:solidFill>
                  <a:srgbClr val="FF0000"/>
                </a:solidFill>
              </a:rPr>
              <a:t>ne </a:t>
            </a:r>
            <a:r>
              <a:rPr lang="en-GB" i="1" dirty="0" err="1">
                <a:solidFill>
                  <a:srgbClr val="FF0000"/>
                </a:solidFill>
              </a:rPr>
              <a:t>smije</a:t>
            </a:r>
            <a:r>
              <a:rPr lang="en-GB" i="1" dirty="0">
                <a:solidFill>
                  <a:srgbClr val="FF0000"/>
                </a:solidFill>
              </a:rPr>
              <a:t> </a:t>
            </a:r>
            <a:r>
              <a:rPr lang="en-GB" dirty="0" err="1"/>
              <a:t>biti</a:t>
            </a:r>
            <a:r>
              <a:rPr lang="en-GB" dirty="0"/>
              <a:t> </a:t>
            </a:r>
            <a:r>
              <a:rPr lang="en-GB" dirty="0" err="1"/>
              <a:t>upisan</a:t>
            </a:r>
            <a:r>
              <a:rPr lang="en-GB" dirty="0"/>
              <a:t> u </a:t>
            </a:r>
            <a:r>
              <a:rPr lang="en-GB" dirty="0" err="1"/>
              <a:t>rodni</a:t>
            </a:r>
            <a:r>
              <a:rPr lang="en-GB" dirty="0"/>
              <a:t> list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mjesto</a:t>
            </a:r>
            <a:r>
              <a:rPr lang="en-GB" dirty="0"/>
              <a:t> </a:t>
            </a:r>
            <a:r>
              <a:rPr lang="en-GB" dirty="0" err="1"/>
              <a:t>rođenja</a:t>
            </a:r>
            <a:r>
              <a:rPr lang="en-GB" dirty="0"/>
              <a:t>.</a:t>
            </a:r>
            <a:r>
              <a:rPr lang="bs-Latn-BA" dirty="0"/>
              <a:t> (Kako komentarišete ovu zakonsku normu?)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bs-Latn-BA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bs-Latn-BA" dirty="0"/>
              <a:t> </a:t>
            </a:r>
            <a:r>
              <a:rPr lang="pl-PL" dirty="0"/>
              <a:t>U odjeljenju za lica ženskog spola postoji porodiljski odjel i prikladne prostorije za djecu. </a:t>
            </a:r>
            <a:r>
              <a:rPr lang="pl-PL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(Jedini ženski zatvor u Federaciji Bosne i Hercegovine je Kazneno popravni zavod poluotvorenog tipa u Tuzli)</a:t>
            </a:r>
          </a:p>
          <a:p>
            <a:pPr>
              <a:buFont typeface="Wingdings" panose="05000000000000000000" pitchFamily="2" charset="2"/>
              <a:buChar char="q"/>
            </a:pPr>
            <a:endParaRPr lang="pl-PL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114300" indent="0">
              <a:buNone/>
            </a:pPr>
            <a:endParaRPr lang="bs-Latn-BA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8456A5-C218-4C82-B412-B6E482A30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28600"/>
            <a:ext cx="4876800" cy="32385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333C19-2B45-4DE7-91DC-C41BBB1CD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062" y="3742522"/>
            <a:ext cx="4685145" cy="3115478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426533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9B6BD-0812-4961-866A-33F1C835E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332656"/>
            <a:ext cx="7620000" cy="6048672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bs-Latn-BA" dirty="0"/>
              <a:t> </a:t>
            </a:r>
            <a:r>
              <a:rPr lang="bs-Latn-BA" dirty="0">
                <a:solidFill>
                  <a:srgbClr val="FF0000"/>
                </a:solidFill>
              </a:rPr>
              <a:t>Posebnu pažnju </a:t>
            </a:r>
            <a:r>
              <a:rPr lang="bs-Latn-BA" dirty="0"/>
              <a:t>je potrebno obratiti na član 145 ZIKS-a BiH, </a:t>
            </a:r>
            <a:r>
              <a:rPr lang="bs-Latn-BA" i="1" dirty="0"/>
              <a:t>koji omogućuje osuđenom licu koje se nalazi na slobodi može se, na njegovu molbu ili s njegovim pristankom, na molbu članova uže porodice ili na prijedlog nadležnog općinskog organa socijalne zaštite, odgoditi izvršenje kazne zatvor</a:t>
            </a:r>
          </a:p>
          <a:p>
            <a:pPr marL="114300" indent="0" algn="just">
              <a:buNone/>
            </a:pPr>
            <a:endParaRPr lang="bs-Latn-BA" i="1" dirty="0"/>
          </a:p>
          <a:p>
            <a:pPr lvl="3" algn="just">
              <a:buFont typeface="Courier New" panose="02070309020205020404" pitchFamily="49" charset="0"/>
              <a:buChar char="o"/>
            </a:pPr>
            <a:r>
              <a:rPr lang="bs-Latn-BA" i="1" dirty="0"/>
              <a:t> ako je zajedno s osuđenim licem osuđen njegov bračni drug ili drugi članovi zajedničkog domaćinstva ili ako se oni već nalaze na izdržavanju kazne zatvora, a istovremenim izdržavanjem kazne svih tih lica bilo bi ugroženo izdržavanje maloljetnih, bolesnih ili starih članova domaćinstva, najduže šest mjeseci</a:t>
            </a:r>
          </a:p>
          <a:p>
            <a:pPr lvl="3" algn="just">
              <a:buFont typeface="Courier New" panose="02070309020205020404" pitchFamily="49" charset="0"/>
              <a:buChar char="o"/>
            </a:pPr>
            <a:r>
              <a:rPr lang="en-GB" i="1" dirty="0" err="1"/>
              <a:t>osuđeno</a:t>
            </a:r>
            <a:r>
              <a:rPr lang="en-GB" i="1" dirty="0"/>
              <a:t> lice je </a:t>
            </a:r>
            <a:r>
              <a:rPr lang="en-GB" i="1" dirty="0" err="1"/>
              <a:t>žena</a:t>
            </a:r>
            <a:r>
              <a:rPr lang="en-GB" i="1" dirty="0"/>
              <a:t> </a:t>
            </a:r>
            <a:r>
              <a:rPr lang="en-GB" i="1" dirty="0" err="1"/>
              <a:t>koja</a:t>
            </a:r>
            <a:r>
              <a:rPr lang="en-GB" i="1" dirty="0"/>
              <a:t> </a:t>
            </a:r>
            <a:r>
              <a:rPr lang="en-GB" i="1" dirty="0" err="1"/>
              <a:t>doji</a:t>
            </a:r>
            <a:r>
              <a:rPr lang="en-GB" i="1" dirty="0"/>
              <a:t> </a:t>
            </a:r>
            <a:r>
              <a:rPr lang="en-GB" i="1" dirty="0" err="1"/>
              <a:t>dijete</a:t>
            </a:r>
            <a:r>
              <a:rPr lang="en-GB" i="1" dirty="0"/>
              <a:t> </a:t>
            </a:r>
            <a:r>
              <a:rPr lang="en-GB" i="1" dirty="0" err="1"/>
              <a:t>mlađe</a:t>
            </a:r>
            <a:r>
              <a:rPr lang="en-GB" i="1" dirty="0"/>
              <a:t> od </a:t>
            </a:r>
            <a:r>
              <a:rPr lang="en-GB" i="1" dirty="0" err="1"/>
              <a:t>godinu</a:t>
            </a:r>
            <a:r>
              <a:rPr lang="en-GB" i="1" dirty="0"/>
              <a:t> dana </a:t>
            </a:r>
            <a:r>
              <a:rPr lang="en-GB" i="1" dirty="0" err="1"/>
              <a:t>ili</a:t>
            </a:r>
            <a:r>
              <a:rPr lang="en-GB" i="1" dirty="0"/>
              <a:t> </a:t>
            </a:r>
            <a:r>
              <a:rPr lang="en-GB" i="1" dirty="0" err="1"/>
              <a:t>koja</a:t>
            </a:r>
            <a:r>
              <a:rPr lang="en-GB" i="1" dirty="0"/>
              <a:t> je </a:t>
            </a:r>
            <a:r>
              <a:rPr lang="en-GB" i="1" dirty="0" err="1"/>
              <a:t>trudna</a:t>
            </a:r>
            <a:r>
              <a:rPr lang="en-GB" i="1" dirty="0"/>
              <a:t> do </a:t>
            </a:r>
            <a:r>
              <a:rPr lang="en-GB" i="1" dirty="0" err="1"/>
              <a:t>navršene</a:t>
            </a:r>
            <a:r>
              <a:rPr lang="en-GB" i="1" dirty="0"/>
              <a:t> </a:t>
            </a:r>
            <a:r>
              <a:rPr lang="en-GB" i="1" dirty="0" err="1"/>
              <a:t>jedne</a:t>
            </a:r>
            <a:r>
              <a:rPr lang="en-GB" i="1" dirty="0"/>
              <a:t> </a:t>
            </a:r>
            <a:r>
              <a:rPr lang="en-GB" i="1" dirty="0" err="1"/>
              <a:t>godine</a:t>
            </a:r>
            <a:r>
              <a:rPr lang="en-GB" i="1" dirty="0"/>
              <a:t> </a:t>
            </a:r>
            <a:r>
              <a:rPr lang="en-GB" i="1" dirty="0" err="1"/>
              <a:t>života</a:t>
            </a:r>
            <a:r>
              <a:rPr lang="en-GB" i="1" dirty="0"/>
              <a:t> </a:t>
            </a:r>
            <a:r>
              <a:rPr lang="en-GB" i="1" dirty="0" err="1"/>
              <a:t>djeteta</a:t>
            </a:r>
            <a:endParaRPr lang="bs-Latn-BA" i="1" dirty="0"/>
          </a:p>
          <a:p>
            <a:pPr lvl="3" algn="just">
              <a:buFont typeface="Courier New" panose="02070309020205020404" pitchFamily="49" charset="0"/>
              <a:buChar char="o"/>
            </a:pPr>
            <a:r>
              <a:rPr lang="en-GB" i="1" dirty="0" err="1"/>
              <a:t>osuđeno</a:t>
            </a:r>
            <a:r>
              <a:rPr lang="en-GB" i="1" dirty="0"/>
              <a:t> lice je </a:t>
            </a:r>
            <a:r>
              <a:rPr lang="en-GB" i="1" dirty="0" err="1"/>
              <a:t>jedini</a:t>
            </a:r>
            <a:r>
              <a:rPr lang="en-GB" i="1" dirty="0"/>
              <a:t> </a:t>
            </a:r>
            <a:r>
              <a:rPr lang="en-GB" i="1" dirty="0" err="1"/>
              <a:t>hranilac</a:t>
            </a:r>
            <a:r>
              <a:rPr lang="en-GB" i="1" dirty="0"/>
              <a:t> </a:t>
            </a:r>
            <a:r>
              <a:rPr lang="en-GB" i="1" dirty="0" err="1"/>
              <a:t>porodice</a:t>
            </a:r>
            <a:r>
              <a:rPr lang="en-GB" i="1" dirty="0"/>
              <a:t>, a </a:t>
            </a:r>
            <a:r>
              <a:rPr lang="en-GB" i="1" dirty="0" err="1"/>
              <a:t>stupanjem</a:t>
            </a:r>
            <a:r>
              <a:rPr lang="en-GB" i="1" dirty="0"/>
              <a:t> </a:t>
            </a:r>
            <a:r>
              <a:rPr lang="en-GB" i="1" dirty="0" err="1"/>
              <a:t>na</a:t>
            </a:r>
            <a:r>
              <a:rPr lang="en-GB" i="1" dirty="0"/>
              <a:t> </a:t>
            </a:r>
            <a:r>
              <a:rPr lang="en-GB" i="1" dirty="0" err="1"/>
              <a:t>izdržavanje</a:t>
            </a:r>
            <a:r>
              <a:rPr lang="en-GB" i="1" dirty="0"/>
              <a:t> </a:t>
            </a:r>
            <a:r>
              <a:rPr lang="en-GB" i="1" dirty="0" err="1"/>
              <a:t>kazne</a:t>
            </a:r>
            <a:r>
              <a:rPr lang="en-GB" i="1" dirty="0"/>
              <a:t> </a:t>
            </a:r>
            <a:r>
              <a:rPr lang="en-GB" i="1" dirty="0" err="1"/>
              <a:t>zatvora</a:t>
            </a:r>
            <a:r>
              <a:rPr lang="en-GB" i="1" dirty="0"/>
              <a:t> </a:t>
            </a:r>
            <a:r>
              <a:rPr lang="en-GB" i="1" dirty="0" err="1"/>
              <a:t>bilo</a:t>
            </a:r>
            <a:r>
              <a:rPr lang="en-GB" i="1" dirty="0"/>
              <a:t> bi </a:t>
            </a:r>
            <a:r>
              <a:rPr lang="en-GB" i="1" dirty="0" err="1"/>
              <a:t>ugroženo</a:t>
            </a:r>
            <a:r>
              <a:rPr lang="en-GB" i="1" dirty="0"/>
              <a:t> </a:t>
            </a:r>
            <a:r>
              <a:rPr lang="en-GB" i="1" dirty="0" err="1"/>
              <a:t>izdržavanje</a:t>
            </a:r>
            <a:r>
              <a:rPr lang="en-GB" i="1" dirty="0"/>
              <a:t> </a:t>
            </a:r>
            <a:r>
              <a:rPr lang="en-GB" i="1" dirty="0" err="1"/>
              <a:t>porodičnog</a:t>
            </a:r>
            <a:r>
              <a:rPr lang="en-GB" i="1" dirty="0"/>
              <a:t> </a:t>
            </a:r>
            <a:r>
              <a:rPr lang="en-GB" i="1" dirty="0" err="1"/>
              <a:t>domaćinstva</a:t>
            </a:r>
            <a:r>
              <a:rPr lang="en-GB" i="1" dirty="0"/>
              <a:t>.</a:t>
            </a:r>
            <a:endParaRPr lang="bs-Latn-BA" i="1" dirty="0"/>
          </a:p>
          <a:p>
            <a:pPr lvl="3" algn="just">
              <a:buFont typeface="Courier New" panose="02070309020205020404" pitchFamily="49" charset="0"/>
              <a:buChar char="o"/>
            </a:pPr>
            <a:endParaRPr lang="bs-Latn-BA" i="1" dirty="0"/>
          </a:p>
          <a:p>
            <a:pPr lvl="3" algn="just">
              <a:buFont typeface="Courier New" panose="02070309020205020404" pitchFamily="49" charset="0"/>
              <a:buChar char="o"/>
            </a:pPr>
            <a:endParaRPr lang="bs-Latn-BA" i="1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bs-Latn-BA" i="1" dirty="0"/>
              <a:t> </a:t>
            </a:r>
            <a:r>
              <a:rPr lang="bs-Latn-BA" sz="1800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Pogledati sljedeće zakonske odredbe</a:t>
            </a:r>
            <a:r>
              <a:rPr lang="bs-Latn-BA" sz="1800" dirty="0"/>
              <a:t>: - ZIKS BiH član 65, stav 3 i 4; član 21, stav 2; član 165, stav 1; -ZIKS FBiH član 76; član 48, stav 1,2 i 3.</a:t>
            </a:r>
            <a:endParaRPr lang="bs-Latn-BA" i="1" dirty="0"/>
          </a:p>
        </p:txBody>
      </p:sp>
    </p:spTree>
    <p:extLst>
      <p:ext uri="{BB962C8B-B14F-4D97-AF65-F5344CB8AC3E}">
        <p14:creationId xmlns:p14="http://schemas.microsoft.com/office/powerpoint/2010/main" val="3809224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BFCED1E-F1F0-48D9-8B3A-8CA0DBF1FE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561" t="14997" r="25732" b="4251"/>
          <a:stretch/>
        </p:blipFill>
        <p:spPr>
          <a:xfrm>
            <a:off x="539552" y="173110"/>
            <a:ext cx="7272808" cy="651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313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7CE51-5F1C-41B5-B01D-EFA65BEC4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COPE/ EUROCHIPS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288A12-1BDD-43F8-AD97-9A820E25B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i="1" dirty="0" err="1"/>
              <a:t>Evropski</a:t>
            </a:r>
            <a:r>
              <a:rPr lang="en-GB" i="1" dirty="0"/>
              <a:t> </a:t>
            </a:r>
            <a:r>
              <a:rPr lang="en-GB" i="1" dirty="0" err="1"/>
              <a:t>odbor</a:t>
            </a:r>
            <a:r>
              <a:rPr lang="en-GB" i="1" dirty="0"/>
              <a:t> za </a:t>
            </a:r>
            <a:r>
              <a:rPr lang="en-GB" i="1" dirty="0" err="1"/>
              <a:t>djecu</a:t>
            </a:r>
            <a:r>
              <a:rPr lang="en-GB" i="1" dirty="0"/>
              <a:t> </a:t>
            </a:r>
            <a:r>
              <a:rPr lang="en-GB" i="1" dirty="0" err="1"/>
              <a:t>čiji</a:t>
            </a:r>
            <a:r>
              <a:rPr lang="en-GB" i="1" dirty="0"/>
              <a:t> </a:t>
            </a:r>
            <a:r>
              <a:rPr lang="en-GB" i="1" dirty="0" err="1"/>
              <a:t>su</a:t>
            </a:r>
            <a:r>
              <a:rPr lang="en-GB" i="1" dirty="0"/>
              <a:t> </a:t>
            </a:r>
            <a:r>
              <a:rPr lang="en-GB" i="1" dirty="0" err="1"/>
              <a:t>roditelji</a:t>
            </a:r>
            <a:r>
              <a:rPr lang="en-GB" i="1" dirty="0"/>
              <a:t> u </a:t>
            </a:r>
            <a:r>
              <a:rPr lang="en-GB" i="1" dirty="0" err="1"/>
              <a:t>zatvoru</a:t>
            </a:r>
            <a:r>
              <a:rPr lang="en-GB" dirty="0"/>
              <a:t>, je </a:t>
            </a:r>
            <a:r>
              <a:rPr lang="en-GB" dirty="0" err="1"/>
              <a:t>inicijativa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razini</a:t>
            </a:r>
            <a:r>
              <a:rPr lang="en-GB" dirty="0"/>
              <a:t> </a:t>
            </a:r>
            <a:r>
              <a:rPr lang="en-GB" dirty="0" err="1"/>
              <a:t>cijele</a:t>
            </a:r>
            <a:r>
              <a:rPr lang="en-GB" dirty="0"/>
              <a:t> </a:t>
            </a:r>
            <a:r>
              <a:rPr lang="en-GB" dirty="0" err="1"/>
              <a:t>Evrope</a:t>
            </a:r>
            <a:r>
              <a:rPr lang="en-GB" dirty="0"/>
              <a:t> </a:t>
            </a:r>
            <a:r>
              <a:rPr lang="en-GB" dirty="0" err="1"/>
              <a:t>koja</a:t>
            </a:r>
            <a:r>
              <a:rPr lang="en-GB" dirty="0"/>
              <a:t> </a:t>
            </a:r>
            <a:r>
              <a:rPr lang="en-GB" dirty="0" err="1"/>
              <a:t>djeluje</a:t>
            </a:r>
            <a:r>
              <a:rPr lang="en-GB" dirty="0"/>
              <a:t> od 2001. </a:t>
            </a:r>
            <a:r>
              <a:rPr lang="en-GB" dirty="0" err="1"/>
              <a:t>godine</a:t>
            </a:r>
            <a:r>
              <a:rPr lang="en-GB" dirty="0"/>
              <a:t> za </a:t>
            </a:r>
            <a:r>
              <a:rPr lang="en-GB" dirty="0" err="1"/>
              <a:t>dobrobit</a:t>
            </a:r>
            <a:r>
              <a:rPr lang="en-GB" dirty="0"/>
              <a:t> </a:t>
            </a:r>
            <a:r>
              <a:rPr lang="en-GB" dirty="0" err="1"/>
              <a:t>djece</a:t>
            </a:r>
            <a:r>
              <a:rPr lang="en-GB" dirty="0"/>
              <a:t> </a:t>
            </a:r>
            <a:r>
              <a:rPr lang="en-GB" dirty="0" err="1"/>
              <a:t>čiji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roditelji</a:t>
            </a:r>
            <a:r>
              <a:rPr lang="en-GB" dirty="0"/>
              <a:t> u </a:t>
            </a:r>
            <a:r>
              <a:rPr lang="en-GB" dirty="0" err="1"/>
              <a:t>zatvoru</a:t>
            </a:r>
            <a:r>
              <a:rPr lang="bs-Latn-BA" dirty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endParaRPr lang="bs-Latn-BA" dirty="0"/>
          </a:p>
          <a:p>
            <a:pPr>
              <a:buFont typeface="Wingdings" panose="05000000000000000000" pitchFamily="2" charset="2"/>
              <a:buChar char="q"/>
            </a:pPr>
            <a:r>
              <a:rPr lang="bs-Latn-BA" dirty="0"/>
              <a:t> </a:t>
            </a:r>
            <a:r>
              <a:rPr lang="en-GB" i="1" dirty="0" err="1">
                <a:solidFill>
                  <a:schemeClr val="accent5"/>
                </a:solidFill>
              </a:rPr>
              <a:t>glas</a:t>
            </a:r>
            <a:r>
              <a:rPr lang="en-GB" i="1" dirty="0">
                <a:solidFill>
                  <a:schemeClr val="accent5"/>
                </a:solidFill>
              </a:rPr>
              <a:t> </a:t>
            </a:r>
            <a:r>
              <a:rPr lang="en-GB" i="1" dirty="0" err="1">
                <a:solidFill>
                  <a:schemeClr val="accent5"/>
                </a:solidFill>
              </a:rPr>
              <a:t>djece</a:t>
            </a:r>
            <a:r>
              <a:rPr lang="en-GB" i="1" dirty="0">
                <a:solidFill>
                  <a:schemeClr val="accent5"/>
                </a:solidFill>
              </a:rPr>
              <a:t> </a:t>
            </a:r>
            <a:r>
              <a:rPr lang="en-GB" i="1" dirty="0" err="1">
                <a:solidFill>
                  <a:schemeClr val="accent5"/>
                </a:solidFill>
              </a:rPr>
              <a:t>zatvorenika</a:t>
            </a:r>
            <a:r>
              <a:rPr lang="en-GB" i="1" dirty="0">
                <a:solidFill>
                  <a:schemeClr val="accent5"/>
                </a:solidFill>
              </a:rPr>
              <a:t> </a:t>
            </a:r>
            <a:r>
              <a:rPr lang="en-GB" dirty="0" err="1"/>
              <a:t>nastojeći</a:t>
            </a:r>
            <a:r>
              <a:rPr lang="en-GB" dirty="0"/>
              <a:t> </a:t>
            </a:r>
            <a:r>
              <a:rPr lang="en-GB" dirty="0" err="1"/>
              <a:t>educirati</a:t>
            </a:r>
            <a:r>
              <a:rPr lang="en-GB" dirty="0"/>
              <a:t> </a:t>
            </a:r>
            <a:r>
              <a:rPr lang="en-GB" dirty="0" err="1"/>
              <a:t>sudije</a:t>
            </a:r>
            <a:r>
              <a:rPr lang="en-GB" dirty="0"/>
              <a:t>, </a:t>
            </a:r>
            <a:r>
              <a:rPr lang="en-GB" dirty="0" err="1"/>
              <a:t>škole</a:t>
            </a:r>
            <a:r>
              <a:rPr lang="en-GB" dirty="0"/>
              <a:t>, </a:t>
            </a:r>
            <a:r>
              <a:rPr lang="en-GB" dirty="0" err="1"/>
              <a:t>stručnjake</a:t>
            </a:r>
            <a:r>
              <a:rPr lang="en-GB" dirty="0"/>
              <a:t> </a:t>
            </a:r>
            <a:r>
              <a:rPr lang="en-GB" dirty="0" err="1"/>
              <a:t>koji</a:t>
            </a:r>
            <a:r>
              <a:rPr lang="en-GB" dirty="0"/>
              <a:t> </a:t>
            </a:r>
            <a:r>
              <a:rPr lang="en-GB" dirty="0" err="1"/>
              <a:t>rade</a:t>
            </a:r>
            <a:r>
              <a:rPr lang="en-GB" dirty="0"/>
              <a:t> s </a:t>
            </a:r>
            <a:r>
              <a:rPr lang="en-GB" dirty="0" err="1"/>
              <a:t>djecom</a:t>
            </a:r>
            <a:r>
              <a:rPr lang="en-GB" dirty="0"/>
              <a:t>, </a:t>
            </a:r>
            <a:r>
              <a:rPr lang="en-GB" dirty="0" err="1"/>
              <a:t>uposlenike</a:t>
            </a:r>
            <a:r>
              <a:rPr lang="en-GB" dirty="0"/>
              <a:t> </a:t>
            </a:r>
            <a:r>
              <a:rPr lang="en-GB" dirty="0" err="1"/>
              <a:t>zatvora</a:t>
            </a:r>
            <a:r>
              <a:rPr lang="bs-Latn-BA" dirty="0"/>
              <a:t>!</a:t>
            </a:r>
          </a:p>
          <a:p>
            <a:pPr>
              <a:buFont typeface="Wingdings" panose="05000000000000000000" pitchFamily="2" charset="2"/>
              <a:buChar char="q"/>
            </a:pPr>
            <a:endParaRPr lang="bs-Latn-BA" dirty="0"/>
          </a:p>
          <a:p>
            <a:pPr>
              <a:buFont typeface="Wingdings" panose="05000000000000000000" pitchFamily="2" charset="2"/>
              <a:buChar char="q"/>
            </a:pPr>
            <a:r>
              <a:rPr lang="bs-Latn-BA" dirty="0"/>
              <a:t> COPE </a:t>
            </a:r>
            <a:r>
              <a:rPr lang="bs-Latn-B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publicira časopis </a:t>
            </a:r>
            <a:r>
              <a:rPr lang="bs-Latn-BA" dirty="0"/>
              <a:t>u kojem se nastoji prikazati barem dio onoga što djeca zatvorenika diljem Europe proživljavaju: </a:t>
            </a:r>
            <a:r>
              <a:rPr lang="bs-Latn-BA" i="1" dirty="0">
                <a:solidFill>
                  <a:schemeClr val="accent5"/>
                </a:solidFill>
              </a:rPr>
              <a:t>strah od odvajanja od roditelja koji može biti ugrožavajući za njihov psiho-socijalni razvoj, marginalizacija, diskriminacija, socijalna isključenost i pojačano siromaštvo..</a:t>
            </a:r>
          </a:p>
          <a:p>
            <a:pPr>
              <a:buFont typeface="Wingdings" panose="05000000000000000000" pitchFamily="2" charset="2"/>
              <a:buChar char="q"/>
            </a:pPr>
            <a:endParaRPr lang="bs-Latn-BA" i="1" dirty="0">
              <a:solidFill>
                <a:schemeClr val="accent5"/>
              </a:solidFill>
            </a:endParaRPr>
          </a:p>
          <a:p>
            <a:pPr algn="ctr"/>
            <a:r>
              <a:rPr lang="bs-Latn-BA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Pogledati: </a:t>
            </a:r>
            <a:r>
              <a:rPr lang="en-GB" u="sng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http://www.eurochips.org/</a:t>
            </a:r>
            <a:endParaRPr lang="en-GB" i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634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767990-A5CF-41C0-A0CD-82CB83807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7327" y="4314040"/>
            <a:ext cx="4769346" cy="253008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21ABA-F0F1-4C74-A361-A2788A79C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4664"/>
            <a:ext cx="7620000" cy="5996136"/>
          </a:xfrm>
        </p:spPr>
        <p:txBody>
          <a:bodyPr/>
          <a:lstStyle/>
          <a:p>
            <a:pPr algn="ctr">
              <a:buFont typeface="Wingdings" panose="05000000000000000000" pitchFamily="2" charset="2"/>
              <a:buChar char="q"/>
            </a:pPr>
            <a:r>
              <a:rPr lang="en-GB" dirty="0"/>
              <a:t>EUROCHIPS </a:t>
            </a:r>
            <a:r>
              <a:rPr lang="en-GB" dirty="0" err="1"/>
              <a:t>razlikuje</a:t>
            </a:r>
            <a:r>
              <a:rPr lang="en-GB" dirty="0"/>
              <a:t> tri </a:t>
            </a:r>
            <a:r>
              <a:rPr lang="en-GB" dirty="0" err="1"/>
              <a:t>skupine</a:t>
            </a:r>
            <a:r>
              <a:rPr lang="en-GB" dirty="0"/>
              <a:t> </a:t>
            </a:r>
            <a:r>
              <a:rPr lang="en-GB" dirty="0" err="1"/>
              <a:t>zemalja</a:t>
            </a:r>
            <a:r>
              <a:rPr lang="en-GB" dirty="0"/>
              <a:t> </a:t>
            </a:r>
            <a:r>
              <a:rPr lang="en-GB" dirty="0" err="1"/>
              <a:t>vezano</a:t>
            </a:r>
            <a:r>
              <a:rPr lang="en-GB" dirty="0"/>
              <a:t> </a:t>
            </a:r>
            <a:r>
              <a:rPr lang="en-GB" dirty="0" err="1"/>
              <a:t>uz</a:t>
            </a:r>
            <a:r>
              <a:rPr lang="en-GB" dirty="0"/>
              <a:t> </a:t>
            </a:r>
            <a:r>
              <a:rPr lang="en-GB" dirty="0" err="1"/>
              <a:t>zakonom</a:t>
            </a:r>
            <a:r>
              <a:rPr lang="en-GB" dirty="0"/>
              <a:t> </a:t>
            </a:r>
            <a:r>
              <a:rPr lang="en-GB" dirty="0" err="1"/>
              <a:t>propisanu</a:t>
            </a:r>
            <a:r>
              <a:rPr lang="en-GB" dirty="0"/>
              <a:t> </a:t>
            </a:r>
            <a:r>
              <a:rPr lang="en-GB" dirty="0" err="1"/>
              <a:t>dobnu</a:t>
            </a:r>
            <a:r>
              <a:rPr lang="en-GB" dirty="0"/>
              <a:t> </a:t>
            </a:r>
            <a:r>
              <a:rPr lang="en-GB" dirty="0" err="1"/>
              <a:t>granicu</a:t>
            </a:r>
            <a:r>
              <a:rPr lang="en-GB" dirty="0"/>
              <a:t> </a:t>
            </a:r>
            <a:r>
              <a:rPr lang="en-GB" dirty="0" err="1"/>
              <a:t>djeteta</a:t>
            </a:r>
            <a:r>
              <a:rPr lang="en-GB" dirty="0"/>
              <a:t> </a:t>
            </a:r>
            <a:r>
              <a:rPr lang="en-GB" dirty="0" err="1"/>
              <a:t>odnosno</a:t>
            </a:r>
            <a:r>
              <a:rPr lang="en-GB" dirty="0"/>
              <a:t> </a:t>
            </a:r>
            <a:r>
              <a:rPr lang="en-GB" dirty="0" err="1"/>
              <a:t>zemlje</a:t>
            </a:r>
            <a:r>
              <a:rPr lang="en-GB" dirty="0"/>
              <a:t> </a:t>
            </a:r>
            <a:r>
              <a:rPr lang="en-GB" dirty="0" err="1"/>
              <a:t>koje</a:t>
            </a:r>
            <a:r>
              <a:rPr lang="en-GB" dirty="0"/>
              <a:t> </a:t>
            </a:r>
            <a:r>
              <a:rPr lang="en-GB" dirty="0" err="1"/>
              <a:t>dozvoljavaju</a:t>
            </a:r>
            <a:r>
              <a:rPr lang="en-GB" dirty="0"/>
              <a:t> </a:t>
            </a:r>
            <a:r>
              <a:rPr lang="en-GB" dirty="0" err="1"/>
              <a:t>boravak</a:t>
            </a:r>
            <a:r>
              <a:rPr lang="en-GB" dirty="0"/>
              <a:t> u </a:t>
            </a:r>
            <a:r>
              <a:rPr lang="en-GB" dirty="0" err="1"/>
              <a:t>zatvoru</a:t>
            </a:r>
            <a:r>
              <a:rPr lang="en-GB" dirty="0"/>
              <a:t> </a:t>
            </a:r>
            <a:r>
              <a:rPr lang="bs-Latn-BA" dirty="0"/>
              <a:t>:</a:t>
            </a:r>
          </a:p>
          <a:p>
            <a:pPr marL="114300" indent="0" algn="ctr">
              <a:buNone/>
            </a:pPr>
            <a:endParaRPr lang="bs-Latn-BA" dirty="0"/>
          </a:p>
          <a:p>
            <a:pPr lvl="3">
              <a:buFont typeface="Wingdings" panose="05000000000000000000" pitchFamily="2" charset="2"/>
              <a:buChar char="v"/>
            </a:pPr>
            <a:r>
              <a:rPr lang="bs-Latn-BA" dirty="0">
                <a:solidFill>
                  <a:schemeClr val="accent2"/>
                </a:solidFill>
              </a:rPr>
              <a:t> </a:t>
            </a:r>
            <a:r>
              <a:rPr lang="bs-Latn-BA" sz="1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novorođenčad do 18 mjeseci </a:t>
            </a:r>
            <a:r>
              <a:rPr lang="bs-Latn-BA" sz="1800" dirty="0"/>
              <a:t>(</a:t>
            </a:r>
            <a:r>
              <a:rPr lang="hr-HR" sz="1800" dirty="0"/>
              <a:t>Francusku, Ujedinjeno Kraljevstvo, Irsku i Nizozemsku {zatvor zatvorenog tipa})</a:t>
            </a:r>
          </a:p>
          <a:p>
            <a:pPr marL="1051560" lvl="3" indent="0">
              <a:buNone/>
            </a:pPr>
            <a:endParaRPr lang="hr-HR" sz="1800" dirty="0"/>
          </a:p>
          <a:p>
            <a:pPr lvl="3">
              <a:buFont typeface="Wingdings" panose="05000000000000000000" pitchFamily="2" charset="2"/>
              <a:buChar char="v"/>
            </a:pPr>
            <a:r>
              <a:rPr lang="hr-HR" sz="1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Djeca do 3 godine života </a:t>
            </a:r>
            <a:r>
              <a:rPr lang="hr-HR" sz="1800" dirty="0"/>
              <a:t>(uz BiH, Belgija, Danska, Poljska, Španjolska, Finska i Italija. Najmanji broj zemalja odnosno Nizozemska {zatvor otvorenog/poluotvorenog tipa})</a:t>
            </a:r>
          </a:p>
          <a:p>
            <a:pPr lvl="3">
              <a:buFont typeface="Wingdings" panose="05000000000000000000" pitchFamily="2" charset="2"/>
              <a:buChar char="v"/>
            </a:pPr>
            <a:endParaRPr lang="hr-HR" sz="1800" dirty="0"/>
          </a:p>
          <a:p>
            <a:pPr lvl="3">
              <a:buFont typeface="Wingdings" panose="05000000000000000000" pitchFamily="2" charset="2"/>
              <a:buChar char="v"/>
            </a:pPr>
            <a:r>
              <a:rPr lang="hr-HR" sz="1800" dirty="0"/>
              <a:t> </a:t>
            </a:r>
            <a:r>
              <a:rPr lang="hr-HR" sz="1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Djeca do polaska u školu (4 ili 6/7 godina) </a:t>
            </a:r>
            <a:r>
              <a:rPr lang="hr-HR" sz="1800" dirty="0"/>
              <a:t>(Grčka i Njemačka 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074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/>
              <a:t>Pogodnost </a:t>
            </a:r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versus</a:t>
            </a:r>
            <a:r>
              <a:rPr lang="hr-HR" dirty="0"/>
              <a:t> Pravo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8006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hr-HR" dirty="0"/>
              <a:t> </a:t>
            </a:r>
            <a:r>
              <a:rPr lang="hr-HR" i="1" dirty="0"/>
              <a:t>Pravilnik o pogodnostima i godišnjem odmoru zatvorenika koji izdržavaju kaznu zatvora u zavodu za izvršenje krivičnih sankcija i drugih mjera Bosne i Hercegovine: </a:t>
            </a:r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„Za dobro ponašanje i zalaganje na radu zatvorenicima se mogu odobravati pogodnosti” </a:t>
            </a:r>
            <a:r>
              <a:rPr lang="hr-HR" dirty="0"/>
              <a:t>(član 2.)</a:t>
            </a:r>
            <a:endParaRPr lang="en-US" dirty="0"/>
          </a:p>
        </p:txBody>
      </p:sp>
      <p:pic>
        <p:nvPicPr>
          <p:cNvPr id="2052" name="Picture 4" descr="Srodna sli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599" y="3789040"/>
            <a:ext cx="63055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2175722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Okruženje u zatvoru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47629"/>
            <a:ext cx="7620000" cy="1828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hr-HR" dirty="0"/>
              <a:t> Humanizacija i senzibilizacija neprimjerenog i za djecu prijetećeg okruženja ?</a:t>
            </a:r>
          </a:p>
          <a:p>
            <a:pPr>
              <a:buFont typeface="Wingdings" pitchFamily="2" charset="2"/>
              <a:buChar char="q"/>
            </a:pPr>
            <a:r>
              <a:rPr lang="hr-HR" dirty="0"/>
              <a:t> KPZ Bijeljina, 2017. god. ?</a:t>
            </a:r>
          </a:p>
          <a:p>
            <a:pPr>
              <a:buFont typeface="Wingdings" pitchFamily="2" charset="2"/>
              <a:buChar char="q"/>
            </a:pPr>
            <a:r>
              <a:rPr lang="hr-HR" dirty="0"/>
              <a:t> Dječji kutak, „</a:t>
            </a:r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child friendly</a:t>
            </a:r>
            <a:r>
              <a:rPr lang="hr-HR" dirty="0"/>
              <a:t>” okruženje ?</a:t>
            </a:r>
          </a:p>
          <a:p>
            <a:pPr>
              <a:buFont typeface="Wingdings" pitchFamily="2" charset="2"/>
              <a:buChar char="q"/>
            </a:pPr>
            <a:endParaRPr lang="hr-HR" dirty="0"/>
          </a:p>
        </p:txBody>
      </p:sp>
      <p:pic>
        <p:nvPicPr>
          <p:cNvPr id="3078" name="Picture 6" descr="Rezultat slika za svako dijete treba obitel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276429"/>
            <a:ext cx="6101408" cy="3554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546813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zultat slika za DJEÄJI KUTA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-315416"/>
            <a:ext cx="10175073" cy="719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70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620000" cy="3168352"/>
          </a:xfrm>
        </p:spPr>
        <p:txBody>
          <a:bodyPr/>
          <a:lstStyle/>
          <a:p>
            <a:pPr algn="ctr"/>
            <a:r>
              <a:rPr lang="hr-HR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Koje su smetnje u ostvarivanju kontakata djeteta s roditeljem – zatvorenikom  ? 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Srodna slik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276716"/>
            <a:ext cx="259228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Rezultat slika za roditelj u zatvor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376" y="3940749"/>
            <a:ext cx="4968552" cy="291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09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Troškovi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Srodna slik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95500"/>
            <a:ext cx="762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zultat slika za 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660" y="2708920"/>
            <a:ext cx="25908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957575"/>
      </p:ext>
    </p:extLst>
  </p:cSld>
  <p:clrMapOvr>
    <a:masterClrMapping/>
  </p:clrMapOvr>
  <p:transition spd="slow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87208" cy="1143000"/>
          </a:xfrm>
        </p:spPr>
        <p:txBody>
          <a:bodyPr/>
          <a:lstStyle/>
          <a:p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Udaljenost kaznene ustanove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30" name="Picture 10" descr="Rezultat slika za sad kid in 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48" y="1673843"/>
            <a:ext cx="7969485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31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Zabrana kontakta djetetu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Srodna sli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9943"/>
            <a:ext cx="73152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71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Prostor neprilagođen djeci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4" name="Picture 6" descr="Srodna slik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00" y="1484784"/>
            <a:ext cx="7128793" cy="484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99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Pregledi prilikom posjeta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6" name="Picture 8" descr="Rezultat slika za visiting pri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75" y="1484784"/>
            <a:ext cx="7545957" cy="503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34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Čekanje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 descr="Rezultat slika za waiting pris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7128791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493527"/>
      </p:ext>
    </p:extLst>
  </p:cSld>
  <p:clrMapOvr>
    <a:masterClrMapping/>
  </p:clrMapOvr>
  <p:transition spd="slow">
    <p:wheel spokes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538" y="176777"/>
            <a:ext cx="8435280" cy="1143000"/>
          </a:xfrm>
        </p:spPr>
        <p:txBody>
          <a:bodyPr/>
          <a:lstStyle/>
          <a:p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Izostanak iz škole/s posla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6" name="Picture 2" descr="Rezultat slika za classro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1690"/>
            <a:ext cx="7767400" cy="518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Rezultat slika za 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084146"/>
            <a:ext cx="25908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52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Trajanje posjeta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20" name="Picture 4" descr="Rezultat slika za kid visit father in pris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72564"/>
            <a:ext cx="7379523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456391"/>
      </p:ext>
    </p:extLst>
  </p:cSld>
  <p:clrMapOvr>
    <a:masterClrMapping/>
  </p:clrMapOvr>
  <p:transition spd="slow">
    <p:randomBar dir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31224" cy="1143000"/>
          </a:xfrm>
        </p:spPr>
        <p:txBody>
          <a:bodyPr/>
          <a:lstStyle/>
          <a:p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Dijete odbija posjetiti roditelja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6" name="Picture 4" descr="Srodna sli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7620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5402441"/>
      </p:ext>
    </p:extLst>
  </p:cSld>
  <p:clrMapOvr>
    <a:masterClrMapping/>
  </p:clrMapOvr>
  <p:transition spd="slow">
    <p:randomBar dir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Neznanje djeteta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 descr="Srodna sli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26" y="1628800"/>
            <a:ext cx="7489403" cy="4206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60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908720"/>
            <a:ext cx="777686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sz="1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HVALA </a:t>
            </a:r>
            <a:br>
              <a:rPr lang="hr-HR" sz="1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r-HR" sz="1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PAŽNJI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9134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204</TotalTime>
  <Words>1130</Words>
  <Application>Microsoft Office PowerPoint</Application>
  <PresentationFormat>On-screen Show (4:3)</PresentationFormat>
  <Paragraphs>74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Cambria</vt:lpstr>
      <vt:lpstr>Courier New</vt:lpstr>
      <vt:lpstr>Wingdings</vt:lpstr>
      <vt:lpstr>Adjacency</vt:lpstr>
      <vt:lpstr>Osuđenice/Osuđenici kao roditelji i položaj njihovog djeteta</vt:lpstr>
      <vt:lpstr>Djeca zatvorenika – prava ?</vt:lpstr>
      <vt:lpstr>PowerPoint Presentation</vt:lpstr>
      <vt:lpstr>PowerPoint Presentation</vt:lpstr>
      <vt:lpstr>Konvencija o pravima djeteta</vt:lpstr>
      <vt:lpstr>ZIKS BiH vs ZIKS FBiH</vt:lpstr>
      <vt:lpstr>PowerPoint Presentation</vt:lpstr>
      <vt:lpstr>PowerPoint Presentation</vt:lpstr>
      <vt:lpstr>PowerPoint Presentation</vt:lpstr>
      <vt:lpstr>COPE/ EUROCHIPS</vt:lpstr>
      <vt:lpstr>PowerPoint Presentation</vt:lpstr>
      <vt:lpstr>Pogodnost versus Pravo</vt:lpstr>
      <vt:lpstr>Okruženje u zatvoru ?</vt:lpstr>
      <vt:lpstr>PowerPoint Presentation</vt:lpstr>
      <vt:lpstr>Koje su smetnje u ostvarivanju kontakata djeteta s roditeljem – zatvorenikom  ? </vt:lpstr>
      <vt:lpstr>1. Troškovi</vt:lpstr>
      <vt:lpstr>2. Udaljenost kaznene ustanove</vt:lpstr>
      <vt:lpstr>3. Zabrana kontakta djetetu </vt:lpstr>
      <vt:lpstr>4. Prostor neprilagođen djeci</vt:lpstr>
      <vt:lpstr>5. Pregledi prilikom posjeta</vt:lpstr>
      <vt:lpstr>6. Čekanje</vt:lpstr>
      <vt:lpstr>7. Izostanak iz škole/s posla</vt:lpstr>
      <vt:lpstr>8. Trajanje posjeta</vt:lpstr>
      <vt:lpstr>9. Dijete odbija posjetiti roditelja</vt:lpstr>
      <vt:lpstr>10. Neznanje djeteta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Nevidljive žrtve zatvorskog sistema</dc:title>
  <dc:creator>Kovacevic</dc:creator>
  <cp:lastModifiedBy>Ena Gotovuša</cp:lastModifiedBy>
  <cp:revision>23</cp:revision>
  <dcterms:created xsi:type="dcterms:W3CDTF">2018-05-02T12:12:11Z</dcterms:created>
  <dcterms:modified xsi:type="dcterms:W3CDTF">2020-05-04T08:52:27Z</dcterms:modified>
</cp:coreProperties>
</file>