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gif" ContentType="image/gif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Default Extension="jpg" ContentType="image/jpeg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6" r:id="rId1"/>
  </p:sldMasterIdLst>
  <p:sldIdLst>
    <p:sldId id="256" r:id="rId2"/>
    <p:sldId id="277" r:id="rId3"/>
    <p:sldId id="257" r:id="rId4"/>
    <p:sldId id="261" r:id="rId5"/>
    <p:sldId id="258" r:id="rId6"/>
    <p:sldId id="262" r:id="rId7"/>
    <p:sldId id="259" r:id="rId8"/>
    <p:sldId id="263" r:id="rId9"/>
    <p:sldId id="260" r:id="rId10"/>
    <p:sldId id="264" r:id="rId11"/>
    <p:sldId id="265" r:id="rId12"/>
    <p:sldId id="266" r:id="rId13"/>
    <p:sldId id="267" r:id="rId14"/>
    <p:sldId id="268" r:id="rId15"/>
    <p:sldId id="275" r:id="rId16"/>
    <p:sldId id="276" r:id="rId17"/>
    <p:sldId id="270" r:id="rId18"/>
    <p:sldId id="269" r:id="rId19"/>
    <p:sldId id="272" r:id="rId20"/>
    <p:sldId id="279" r:id="rId21"/>
    <p:sldId id="284" r:id="rId22"/>
    <p:sldId id="283" r:id="rId23"/>
    <p:sldId id="281" r:id="rId24"/>
    <p:sldId id="280" r:id="rId25"/>
    <p:sldId id="287" r:id="rId26"/>
    <p:sldId id="286" r:id="rId27"/>
    <p:sldId id="285" r:id="rId28"/>
    <p:sldId id="293" r:id="rId29"/>
    <p:sldId id="273" r:id="rId30"/>
    <p:sldId id="290" r:id="rId31"/>
    <p:sldId id="289" r:id="rId32"/>
    <p:sldId id="288" r:id="rId33"/>
    <p:sldId id="291" r:id="rId34"/>
    <p:sldId id="274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1" d="100"/>
          <a:sy n="71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image" Target="../media/image13.jpg"/><Relationship Id="rId1" Type="http://schemas.openxmlformats.org/officeDocument/2006/relationships/image" Target="../media/image12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87EB4A-C6D2-4C98-A45C-9B6CD874DA38}" type="doc">
      <dgm:prSet loTypeId="urn:microsoft.com/office/officeart/2005/8/layout/chevron1" loCatId="process" qsTypeId="urn:microsoft.com/office/officeart/2005/8/quickstyle/3d2" qsCatId="3D" csTypeId="urn:microsoft.com/office/officeart/2005/8/colors/accent1_2" csCatId="accent1" phldr="1"/>
      <dgm:spPr/>
    </dgm:pt>
    <dgm:pt modelId="{A8EFCD7C-3DE1-4A31-9360-E8771DDEC2E5}">
      <dgm:prSet phldrT="[Text]" custT="1"/>
      <dgm:spPr/>
      <dgm:t>
        <a:bodyPr/>
        <a:lstStyle/>
        <a:p>
          <a:r>
            <a:rPr lang="bs-Latn-BA" sz="2400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Procjena</a:t>
          </a:r>
          <a:endParaRPr lang="en-US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F88A999-F994-43E7-8CE3-1DC7BCB03286}" type="parTrans" cxnId="{72A8B664-B6A5-49F8-9FFD-6809D4238613}">
      <dgm:prSet/>
      <dgm:spPr/>
      <dgm:t>
        <a:bodyPr/>
        <a:lstStyle/>
        <a:p>
          <a:endParaRPr lang="en-US"/>
        </a:p>
      </dgm:t>
    </dgm:pt>
    <dgm:pt modelId="{5C2A5F1B-1A8D-4C3B-90AC-D9B5FD38F09F}" type="sibTrans" cxnId="{72A8B664-B6A5-49F8-9FFD-6809D4238613}">
      <dgm:prSet/>
      <dgm:spPr/>
      <dgm:t>
        <a:bodyPr/>
        <a:lstStyle/>
        <a:p>
          <a:endParaRPr lang="en-US"/>
        </a:p>
      </dgm:t>
    </dgm:pt>
    <dgm:pt modelId="{2E786B5E-3987-407C-A162-ADE288D9A5FD}">
      <dgm:prSet phldrT="[Text]" custT="1"/>
      <dgm:spPr/>
      <dgm:t>
        <a:bodyPr/>
        <a:lstStyle/>
        <a:p>
          <a:r>
            <a:rPr lang="bs-Latn-BA" sz="2400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Planiranje tretmana</a:t>
          </a:r>
          <a:endParaRPr lang="en-US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358F38C-8B33-4BE9-B692-AF6EA6C5B077}" type="parTrans" cxnId="{F5271308-ACFD-4357-83DD-BAA935980F04}">
      <dgm:prSet/>
      <dgm:spPr/>
      <dgm:t>
        <a:bodyPr/>
        <a:lstStyle/>
        <a:p>
          <a:endParaRPr lang="en-US"/>
        </a:p>
      </dgm:t>
    </dgm:pt>
    <dgm:pt modelId="{F49E8B41-CF8A-40FE-A5C8-E087703A5D61}" type="sibTrans" cxnId="{F5271308-ACFD-4357-83DD-BAA935980F04}">
      <dgm:prSet/>
      <dgm:spPr/>
      <dgm:t>
        <a:bodyPr/>
        <a:lstStyle/>
        <a:p>
          <a:endParaRPr lang="en-US"/>
        </a:p>
      </dgm:t>
    </dgm:pt>
    <dgm:pt modelId="{492183C1-9482-4B00-9C8C-E99497131322}">
      <dgm:prSet phldrT="[Text]" custT="1"/>
      <dgm:spPr/>
      <dgm:t>
        <a:bodyPr/>
        <a:lstStyle/>
        <a:p>
          <a:r>
            <a:rPr lang="bs-Latn-BA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Opservacija</a:t>
          </a:r>
          <a:endParaRPr 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CB2B0A1-1100-4145-B340-F9540976A6D4}" type="parTrans" cxnId="{8E34681E-6B60-4044-93B3-858A54D9137E}">
      <dgm:prSet/>
      <dgm:spPr/>
      <dgm:t>
        <a:bodyPr/>
        <a:lstStyle/>
        <a:p>
          <a:endParaRPr lang="en-US"/>
        </a:p>
      </dgm:t>
    </dgm:pt>
    <dgm:pt modelId="{F408B842-12FD-44F2-8CFC-CBF85A49DFBA}" type="sibTrans" cxnId="{8E34681E-6B60-4044-93B3-858A54D9137E}">
      <dgm:prSet/>
      <dgm:spPr/>
      <dgm:t>
        <a:bodyPr/>
        <a:lstStyle/>
        <a:p>
          <a:endParaRPr lang="en-US"/>
        </a:p>
      </dgm:t>
    </dgm:pt>
    <dgm:pt modelId="{8D5B16E1-22D4-471F-BEB0-FF6595409594}" type="pres">
      <dgm:prSet presAssocID="{6987EB4A-C6D2-4C98-A45C-9B6CD874DA38}" presName="Name0" presStyleCnt="0">
        <dgm:presLayoutVars>
          <dgm:dir/>
          <dgm:animLvl val="lvl"/>
          <dgm:resizeHandles val="exact"/>
        </dgm:presLayoutVars>
      </dgm:prSet>
      <dgm:spPr/>
    </dgm:pt>
    <dgm:pt modelId="{14A1904E-8649-45E0-95C7-C0C62FD73454}" type="pres">
      <dgm:prSet presAssocID="{A8EFCD7C-3DE1-4A31-9360-E8771DDEC2E5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5E2B93-3C75-4851-94FA-FCBB022956D4}" type="pres">
      <dgm:prSet presAssocID="{5C2A5F1B-1A8D-4C3B-90AC-D9B5FD38F09F}" presName="parTxOnlySpace" presStyleCnt="0"/>
      <dgm:spPr/>
    </dgm:pt>
    <dgm:pt modelId="{5ECA930E-76D0-4E7E-9A01-EB9B7E71DCF4}" type="pres">
      <dgm:prSet presAssocID="{2E786B5E-3987-407C-A162-ADE288D9A5FD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E3D24D-867E-4BD8-A4A6-89E45074B858}" type="pres">
      <dgm:prSet presAssocID="{F49E8B41-CF8A-40FE-A5C8-E087703A5D61}" presName="parTxOnlySpace" presStyleCnt="0"/>
      <dgm:spPr/>
    </dgm:pt>
    <dgm:pt modelId="{0C83CF78-04CE-4065-AE1C-A19CD36CBC34}" type="pres">
      <dgm:prSet presAssocID="{492183C1-9482-4B00-9C8C-E99497131322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8C67354-ADED-4ED1-821F-EDDA6E5FCA91}" type="presOf" srcId="{492183C1-9482-4B00-9C8C-E99497131322}" destId="{0C83CF78-04CE-4065-AE1C-A19CD36CBC34}" srcOrd="0" destOrd="0" presId="urn:microsoft.com/office/officeart/2005/8/layout/chevron1"/>
    <dgm:cxn modelId="{2BD711F5-2220-43BD-8FF6-D82CAC63175D}" type="presOf" srcId="{A8EFCD7C-3DE1-4A31-9360-E8771DDEC2E5}" destId="{14A1904E-8649-45E0-95C7-C0C62FD73454}" srcOrd="0" destOrd="0" presId="urn:microsoft.com/office/officeart/2005/8/layout/chevron1"/>
    <dgm:cxn modelId="{72A8B664-B6A5-49F8-9FFD-6809D4238613}" srcId="{6987EB4A-C6D2-4C98-A45C-9B6CD874DA38}" destId="{A8EFCD7C-3DE1-4A31-9360-E8771DDEC2E5}" srcOrd="0" destOrd="0" parTransId="{EF88A999-F994-43E7-8CE3-1DC7BCB03286}" sibTransId="{5C2A5F1B-1A8D-4C3B-90AC-D9B5FD38F09F}"/>
    <dgm:cxn modelId="{F5271308-ACFD-4357-83DD-BAA935980F04}" srcId="{6987EB4A-C6D2-4C98-A45C-9B6CD874DA38}" destId="{2E786B5E-3987-407C-A162-ADE288D9A5FD}" srcOrd="1" destOrd="0" parTransId="{4358F38C-8B33-4BE9-B692-AF6EA6C5B077}" sibTransId="{F49E8B41-CF8A-40FE-A5C8-E087703A5D61}"/>
    <dgm:cxn modelId="{25862C4A-B539-42E1-A6FC-377F41F9D78C}" type="presOf" srcId="{6987EB4A-C6D2-4C98-A45C-9B6CD874DA38}" destId="{8D5B16E1-22D4-471F-BEB0-FF6595409594}" srcOrd="0" destOrd="0" presId="urn:microsoft.com/office/officeart/2005/8/layout/chevron1"/>
    <dgm:cxn modelId="{2E4C3B20-DAD6-4BB1-9742-371022698CB6}" type="presOf" srcId="{2E786B5E-3987-407C-A162-ADE288D9A5FD}" destId="{5ECA930E-76D0-4E7E-9A01-EB9B7E71DCF4}" srcOrd="0" destOrd="0" presId="urn:microsoft.com/office/officeart/2005/8/layout/chevron1"/>
    <dgm:cxn modelId="{8E34681E-6B60-4044-93B3-858A54D9137E}" srcId="{6987EB4A-C6D2-4C98-A45C-9B6CD874DA38}" destId="{492183C1-9482-4B00-9C8C-E99497131322}" srcOrd="2" destOrd="0" parTransId="{2CB2B0A1-1100-4145-B340-F9540976A6D4}" sibTransId="{F408B842-12FD-44F2-8CFC-CBF85A49DFBA}"/>
    <dgm:cxn modelId="{00BB5517-B785-4B7D-9CD6-5D91A71D122B}" type="presParOf" srcId="{8D5B16E1-22D4-471F-BEB0-FF6595409594}" destId="{14A1904E-8649-45E0-95C7-C0C62FD73454}" srcOrd="0" destOrd="0" presId="urn:microsoft.com/office/officeart/2005/8/layout/chevron1"/>
    <dgm:cxn modelId="{E9EB1C75-F612-44C3-B363-26BCEFC019B3}" type="presParOf" srcId="{8D5B16E1-22D4-471F-BEB0-FF6595409594}" destId="{2D5E2B93-3C75-4851-94FA-FCBB022956D4}" srcOrd="1" destOrd="0" presId="urn:microsoft.com/office/officeart/2005/8/layout/chevron1"/>
    <dgm:cxn modelId="{74ACDEC1-9DAA-4750-8381-46D13BD5447B}" type="presParOf" srcId="{8D5B16E1-22D4-471F-BEB0-FF6595409594}" destId="{5ECA930E-76D0-4E7E-9A01-EB9B7E71DCF4}" srcOrd="2" destOrd="0" presId="urn:microsoft.com/office/officeart/2005/8/layout/chevron1"/>
    <dgm:cxn modelId="{858A3ED8-8E76-4C77-BDB7-53E8FAAB288D}" type="presParOf" srcId="{8D5B16E1-22D4-471F-BEB0-FF6595409594}" destId="{FBE3D24D-867E-4BD8-A4A6-89E45074B858}" srcOrd="3" destOrd="0" presId="urn:microsoft.com/office/officeart/2005/8/layout/chevron1"/>
    <dgm:cxn modelId="{DA3C1FDE-CCF6-4250-8D99-B8A57DE47E56}" type="presParOf" srcId="{8D5B16E1-22D4-471F-BEB0-FF6595409594}" destId="{0C83CF78-04CE-4065-AE1C-A19CD36CBC34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CFADBBE-1C01-422B-87C3-502304A00BF6}" type="doc">
      <dgm:prSet loTypeId="urn:microsoft.com/office/officeart/2008/layout/BendingPictureSemiTransparentText" loCatId="picture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9804227-9AEF-4743-A59C-6F063B14E1C8}">
      <dgm:prSet phldrT="[Text]" custT="1"/>
      <dgm:spPr/>
      <dgm:t>
        <a:bodyPr/>
        <a:lstStyle/>
        <a:p>
          <a:r>
            <a:rPr lang="bs-Latn-BA" sz="24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Društvo / Vršnjaci</a:t>
          </a:r>
          <a:endParaRPr lang="en-US" sz="24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0BBBBDE-9FEB-41CD-9787-0E4F919E264F}" type="parTrans" cxnId="{95B1C529-6DBF-420E-B020-BA1C909D4A86}">
      <dgm:prSet/>
      <dgm:spPr/>
      <dgm:t>
        <a:bodyPr/>
        <a:lstStyle/>
        <a:p>
          <a:endParaRPr lang="en-US"/>
        </a:p>
      </dgm:t>
    </dgm:pt>
    <dgm:pt modelId="{370F7824-EAA6-4EB2-A6BB-FE11914FD4C4}" type="sibTrans" cxnId="{95B1C529-6DBF-420E-B020-BA1C909D4A86}">
      <dgm:prSet/>
      <dgm:spPr/>
      <dgm:t>
        <a:bodyPr/>
        <a:lstStyle/>
        <a:p>
          <a:endParaRPr lang="en-US"/>
        </a:p>
      </dgm:t>
    </dgm:pt>
    <dgm:pt modelId="{DBF172CC-7BBF-4CE6-B739-20E4530213D6}">
      <dgm:prSet phldrT="[Text]" custT="1"/>
      <dgm:spPr/>
      <dgm:t>
        <a:bodyPr/>
        <a:lstStyle/>
        <a:p>
          <a:r>
            <a:rPr lang="bs-Latn-BA" sz="24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Maloljetničko prijestupništvo</a:t>
          </a:r>
          <a:endParaRPr lang="en-US" sz="24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815A35D-2E7F-4BFA-BBBF-C74FF19033CA}" type="parTrans" cxnId="{7EE19C50-FB19-40F6-88E9-BB46A6BB94F8}">
      <dgm:prSet/>
      <dgm:spPr/>
      <dgm:t>
        <a:bodyPr/>
        <a:lstStyle/>
        <a:p>
          <a:endParaRPr lang="en-US"/>
        </a:p>
      </dgm:t>
    </dgm:pt>
    <dgm:pt modelId="{58E827A6-A51B-44B2-8DCE-136AEA8E4518}" type="sibTrans" cxnId="{7EE19C50-FB19-40F6-88E9-BB46A6BB94F8}">
      <dgm:prSet/>
      <dgm:spPr/>
      <dgm:t>
        <a:bodyPr/>
        <a:lstStyle/>
        <a:p>
          <a:endParaRPr lang="en-US"/>
        </a:p>
      </dgm:t>
    </dgm:pt>
    <dgm:pt modelId="{85D864F1-804A-40DA-8D8C-47101C1B429C}">
      <dgm:prSet phldrT="[Text]" custT="1"/>
      <dgm:spPr/>
      <dgm:t>
        <a:bodyPr/>
        <a:lstStyle/>
        <a:p>
          <a:r>
            <a:rPr lang="bs-Latn-BA" sz="28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Porodica</a:t>
          </a:r>
          <a:endParaRPr lang="en-US" sz="2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1CB9FFE-EE07-40CF-9C01-5B0A2B71F587}" type="sibTrans" cxnId="{DACCD8F5-2294-481B-B74B-6514C822425B}">
      <dgm:prSet/>
      <dgm:spPr/>
      <dgm:t>
        <a:bodyPr/>
        <a:lstStyle/>
        <a:p>
          <a:endParaRPr lang="en-US"/>
        </a:p>
      </dgm:t>
    </dgm:pt>
    <dgm:pt modelId="{C1B12928-F11C-4103-ACE2-00F05E7479ED}" type="parTrans" cxnId="{DACCD8F5-2294-481B-B74B-6514C822425B}">
      <dgm:prSet/>
      <dgm:spPr/>
      <dgm:t>
        <a:bodyPr/>
        <a:lstStyle/>
        <a:p>
          <a:endParaRPr lang="en-US"/>
        </a:p>
      </dgm:t>
    </dgm:pt>
    <dgm:pt modelId="{EAC8A23C-789B-417C-A211-10AD0E3DE9FF}" type="pres">
      <dgm:prSet presAssocID="{DCFADBBE-1C01-422B-87C3-502304A00BF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380238A-267C-4842-9116-A9FEC49AD4AB}" type="pres">
      <dgm:prSet presAssocID="{85D864F1-804A-40DA-8D8C-47101C1B429C}" presName="composite" presStyleCnt="0"/>
      <dgm:spPr/>
    </dgm:pt>
    <dgm:pt modelId="{707209D7-7EF9-40F1-A8F6-50715E77F393}" type="pres">
      <dgm:prSet presAssocID="{85D864F1-804A-40DA-8D8C-47101C1B429C}" presName="rect1" presStyleLbl="bgShp" presStyleIdx="0" presStyleCnt="3" custLinFactNeighborX="-592" custLinFactNeighborY="-276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t="-11000" b="-11000"/>
          </a:stretch>
        </a:blipFill>
      </dgm:spPr>
      <dgm:t>
        <a:bodyPr/>
        <a:lstStyle/>
        <a:p>
          <a:endParaRPr lang="en-US"/>
        </a:p>
      </dgm:t>
    </dgm:pt>
    <dgm:pt modelId="{C3F8ECB4-2A74-4EE0-A3C1-78886B3B37C7}" type="pres">
      <dgm:prSet presAssocID="{85D864F1-804A-40DA-8D8C-47101C1B429C}" presName="rect2" presStyleLbl="trBgShp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A83AB9-B195-4296-8443-4BE4938A683F}" type="pres">
      <dgm:prSet presAssocID="{E1CB9FFE-EE07-40CF-9C01-5B0A2B71F587}" presName="sibTrans" presStyleCnt="0"/>
      <dgm:spPr/>
    </dgm:pt>
    <dgm:pt modelId="{3876341A-2A34-4848-A618-A081AD746F9E}" type="pres">
      <dgm:prSet presAssocID="{29804227-9AEF-4743-A59C-6F063B14E1C8}" presName="composite" presStyleCnt="0"/>
      <dgm:spPr/>
    </dgm:pt>
    <dgm:pt modelId="{F4AEE930-7CBA-4D5B-A60C-6DB8D85015DA}" type="pres">
      <dgm:prSet presAssocID="{29804227-9AEF-4743-A59C-6F063B14E1C8}" presName="rect1" presStyleLbl="bgShp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14000" r="-14000"/>
          </a:stretch>
        </a:blipFill>
      </dgm:spPr>
    </dgm:pt>
    <dgm:pt modelId="{125E1037-BFFB-49A2-9026-0195900C6CF2}" type="pres">
      <dgm:prSet presAssocID="{29804227-9AEF-4743-A59C-6F063B14E1C8}" presName="rect2" presStyleLbl="trBgShp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0E7B62-C801-49AE-9D1C-990C9DFDF180}" type="pres">
      <dgm:prSet presAssocID="{370F7824-EAA6-4EB2-A6BB-FE11914FD4C4}" presName="sibTrans" presStyleCnt="0"/>
      <dgm:spPr/>
    </dgm:pt>
    <dgm:pt modelId="{12CAD8E1-5944-4390-B967-03DF5A20227D}" type="pres">
      <dgm:prSet presAssocID="{DBF172CC-7BBF-4CE6-B739-20E4530213D6}" presName="composite" presStyleCnt="0"/>
      <dgm:spPr/>
    </dgm:pt>
    <dgm:pt modelId="{9AE18FC2-B227-46D2-AAF2-8AD7F06BFDF6}" type="pres">
      <dgm:prSet presAssocID="{DBF172CC-7BBF-4CE6-B739-20E4530213D6}" presName="rect1" presStyleLbl="bgShp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t="-8000" b="-8000"/>
          </a:stretch>
        </a:blipFill>
      </dgm:spPr>
      <dgm:t>
        <a:bodyPr/>
        <a:lstStyle/>
        <a:p>
          <a:endParaRPr lang="en-US"/>
        </a:p>
      </dgm:t>
    </dgm:pt>
    <dgm:pt modelId="{394CF597-15A2-4DEC-A965-3E5DAF6A5364}" type="pres">
      <dgm:prSet presAssocID="{DBF172CC-7BBF-4CE6-B739-20E4530213D6}" presName="rect2" presStyleLbl="trBgShp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3753ADB-7DC5-4A57-A592-251CC2497AA1}" type="presOf" srcId="{DBF172CC-7BBF-4CE6-B739-20E4530213D6}" destId="{394CF597-15A2-4DEC-A965-3E5DAF6A5364}" srcOrd="0" destOrd="0" presId="urn:microsoft.com/office/officeart/2008/layout/BendingPictureSemiTransparentText"/>
    <dgm:cxn modelId="{38189064-A7E9-4138-9866-8A728B946CE3}" type="presOf" srcId="{DCFADBBE-1C01-422B-87C3-502304A00BF6}" destId="{EAC8A23C-789B-417C-A211-10AD0E3DE9FF}" srcOrd="0" destOrd="0" presId="urn:microsoft.com/office/officeart/2008/layout/BendingPictureSemiTransparentText"/>
    <dgm:cxn modelId="{987ED7DB-79FE-4472-AAB9-C01FC835BE11}" type="presOf" srcId="{29804227-9AEF-4743-A59C-6F063B14E1C8}" destId="{125E1037-BFFB-49A2-9026-0195900C6CF2}" srcOrd="0" destOrd="0" presId="urn:microsoft.com/office/officeart/2008/layout/BendingPictureSemiTransparentText"/>
    <dgm:cxn modelId="{F880A7D7-153E-4D73-AEB8-721CB7597797}" type="presOf" srcId="{85D864F1-804A-40DA-8D8C-47101C1B429C}" destId="{C3F8ECB4-2A74-4EE0-A3C1-78886B3B37C7}" srcOrd="0" destOrd="0" presId="urn:microsoft.com/office/officeart/2008/layout/BendingPictureSemiTransparentText"/>
    <dgm:cxn modelId="{DACCD8F5-2294-481B-B74B-6514C822425B}" srcId="{DCFADBBE-1C01-422B-87C3-502304A00BF6}" destId="{85D864F1-804A-40DA-8D8C-47101C1B429C}" srcOrd="0" destOrd="0" parTransId="{C1B12928-F11C-4103-ACE2-00F05E7479ED}" sibTransId="{E1CB9FFE-EE07-40CF-9C01-5B0A2B71F587}"/>
    <dgm:cxn modelId="{95B1C529-6DBF-420E-B020-BA1C909D4A86}" srcId="{DCFADBBE-1C01-422B-87C3-502304A00BF6}" destId="{29804227-9AEF-4743-A59C-6F063B14E1C8}" srcOrd="1" destOrd="0" parTransId="{00BBBBDE-9FEB-41CD-9787-0E4F919E264F}" sibTransId="{370F7824-EAA6-4EB2-A6BB-FE11914FD4C4}"/>
    <dgm:cxn modelId="{7EE19C50-FB19-40F6-88E9-BB46A6BB94F8}" srcId="{DCFADBBE-1C01-422B-87C3-502304A00BF6}" destId="{DBF172CC-7BBF-4CE6-B739-20E4530213D6}" srcOrd="2" destOrd="0" parTransId="{0815A35D-2E7F-4BFA-BBBF-C74FF19033CA}" sibTransId="{58E827A6-A51B-44B2-8DCE-136AEA8E4518}"/>
    <dgm:cxn modelId="{084F35A9-590C-443E-8A34-DB32F3D41A75}" type="presParOf" srcId="{EAC8A23C-789B-417C-A211-10AD0E3DE9FF}" destId="{1380238A-267C-4842-9116-A9FEC49AD4AB}" srcOrd="0" destOrd="0" presId="urn:microsoft.com/office/officeart/2008/layout/BendingPictureSemiTransparentText"/>
    <dgm:cxn modelId="{59191170-3900-4214-8FB5-96A6F6A9F1FF}" type="presParOf" srcId="{1380238A-267C-4842-9116-A9FEC49AD4AB}" destId="{707209D7-7EF9-40F1-A8F6-50715E77F393}" srcOrd="0" destOrd="0" presId="urn:microsoft.com/office/officeart/2008/layout/BendingPictureSemiTransparentText"/>
    <dgm:cxn modelId="{F38E8E6A-6EBA-44FD-8408-3D985CDEE707}" type="presParOf" srcId="{1380238A-267C-4842-9116-A9FEC49AD4AB}" destId="{C3F8ECB4-2A74-4EE0-A3C1-78886B3B37C7}" srcOrd="1" destOrd="0" presId="urn:microsoft.com/office/officeart/2008/layout/BendingPictureSemiTransparentText"/>
    <dgm:cxn modelId="{22864835-7C99-4517-A57B-D106779A7ABC}" type="presParOf" srcId="{EAC8A23C-789B-417C-A211-10AD0E3DE9FF}" destId="{DFA83AB9-B195-4296-8443-4BE4938A683F}" srcOrd="1" destOrd="0" presId="urn:microsoft.com/office/officeart/2008/layout/BendingPictureSemiTransparentText"/>
    <dgm:cxn modelId="{C1E8A258-5736-44AB-AA7A-C5F852D1F169}" type="presParOf" srcId="{EAC8A23C-789B-417C-A211-10AD0E3DE9FF}" destId="{3876341A-2A34-4848-A618-A081AD746F9E}" srcOrd="2" destOrd="0" presId="urn:microsoft.com/office/officeart/2008/layout/BendingPictureSemiTransparentText"/>
    <dgm:cxn modelId="{8C693CCD-9FAC-4002-AC01-C3E1E328D3F5}" type="presParOf" srcId="{3876341A-2A34-4848-A618-A081AD746F9E}" destId="{F4AEE930-7CBA-4D5B-A60C-6DB8D85015DA}" srcOrd="0" destOrd="0" presId="urn:microsoft.com/office/officeart/2008/layout/BendingPictureSemiTransparentText"/>
    <dgm:cxn modelId="{D3E0DF22-51E4-436B-87D8-6A1897FBD13E}" type="presParOf" srcId="{3876341A-2A34-4848-A618-A081AD746F9E}" destId="{125E1037-BFFB-49A2-9026-0195900C6CF2}" srcOrd="1" destOrd="0" presId="urn:microsoft.com/office/officeart/2008/layout/BendingPictureSemiTransparentText"/>
    <dgm:cxn modelId="{E909AF3F-B943-4B7A-A486-F162EA9E593C}" type="presParOf" srcId="{EAC8A23C-789B-417C-A211-10AD0E3DE9FF}" destId="{0A0E7B62-C801-49AE-9D1C-990C9DFDF180}" srcOrd="3" destOrd="0" presId="urn:microsoft.com/office/officeart/2008/layout/BendingPictureSemiTransparentText"/>
    <dgm:cxn modelId="{70FE6C66-DBDC-43E2-B725-5B62582444AA}" type="presParOf" srcId="{EAC8A23C-789B-417C-A211-10AD0E3DE9FF}" destId="{12CAD8E1-5944-4390-B967-03DF5A20227D}" srcOrd="4" destOrd="0" presId="urn:microsoft.com/office/officeart/2008/layout/BendingPictureSemiTransparentText"/>
    <dgm:cxn modelId="{4DB998D1-CABB-4416-90A3-0830B9D62644}" type="presParOf" srcId="{12CAD8E1-5944-4390-B967-03DF5A20227D}" destId="{9AE18FC2-B227-46D2-AAF2-8AD7F06BFDF6}" srcOrd="0" destOrd="0" presId="urn:microsoft.com/office/officeart/2008/layout/BendingPictureSemiTransparentText"/>
    <dgm:cxn modelId="{75454758-5744-4ED5-A7E4-A0F3FFF4BAD8}" type="presParOf" srcId="{12CAD8E1-5944-4390-B967-03DF5A20227D}" destId="{394CF597-15A2-4DEC-A965-3E5DAF6A5364}" srcOrd="1" destOrd="0" presId="urn:microsoft.com/office/officeart/2008/layout/BendingPictureSemiTransparentTex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A1904E-8649-45E0-95C7-C0C62FD73454}">
      <dsp:nvSpPr>
        <dsp:cNvPr id="0" name=""/>
        <dsp:cNvSpPr/>
      </dsp:nvSpPr>
      <dsp:spPr>
        <a:xfrm>
          <a:off x="2366" y="2153895"/>
          <a:ext cx="2883024" cy="115320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4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Procjena</a:t>
          </a:r>
          <a:endParaRPr lang="en-US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78971" y="2153895"/>
        <a:ext cx="1729815" cy="1153209"/>
      </dsp:txXfrm>
    </dsp:sp>
    <dsp:sp modelId="{5ECA930E-76D0-4E7E-9A01-EB9B7E71DCF4}">
      <dsp:nvSpPr>
        <dsp:cNvPr id="0" name=""/>
        <dsp:cNvSpPr/>
      </dsp:nvSpPr>
      <dsp:spPr>
        <a:xfrm>
          <a:off x="2597087" y="2153895"/>
          <a:ext cx="2883024" cy="115320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4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Planiranje tretmana</a:t>
          </a:r>
          <a:endParaRPr lang="en-US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173692" y="2153895"/>
        <a:ext cx="1729815" cy="1153209"/>
      </dsp:txXfrm>
    </dsp:sp>
    <dsp:sp modelId="{0C83CF78-04CE-4065-AE1C-A19CD36CBC34}">
      <dsp:nvSpPr>
        <dsp:cNvPr id="0" name=""/>
        <dsp:cNvSpPr/>
      </dsp:nvSpPr>
      <dsp:spPr>
        <a:xfrm>
          <a:off x="5191809" y="2153895"/>
          <a:ext cx="2883024" cy="115320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Opservacija</a:t>
          </a:r>
          <a:endParaRPr lang="en-U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768414" y="2153895"/>
        <a:ext cx="1729815" cy="11532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7209D7-7EF9-40F1-A8F6-50715E77F393}">
      <dsp:nvSpPr>
        <dsp:cNvPr id="0" name=""/>
        <dsp:cNvSpPr/>
      </dsp:nvSpPr>
      <dsp:spPr>
        <a:xfrm>
          <a:off x="597166" y="0"/>
          <a:ext cx="3508438" cy="300714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00" b="-11000"/>
          </a:stretch>
        </a:blipFill>
        <a:ln>
          <a:noFill/>
        </a:ln>
        <a:effectLst/>
        <a:scene3d>
          <a:camera prst="orthographicFront"/>
          <a:lightRig rig="chilly" dir="t"/>
        </a:scene3d>
        <a:sp3d z="-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F8ECB4-2A74-4EE0-A3C1-78886B3B37C7}">
      <dsp:nvSpPr>
        <dsp:cNvPr id="0" name=""/>
        <dsp:cNvSpPr/>
      </dsp:nvSpPr>
      <dsp:spPr>
        <a:xfrm>
          <a:off x="617936" y="2110134"/>
          <a:ext cx="3508438" cy="721715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15240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800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Porodica</a:t>
          </a:r>
          <a:endParaRPr lang="en-US" sz="2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17936" y="2110134"/>
        <a:ext cx="3508438" cy="721715"/>
      </dsp:txXfrm>
    </dsp:sp>
    <dsp:sp modelId="{F4AEE930-7CBA-4D5B-A60C-6DB8D85015DA}">
      <dsp:nvSpPr>
        <dsp:cNvPr id="0" name=""/>
        <dsp:cNvSpPr/>
      </dsp:nvSpPr>
      <dsp:spPr>
        <a:xfrm>
          <a:off x="4484225" y="5131"/>
          <a:ext cx="3508438" cy="3007146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>
          <a:noFill/>
        </a:ln>
        <a:effectLst/>
        <a:scene3d>
          <a:camera prst="orthographicFront"/>
          <a:lightRig rig="chilly" dir="t"/>
        </a:scene3d>
        <a:sp3d z="-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5E1037-BFFB-49A2-9026-0195900C6CF2}">
      <dsp:nvSpPr>
        <dsp:cNvPr id="0" name=""/>
        <dsp:cNvSpPr/>
      </dsp:nvSpPr>
      <dsp:spPr>
        <a:xfrm>
          <a:off x="4484225" y="2110134"/>
          <a:ext cx="3508438" cy="721715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15240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400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Društvo / Vršnjaci</a:t>
          </a:r>
          <a:endParaRPr lang="en-US" sz="2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484225" y="2110134"/>
        <a:ext cx="3508438" cy="721715"/>
      </dsp:txXfrm>
    </dsp:sp>
    <dsp:sp modelId="{9AE18FC2-B227-46D2-AAF2-8AD7F06BFDF6}">
      <dsp:nvSpPr>
        <dsp:cNvPr id="0" name=""/>
        <dsp:cNvSpPr/>
      </dsp:nvSpPr>
      <dsp:spPr>
        <a:xfrm>
          <a:off x="2551080" y="3363121"/>
          <a:ext cx="3508438" cy="300714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  <a:ln>
          <a:noFill/>
        </a:ln>
        <a:effectLst/>
        <a:scene3d>
          <a:camera prst="orthographicFront"/>
          <a:lightRig rig="chilly" dir="t"/>
        </a:scene3d>
        <a:sp3d z="-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4CF597-15A2-4DEC-A965-3E5DAF6A5364}">
      <dsp:nvSpPr>
        <dsp:cNvPr id="0" name=""/>
        <dsp:cNvSpPr/>
      </dsp:nvSpPr>
      <dsp:spPr>
        <a:xfrm>
          <a:off x="2551080" y="5468124"/>
          <a:ext cx="3508438" cy="721715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15240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2400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Maloljetničko prijestupništvo</a:t>
          </a:r>
          <a:endParaRPr lang="en-US" sz="2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551080" y="5468124"/>
        <a:ext cx="3508438" cy="7217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561C8B27-DC5E-4960-A7AC-52686DC3DA5F}" type="datetimeFigureOut">
              <a:rPr lang="en-US" smtClean="0"/>
              <a:pPr/>
              <a:t>5/15/2020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370B433-49A2-44BB-930E-7C0FCFB4608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C8B27-DC5E-4960-A7AC-52686DC3DA5F}" type="datetimeFigureOut">
              <a:rPr lang="en-US" smtClean="0"/>
              <a:pPr/>
              <a:t>5/15/2020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0B433-49A2-44BB-930E-7C0FCFB460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C8B27-DC5E-4960-A7AC-52686DC3DA5F}" type="datetimeFigureOut">
              <a:rPr lang="en-US" smtClean="0"/>
              <a:pPr/>
              <a:t>5/15/2020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0B433-49A2-44BB-930E-7C0FCFB460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C8B27-DC5E-4960-A7AC-52686DC3DA5F}" type="datetimeFigureOut">
              <a:rPr lang="en-US" smtClean="0"/>
              <a:pPr/>
              <a:t>5/15/2020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0B433-49A2-44BB-930E-7C0FCFB4608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C8B27-DC5E-4960-A7AC-52686DC3DA5F}" type="datetimeFigureOut">
              <a:rPr lang="en-US" smtClean="0"/>
              <a:pPr/>
              <a:t>5/15/2020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0B433-49A2-44BB-930E-7C0FCFB460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C8B27-DC5E-4960-A7AC-52686DC3DA5F}" type="datetimeFigureOut">
              <a:rPr lang="en-US" smtClean="0"/>
              <a:pPr/>
              <a:t>5/15/2020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0B433-49A2-44BB-930E-7C0FCFB460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C8B27-DC5E-4960-A7AC-52686DC3DA5F}" type="datetimeFigureOut">
              <a:rPr lang="en-US" smtClean="0"/>
              <a:pPr/>
              <a:t>5/15/2020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0B433-49A2-44BB-930E-7C0FCFB460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C8B27-DC5E-4960-A7AC-52686DC3DA5F}" type="datetimeFigureOut">
              <a:rPr lang="en-US" smtClean="0"/>
              <a:pPr/>
              <a:t>5/15/2020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0B433-49A2-44BB-930E-7C0FCFB4608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C8B27-DC5E-4960-A7AC-52686DC3DA5F}" type="datetimeFigureOut">
              <a:rPr lang="en-US" smtClean="0"/>
              <a:pPr/>
              <a:t>5/15/2020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0B433-49A2-44BB-930E-7C0FCFB460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C8B27-DC5E-4960-A7AC-52686DC3DA5F}" type="datetimeFigureOut">
              <a:rPr lang="en-US" smtClean="0"/>
              <a:pPr/>
              <a:t>5/15/2020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0B433-49A2-44BB-930E-7C0FCFB460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C8B27-DC5E-4960-A7AC-52686DC3DA5F}" type="datetimeFigureOut">
              <a:rPr lang="en-US" smtClean="0"/>
              <a:pPr/>
              <a:t>5/15/2020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0B433-49A2-44BB-930E-7C0FCFB460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561C8B27-DC5E-4960-A7AC-52686DC3DA5F}" type="datetimeFigureOut">
              <a:rPr lang="en-US" smtClean="0"/>
              <a:pPr/>
              <a:t>5/15/2020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A370B433-49A2-44BB-930E-7C0FCFB460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ctrTitle"/>
          </p:nvPr>
        </p:nvSpPr>
        <p:spPr>
          <a:xfrm>
            <a:off x="152400" y="3657600"/>
            <a:ext cx="8915400" cy="1702160"/>
          </a:xfrm>
        </p:spPr>
        <p:txBody>
          <a:bodyPr>
            <a:noAutofit/>
          </a:bodyPr>
          <a:lstStyle/>
          <a:p>
            <a:pPr algn="ctr"/>
            <a:r>
              <a:rPr lang="bs-Latn-BA" sz="2800" b="1" i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OPSERVACIJA I DIJAGNOSTIKA </a:t>
            </a:r>
            <a:r>
              <a:rPr lang="bs-Latn-BA" sz="2800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LIČNOSTI MALOLJETNOG UČINIOCA </a:t>
            </a:r>
            <a:br>
              <a:rPr lang="bs-Latn-BA" sz="2800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s-Latn-BA" sz="2800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KRIVIČNOG DJELA PRI IZVRŠENJU SANKCIJA INSTITUCIONALNOG KARAKTERA</a:t>
            </a:r>
            <a:endParaRPr lang="en-US" sz="2800" b="1" i="1" dirty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Subtitle 13"/>
          <p:cNvSpPr>
            <a:spLocks noGrp="1"/>
          </p:cNvSpPr>
          <p:nvPr>
            <p:ph type="subTitle" idx="1"/>
          </p:nvPr>
        </p:nvSpPr>
        <p:spPr>
          <a:xfrm>
            <a:off x="5486399" y="5876999"/>
            <a:ext cx="3505201" cy="981001"/>
          </a:xfrm>
        </p:spPr>
        <p:txBody>
          <a:bodyPr>
            <a:normAutofit/>
          </a:bodyPr>
          <a:lstStyle/>
          <a:p>
            <a:r>
              <a:rPr lang="bs-Latn-BA" sz="1700" b="1" dirty="0" smtClean="0">
                <a:solidFill>
                  <a:schemeClr val="accent1">
                    <a:lumMod val="75000"/>
                  </a:schemeClr>
                </a:solidFill>
              </a:rPr>
              <a:t>Mentor: </a:t>
            </a:r>
            <a:r>
              <a:rPr lang="bs-Latn-BA" sz="1700" dirty="0" smtClean="0">
                <a:solidFill>
                  <a:schemeClr val="accent1">
                    <a:lumMod val="75000"/>
                  </a:schemeClr>
                </a:solidFill>
              </a:rPr>
              <a:t>Doc. Dr. Vildana Pleh</a:t>
            </a:r>
          </a:p>
          <a:p>
            <a:r>
              <a:rPr lang="bs-Latn-BA" sz="1700" b="1" smtClean="0">
                <a:solidFill>
                  <a:schemeClr val="accent1">
                    <a:lumMod val="75000"/>
                  </a:schemeClr>
                </a:solidFill>
              </a:rPr>
              <a:t>Studentica</a:t>
            </a:r>
            <a:r>
              <a:rPr lang="bs-Latn-BA" sz="1700" b="1" dirty="0" smtClean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bs-Latn-BA" sz="1700" dirty="0" smtClean="0">
                <a:solidFill>
                  <a:schemeClr val="accent1">
                    <a:lumMod val="75000"/>
                  </a:schemeClr>
                </a:solidFill>
              </a:rPr>
              <a:t>Dalila Imamović</a:t>
            </a:r>
            <a:endParaRPr lang="en-US" sz="17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8" name="Picture 4" descr="Aktivnosti |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52400"/>
            <a:ext cx="2434972" cy="1448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5638800" y="5508064"/>
            <a:ext cx="2971800" cy="33855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s-Latn-BA" sz="16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Sudstvo za maloljetnike</a:t>
            </a:r>
            <a:endParaRPr lang="en-US" sz="16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Happy Children | Cartoon posters, Happy kids, Carto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6229" y="-268941"/>
            <a:ext cx="5640514" cy="5640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1798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Jharkhand juvenile offenders set eyes on Balasore - OrissaPOS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28600" y="0"/>
            <a:ext cx="94488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38820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8382000" cy="1219200"/>
          </a:xfrm>
        </p:spPr>
        <p:txBody>
          <a:bodyPr>
            <a:noAutofit/>
          </a:bodyPr>
          <a:lstStyle/>
          <a:p>
            <a:pPr algn="ctr"/>
            <a:r>
              <a:rPr lang="bs-Latn-BA" sz="2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Zakon o zaštiti i postupanju sa djecom i maloljetnicima u krivičnom postupku </a:t>
            </a:r>
            <a:r>
              <a:rPr lang="bs-Latn-BA" sz="25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s-Latn-BA" sz="25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s-Latn-BA" sz="2000" dirty="0" smtClean="0">
                <a:solidFill>
                  <a:schemeClr val="accent1">
                    <a:lumMod val="75000"/>
                  </a:schemeClr>
                </a:solidFill>
              </a:rPr>
              <a:t>(„</a:t>
            </a:r>
            <a:r>
              <a:rPr lang="bs-Latn-BA" sz="2000" dirty="0">
                <a:solidFill>
                  <a:schemeClr val="accent1">
                    <a:lumMod val="75000"/>
                  </a:schemeClr>
                </a:solidFill>
              </a:rPr>
              <a:t>Službene novine Federacije BiH“, </a:t>
            </a:r>
            <a:r>
              <a:rPr lang="bs-Latn-BA" sz="20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bs-Latn-BA" sz="2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bs-Latn-BA" sz="2000" dirty="0" smtClean="0">
                <a:solidFill>
                  <a:schemeClr val="accent1">
                    <a:lumMod val="75000"/>
                  </a:schemeClr>
                </a:solidFill>
              </a:rPr>
              <a:t>broj </a:t>
            </a:r>
            <a:r>
              <a:rPr lang="bs-Latn-BA" sz="2000" dirty="0">
                <a:solidFill>
                  <a:schemeClr val="accent1">
                    <a:lumMod val="75000"/>
                  </a:schemeClr>
                </a:solidFill>
              </a:rPr>
              <a:t>7/14 /29.1.2014./)</a:t>
            </a:r>
            <a:r>
              <a:rPr lang="en-US" sz="25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5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25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057400"/>
            <a:ext cx="8229600" cy="4495800"/>
          </a:xfrm>
        </p:spPr>
        <p:txBody>
          <a:bodyPr>
            <a:normAutofit/>
          </a:bodyPr>
          <a:lstStyle/>
          <a:p>
            <a:pPr marL="68580" indent="0" algn="just">
              <a:buNone/>
            </a:pPr>
            <a:r>
              <a:rPr lang="bs-Latn-BA" b="1" dirty="0" smtClean="0">
                <a:solidFill>
                  <a:schemeClr val="accent1">
                    <a:lumMod val="50000"/>
                  </a:schemeClr>
                </a:solidFill>
              </a:rPr>
              <a:t>Član </a:t>
            </a:r>
            <a:r>
              <a:rPr lang="bs-Latn-BA" b="1" dirty="0">
                <a:solidFill>
                  <a:schemeClr val="accent1">
                    <a:lumMod val="50000"/>
                  </a:schemeClr>
                </a:solidFill>
              </a:rPr>
              <a:t>3. Uzrast maloljetnika u svrhu ovog zakona: 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  <a:p>
            <a:pPr marL="68580" indent="0" algn="just">
              <a:buNone/>
            </a:pPr>
            <a:r>
              <a:rPr lang="bs-Latn-BA" dirty="0">
                <a:solidFill>
                  <a:schemeClr val="accent1">
                    <a:lumMod val="50000"/>
                  </a:schemeClr>
                </a:solidFill>
              </a:rPr>
              <a:t>(1) Mlađi maloljetnik je maloljetnik koji je u vrijeme izvršenja krivičnog djela navršio 14 a nije navršio 16 godina života. 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marL="68580" indent="0" algn="just">
              <a:buNone/>
            </a:pPr>
            <a:r>
              <a:rPr lang="bs-Latn-BA" dirty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bs-Latn-BA" dirty="0" smtClean="0">
                <a:solidFill>
                  <a:schemeClr val="accent1">
                    <a:lumMod val="50000"/>
                  </a:schemeClr>
                </a:solidFill>
              </a:rPr>
              <a:t>2</a:t>
            </a:r>
            <a:r>
              <a:rPr lang="bs-Latn-BA" dirty="0">
                <a:solidFill>
                  <a:schemeClr val="accent1">
                    <a:lumMod val="50000"/>
                  </a:schemeClr>
                </a:solidFill>
              </a:rPr>
              <a:t>) Stariji maloljetnik je maloljetnik koji je u vrijeme izvršenja krivičnog djela navršio 16 a nije navršio 18 godina života.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marL="68580" indent="0" algn="just">
              <a:buNone/>
            </a:pPr>
            <a:r>
              <a:rPr lang="bs-Latn-BA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bs-Latn-BA" dirty="0">
                <a:solidFill>
                  <a:schemeClr val="accent1">
                    <a:lumMod val="50000"/>
                  </a:schemeClr>
                </a:solidFill>
              </a:rPr>
              <a:t>3) Mlađa punoljetna osoba je osoba koja je u vrijeme izvršenja krivičnog djela navršila 18 a nije navršila 21 godinu života.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marL="68580" indent="0" algn="just"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9354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66800" y="228600"/>
            <a:ext cx="7024744" cy="1143000"/>
          </a:xfrm>
        </p:spPr>
        <p:txBody>
          <a:bodyPr/>
          <a:lstStyle/>
          <a:p>
            <a:pPr algn="ctr"/>
            <a:r>
              <a:rPr lang="bs-Latn-BA" i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Ključni pojmovi</a:t>
            </a:r>
            <a:endParaRPr lang="en-US" i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xmlns="" val="2327797786"/>
              </p:ext>
            </p:extLst>
          </p:nvPr>
        </p:nvGraphicFramePr>
        <p:xfrm>
          <a:off x="533400" y="609600"/>
          <a:ext cx="8077200" cy="546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765190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81000"/>
            <a:ext cx="8534400" cy="6172200"/>
          </a:xfrm>
        </p:spPr>
        <p:txBody>
          <a:bodyPr>
            <a:normAutofit/>
          </a:bodyPr>
          <a:lstStyle/>
          <a:p>
            <a:pPr marL="36576" indent="0" algn="just">
              <a:buNone/>
            </a:pPr>
            <a:r>
              <a:rPr lang="bs-Latn-BA" b="1" dirty="0">
                <a:solidFill>
                  <a:schemeClr val="bg2">
                    <a:lumMod val="50000"/>
                  </a:schemeClr>
                </a:solidFill>
              </a:rPr>
              <a:t>Procjena</a:t>
            </a:r>
            <a:r>
              <a:rPr lang="bs-Latn-BA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bs-Latn-BA" dirty="0">
                <a:solidFill>
                  <a:schemeClr val="bg2">
                    <a:lumMod val="50000"/>
                  </a:schemeClr>
                </a:solidFill>
                <a:sym typeface="Wingdings" pitchFamily="2" charset="2"/>
              </a:rPr>
              <a:t> </a:t>
            </a:r>
            <a:r>
              <a:rPr lang="bs-Latn-BA" dirty="0">
                <a:solidFill>
                  <a:schemeClr val="accent1">
                    <a:lumMod val="50000"/>
                  </a:schemeClr>
                </a:solidFill>
              </a:rPr>
              <a:t>interdisciplinarna </a:t>
            </a:r>
            <a:r>
              <a:rPr lang="bs-Latn-BA" dirty="0" smtClean="0">
                <a:solidFill>
                  <a:schemeClr val="accent1">
                    <a:lumMod val="50000"/>
                  </a:schemeClr>
                </a:solidFill>
              </a:rPr>
              <a:t>timska </a:t>
            </a:r>
            <a:r>
              <a:rPr lang="bs-Latn-BA" dirty="0">
                <a:solidFill>
                  <a:schemeClr val="accent1">
                    <a:lumMod val="50000"/>
                  </a:schemeClr>
                </a:solidFill>
              </a:rPr>
              <a:t>djelatnost upoznavanja, razumijevanja i tumačenja rizika i potreba djece i mladih s problemima u ponašanju i njihova okruženja na svim životnim područjima radi donošenja utemeljene odluke o daljnjim intervencijama. </a:t>
            </a:r>
          </a:p>
          <a:p>
            <a:pPr marL="36576" indent="0" algn="just">
              <a:buNone/>
            </a:pPr>
            <a:r>
              <a:rPr lang="bs-Latn-BA" b="1" dirty="0">
                <a:solidFill>
                  <a:schemeClr val="bg2">
                    <a:lumMod val="50000"/>
                  </a:schemeClr>
                </a:solidFill>
              </a:rPr>
              <a:t>Planiranje/programiranje tretmana </a:t>
            </a:r>
            <a:r>
              <a:rPr lang="bs-Latn-BA" b="1" dirty="0">
                <a:solidFill>
                  <a:schemeClr val="bg2">
                    <a:lumMod val="50000"/>
                  </a:schemeClr>
                </a:solidFill>
                <a:sym typeface="Wingdings" pitchFamily="2" charset="2"/>
              </a:rPr>
              <a:t></a:t>
            </a:r>
            <a:r>
              <a:rPr lang="bs-Latn-BA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bs-Latn-BA" dirty="0">
                <a:solidFill>
                  <a:schemeClr val="accent1">
                    <a:lumMod val="50000"/>
                  </a:schemeClr>
                </a:solidFill>
              </a:rPr>
              <a:t>zajednički rad i dogovaranje stručnjaka, djece i mladih te njihovih roditelja o potrebnim intervencijama, njihovim ciljevima, nositeljima, sadržajima, metodama, rokovima i načinu evaluacije procesa interveniranja. </a:t>
            </a:r>
          </a:p>
          <a:p>
            <a:pPr marL="36576" indent="0" algn="just">
              <a:buNone/>
            </a:pPr>
            <a:r>
              <a:rPr lang="bs-Latn-BA" b="1" dirty="0">
                <a:solidFill>
                  <a:schemeClr val="bg2">
                    <a:lumMod val="50000"/>
                  </a:schemeClr>
                </a:solidFill>
              </a:rPr>
              <a:t>Opservacija </a:t>
            </a:r>
            <a:r>
              <a:rPr lang="bs-Latn-BA" b="1" dirty="0">
                <a:solidFill>
                  <a:schemeClr val="bg2">
                    <a:lumMod val="50000"/>
                  </a:schemeClr>
                </a:solidFill>
                <a:sym typeface="Wingdings"/>
              </a:rPr>
              <a:t></a:t>
            </a:r>
            <a:r>
              <a:rPr lang="bs-Latn-BA" b="1" dirty="0">
                <a:solidFill>
                  <a:schemeClr val="bg2">
                    <a:lumMod val="50000"/>
                  </a:schemeClr>
                </a:solidFill>
              </a:rPr>
              <a:t> Promatranje </a:t>
            </a:r>
            <a:r>
              <a:rPr lang="bs-Latn-BA" dirty="0">
                <a:solidFill>
                  <a:schemeClr val="bg2">
                    <a:lumMod val="50000"/>
                  </a:schemeClr>
                </a:solidFill>
                <a:sym typeface="Wingdings" pitchFamily="2" charset="2"/>
              </a:rPr>
              <a:t></a:t>
            </a:r>
            <a:r>
              <a:rPr lang="bs-Latn-BA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bs-Latn-BA" dirty="0">
                <a:solidFill>
                  <a:schemeClr val="accent1">
                    <a:lumMod val="50000"/>
                  </a:schemeClr>
                </a:solidFill>
              </a:rPr>
              <a:t>proces koji se odvija kroz </a:t>
            </a:r>
            <a:r>
              <a:rPr lang="bs-Latn-BA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opservacioni postupak</a:t>
            </a:r>
            <a:r>
              <a:rPr lang="bs-Latn-BA" dirty="0">
                <a:solidFill>
                  <a:schemeClr val="accent1">
                    <a:lumMod val="50000"/>
                  </a:schemeClr>
                </a:solidFill>
              </a:rPr>
              <a:t>, koji se sastoji od niza radnji koje obavlja poseban tim stručnjaka: psiholog, socijalni radnik, pedagog, andragog, doktor i sl. 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22692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6800" y="1981200"/>
            <a:ext cx="6934200" cy="23083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s-Latn-BA" sz="3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Međunarodnopravni </a:t>
            </a:r>
            <a:r>
              <a:rPr lang="bs-Latn-BA" sz="36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dokumenti i pravni standardi postupanja prema maloljetnicima</a:t>
            </a:r>
            <a:endParaRPr lang="en-US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AutoShape 2" descr="Download scroll clipart png photo | TOP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22468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533400"/>
            <a:ext cx="7924800" cy="5791200"/>
          </a:xfrm>
        </p:spPr>
        <p:txBody>
          <a:bodyPr>
            <a:noAutofit/>
          </a:bodyPr>
          <a:lstStyle/>
          <a:p>
            <a:pPr marL="36576" indent="0" algn="just">
              <a:buNone/>
            </a:pPr>
            <a:r>
              <a:rPr lang="bs-Latn-BA" sz="2200" dirty="0">
                <a:solidFill>
                  <a:schemeClr val="accent1">
                    <a:lumMod val="50000"/>
                  </a:schemeClr>
                </a:solidFill>
              </a:rPr>
              <a:t>• Konvencija Ujedinjenih nacija o pravima djeteta (1989) – član 37.,39. i 40. </a:t>
            </a:r>
            <a:endParaRPr lang="en-US" sz="2200" dirty="0">
              <a:solidFill>
                <a:schemeClr val="accent1">
                  <a:lumMod val="50000"/>
                </a:schemeClr>
              </a:solidFill>
            </a:endParaRPr>
          </a:p>
          <a:p>
            <a:pPr marL="36576" indent="0" algn="just">
              <a:buNone/>
            </a:pPr>
            <a:r>
              <a:rPr lang="bs-Latn-BA" sz="2200" dirty="0">
                <a:solidFill>
                  <a:schemeClr val="accent1">
                    <a:lumMod val="50000"/>
                  </a:schemeClr>
                </a:solidFill>
              </a:rPr>
              <a:t>• Standardna minimalna pravila Ujedinjenih nacija za maloljetničko pravosuđe (Pekinška pravila, 1985); </a:t>
            </a:r>
            <a:endParaRPr lang="en-US" sz="2200" dirty="0">
              <a:solidFill>
                <a:schemeClr val="accent1">
                  <a:lumMod val="50000"/>
                </a:schemeClr>
              </a:solidFill>
            </a:endParaRPr>
          </a:p>
          <a:p>
            <a:pPr marL="36576" indent="0" algn="just">
              <a:buNone/>
            </a:pPr>
            <a:r>
              <a:rPr lang="bs-Latn-BA" sz="2200" dirty="0">
                <a:solidFill>
                  <a:schemeClr val="accent1">
                    <a:lumMod val="50000"/>
                  </a:schemeClr>
                </a:solidFill>
              </a:rPr>
              <a:t>• Pravila Ujedinjenih nacija o zaštiti maloljetnika lišenih slobode (JDL pravila, 1990); </a:t>
            </a:r>
            <a:endParaRPr lang="en-US" sz="2200" dirty="0">
              <a:solidFill>
                <a:schemeClr val="accent1">
                  <a:lumMod val="50000"/>
                </a:schemeClr>
              </a:solidFill>
            </a:endParaRPr>
          </a:p>
          <a:p>
            <a:pPr marL="36576" indent="0" algn="just">
              <a:buNone/>
            </a:pPr>
            <a:r>
              <a:rPr lang="bs-Latn-BA" sz="2200" dirty="0">
                <a:solidFill>
                  <a:schemeClr val="accent1">
                    <a:lumMod val="50000"/>
                  </a:schemeClr>
                </a:solidFill>
              </a:rPr>
              <a:t>• Smjernice Ujedinjenih nacija za prevenciju maloljetničke delinkvencije (Rijadske smjernice, 1990) i</a:t>
            </a:r>
            <a:endParaRPr lang="en-US" sz="2200" dirty="0">
              <a:solidFill>
                <a:schemeClr val="accent1">
                  <a:lumMod val="50000"/>
                </a:schemeClr>
              </a:solidFill>
            </a:endParaRPr>
          </a:p>
          <a:p>
            <a:pPr marL="36576" indent="0" algn="just">
              <a:buNone/>
            </a:pPr>
            <a:r>
              <a:rPr lang="bs-Latn-BA" sz="2200" dirty="0">
                <a:solidFill>
                  <a:schemeClr val="accent1">
                    <a:lumMod val="50000"/>
                  </a:schemeClr>
                </a:solidFill>
              </a:rPr>
              <a:t>• Standardna minimalna pravila Ujedinjenih nacija za mjere alternativne institucionalnom tretmanu (Tokijska pravila, 1990.).</a:t>
            </a:r>
            <a:endParaRPr lang="en-US" sz="2200" dirty="0">
              <a:solidFill>
                <a:schemeClr val="accent1">
                  <a:lumMod val="50000"/>
                </a:schemeClr>
              </a:solidFill>
            </a:endParaRPr>
          </a:p>
          <a:p>
            <a:pPr marL="36576" indent="0" algn="just">
              <a:buNone/>
            </a:pPr>
            <a:r>
              <a:rPr lang="bs-Latn-BA" sz="2200" dirty="0">
                <a:solidFill>
                  <a:schemeClr val="accent1">
                    <a:lumMod val="50000"/>
                  </a:schemeClr>
                </a:solidFill>
              </a:rPr>
              <a:t>• Smjernice za djelovanje prema djeci u sustavu kaznenog pravosuđa - Bečke smjernice (1997), </a:t>
            </a:r>
            <a:endParaRPr lang="en-US" sz="2200" dirty="0">
              <a:solidFill>
                <a:schemeClr val="accent1">
                  <a:lumMod val="50000"/>
                </a:schemeClr>
              </a:solidFill>
            </a:endParaRPr>
          </a:p>
          <a:p>
            <a:pPr marL="36576" indent="0" algn="just">
              <a:buNone/>
            </a:pPr>
            <a:r>
              <a:rPr lang="bs-Latn-BA" sz="2200" dirty="0">
                <a:solidFill>
                  <a:schemeClr val="accent1">
                    <a:lumMod val="50000"/>
                  </a:schemeClr>
                </a:solidFill>
              </a:rPr>
              <a:t>•  Međunarodni pakt o građanskim i političkim pravima – ICCPR</a:t>
            </a:r>
            <a:endParaRPr lang="en-US" sz="2200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en-US" sz="22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6966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9256" y="312737"/>
            <a:ext cx="7024744" cy="23622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bs-Latn-BA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2. Faktori </a:t>
            </a:r>
            <a:r>
              <a:rPr lang="bs-Latn-BA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koji utiču na formiranje ličnosti maloljetnika</a:t>
            </a:r>
            <a:endParaRPr lang="en-US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3" name="AutoShape 2" descr="Being Queer in a Juvenile Detention Center: A Survivor's Story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AutoShape 2" descr="Upitnik za procjenu depresije i anksioznih poremećaja – Hrvatska ..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" name="AutoShape 2" descr="On je čovek sa najsavršenijim pamćenjem na svetu - Infostud ...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688844"/>
            <a:ext cx="6629400" cy="41691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178969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463" r="21463"/>
          <a:stretch>
            <a:fillRect/>
          </a:stretch>
        </p:blipFill>
        <p:spPr>
          <a:xfrm>
            <a:off x="729316" y="465138"/>
            <a:ext cx="3883025" cy="53628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>
          <a:xfrm>
            <a:off x="4920015" y="1261593"/>
            <a:ext cx="4104570" cy="1600200"/>
          </a:xfrm>
        </p:spPr>
        <p:txBody>
          <a:bodyPr>
            <a:normAutofit/>
          </a:bodyPr>
          <a:lstStyle/>
          <a:p>
            <a:pPr marL="68580" algn="ctr"/>
            <a:r>
              <a:rPr lang="bs-Latn-BA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Naslijeđe </a:t>
            </a:r>
            <a:r>
              <a:rPr lang="bs-Latn-BA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biološki </a:t>
            </a:r>
            <a:r>
              <a:rPr lang="bs-Latn-BA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faktori</a:t>
            </a:r>
          </a:p>
          <a:p>
            <a:pPr marL="68580" indent="0">
              <a:buNone/>
            </a:pPr>
            <a:endParaRPr lang="bs-Latn-BA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8580" indent="0">
              <a:buNone/>
            </a:pPr>
            <a:endParaRPr lang="bs-Latn-BA" sz="3600" b="1" dirty="0" smtClean="0"/>
          </a:p>
          <a:p>
            <a:pPr marL="68580" indent="0">
              <a:buNone/>
            </a:pPr>
            <a:endParaRPr lang="en-US" sz="3600" dirty="0"/>
          </a:p>
        </p:txBody>
      </p:sp>
      <p:sp>
        <p:nvSpPr>
          <p:cNvPr id="4" name="AutoShape 2" descr="Opinion | How Genetics Is Changing Our Understanding of 'Race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" name="AutoShape 4" descr="Opinion | How Genetics Is Changing Our Understanding of 'Race ..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" name="AutoShape 6" descr="Opinion | How Genetics Is Changing Our Understanding of 'Race ...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" name="AutoShape 8" descr="Opinion | How Genetics Is Changing Our Understanding of 'Race ...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4800600" y="2896429"/>
            <a:ext cx="4343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s-Latn-BA" sz="2400" dirty="0">
                <a:solidFill>
                  <a:schemeClr val="accent1">
                    <a:lumMod val="50000"/>
                  </a:schemeClr>
                </a:solidFill>
              </a:rPr>
              <a:t>S</a:t>
            </a:r>
            <a:r>
              <a:rPr lang="bs-Latn-BA" sz="2400" dirty="0" smtClean="0">
                <a:solidFill>
                  <a:schemeClr val="accent1">
                    <a:lumMod val="50000"/>
                  </a:schemeClr>
                </a:solidFill>
              </a:rPr>
              <a:t>vaki </a:t>
            </a:r>
            <a:r>
              <a:rPr lang="bs-Latn-BA" sz="2400" dirty="0">
                <a:solidFill>
                  <a:schemeClr val="accent1">
                    <a:lumMod val="50000"/>
                  </a:schemeClr>
                </a:solidFill>
              </a:rPr>
              <a:t>pojedinac svojim urođenim dispozicijama reaguje na sredinu.</a:t>
            </a:r>
            <a:endParaRPr lang="bs-Latn-BA" sz="2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bs-Latn-BA" sz="2400" dirty="0" smtClean="0">
                <a:solidFill>
                  <a:schemeClr val="accent1">
                    <a:lumMod val="50000"/>
                  </a:schemeClr>
                </a:solidFill>
              </a:rPr>
              <a:t>Glavni </a:t>
            </a:r>
            <a:r>
              <a:rPr lang="bs-Latn-BA" sz="2400" b="1" dirty="0">
                <a:solidFill>
                  <a:schemeClr val="accent1">
                    <a:lumMod val="50000"/>
                  </a:schemeClr>
                </a:solidFill>
              </a:rPr>
              <a:t>biološki faktori</a:t>
            </a:r>
            <a:r>
              <a:rPr lang="bs-Latn-BA" sz="2400" dirty="0">
                <a:solidFill>
                  <a:schemeClr val="accent1">
                    <a:lumMod val="50000"/>
                  </a:schemeClr>
                </a:solidFill>
              </a:rPr>
              <a:t> su: nervni sistem, endokrini sistem i tjelesna konstitucija.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1387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00600" y="762000"/>
            <a:ext cx="4038600" cy="1600200"/>
          </a:xfrm>
        </p:spPr>
        <p:txBody>
          <a:bodyPr>
            <a:noAutofit/>
          </a:bodyPr>
          <a:lstStyle/>
          <a:p>
            <a:pPr marL="68580" algn="ctr"/>
            <a:r>
              <a:rPr lang="bs-Latn-BA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Faktori </a:t>
            </a:r>
            <a:r>
              <a:rPr lang="bs-Latn-BA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okoline u razvoju </a:t>
            </a:r>
            <a:r>
              <a:rPr lang="bs-Latn-BA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ličnosti</a:t>
            </a:r>
            <a:endParaRPr lang="bs-Latn-BA" sz="3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295" r="26295"/>
          <a:stretch>
            <a:fillRect/>
          </a:stretch>
        </p:blipFill>
        <p:spPr>
          <a:xfrm>
            <a:off x="762000" y="304800"/>
            <a:ext cx="3733800" cy="56159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Rectangle 1"/>
          <p:cNvSpPr/>
          <p:nvPr/>
        </p:nvSpPr>
        <p:spPr>
          <a:xfrm>
            <a:off x="4544291" y="2362200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bs-Latn-BA" sz="2400" dirty="0">
                <a:solidFill>
                  <a:schemeClr val="accent1">
                    <a:lumMod val="50000"/>
                  </a:schemeClr>
                </a:solidFill>
              </a:rPr>
              <a:t>Između faktora koji čine sredinu, a koji utiču na razvoj ličnosti najvažniji su socijalni faktori.</a:t>
            </a:r>
            <a:endParaRPr lang="bs-Latn-BA" sz="2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bs-Latn-BA" sz="2400" dirty="0" smtClean="0">
                <a:solidFill>
                  <a:schemeClr val="accent1">
                    <a:lumMod val="50000"/>
                  </a:schemeClr>
                </a:solidFill>
              </a:rPr>
              <a:t>Socijalni </a:t>
            </a:r>
            <a:r>
              <a:rPr lang="bs-Latn-BA" sz="2400" dirty="0">
                <a:solidFill>
                  <a:schemeClr val="accent1">
                    <a:lumMod val="50000"/>
                  </a:schemeClr>
                </a:solidFill>
              </a:rPr>
              <a:t>faktori su odlučujući za formiranje ličnosti.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6074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6800" y="609600"/>
            <a:ext cx="4267200" cy="1905000"/>
          </a:xfrm>
        </p:spPr>
        <p:txBody>
          <a:bodyPr>
            <a:noAutofit/>
          </a:bodyPr>
          <a:lstStyle/>
          <a:p>
            <a:pPr algn="ctr"/>
            <a:r>
              <a:rPr lang="bs-Latn-BA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Agensi (posrednici) procesa socijalizacije</a:t>
            </a:r>
            <a:endParaRPr lang="en-US" sz="3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540" r="24540"/>
          <a:stretch>
            <a:fillRect/>
          </a:stretch>
        </p:blipFill>
        <p:spPr>
          <a:xfrm>
            <a:off x="838200" y="533400"/>
            <a:ext cx="3886200" cy="54681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57800" y="2667000"/>
            <a:ext cx="3657600" cy="3352800"/>
          </a:xfrm>
        </p:spPr>
        <p:txBody>
          <a:bodyPr>
            <a:normAutofit fontScale="85000" lnSpcReduction="20000"/>
          </a:bodyPr>
          <a:lstStyle/>
          <a:p>
            <a:pPr marL="514350" indent="-514350" algn="ctr">
              <a:buAutoNum type="alphaUcParenR"/>
            </a:pPr>
            <a:r>
              <a:rPr lang="bs-Latn-BA" sz="32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Porodica</a:t>
            </a:r>
          </a:p>
          <a:p>
            <a:pPr algn="ctr"/>
            <a:r>
              <a:rPr lang="bs-Latn-BA" sz="3100" dirty="0" smtClean="0">
                <a:solidFill>
                  <a:schemeClr val="accent1">
                    <a:lumMod val="50000"/>
                  </a:schemeClr>
                </a:solidFill>
              </a:rPr>
              <a:t>Osnovna ćelija </a:t>
            </a:r>
            <a:r>
              <a:rPr lang="bs-Latn-BA" sz="3100" dirty="0">
                <a:solidFill>
                  <a:schemeClr val="accent1">
                    <a:lumMod val="50000"/>
                  </a:schemeClr>
                </a:solidFill>
              </a:rPr>
              <a:t>društva, ona je i prva karika neformalne socijalne </a:t>
            </a:r>
            <a:r>
              <a:rPr lang="bs-Latn-BA" sz="3100" dirty="0" smtClean="0">
                <a:solidFill>
                  <a:schemeClr val="accent1">
                    <a:lumMod val="50000"/>
                  </a:schemeClr>
                </a:solidFill>
              </a:rPr>
              <a:t>kontrole.  U </a:t>
            </a:r>
            <a:r>
              <a:rPr lang="bs-Latn-BA" sz="3100" dirty="0">
                <a:solidFill>
                  <a:schemeClr val="accent1">
                    <a:lumMod val="50000"/>
                  </a:schemeClr>
                </a:solidFill>
              </a:rPr>
              <a:t>njoj se ostvaruju sve uloge koje nas kasnije u životu </a:t>
            </a:r>
            <a:r>
              <a:rPr lang="bs-Latn-BA" sz="3100" dirty="0" smtClean="0">
                <a:solidFill>
                  <a:schemeClr val="accent1">
                    <a:lumMod val="50000"/>
                  </a:schemeClr>
                </a:solidFill>
              </a:rPr>
              <a:t>čekaju..</a:t>
            </a:r>
            <a:endParaRPr lang="en-US" sz="31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1823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574" r="29574"/>
          <a:stretch>
            <a:fillRect/>
          </a:stretch>
        </p:blipFill>
        <p:spPr>
          <a:xfrm>
            <a:off x="685800" y="381000"/>
            <a:ext cx="3733800" cy="54681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1066800"/>
            <a:ext cx="3962400" cy="4419600"/>
          </a:xfrm>
        </p:spPr>
        <p:txBody>
          <a:bodyPr>
            <a:noAutofit/>
          </a:bodyPr>
          <a:lstStyle/>
          <a:p>
            <a:pPr algn="ctr"/>
            <a:r>
              <a:rPr lang="bs-Latn-BA" sz="24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B) Vršnjaci</a:t>
            </a:r>
          </a:p>
          <a:p>
            <a:pPr algn="ctr"/>
            <a:r>
              <a:rPr lang="bs-Latn-BA" sz="2400" dirty="0" smtClean="0">
                <a:solidFill>
                  <a:schemeClr val="accent1">
                    <a:lumMod val="50000"/>
                  </a:schemeClr>
                </a:solidFill>
              </a:rPr>
              <a:t>Oni su </a:t>
            </a:r>
            <a:r>
              <a:rPr lang="bs-Latn-BA" sz="2400" dirty="0">
                <a:solidFill>
                  <a:schemeClr val="accent1">
                    <a:lumMod val="50000"/>
                  </a:schemeClr>
                </a:solidFill>
              </a:rPr>
              <a:t>neformalna grupa djece/mladih, sličnog uzrasta, nivoa obrazovanja i sistema vrijednosti, u kojoj se članovi intenzivno druže. Oni prvi put postaju faktor socijalizacije već u</a:t>
            </a:r>
            <a:r>
              <a:rPr lang="bs-Latn-BA" sz="24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bs-Latn-BA" sz="2400" dirty="0">
                <a:solidFill>
                  <a:schemeClr val="accent1">
                    <a:lumMod val="50000"/>
                  </a:schemeClr>
                </a:solidFill>
              </a:rPr>
              <a:t>uzrastu oko 5/6 godine. </a:t>
            </a:r>
            <a:endParaRPr lang="en-US" sz="24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94802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884" r="36884"/>
          <a:stretch>
            <a:fillRect/>
          </a:stretch>
        </p:blipFill>
        <p:spPr>
          <a:xfrm>
            <a:off x="1143000" y="533400"/>
            <a:ext cx="3871592" cy="54681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81600" y="1295400"/>
            <a:ext cx="3810000" cy="3119761"/>
          </a:xfrm>
        </p:spPr>
        <p:txBody>
          <a:bodyPr>
            <a:noAutofit/>
          </a:bodyPr>
          <a:lstStyle/>
          <a:p>
            <a:pPr algn="ctr"/>
            <a:r>
              <a:rPr lang="bs-Latn-BA" sz="24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C) Škola </a:t>
            </a:r>
          </a:p>
          <a:p>
            <a:pPr algn="ctr"/>
            <a:r>
              <a:rPr lang="bs-Latn-BA" sz="2400" dirty="0" smtClean="0">
                <a:solidFill>
                  <a:schemeClr val="accent1">
                    <a:lumMod val="50000"/>
                  </a:schemeClr>
                </a:solidFill>
              </a:rPr>
              <a:t>Specijalizovana, odgojno-obrazovna institucija. </a:t>
            </a:r>
            <a:r>
              <a:rPr lang="bs-Latn-BA" sz="2400" dirty="0">
                <a:solidFill>
                  <a:schemeClr val="accent1">
                    <a:lumMod val="50000"/>
                  </a:schemeClr>
                </a:solidFill>
              </a:rPr>
              <a:t>O</a:t>
            </a:r>
            <a:r>
              <a:rPr lang="bs-Latn-BA" sz="2400" dirty="0" smtClean="0">
                <a:solidFill>
                  <a:schemeClr val="accent1">
                    <a:lumMod val="50000"/>
                  </a:schemeClr>
                </a:solidFill>
              </a:rPr>
              <a:t>rganizovano</a:t>
            </a:r>
            <a:r>
              <a:rPr lang="bs-Latn-BA" sz="2400" dirty="0">
                <a:solidFill>
                  <a:schemeClr val="accent1">
                    <a:lumMod val="50000"/>
                  </a:schemeClr>
                </a:solidFill>
              </a:rPr>
              <a:t>, smišljeno i dugotrajno vrši snažan i obuhvatan uticaj na intelektualni, emocionalni, moralni i socijalni razvoj učenika.</a:t>
            </a:r>
            <a:endParaRPr lang="en-US" sz="24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0514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477" r="23477"/>
          <a:stretch>
            <a:fillRect/>
          </a:stretch>
        </p:blipFill>
        <p:spPr>
          <a:xfrm>
            <a:off x="838200" y="381000"/>
            <a:ext cx="3886200" cy="54681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00" y="914400"/>
            <a:ext cx="3886200" cy="4648200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bs-Latn-BA" sz="28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D) Sredstva masovne komunikacije</a:t>
            </a:r>
          </a:p>
          <a:p>
            <a:pPr algn="ctr"/>
            <a:r>
              <a:rPr lang="bs-Latn-BA" sz="2800" dirty="0">
                <a:solidFill>
                  <a:schemeClr val="accent1">
                    <a:lumMod val="50000"/>
                  </a:schemeClr>
                </a:solidFill>
              </a:rPr>
              <a:t>U</a:t>
            </a:r>
            <a:r>
              <a:rPr lang="bs-Latn-BA" sz="2800" dirty="0" smtClean="0">
                <a:solidFill>
                  <a:schemeClr val="accent1">
                    <a:lumMod val="50000"/>
                  </a:schemeClr>
                </a:solidFill>
              </a:rPr>
              <a:t>tiču </a:t>
            </a:r>
            <a:r>
              <a:rPr lang="bs-Latn-BA" sz="2800" dirty="0">
                <a:solidFill>
                  <a:schemeClr val="accent1">
                    <a:lumMod val="50000"/>
                  </a:schemeClr>
                </a:solidFill>
              </a:rPr>
              <a:t>na sve uzraste jedne socijalne sredine. S</a:t>
            </a:r>
            <a:r>
              <a:rPr lang="bs-Latn-BA" sz="2800" dirty="0" smtClean="0">
                <a:solidFill>
                  <a:schemeClr val="accent1">
                    <a:lumMod val="50000"/>
                  </a:schemeClr>
                </a:solidFill>
              </a:rPr>
              <a:t>ve </a:t>
            </a:r>
            <a:r>
              <a:rPr lang="bs-Latn-BA" sz="2800" dirty="0">
                <a:solidFill>
                  <a:schemeClr val="accent1">
                    <a:lumMod val="50000"/>
                  </a:schemeClr>
                </a:solidFill>
              </a:rPr>
              <a:t>više eksploatišu sadržaje koji su u procesu socijalizacije od strane porodice i škole okarakterisani kao neprimjereno i neprihvatljivo.</a:t>
            </a:r>
            <a:endParaRPr lang="en-US" sz="28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57268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1393659657"/>
              </p:ext>
            </p:extLst>
          </p:nvPr>
        </p:nvGraphicFramePr>
        <p:xfrm>
          <a:off x="304800" y="228600"/>
          <a:ext cx="8610600" cy="637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48652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1000" y="381000"/>
            <a:ext cx="8458200" cy="312420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bs-Latn-BA" b="1" dirty="0" smtClean="0">
                <a:solidFill>
                  <a:schemeClr val="accent1">
                    <a:lumMod val="50000"/>
                  </a:schemeClr>
                </a:solidFill>
              </a:rPr>
              <a:t>Maloljetničko prijestupništvo </a:t>
            </a:r>
            <a:r>
              <a:rPr lang="bs-Latn-BA" dirty="0" smtClean="0">
                <a:solidFill>
                  <a:schemeClr val="accent1">
                    <a:lumMod val="50000"/>
                  </a:schemeClr>
                </a:solidFill>
                <a:sym typeface="Wingdings" pitchFamily="2" charset="2"/>
              </a:rPr>
              <a:t></a:t>
            </a:r>
            <a:r>
              <a:rPr lang="bs-Latn-BA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bs-Latn-BA" dirty="0">
                <a:solidFill>
                  <a:schemeClr val="accent1">
                    <a:lumMod val="50000"/>
                  </a:schemeClr>
                </a:solidFill>
              </a:rPr>
              <a:t>sociološko-kriminološko poimanje pojave prijestupništva mladih. </a:t>
            </a:r>
            <a:endParaRPr lang="bs-Latn-BA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bs-Latn-BA" dirty="0" smtClean="0">
                <a:solidFill>
                  <a:schemeClr val="accent1">
                    <a:lumMod val="50000"/>
                  </a:schemeClr>
                </a:solidFill>
              </a:rPr>
              <a:t>Podrazumijeva kršenja </a:t>
            </a:r>
            <a:r>
              <a:rPr lang="bs-Latn-BA" dirty="0">
                <a:solidFill>
                  <a:schemeClr val="accent1">
                    <a:lumMod val="50000"/>
                  </a:schemeClr>
                </a:solidFill>
              </a:rPr>
              <a:t>krivičnopravnih normi i </a:t>
            </a:r>
            <a:r>
              <a:rPr lang="bs-Latn-BA" dirty="0" smtClean="0">
                <a:solidFill>
                  <a:schemeClr val="accent1">
                    <a:lumMod val="50000"/>
                  </a:schemeClr>
                </a:solidFill>
              </a:rPr>
              <a:t>kršenja ponašanja </a:t>
            </a:r>
            <a:r>
              <a:rPr lang="bs-Latn-BA" dirty="0">
                <a:solidFill>
                  <a:schemeClr val="accent1">
                    <a:lumMod val="50000"/>
                  </a:schemeClr>
                </a:solidFill>
              </a:rPr>
              <a:t>maloljetnika koja određena socio-kulturna sredina smatra negativnim. </a:t>
            </a:r>
            <a:endParaRPr lang="bs-Latn-BA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bs-Latn-BA" dirty="0" smtClean="0">
                <a:solidFill>
                  <a:schemeClr val="accent1">
                    <a:lumMod val="50000"/>
                  </a:schemeClr>
                </a:solidFill>
              </a:rPr>
              <a:t>Ponašanja koja odudaraju </a:t>
            </a:r>
            <a:r>
              <a:rPr lang="bs-Latn-BA" dirty="0">
                <a:solidFill>
                  <a:schemeClr val="accent1">
                    <a:lumMod val="50000"/>
                  </a:schemeClr>
                </a:solidFill>
              </a:rPr>
              <a:t>od </a:t>
            </a:r>
            <a:r>
              <a:rPr lang="bs-Latn-BA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zakonskih </a:t>
            </a:r>
            <a:r>
              <a:rPr lang="bs-Latn-BA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normi</a:t>
            </a:r>
            <a:r>
              <a:rPr lang="bs-Latn-BA" dirty="0" smtClean="0">
                <a:solidFill>
                  <a:schemeClr val="accent1">
                    <a:lumMod val="50000"/>
                  </a:schemeClr>
                </a:solidFill>
              </a:rPr>
              <a:t>, te od  </a:t>
            </a:r>
            <a:r>
              <a:rPr lang="bs-Latn-BA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moralnih </a:t>
            </a:r>
            <a:r>
              <a:rPr lang="bs-Latn-BA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normi </a:t>
            </a:r>
            <a:r>
              <a:rPr lang="bs-Latn-BA" dirty="0">
                <a:solidFill>
                  <a:schemeClr val="accent1">
                    <a:lumMod val="50000"/>
                  </a:schemeClr>
                </a:solidFill>
              </a:rPr>
              <a:t>konkretnog </a:t>
            </a:r>
            <a:r>
              <a:rPr lang="bs-Latn-BA" dirty="0" smtClean="0">
                <a:solidFill>
                  <a:schemeClr val="accent1">
                    <a:lumMod val="50000"/>
                  </a:schemeClr>
                </a:solidFill>
              </a:rPr>
              <a:t>društva u </a:t>
            </a:r>
            <a:r>
              <a:rPr lang="bs-Latn-BA" dirty="0">
                <a:solidFill>
                  <a:schemeClr val="accent1">
                    <a:lumMod val="50000"/>
                  </a:schemeClr>
                </a:solidFill>
              </a:rPr>
              <a:t>kojem se nalazi i koje ga okružuje, a koje kod istih izaziva određenu reakciju na takve pojavne oblike u cilju zaštite društvenog dobra kao i samog pojedinca.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098" name="Picture 2" descr="Juvenile Delinquency | Juvenile Delinquency A. Samuel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00199" y="3429000"/>
            <a:ext cx="6099175" cy="30495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24638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33400" y="381000"/>
            <a:ext cx="7772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bs-Latn-BA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 </a:t>
            </a:r>
            <a:r>
              <a:rPr lang="bs-Latn-BA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izrade</a:t>
            </a:r>
            <a:r>
              <a:rPr lang="bs-Latn-BA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Individualnog plana i programa tretmana </a:t>
            </a:r>
            <a:endParaRPr lang="en-US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752600"/>
            <a:ext cx="8077200" cy="4495800"/>
          </a:xfrm>
        </p:spPr>
        <p:txBody>
          <a:bodyPr>
            <a:normAutofit lnSpcReduction="10000"/>
          </a:bodyPr>
          <a:lstStyle/>
          <a:p>
            <a:pPr marL="525780" indent="-457200" algn="just">
              <a:buFont typeface="+mj-lt"/>
              <a:buAutoNum type="alphaLcParenR"/>
            </a:pPr>
            <a:r>
              <a:rPr lang="bs-Latn-BA" sz="2000" b="1" dirty="0" smtClean="0">
                <a:solidFill>
                  <a:schemeClr val="accent1">
                    <a:lumMod val="75000"/>
                  </a:schemeClr>
                </a:solidFill>
              </a:rPr>
              <a:t>Prva faza </a:t>
            </a:r>
            <a:r>
              <a:rPr lang="bs-Latn-BA" sz="2000" b="1" dirty="0" smtClean="0">
                <a:solidFill>
                  <a:schemeClr val="accent1">
                    <a:lumMod val="75000"/>
                  </a:schemeClr>
                </a:solidFill>
                <a:sym typeface="Wingdings" pitchFamily="2" charset="2"/>
              </a:rPr>
              <a:t> </a:t>
            </a:r>
            <a:r>
              <a:rPr lang="bs-Latn-BA" sz="2000" b="1" dirty="0"/>
              <a:t>upoznavanje</a:t>
            </a:r>
            <a:r>
              <a:rPr lang="bs-Latn-BA" sz="2000" dirty="0"/>
              <a:t> s </a:t>
            </a:r>
            <a:r>
              <a:rPr lang="bs-Latn-BA" sz="2000" dirty="0" smtClean="0"/>
              <a:t>maloljetnikom i s </a:t>
            </a:r>
            <a:r>
              <a:rPr lang="bs-Latn-BA" sz="2000" dirty="0"/>
              <a:t>načinom rada na odgojnim područjima, objašnjenje šta se od njega </a:t>
            </a:r>
            <a:r>
              <a:rPr lang="bs-Latn-BA" sz="2000" dirty="0" smtClean="0"/>
              <a:t>očekuje, </a:t>
            </a:r>
            <a:r>
              <a:rPr lang="bs-Latn-BA" sz="2000" dirty="0"/>
              <a:t>prikupljanje osnovnih informacija, procjena ličnih kapaciteta maloljetnika, osvrt na specifične detalje socijalne anamneze, identifikacija simptoma i problema, postavljenje cilja s obzirom na problem. </a:t>
            </a:r>
            <a:endParaRPr lang="bs-Latn-BA" sz="2000" dirty="0" smtClean="0"/>
          </a:p>
          <a:p>
            <a:pPr marL="525780" indent="-457200" algn="just">
              <a:buFont typeface="+mj-lt"/>
              <a:buAutoNum type="alphaLcParenR"/>
            </a:pPr>
            <a:r>
              <a:rPr lang="bs-Latn-BA" sz="2000" b="1" dirty="0" smtClean="0">
                <a:solidFill>
                  <a:schemeClr val="accent1">
                    <a:lumMod val="75000"/>
                  </a:schemeClr>
                </a:solidFill>
              </a:rPr>
              <a:t>Druga faza </a:t>
            </a:r>
            <a:r>
              <a:rPr lang="bs-Latn-BA" sz="2000" b="1" dirty="0" smtClean="0">
                <a:solidFill>
                  <a:schemeClr val="accent1">
                    <a:lumMod val="75000"/>
                  </a:schemeClr>
                </a:solidFill>
                <a:sym typeface="Wingdings" pitchFamily="2" charset="2"/>
              </a:rPr>
              <a:t> </a:t>
            </a:r>
            <a:r>
              <a:rPr lang="bs-Latn-BA" sz="2000" dirty="0"/>
              <a:t>fokusiranje na cilj, rad s maloljetnikom uz </a:t>
            </a:r>
            <a:r>
              <a:rPr lang="bs-Latn-BA" sz="2000" b="1" dirty="0"/>
              <a:t>primjenu </a:t>
            </a:r>
            <a:r>
              <a:rPr lang="bs-Latn-BA" sz="2000" b="1" dirty="0" smtClean="0"/>
              <a:t>različitih tehnika</a:t>
            </a:r>
            <a:r>
              <a:rPr lang="bs-Latn-BA" sz="2000" b="1" dirty="0"/>
              <a:t>, testiranja</a:t>
            </a:r>
            <a:r>
              <a:rPr lang="bs-Latn-BA" sz="2000" dirty="0"/>
              <a:t>, savjetodavni rad, </a:t>
            </a:r>
            <a:r>
              <a:rPr lang="bs-Latn-BA" sz="2000" dirty="0" smtClean="0"/>
              <a:t>putem skala </a:t>
            </a:r>
            <a:r>
              <a:rPr lang="bs-Latn-BA" sz="2000" dirty="0"/>
              <a:t>i upitnika (ovisno o </a:t>
            </a:r>
            <a:r>
              <a:rPr lang="bs-Latn-BA" sz="2000" dirty="0" smtClean="0"/>
              <a:t>potrebi</a:t>
            </a:r>
            <a:r>
              <a:rPr lang="bs-Latn-BA" sz="2000" dirty="0"/>
              <a:t>) i drugih instrumenata </a:t>
            </a:r>
            <a:r>
              <a:rPr lang="bs-Latn-BA" sz="2000" dirty="0" smtClean="0"/>
              <a:t>procjene..</a:t>
            </a:r>
          </a:p>
          <a:p>
            <a:pPr marL="525780" indent="-457200" algn="just">
              <a:buFont typeface="+mj-lt"/>
              <a:buAutoNum type="alphaLcParenR"/>
            </a:pPr>
            <a:r>
              <a:rPr lang="bs-Latn-BA" sz="2000" b="1" dirty="0" smtClean="0">
                <a:solidFill>
                  <a:schemeClr val="accent1">
                    <a:lumMod val="75000"/>
                  </a:schemeClr>
                </a:solidFill>
              </a:rPr>
              <a:t>Treća </a:t>
            </a:r>
            <a:r>
              <a:rPr lang="bs-Latn-BA" sz="2000" b="1" dirty="0">
                <a:solidFill>
                  <a:schemeClr val="accent1">
                    <a:lumMod val="75000"/>
                  </a:schemeClr>
                </a:solidFill>
              </a:rPr>
              <a:t>faza </a:t>
            </a:r>
            <a:r>
              <a:rPr lang="bs-Latn-BA" sz="2000" b="1" dirty="0">
                <a:solidFill>
                  <a:schemeClr val="accent1">
                    <a:lumMod val="75000"/>
                  </a:schemeClr>
                </a:solidFill>
                <a:sym typeface="Wingdings" pitchFamily="2" charset="2"/>
              </a:rPr>
              <a:t> </a:t>
            </a:r>
            <a:r>
              <a:rPr lang="bs-Latn-BA" sz="2000" dirty="0"/>
              <a:t>odnosi na </a:t>
            </a:r>
            <a:r>
              <a:rPr lang="bs-Latn-BA" sz="2000" b="1" dirty="0"/>
              <a:t>evaluaciju,</a:t>
            </a:r>
            <a:r>
              <a:rPr lang="bs-Latn-BA" sz="2000" dirty="0"/>
              <a:t> razgovor o provedenom tretmanu. Ispituje se da li je postignut željeni cilj tretmana, da li je ostalo nešto nerazriješeno. </a:t>
            </a:r>
            <a:r>
              <a:rPr lang="bs-Latn-BA" sz="2000" b="1" dirty="0"/>
              <a:t>Konačni cilj </a:t>
            </a:r>
            <a:r>
              <a:rPr lang="bs-Latn-BA" sz="2000" dirty="0"/>
              <a:t>je pomoći maloljetniku da prevaziđe postojeće teškoće i postane funkcionalan. </a:t>
            </a:r>
            <a:r>
              <a:rPr lang="bs-Latn-BA" sz="2000" b="1" dirty="0">
                <a:solidFill>
                  <a:schemeClr val="accent1">
                    <a:lumMod val="75000"/>
                  </a:schemeClr>
                </a:solidFill>
                <a:sym typeface="Wingdings" pitchFamily="2" charset="2"/>
              </a:rPr>
              <a:t> </a:t>
            </a:r>
            <a:endParaRPr lang="en-US" sz="20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525780" indent="-457200" algn="just">
              <a:buFont typeface="+mj-lt"/>
              <a:buAutoNum type="alphaLcParenR"/>
            </a:pPr>
            <a:endParaRPr lang="bs-Latn-BA" sz="2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68580" indent="0">
              <a:buNone/>
            </a:pPr>
            <a:endParaRPr lang="en-US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7123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81000" y="152400"/>
            <a:ext cx="8534400" cy="14478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bs-Latn-BA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s-Latn-BA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s-Latn-BA" sz="28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s-Latn-BA" sz="28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s-Latn-BA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s-Latn-BA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s-Latn-BA" sz="28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s-Latn-BA" sz="28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s-Latn-BA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Procjena </a:t>
            </a:r>
            <a:r>
              <a:rPr lang="bs-Latn-BA" sz="28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maloljetnika u svrhu planiranja tretmana i izrade individualnog plana i </a:t>
            </a:r>
            <a:r>
              <a:rPr lang="bs-Latn-BA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s-Latn-BA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s-Latn-BA" sz="28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programa </a:t>
            </a:r>
            <a:r>
              <a:rPr lang="bs-Latn-BA" sz="28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 maloljetnika </a:t>
            </a:r>
            <a:endParaRPr lang="en-US" sz="28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04800" y="1752600"/>
            <a:ext cx="8610600" cy="5105400"/>
          </a:xfrm>
        </p:spPr>
        <p:txBody>
          <a:bodyPr>
            <a:normAutofit/>
          </a:bodyPr>
          <a:lstStyle/>
          <a:p>
            <a:pPr algn="just"/>
            <a:r>
              <a:rPr lang="bs-Latn-BA" dirty="0"/>
              <a:t>Planiranje tretmana je integralni dio postupka procjene, a kompletan </a:t>
            </a:r>
            <a:r>
              <a:rPr lang="bs-Latn-BA" b="1" dirty="0"/>
              <a:t>dijagnostički postupak</a:t>
            </a:r>
            <a:r>
              <a:rPr lang="bs-Latn-BA" dirty="0"/>
              <a:t> se sastoji iz više dijelova:  </a:t>
            </a:r>
            <a:endParaRPr lang="en-US" dirty="0"/>
          </a:p>
          <a:p>
            <a:pPr marL="68580" indent="0" algn="just">
              <a:buNone/>
            </a:pPr>
            <a:r>
              <a:rPr lang="bs-Latn-BA" b="1" dirty="0" smtClean="0"/>
              <a:t>- </a:t>
            </a:r>
            <a:r>
              <a:rPr lang="bs-Latn-BA" dirty="0" smtClean="0"/>
              <a:t>Uvid </a:t>
            </a:r>
            <a:r>
              <a:rPr lang="bs-Latn-BA" dirty="0"/>
              <a:t>i analiza dokumentacije </a:t>
            </a:r>
            <a:endParaRPr lang="bs-Latn-BA" dirty="0" smtClean="0"/>
          </a:p>
          <a:p>
            <a:pPr marL="68580" indent="0" algn="just">
              <a:buNone/>
            </a:pPr>
            <a:r>
              <a:rPr lang="bs-Latn-BA" b="1" dirty="0" smtClean="0"/>
              <a:t>-</a:t>
            </a:r>
            <a:r>
              <a:rPr lang="bs-Latn-BA" dirty="0" smtClean="0"/>
              <a:t> </a:t>
            </a:r>
            <a:r>
              <a:rPr lang="bs-Latn-BA" dirty="0"/>
              <a:t>Prikupljanje podataka </a:t>
            </a:r>
            <a:r>
              <a:rPr lang="bs-Latn-BA" dirty="0" smtClean="0"/>
              <a:t>(od maloljetnika</a:t>
            </a:r>
            <a:r>
              <a:rPr lang="bs-Latn-BA" dirty="0"/>
              <a:t>, roditelja, nastavnika ili stručnog osoblja iz drugih </a:t>
            </a:r>
            <a:r>
              <a:rPr lang="bs-Latn-BA" dirty="0" smtClean="0"/>
              <a:t>institucija</a:t>
            </a:r>
            <a:r>
              <a:rPr lang="bs-Latn-BA" dirty="0"/>
              <a:t>)</a:t>
            </a:r>
            <a:endParaRPr lang="en-US" dirty="0"/>
          </a:p>
          <a:p>
            <a:pPr marL="68580" indent="0" algn="just">
              <a:buNone/>
            </a:pPr>
            <a:r>
              <a:rPr lang="bs-Latn-BA" b="1" dirty="0" smtClean="0"/>
              <a:t>-</a:t>
            </a:r>
            <a:r>
              <a:rPr lang="bs-Latn-BA" dirty="0" smtClean="0"/>
              <a:t> Primjena </a:t>
            </a:r>
            <a:r>
              <a:rPr lang="bs-Latn-BA" dirty="0"/>
              <a:t>različitih instrumenata za procjenu ličnosti maloljetnika i ponašanja </a:t>
            </a:r>
            <a:endParaRPr lang="bs-Latn-BA" dirty="0" smtClean="0"/>
          </a:p>
          <a:p>
            <a:pPr marL="68580" indent="0" algn="just">
              <a:buNone/>
            </a:pPr>
            <a:r>
              <a:rPr lang="bs-Latn-BA" b="1" dirty="0" smtClean="0"/>
              <a:t>-</a:t>
            </a:r>
            <a:r>
              <a:rPr lang="bs-Latn-BA" dirty="0" smtClean="0"/>
              <a:t> </a:t>
            </a:r>
            <a:r>
              <a:rPr lang="bs-Latn-BA" dirty="0"/>
              <a:t>Postupanja i princip izrade individualnog plana i programa rada s maloljetnicima u odgojnom centru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11429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90600" y="228600"/>
            <a:ext cx="702474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bs-Latn-BA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Stručna </a:t>
            </a:r>
            <a:r>
              <a:rPr lang="bs-Latn-BA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lica </a:t>
            </a:r>
            <a:r>
              <a:rPr lang="bs-Latn-BA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koja učestvuju u </a:t>
            </a:r>
            <a:r>
              <a:rPr lang="bs-Latn-BA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izradi Individualnog plana</a:t>
            </a:r>
            <a:endParaRPr lang="en-US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81000" y="1905000"/>
            <a:ext cx="4648200" cy="4227218"/>
          </a:xfrm>
        </p:spPr>
        <p:txBody>
          <a:bodyPr>
            <a:noAutofit/>
          </a:bodyPr>
          <a:lstStyle/>
          <a:p>
            <a:pPr marL="525780" indent="-457200"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bs-Latn-BA" sz="28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Diplomirani psiholog</a:t>
            </a:r>
          </a:p>
          <a:p>
            <a:pPr marL="525780" indent="-457200"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bs-Latn-BA" sz="28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Diplomirani socijalni pedagog</a:t>
            </a:r>
          </a:p>
          <a:p>
            <a:pPr marL="525780" indent="-457200"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bs-Latn-BA" sz="28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Diplomirani socijalni radnik</a:t>
            </a:r>
          </a:p>
          <a:p>
            <a:pPr marL="525780" indent="-457200"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bs-Latn-BA" sz="28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Diplomirani pedagog – psiholog</a:t>
            </a:r>
          </a:p>
          <a:p>
            <a:pPr marL="525780" indent="-457200"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bs-Latn-BA" sz="28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Doktori</a:t>
            </a:r>
          </a:p>
          <a:p>
            <a:pPr marL="525780" indent="-457200">
              <a:buFont typeface="+mj-lt"/>
              <a:buAutoNum type="arabicPeriod"/>
            </a:pPr>
            <a:endParaRPr lang="en-US" sz="2800" dirty="0"/>
          </a:p>
        </p:txBody>
      </p:sp>
      <p:pic>
        <p:nvPicPr>
          <p:cNvPr id="1026" name="Picture 2" descr="Business team teamwork a group of businesspeople Vector 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12658" y="1981200"/>
            <a:ext cx="3772979" cy="407481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30831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87188" y="1524000"/>
            <a:ext cx="8077200" cy="415498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s-Latn-BA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4</a:t>
            </a:r>
            <a:r>
              <a:rPr lang="bs-Latn-BA" sz="32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 </a:t>
            </a:r>
            <a:r>
              <a:rPr lang="bs-Latn-BA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Analiza stanja u ustanovama u kojima su smješteni maloljetnici u sukobu sa </a:t>
            </a:r>
            <a:r>
              <a:rPr lang="bs-Latn-BA" sz="32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Zakonom </a:t>
            </a:r>
            <a:r>
              <a:rPr lang="bs-Latn-BA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u Bosni i Hercegovini</a:t>
            </a:r>
            <a:r>
              <a:rPr lang="bs-Latn-BA" sz="32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2016. </a:t>
            </a:r>
          </a:p>
          <a:p>
            <a:pPr algn="ctr"/>
            <a:r>
              <a:rPr lang="bs-Latn-BA" sz="32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(</a:t>
            </a:r>
            <a:r>
              <a:rPr lang="bs-Latn-BA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 naglaskom na tretman maloljetnika</a:t>
            </a:r>
            <a:r>
              <a:rPr lang="bs-Latn-BA" sz="32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</a:t>
            </a:r>
          </a:p>
          <a:p>
            <a:pPr algn="ctr"/>
            <a:endParaRPr lang="bs-Latn-BA" sz="32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bs-Latn-BA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NAPOMENA! </a:t>
            </a:r>
            <a:r>
              <a:rPr lang="bs-Latn-BA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Ova analiza je napisana 2016. godine, te od tada do danas postupak i tretman sa maloljetnikom je doživio dosta promjena, posebno u pogledu naziva nekih ustanova i lokacija u kojima borave maloljetnici, kao i u pogledu donošenja novog Zakona. 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6894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371600"/>
            <a:ext cx="8001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bs-Latn-BA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Ustanove </a:t>
            </a:r>
            <a:r>
              <a:rPr lang="bs-Latn-BA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 izvršenje kazne maloljetničkog zatvora </a:t>
            </a:r>
            <a:endParaRPr lang="en-US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maloljetnički zatvor - tport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590800"/>
            <a:ext cx="5257800" cy="373303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98599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153400" cy="5791200"/>
          </a:xfrm>
        </p:spPr>
        <p:txBody>
          <a:bodyPr/>
          <a:lstStyle/>
          <a:p>
            <a:pPr algn="just"/>
            <a:r>
              <a:rPr lang="bs-Latn-BA" dirty="0">
                <a:solidFill>
                  <a:schemeClr val="accent1">
                    <a:lumMod val="50000"/>
                  </a:schemeClr>
                </a:solidFill>
              </a:rPr>
              <a:t>U ovoj Analizi iz 2016. godine nailazimo na </a:t>
            </a:r>
            <a:r>
              <a:rPr lang="bs-Latn-BA" b="1" dirty="0">
                <a:solidFill>
                  <a:schemeClr val="accent1">
                    <a:lumMod val="50000"/>
                  </a:schemeClr>
                </a:solidFill>
              </a:rPr>
              <a:t>Maloljetnički zatvor Istočno Sarajevo</a:t>
            </a:r>
            <a:r>
              <a:rPr lang="bs-Latn-BA" dirty="0">
                <a:solidFill>
                  <a:schemeClr val="accent1">
                    <a:lumMod val="50000"/>
                  </a:schemeClr>
                </a:solidFill>
              </a:rPr>
              <a:t>, te </a:t>
            </a:r>
            <a:r>
              <a:rPr lang="bs-Latn-BA" b="1" dirty="0">
                <a:solidFill>
                  <a:schemeClr val="accent1">
                    <a:lumMod val="50000"/>
                  </a:schemeClr>
                </a:solidFill>
              </a:rPr>
              <a:t>Odjeljenje maloljetničkog zatvora pri Kazneno-popravnom zavodu Zenica</a:t>
            </a:r>
            <a:r>
              <a:rPr lang="bs-Latn-BA" dirty="0">
                <a:solidFill>
                  <a:schemeClr val="accent1">
                    <a:lumMod val="50000"/>
                  </a:schemeClr>
                </a:solidFill>
              </a:rPr>
              <a:t> kao dvije ustanove za izvršenje kazne maloljetničkog zatvora. </a:t>
            </a:r>
            <a:endParaRPr lang="bs-Latn-BA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bs-Latn-BA" dirty="0">
                <a:solidFill>
                  <a:schemeClr val="accent1">
                    <a:lumMod val="50000"/>
                  </a:schemeClr>
                </a:solidFill>
              </a:rPr>
              <a:t>Danas, promijenjena je lokacija ovim ustanovama, te tako </a:t>
            </a:r>
            <a:r>
              <a:rPr lang="bs-Latn-BA" dirty="0">
                <a:solidFill>
                  <a:srgbClr val="FF0000"/>
                </a:solidFill>
              </a:rPr>
              <a:t>Zatvor i Odgojno-popravni dom za maloljetnike se nalaze u </a:t>
            </a:r>
            <a:r>
              <a:rPr lang="bs-Latn-BA" b="1" dirty="0">
                <a:solidFill>
                  <a:srgbClr val="FF0000"/>
                </a:solidFill>
              </a:rPr>
              <a:t>Orašju</a:t>
            </a:r>
            <a:r>
              <a:rPr lang="bs-Latn-BA" dirty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bs-Latn-BA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bs-Latn-BA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26" name="Picture 2" descr="KAZNENO POPRAVNI ZAVOD Poluotvorenog tipa ORAŠJ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3505200"/>
            <a:ext cx="8382000" cy="26521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7823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bs-Latn-BA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bs-Latn-BA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Ustanove </a:t>
            </a:r>
            <a:r>
              <a:rPr lang="bs-Latn-BA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</a:t>
            </a:r>
            <a:r>
              <a:rPr lang="bs-Latn-BA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bs-Latn-BA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izvršenje zavodske mjere upućivanja u Odgojno-popravni dom </a:t>
            </a:r>
            <a:endParaRPr lang="en-US" sz="32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Вијести Осуђена и притворена лица КПЗ Бања Лука учествују у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1905000"/>
            <a:ext cx="5127812" cy="36627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KPZ Tuz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86200" y="4515442"/>
            <a:ext cx="4841875" cy="20866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12856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295400"/>
          </a:xfrm>
        </p:spPr>
        <p:txBody>
          <a:bodyPr>
            <a:noAutofit/>
          </a:bodyPr>
          <a:lstStyle/>
          <a:p>
            <a:pPr algn="ctr"/>
            <a:r>
              <a:rPr lang="bs-Latn-BA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a) Odjeljenje Vaspitno-popravnog doma pri Kazneno-popravnom zavodu Banja </a:t>
            </a:r>
            <a:r>
              <a:rPr lang="bs-Latn-BA" sz="32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Luka</a:t>
            </a:r>
            <a:endParaRPr lang="en-US" sz="32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382000" cy="4495800"/>
          </a:xfrm>
        </p:spPr>
        <p:txBody>
          <a:bodyPr>
            <a:normAutofit/>
          </a:bodyPr>
          <a:lstStyle/>
          <a:p>
            <a:pPr algn="just"/>
            <a:r>
              <a:rPr lang="bs-Latn-BA" dirty="0"/>
              <a:t>Z</a:t>
            </a:r>
            <a:r>
              <a:rPr lang="bs-Latn-BA" dirty="0" smtClean="0"/>
              <a:t>a </a:t>
            </a:r>
            <a:r>
              <a:rPr lang="bs-Latn-BA" dirty="0"/>
              <a:t>svakog maloljetnika sastavlja se individualni program postupanja </a:t>
            </a:r>
            <a:r>
              <a:rPr lang="bs-Latn-BA" dirty="0" smtClean="0"/>
              <a:t>(vaspitni </a:t>
            </a:r>
            <a:r>
              <a:rPr lang="bs-Latn-BA" dirty="0"/>
              <a:t>rad, rad vaspitanika i usvajanje radnih navika, obrazovanje i stručno osposobljavanje, kulturno-sportske i prosvjetne aktivnosti, savjetovanje vaspitanika i rad u oblasti porodičnih </a:t>
            </a:r>
            <a:r>
              <a:rPr lang="bs-Latn-BA" dirty="0" smtClean="0"/>
              <a:t>odnosa)</a:t>
            </a:r>
          </a:p>
          <a:p>
            <a:pPr algn="just"/>
            <a:r>
              <a:rPr lang="bs-Latn-BA" dirty="0"/>
              <a:t>Tretman maloljetnika obavlja stručni tim uz primjenu savremenih pedagoških i psiho-socijalnih </a:t>
            </a:r>
            <a:r>
              <a:rPr lang="bs-Latn-BA" dirty="0" smtClean="0"/>
              <a:t>metoda.</a:t>
            </a:r>
          </a:p>
          <a:p>
            <a:pPr algn="just"/>
            <a:r>
              <a:rPr lang="bs-Latn-BA" dirty="0" smtClean="0"/>
              <a:t>U </a:t>
            </a:r>
            <a:r>
              <a:rPr lang="bs-Latn-BA" dirty="0"/>
              <a:t>kreiranju individualnih planova tretmana maloljetnici se ne uključuju, kao ni članovi njihovih </a:t>
            </a:r>
            <a:r>
              <a:rPr lang="bs-Latn-BA" dirty="0" smtClean="0"/>
              <a:t>porodica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98095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bs-Latn-BA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b) Odgojno-popravni dom pri Kazneno-popravnom zavodu </a:t>
            </a:r>
            <a:r>
              <a:rPr lang="bs-Latn-BA" sz="32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Tuzla</a:t>
            </a:r>
            <a:endParaRPr lang="en-US" sz="32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305800" cy="4080029"/>
          </a:xfrm>
        </p:spPr>
        <p:txBody>
          <a:bodyPr/>
          <a:lstStyle/>
          <a:p>
            <a:pPr algn="just"/>
            <a:r>
              <a:rPr lang="bs-Latn-BA" dirty="0"/>
              <a:t>Ne sačinjava se individualni plan tretmana u čije bi kreiranje bio uključen i maloljetnik, kao i njegova </a:t>
            </a:r>
            <a:r>
              <a:rPr lang="bs-Latn-BA" dirty="0" smtClean="0"/>
              <a:t>porodica</a:t>
            </a:r>
          </a:p>
          <a:p>
            <a:pPr algn="just"/>
            <a:r>
              <a:rPr lang="bs-Latn-BA" dirty="0" smtClean="0"/>
              <a:t>Maloljetnici nisu radno angažovani</a:t>
            </a:r>
          </a:p>
          <a:p>
            <a:pPr algn="just"/>
            <a:r>
              <a:rPr lang="bs-Latn-BA" dirty="0"/>
              <a:t>U radu s maloljetnicima organizuju se socio-edukativne radionice </a:t>
            </a:r>
            <a:endParaRPr lang="bs-Latn-BA" dirty="0" smtClean="0"/>
          </a:p>
          <a:p>
            <a:pPr marL="6858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0937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066800"/>
            <a:ext cx="8534400" cy="1524000"/>
          </a:xfrm>
        </p:spPr>
        <p:txBody>
          <a:bodyPr>
            <a:normAutofit fontScale="90000"/>
          </a:bodyPr>
          <a:lstStyle/>
          <a:p>
            <a:pPr algn="ctr"/>
            <a:r>
              <a:rPr lang="bs-Latn-BA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Ustanove </a:t>
            </a:r>
            <a:r>
              <a:rPr lang="bs-Latn-BA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 izvršenje zavodske mjere upućivanja u odgojnu ustanovu </a:t>
            </a:r>
            <a:endParaRPr lang="en-US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Responsive Joomla! template JSN Boot by JoomlaShine.com - Ho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819400"/>
            <a:ext cx="6781800" cy="24725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xmlns="" val="2505418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bs-Latn-BA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a) Javna ustanova Zavod za vaspitanje muške djece i omladine </a:t>
            </a:r>
            <a:r>
              <a:rPr lang="bs-Latn-BA" sz="32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Sarajevo</a:t>
            </a:r>
            <a:endParaRPr lang="en-US" sz="32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077200" cy="4495800"/>
          </a:xfrm>
        </p:spPr>
        <p:txBody>
          <a:bodyPr/>
          <a:lstStyle/>
          <a:p>
            <a:pPr algn="just"/>
            <a:r>
              <a:rPr lang="bs-Latn-BA" dirty="0"/>
              <a:t>Po prijemu maloljetnika vrši se procjena njegove ličnosti u svrhu određivanja programa postupanja, a koja može trajati najduže 30 </a:t>
            </a:r>
            <a:r>
              <a:rPr lang="bs-Latn-BA" dirty="0" smtClean="0"/>
              <a:t>dana</a:t>
            </a:r>
          </a:p>
          <a:p>
            <a:pPr algn="just"/>
            <a:r>
              <a:rPr lang="bs-Latn-BA" dirty="0"/>
              <a:t>Programi pripreme maloljetnika za povratak u porodicu i zajednicu u Zavodu ne </a:t>
            </a:r>
            <a:r>
              <a:rPr lang="bs-Latn-BA" dirty="0" smtClean="0"/>
              <a:t>postoje</a:t>
            </a:r>
          </a:p>
          <a:p>
            <a:pPr algn="just"/>
            <a:r>
              <a:rPr lang="bs-Latn-BA" dirty="0"/>
              <a:t>Članovi šire porodice kao i šire zajednice mogu također učestvovati u postupku ukoliko je to potrebno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05350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990600" y="-20782"/>
            <a:ext cx="10515600" cy="6923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99282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0"/>
            <a:ext cx="8458200" cy="2362200"/>
          </a:xfrm>
        </p:spPr>
        <p:txBody>
          <a:bodyPr>
            <a:noAutofit/>
          </a:bodyPr>
          <a:lstStyle/>
          <a:p>
            <a:pPr algn="ctr"/>
            <a:r>
              <a:rPr lang="bs-Latn-BA" sz="3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4) Ustanove </a:t>
            </a:r>
            <a:r>
              <a:rPr lang="bs-Latn-BA" sz="3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 izvršenje odgojne mjere upućivanja u Odgojni centar </a:t>
            </a:r>
            <a:endParaRPr lang="en-US" sz="3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38674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772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bs-Latn-BA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a) </a:t>
            </a:r>
            <a:r>
              <a:rPr lang="bs-Latn-BA" sz="3200" strike="sngStrike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Disciplinski centar za maloljetnike </a:t>
            </a:r>
            <a:r>
              <a:rPr lang="bs-Latn-BA" sz="3200" strike="sngStrike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Sarajevo </a:t>
            </a:r>
            <a:r>
              <a:rPr lang="bs-Latn-BA" sz="32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 </a:t>
            </a:r>
            <a:r>
              <a:rPr lang="bs-Latn-BA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Odgojni centar Kantona Sarajevo</a:t>
            </a:r>
            <a:endParaRPr lang="en-US" sz="32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05000"/>
            <a:ext cx="4572000" cy="44196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bs-Latn-BA" dirty="0"/>
              <a:t>Stručni tim po prijemu maloljetnika pristupa izradi individualnog plana i programa </a:t>
            </a:r>
            <a:r>
              <a:rPr lang="bs-Latn-BA" dirty="0" smtClean="0"/>
              <a:t>rada</a:t>
            </a:r>
          </a:p>
          <a:p>
            <a:pPr algn="just"/>
            <a:r>
              <a:rPr lang="bs-Latn-BA" dirty="0"/>
              <a:t>S</a:t>
            </a:r>
            <a:r>
              <a:rPr lang="bs-Latn-BA" dirty="0" smtClean="0"/>
              <a:t>adrži </a:t>
            </a:r>
            <a:r>
              <a:rPr lang="bs-Latn-BA" dirty="0"/>
              <a:t>plan postupanja i ciljeve tretmana za određeno vremensko razdoblje s kojima se maloljetnik </a:t>
            </a:r>
            <a:r>
              <a:rPr lang="bs-Latn-BA" dirty="0" smtClean="0"/>
              <a:t>upoznaje</a:t>
            </a:r>
          </a:p>
          <a:p>
            <a:pPr algn="just"/>
            <a:r>
              <a:rPr lang="bs-Latn-BA" dirty="0"/>
              <a:t>S</a:t>
            </a:r>
            <a:r>
              <a:rPr lang="bs-Latn-BA" dirty="0" smtClean="0"/>
              <a:t>veobuhvatno </a:t>
            </a:r>
            <a:r>
              <a:rPr lang="bs-Latn-BA" dirty="0"/>
              <a:t>djelovanje na individualnom, porodičnom, obrazovnom i vršnjačkom nivou, te odnosu prema krivičnom </a:t>
            </a:r>
            <a:r>
              <a:rPr lang="bs-Latn-BA" dirty="0" smtClean="0"/>
              <a:t>djelu</a:t>
            </a:r>
          </a:p>
        </p:txBody>
      </p:sp>
      <p:pic>
        <p:nvPicPr>
          <p:cNvPr id="3074" name="Picture 2" descr="Odgojni centar Kantona Sarajevo - YouTub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133600"/>
            <a:ext cx="3429000" cy="3429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84005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762000"/>
          </a:xfrm>
        </p:spPr>
        <p:txBody>
          <a:bodyPr>
            <a:normAutofit/>
          </a:bodyPr>
          <a:lstStyle/>
          <a:p>
            <a:pPr algn="ctr"/>
            <a:r>
              <a:rPr lang="bs-Latn-BA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b) Odgojni centar Tuzlanskog </a:t>
            </a:r>
            <a:r>
              <a:rPr lang="bs-Latn-BA" sz="32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kantona</a:t>
            </a:r>
            <a:endParaRPr lang="en-US" sz="32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4648200" cy="5257800"/>
          </a:xfrm>
        </p:spPr>
        <p:txBody>
          <a:bodyPr>
            <a:normAutofit fontScale="92500"/>
          </a:bodyPr>
          <a:lstStyle/>
          <a:p>
            <a:pPr algn="just"/>
            <a:r>
              <a:rPr lang="bs-Latn-BA" dirty="0"/>
              <a:t>O</a:t>
            </a:r>
            <a:r>
              <a:rPr lang="bs-Latn-BA" dirty="0" smtClean="0"/>
              <a:t>sim </a:t>
            </a:r>
            <a:r>
              <a:rPr lang="bs-Latn-BA" dirty="0"/>
              <a:t>izvršenja odgojne mjere i tretmana maloljetnika koje je sud uputio, provode </a:t>
            </a:r>
            <a:r>
              <a:rPr lang="bs-Latn-BA" dirty="0" smtClean="0"/>
              <a:t>se i </a:t>
            </a:r>
            <a:r>
              <a:rPr lang="bs-Latn-BA" dirty="0"/>
              <a:t>preventivne aktivnosti s maloljetnicima na inicijativu centara za socijalni rad, roditelja ili </a:t>
            </a:r>
            <a:r>
              <a:rPr lang="bs-Latn-BA" dirty="0" smtClean="0"/>
              <a:t>škole</a:t>
            </a:r>
          </a:p>
          <a:p>
            <a:pPr algn="just"/>
            <a:r>
              <a:rPr lang="bs-Latn-BA" dirty="0" smtClean="0"/>
              <a:t>Po </a:t>
            </a:r>
            <a:r>
              <a:rPr lang="bs-Latn-BA" dirty="0"/>
              <a:t>prijemu maloljetnika uprava donosi rješenje o početku izvršenja odgojne mjere, psiholog izvršava psihološku procjenu i formira se stručni tim koji će biti angažovan na </a:t>
            </a:r>
            <a:r>
              <a:rPr lang="bs-Latn-BA" dirty="0" smtClean="0"/>
              <a:t>tretmanu</a:t>
            </a:r>
          </a:p>
          <a:p>
            <a:pPr algn="just"/>
            <a:endParaRPr lang="bs-Latn-BA" dirty="0" smtClean="0"/>
          </a:p>
          <a:p>
            <a:pPr algn="just"/>
            <a:endParaRPr lang="en-US" dirty="0"/>
          </a:p>
        </p:txBody>
      </p:sp>
      <p:pic>
        <p:nvPicPr>
          <p:cNvPr id="4" name="Picture 2" descr="https://scontent.fsjj1-1.fna.fbcdn.net/v/t1.0-1/12039189_475583925954452_15640606057786148_n.png?_nc_cat=104&amp;_nc_sid=dbb9e7&amp;_nc_ohc=3gWTEJhfiJkAX_02t86&amp;_nc_ht=scontent.fsjj1-1.fna&amp;oh=e54142b93829c3154b18535a73f4a094&amp;oe=5EC131E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47447" y="1981200"/>
            <a:ext cx="3429000" cy="34290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00874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558144" cy="685800"/>
          </a:xfrm>
        </p:spPr>
        <p:txBody>
          <a:bodyPr>
            <a:normAutofit/>
          </a:bodyPr>
          <a:lstStyle/>
          <a:p>
            <a:pPr algn="ctr"/>
            <a:r>
              <a:rPr lang="bs-Latn-BA" sz="3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Zaključak </a:t>
            </a:r>
            <a:endParaRPr lang="en-US" sz="36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686800" cy="5867400"/>
          </a:xfrm>
        </p:spPr>
        <p:txBody>
          <a:bodyPr>
            <a:noAutofit/>
          </a:bodyPr>
          <a:lstStyle/>
          <a:p>
            <a:pPr algn="just"/>
            <a:r>
              <a:rPr lang="bs-Latn-BA" sz="2200" dirty="0">
                <a:solidFill>
                  <a:schemeClr val="accent1">
                    <a:lumMod val="50000"/>
                  </a:schemeClr>
                </a:solidFill>
              </a:rPr>
              <a:t>C</a:t>
            </a:r>
            <a:r>
              <a:rPr lang="bs-Latn-BA" sz="2200" dirty="0" smtClean="0">
                <a:solidFill>
                  <a:schemeClr val="accent1">
                    <a:lumMod val="50000"/>
                  </a:schemeClr>
                </a:solidFill>
              </a:rPr>
              <a:t>ilj procjene </a:t>
            </a:r>
            <a:r>
              <a:rPr lang="bs-Latn-BA" sz="2200" dirty="0" smtClean="0">
                <a:solidFill>
                  <a:schemeClr val="accent1">
                    <a:lumMod val="50000"/>
                  </a:schemeClr>
                </a:solidFill>
                <a:sym typeface="Wingdings" pitchFamily="2" charset="2"/>
              </a:rPr>
              <a:t> </a:t>
            </a:r>
            <a:r>
              <a:rPr lang="bs-Latn-BA" sz="2200" dirty="0" smtClean="0"/>
              <a:t> </a:t>
            </a:r>
            <a:r>
              <a:rPr lang="bs-Latn-BA" sz="2200" dirty="0"/>
              <a:t>interpretacija prikupljenih informacija radi određivanja vrste i intenziteta problema u ponašanju, njihovih uzroka, subjektivnih mogućnosti i potreba djece i </a:t>
            </a:r>
            <a:r>
              <a:rPr lang="bs-Latn-BA" sz="2200" dirty="0" smtClean="0"/>
              <a:t>mladih, te </a:t>
            </a:r>
            <a:r>
              <a:rPr lang="bs-Latn-BA" sz="2200" dirty="0"/>
              <a:t>predviđanja njihovog budućeg razvoja u relaciji s objektivnim mogućnostima i potrebama društva. </a:t>
            </a:r>
            <a:endParaRPr lang="bs-Latn-BA" sz="2200" dirty="0" smtClean="0"/>
          </a:p>
          <a:p>
            <a:pPr algn="just"/>
            <a:r>
              <a:rPr lang="bs-Latn-BA" sz="2200" dirty="0" smtClean="0"/>
              <a:t>Procjena se odnosi na pojedinca, njegovo uže i šire okruženje, porodicu.. </a:t>
            </a:r>
            <a:endParaRPr lang="bs-Latn-BA" sz="2200" dirty="0"/>
          </a:p>
          <a:p>
            <a:pPr algn="just"/>
            <a:r>
              <a:rPr lang="bs-Latn-BA" sz="2200" dirty="0" smtClean="0"/>
              <a:t>Pojedinac se posmatra kao član sveukupnog društva</a:t>
            </a:r>
          </a:p>
          <a:p>
            <a:pPr algn="just"/>
            <a:r>
              <a:rPr lang="bs-Latn-BA" sz="2200" dirty="0" smtClean="0"/>
              <a:t>Ovaj proces se mora provoditi timski, pomoću niza stručnih lica - </a:t>
            </a:r>
            <a:r>
              <a:rPr lang="bs-Latn-BA" sz="2200" dirty="0"/>
              <a:t>interdisciplinarnost i </a:t>
            </a:r>
            <a:r>
              <a:rPr lang="bs-Latn-BA" sz="2200" dirty="0" smtClean="0"/>
              <a:t>transdisciplinarnost</a:t>
            </a:r>
          </a:p>
          <a:p>
            <a:pPr algn="just"/>
            <a:r>
              <a:rPr lang="bs-Latn-BA" sz="2200" dirty="0" smtClean="0"/>
              <a:t>Spoznavanje </a:t>
            </a:r>
            <a:r>
              <a:rPr lang="bs-Latn-BA" sz="2200" dirty="0"/>
              <a:t>čovjeka, njegove osobnosti, interakcije sa </a:t>
            </a:r>
            <a:r>
              <a:rPr lang="bs-Latn-BA" sz="2200" dirty="0" smtClean="0"/>
              <a:t>sredinom..</a:t>
            </a:r>
          </a:p>
          <a:p>
            <a:pPr algn="just"/>
            <a:r>
              <a:rPr lang="bs-Latn-BA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„Objekt“ </a:t>
            </a:r>
            <a:r>
              <a:rPr lang="bs-Latn-BA" sz="2200" dirty="0" smtClean="0"/>
              <a:t>procjene je ustvari </a:t>
            </a:r>
            <a:r>
              <a:rPr lang="bs-Latn-BA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„subjekt“</a:t>
            </a:r>
          </a:p>
          <a:p>
            <a:pPr algn="just"/>
            <a:r>
              <a:rPr lang="bs-Latn-BA" sz="2200" dirty="0" smtClean="0"/>
              <a:t>Posebna relacija maloljetnika i stručne osobe</a:t>
            </a:r>
          </a:p>
          <a:p>
            <a:pPr algn="just"/>
            <a:endParaRPr lang="bs-Latn-BA" sz="2200" dirty="0" smtClean="0"/>
          </a:p>
          <a:p>
            <a:pPr algn="just"/>
            <a:endParaRPr lang="bs-Latn-BA" sz="2200" dirty="0" smtClean="0"/>
          </a:p>
          <a:p>
            <a:pPr algn="just"/>
            <a:endParaRPr lang="en-US" sz="2200" dirty="0"/>
          </a:p>
          <a:p>
            <a:pPr algn="just"/>
            <a:endParaRPr lang="en-US" sz="2200" dirty="0"/>
          </a:p>
        </p:txBody>
      </p:sp>
      <p:pic>
        <p:nvPicPr>
          <p:cNvPr id="1026" name="Picture 2" descr="upitnik-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45790" y="164726"/>
            <a:ext cx="702610" cy="7026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xmlns="" val="359476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34344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bs-Latn-BA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Literatura: </a:t>
            </a:r>
            <a:endParaRPr lang="en-US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382000" cy="5791200"/>
          </a:xfrm>
        </p:spPr>
        <p:txBody>
          <a:bodyPr>
            <a:noAutofit/>
          </a:bodyPr>
          <a:lstStyle/>
          <a:p>
            <a:pPr marL="525780" lvl="0" indent="-457200" algn="just"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bs-Latn-BA" sz="1600" dirty="0" smtClean="0">
                <a:solidFill>
                  <a:schemeClr val="accent1">
                    <a:lumMod val="50000"/>
                  </a:schemeClr>
                </a:solidFill>
              </a:rPr>
              <a:t>Hajrija </a:t>
            </a:r>
            <a:r>
              <a:rPr lang="bs-Latn-BA" sz="1600" dirty="0">
                <a:solidFill>
                  <a:schemeClr val="accent1">
                    <a:lumMod val="50000"/>
                  </a:schemeClr>
                </a:solidFill>
              </a:rPr>
              <a:t>Sijerčić-Čolić, Vildana Pleh, Uvod u penologiju i izvršno krivično pravo Bosne i Hercegovine, Pravni fakultet Univerziteta u Sarajevu, Sarajevo, 2011.</a:t>
            </a:r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  <a:p>
            <a:pPr marL="525780" lvl="0" indent="-457200" algn="just"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bs-Latn-BA" sz="1600" dirty="0">
                <a:solidFill>
                  <a:schemeClr val="accent1">
                    <a:lumMod val="50000"/>
                  </a:schemeClr>
                </a:solidFill>
              </a:rPr>
              <a:t>Zakon o zaštiti i postupanju sa djecom i maloljetnicima u krivičnom postupku („Službene novine Federacije BiH“, broj 7/14 /29.1.2014./)</a:t>
            </a:r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  <a:p>
            <a:pPr marL="525780" lvl="0" indent="-457200" algn="just"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bs-Latn-BA" sz="1600" dirty="0">
                <a:solidFill>
                  <a:schemeClr val="accent1">
                    <a:lumMod val="50000"/>
                  </a:schemeClr>
                </a:solidFill>
              </a:rPr>
              <a:t>M. Duranović, S. Suljagić, J. Ćosić, A. Begić i S. Pačariz (uz pomoć UNICEF-a i Save the Children), Publikacija: Zaštita i postupanje sa djecom i maloljetnicima u krivičnom postupku, Ministarstvo pravde Federacije Bosne i Hercegovine, Sarajevo, 2016.</a:t>
            </a:r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  <a:p>
            <a:pPr marL="525780" lvl="0" indent="-457200" algn="just"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bs-Latn-BA" sz="1600" dirty="0">
                <a:solidFill>
                  <a:schemeClr val="accent1">
                    <a:lumMod val="50000"/>
                  </a:schemeClr>
                </a:solidFill>
              </a:rPr>
              <a:t>Nivex Koller - Trbović, Anja Mirosavljević, Ivana Jeđud Borić, Procjena potreba djece i mladih s problemima u ponašanju – konceptualne i metodičke odrednice, Ured UNICEF-a za Hrvatsku, Zagreb, 2017.</a:t>
            </a:r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  <a:p>
            <a:pPr marL="525780" lvl="0" indent="-457200" algn="just"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bs-Latn-BA" sz="1600" dirty="0">
                <a:solidFill>
                  <a:schemeClr val="accent1">
                    <a:lumMod val="50000"/>
                  </a:schemeClr>
                </a:solidFill>
              </a:rPr>
              <a:t>Žunić-Pavlović V., Popović-Ćitić B., Pavlović M., Programi prevencije poremećaja ponašanja u školi, Fakultet za specijalnu edukaciju i rehabilitaciju, Beograd, 2010.</a:t>
            </a:r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  <a:p>
            <a:pPr marL="525780" lvl="0" indent="-457200" algn="just"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bs-Latn-BA" sz="1600" dirty="0">
                <a:solidFill>
                  <a:schemeClr val="accent1">
                    <a:lumMod val="50000"/>
                  </a:schemeClr>
                </a:solidFill>
              </a:rPr>
              <a:t>Meliha Bijedić Ranko Kovačević Lejla Kuralić-Čišić Edin Muftić Denis Husić,Procjena i tretman maloljetnika prilikom izvršenja sankcije, “OFF-SET” Tuzla Biro za ljudska prava, Tuzla, 2017.</a:t>
            </a:r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  <a:p>
            <a:pPr marL="525780" lvl="0" indent="-457200" algn="just"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bs-Latn-BA" sz="1600" dirty="0">
                <a:solidFill>
                  <a:schemeClr val="accent1">
                    <a:lumMod val="50000"/>
                  </a:schemeClr>
                </a:solidFill>
              </a:rPr>
              <a:t>Aleksandra Marin Diklić Ada Hasečić Irma Salčin Ivana Džidić Nikola Dorontić, Analiza stanja u ustanovama u kojima su smješteni maloljetnici u sukobu sa zakonom u Bosni i Hercegovini, Institucija Ombudsmena za ljudska prava Bosne i Hercegovine, Sarajevo, 2016.</a:t>
            </a:r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1666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228600"/>
            <a:ext cx="7315200" cy="1066800"/>
          </a:xfrm>
        </p:spPr>
        <p:txBody>
          <a:bodyPr>
            <a:normAutofit/>
          </a:bodyPr>
          <a:lstStyle/>
          <a:p>
            <a:pPr algn="ctr"/>
            <a:r>
              <a:rPr lang="bs-Latn-BA" sz="48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HVALA NA PAŽNJI !</a:t>
            </a:r>
            <a:endParaRPr lang="en-US" sz="4800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Attention GIF - Find &amp; Share on GIPHY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1465729"/>
            <a:ext cx="6248400" cy="44002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8" name="Picture 4" descr="Happy Animation GIF by SLOTHILDA - Find &amp; Share on GIPHY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25671" y="3275211"/>
            <a:ext cx="2590800" cy="2590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xmlns="" val="2227275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976</TotalTime>
  <Words>1649</Words>
  <Application>Microsoft Office PowerPoint</Application>
  <PresentationFormat>On-screen Show (4:3)</PresentationFormat>
  <Paragraphs>111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Austin</vt:lpstr>
      <vt:lpstr>OPSERVACIJA I DIJAGNOSTIKA LIČNOSTI MALOLJETNOG UČINIOCA  KRIVIČNOG DJELA PRI IZVRŠENJU SANKCIJA INSTITUCIONALNOG KARAKTERA</vt:lpstr>
      <vt:lpstr>Slide 2</vt:lpstr>
      <vt:lpstr>Zakon o zaštiti i postupanju sa djecom i maloljetnicima u krivičnom postupku  („Službene novine Federacije BiH“,  broj 7/14 /29.1.2014./) </vt:lpstr>
      <vt:lpstr>Ključni pojmovi</vt:lpstr>
      <vt:lpstr>Slide 5</vt:lpstr>
      <vt:lpstr>Slide 6</vt:lpstr>
      <vt:lpstr>Slide 7</vt:lpstr>
      <vt:lpstr>2. Faktori koji utiču na formiranje ličnosti maloljetnika</vt:lpstr>
      <vt:lpstr>Slide 9</vt:lpstr>
      <vt:lpstr>Slide 10</vt:lpstr>
      <vt:lpstr>3. Agensi (posrednici) procesa socijalizacije</vt:lpstr>
      <vt:lpstr>Slide 12</vt:lpstr>
      <vt:lpstr>Slide 13</vt:lpstr>
      <vt:lpstr>Slide 14</vt:lpstr>
      <vt:lpstr>Slide 15</vt:lpstr>
      <vt:lpstr>Slide 16</vt:lpstr>
      <vt:lpstr>Proces izrade Individualnog plana i programa tretmana </vt:lpstr>
      <vt:lpstr>    3. Procjena maloljetnika u svrhu planiranja tretmana i izrade individualnog plana i  programa za maloljetnika </vt:lpstr>
      <vt:lpstr>Stručna lica koja učestvuju u izradi Individualnog plana</vt:lpstr>
      <vt:lpstr>Slide 20</vt:lpstr>
      <vt:lpstr>1) Ustanove za izvršenje kazne maloljetničkog zatvora </vt:lpstr>
      <vt:lpstr>Slide 22</vt:lpstr>
      <vt:lpstr>2) Ustanove za izvršenje zavodske mjere upućivanja u Odgojno-popravni dom </vt:lpstr>
      <vt:lpstr>a) Odjeljenje Vaspitno-popravnog doma pri Kazneno-popravnom zavodu Banja Luka</vt:lpstr>
      <vt:lpstr>b) Odgojno-popravni dom pri Kazneno-popravnom zavodu Tuzla</vt:lpstr>
      <vt:lpstr>3) Ustanove za izvršenje zavodske mjere upućivanja u odgojnu ustanovu </vt:lpstr>
      <vt:lpstr>a) Javna ustanova Zavod za vaspitanje muške djece i omladine Sarajevo</vt:lpstr>
      <vt:lpstr>Slide 28</vt:lpstr>
      <vt:lpstr>4) Ustanove za izvršenje odgojne mjere upućivanja u Odgojni centar </vt:lpstr>
      <vt:lpstr>a) Disciplinski centar za maloljetnike Sarajevo  Odgojni centar Kantona Sarajevo</vt:lpstr>
      <vt:lpstr>b) Odgojni centar Tuzlanskog kantona</vt:lpstr>
      <vt:lpstr>Zaključak </vt:lpstr>
      <vt:lpstr>Literatura: </vt:lpstr>
      <vt:lpstr>HVALA NA PAŽNJI 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IMAMOVIC</dc:creator>
  <cp:lastModifiedBy>Berin</cp:lastModifiedBy>
  <cp:revision>141</cp:revision>
  <dcterms:created xsi:type="dcterms:W3CDTF">2020-04-06T12:41:46Z</dcterms:created>
  <dcterms:modified xsi:type="dcterms:W3CDTF">2020-05-15T11:13:51Z</dcterms:modified>
</cp:coreProperties>
</file>