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7" r:id="rId8"/>
    <p:sldId id="270" r:id="rId9"/>
    <p:sldId id="261" r:id="rId10"/>
    <p:sldId id="271" r:id="rId11"/>
    <p:sldId id="262" r:id="rId12"/>
    <p:sldId id="263" r:id="rId13"/>
    <p:sldId id="266" r:id="rId14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50075"/>
  </p:normalViewPr>
  <p:slideViewPr>
    <p:cSldViewPr>
      <p:cViewPr varScale="1">
        <p:scale>
          <a:sx n="54" d="100"/>
          <a:sy n="54" d="100"/>
        </p:scale>
        <p:origin x="29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BEF22E-8874-4811-9BE9-D97D6A3D64CF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bs-Latn-BA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FD4344-4297-44D4-B947-D85BF96EB566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B481-55BE-4A88-B6C3-C55566BFD96A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BAA2-293C-40F2-9BDD-C2944BC3612F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C160-20B9-4D1A-BC3F-A41FB30A6DEE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FEDCF-CBBA-446C-91E5-A69C81F14C4E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C15EE-162C-464A-B745-C6403AAFA25E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D46C9-267D-4ACE-9A1B-E6D8DE6FBF0A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9534A0-6051-49FB-A8CB-1BD55EEF1593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s-Latn-B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E8FEDF-5D9D-4E15-B1F9-90A209CEE7CE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420589-7D67-44B5-9671-BF4C99D4A746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132012-7E8E-4B25-8880-8057A5E73B17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213DD6-E791-4964-AD5E-F84C4922CD16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93EB6C-2645-42FB-8A9B-B209E4510AE6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2FD69C-5546-4D02-9CBB-F46A99322A48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B4EF54-4820-468F-B09C-FDBEBBD584C4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1285E-C44D-439A-9AB5-319F2C88B28C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35B37-2FE3-4830-8A31-B3D8C64B2500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7A8F03-60D2-4F4E-8F8B-F3C2360937C6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9892F1-8A4E-400A-AEAE-E04D7079FF2C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B95925-80D7-4044-9205-20F53730A0D8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bs-Latn-BA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7C5AFB5-679E-460F-A56C-45E042A0527C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BFE16F4-E334-4DC4-A5C7-69C24A80F1DA}" type="datetimeFigureOut">
              <a:rPr lang="bs-Latn-BA"/>
              <a:pPr>
                <a:defRPr/>
              </a:pPr>
              <a:t>13.05.20.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20EB24F-7E9C-4F88-A7BC-085E03C713EF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8" r:id="rId2"/>
    <p:sldLayoutId id="2147483853" r:id="rId3"/>
    <p:sldLayoutId id="2147483854" r:id="rId4"/>
    <p:sldLayoutId id="2147483855" r:id="rId5"/>
    <p:sldLayoutId id="2147483856" r:id="rId6"/>
    <p:sldLayoutId id="2147483849" r:id="rId7"/>
    <p:sldLayoutId id="2147483857" r:id="rId8"/>
    <p:sldLayoutId id="2147483858" r:id="rId9"/>
    <p:sldLayoutId id="2147483850" r:id="rId10"/>
    <p:sldLayoutId id="2147483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vteo.gov.b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zp.gov.b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mt.gov.b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ladars.ne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uzip.gov.ba/" TargetMode="External"/><Relationship Id="rId3" Type="http://schemas.openxmlformats.org/officeDocument/2006/relationships/hyperlink" Target="http://kuip.ks.gov.b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s-Latn-BA" dirty="0"/>
              <a:t>Nosioci zaštite potrošača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33825"/>
            <a:ext cx="7772400" cy="877888"/>
          </a:xfrm>
        </p:spPr>
        <p:txBody>
          <a:bodyPr/>
          <a:lstStyle/>
          <a:p>
            <a:pPr marR="0" algn="l" eaLnBrk="1" hangingPunct="1"/>
            <a:endParaRPr lang="bs-Latn-BA"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908050"/>
            <a:ext cx="8569325" cy="509905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i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i="1" dirty="0"/>
              <a:t>Ako trgovac neopravdano odbije zahtjev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i="1" dirty="0"/>
              <a:t>potrošača, inspektor će, na zahtjev potrošača,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i="1" dirty="0"/>
              <a:t>donijeti rješenje kojim se trgovcu naređuje da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i="1" dirty="0"/>
              <a:t>udovolji opravdanom zahtjevu potrošača (čl.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i="1" dirty="0"/>
              <a:t>118 ZZP-a)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Rješenja o obustavljanju prodaje proizvoda do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otklanjanja utvrđenih nepravilnosti (čl. 119 st.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1) i rješenja kojim se zabranjuje prodaja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proizvoda (čl. 119 st. 2)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561657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bs-Latn-BA"/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Sudska kontrola</a:t>
            </a:r>
          </a:p>
          <a:p>
            <a:pPr eaLnBrk="1" hangingPunct="1">
              <a:buFont typeface="Wingdings 3" pitchFamily="18" charset="2"/>
              <a:buNone/>
            </a:pPr>
            <a:endParaRPr lang="bs-Latn-BA"/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Zaštita induvidualnih interesa potrošača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 - postupak koji se pokreće podizanjem induvidualne tužbe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 b="1"/>
              <a:t>PROBLEMI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- Nedostatak inicijative induvidualnog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potrošača zbog visokih troškova i neizvjesnog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ishoda postupka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- </a:t>
            </a:r>
            <a:r>
              <a:rPr lang="bs-Latn-BA" i="1"/>
              <a:t>Inter partes</a:t>
            </a:r>
            <a:r>
              <a:rPr lang="bs-Latn-BA"/>
              <a:t> dejstvo sudske odluke</a:t>
            </a:r>
          </a:p>
          <a:p>
            <a:pPr eaLnBrk="1" hangingPunct="1">
              <a:buFont typeface="Wingdings 3" pitchFamily="18" charset="2"/>
              <a:buNone/>
            </a:pPr>
            <a:endParaRPr lang="bs-Latn-B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s-Latn-BA" dirty="0"/>
              <a:t>Pravna zaštita potrošača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313" y="404813"/>
            <a:ext cx="8675687" cy="589438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bs-Latn-BA"/>
          </a:p>
          <a:p>
            <a:pPr eaLnBrk="1" hangingPunct="1">
              <a:buFont typeface="Wingdings 3" pitchFamily="18" charset="2"/>
              <a:buNone/>
            </a:pPr>
            <a:r>
              <a:rPr lang="bs-Latn-BA" sz="2900"/>
              <a:t>Zaštita kolektivnih interesa</a:t>
            </a:r>
          </a:p>
          <a:p>
            <a:pPr eaLnBrk="1" hangingPunct="1">
              <a:buFont typeface="Wingdings 3" pitchFamily="18" charset="2"/>
              <a:buNone/>
            </a:pPr>
            <a:endParaRPr lang="bs-Latn-BA" sz="2900"/>
          </a:p>
          <a:p>
            <a:pPr eaLnBrk="1" hangingPunct="1">
              <a:buFont typeface="Wingdings 3" pitchFamily="18" charset="2"/>
              <a:buNone/>
            </a:pPr>
            <a:r>
              <a:rPr lang="bs-Latn-BA" sz="2900"/>
              <a:t>Nadležni sud će svojim aktom narediti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 sz="2900"/>
              <a:t>prestanak bilo kakvog čina ili prakse koji su u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 sz="2900"/>
              <a:t>suprotnosti s odredbama ZZP-a ili drugih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 sz="2900"/>
              <a:t>propisa, a </a:t>
            </a:r>
            <a:r>
              <a:rPr lang="bs-Latn-BA" sz="2900" b="1" i="1"/>
              <a:t>koji štete zajedničkim interesima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 sz="2900" b="1" i="1"/>
              <a:t>potrošača</a:t>
            </a:r>
          </a:p>
          <a:p>
            <a:pPr eaLnBrk="1" hangingPunct="1">
              <a:buFont typeface="Wingdings 3" pitchFamily="18" charset="2"/>
              <a:buNone/>
            </a:pPr>
            <a:endParaRPr lang="bs-Latn-BA" sz="2900"/>
          </a:p>
          <a:p>
            <a:pPr eaLnBrk="1" hangingPunct="1">
              <a:buFont typeface="Wingdings 3" pitchFamily="18" charset="2"/>
              <a:buNone/>
            </a:pPr>
            <a:r>
              <a:rPr lang="bs-Latn-BA" sz="2900"/>
              <a:t>- Aktivno legitimirani subjekti iz čl. 98 (osim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 sz="2900"/>
              <a:t>pod h))</a:t>
            </a:r>
          </a:p>
          <a:p>
            <a:pPr eaLnBrk="1" hangingPunct="1">
              <a:buFont typeface="Wingdings 3" pitchFamily="18" charset="2"/>
              <a:buNone/>
            </a:pPr>
            <a:endParaRPr lang="bs-Latn-BA" sz="29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976938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bs-Latn-BA" dirty="0"/>
              <a:t>Hitni postupak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bs-Latn-BA" dirty="0"/>
              <a:t>Ovlaštenje suda: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	a) da naredi prestanak bilo kakvog čina ili prakse suprotnog odredbama ZZP-a ili nekog drugog zakona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 	b) da naloži objavljivanje presude u cijelosti ili djelimično u medijima, odnosno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	c) da zatraži korektivnu izjavu od tužene strane,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uz nametanje finansijskih sankcija za svaki dan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kašnjenja u izvršenju sudske odluke.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- U istom postupku moguće postaviti zahtjev za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naknadu štete nanesenu kolektivnim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interesima potrošača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1704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bs-Latn-BA"/>
              <a:t>Ministarstvo vanjske trgovine i ekonomskih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bs-Latn-BA"/>
              <a:t>odnosa BiH (</a:t>
            </a:r>
            <a:r>
              <a:rPr lang="bs-Latn-BA">
                <a:hlinkClick r:id="rId2"/>
              </a:rPr>
              <a:t>http://www.mvteo.gov.ba</a:t>
            </a:r>
            <a:r>
              <a:rPr lang="bs-Latn-BA"/>
              <a:t>)  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bs-Latn-BA"/>
              <a:t>Nadležnosti u čl. 99 ZZP-a, između ostalog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bs-Latn-BA"/>
              <a:t>posebno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bs-Latn-BA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bs-Latn-BA"/>
              <a:t>koordinacija izrade državnog godišnjeg programa za zaštitu potrošača;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bs-Latn-BA"/>
              <a:t>koordinacija rada i aktivnosti na zaštiti potrošača između nadležnih tijela na državnom i entitetskom nivou;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bs-Latn-BA"/>
              <a:t>praćenje stanje u oblasti zaštite potrošača i </a:t>
            </a:r>
            <a:r>
              <a:rPr lang="bs-Latn-BA" b="1"/>
              <a:t>predlaganje izmjene propisa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04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53085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400" dirty="0"/>
              <a:t>Ombudsmen za zaštitu potrošača u BiH (</a:t>
            </a:r>
            <a:r>
              <a:rPr lang="bs-Latn-BA" sz="2400" dirty="0">
                <a:hlinkClick r:id="rId2"/>
              </a:rPr>
              <a:t>http://www.ozp.gov.ba</a:t>
            </a:r>
            <a:r>
              <a:rPr lang="bs-Latn-BA" sz="2400" dirty="0"/>
              <a:t>) :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endParaRPr lang="bs-Latn-BA" sz="2400" dirty="0"/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bs-Latn-BA" sz="2400" dirty="0"/>
              <a:t>nezavisna institucija sa statusom pravnog lica;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bs-Latn-BA" sz="2400" dirty="0"/>
              <a:t>ombudsmena imenuje Vijeće ministara na prijedlog Ministarstva trgovine i ekonomskih odnosa BiH, na 5 godina sa mogućnošću jednog ponovnog reizbora;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bs-Latn-BA" sz="2400" dirty="0"/>
              <a:t>obaveze definirane čl. 101 ZZP-a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sz="24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400" dirty="0"/>
              <a:t>Posebna ovlaštenja za (čl. 103 ZZP-a):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bs-Latn-BA" sz="2400" dirty="0"/>
              <a:t>izdavanje instrukcija za prestanak provođenja aktivnosti koje su u suprotnosti sa potrošačkom legislativom i iznošenje tih instrukcija pred sud;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bs-Latn-BA" sz="2400" dirty="0"/>
              <a:t>pokretanje postupka pred nadležnim sudom;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bs-Latn-BA" sz="2400" dirty="0"/>
              <a:t>pokretanje postupka pred nadležnim sudom u slučajevima za naknadu štete nanaesene kolektivnom interesu potrošača...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404813"/>
            <a:ext cx="9144000" cy="6119812"/>
          </a:xfrm>
        </p:spPr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900" dirty="0"/>
              <a:t>Entitetski Uredi za zaštitu potrošača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Ured za zaštitu potrošača pri federalnom Ministarstvu trgovine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(</a:t>
            </a:r>
            <a:r>
              <a:rPr lang="bs-Latn-BA" dirty="0">
                <a:hlinkClick r:id="rId2"/>
              </a:rPr>
              <a:t>http://www.fmt.gov.ba</a:t>
            </a:r>
            <a:r>
              <a:rPr lang="bs-Latn-BA" dirty="0"/>
              <a:t>)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- </a:t>
            </a:r>
            <a:r>
              <a:rPr lang="vi-VN" b="1" dirty="0"/>
              <a:t>sudjeluje u aktivnostima u vezi sa prilagođavanjem domaćeg</a:t>
            </a:r>
            <a:endParaRPr lang="bs-Latn-BA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vi-VN" b="1" dirty="0"/>
              <a:t>zakonodavstva sa zakonodavstvom Evropske Unije iz područja</a:t>
            </a:r>
            <a:endParaRPr lang="bs-Latn-BA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vi-VN" b="1" dirty="0"/>
              <a:t>zaštite potrošača</a:t>
            </a:r>
            <a:r>
              <a:rPr lang="vi-VN" dirty="0"/>
              <a:t>; </a:t>
            </a: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- </a:t>
            </a:r>
            <a:r>
              <a:rPr lang="vi-VN" b="1" dirty="0"/>
              <a:t>predlaže i provodi politiku i mjere zaštite potrošača, uključujući i</a:t>
            </a:r>
            <a:endParaRPr lang="bs-Latn-BA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vi-VN" b="1" dirty="0"/>
              <a:t>izradu Programa za zaštitu potrošača u suradnji s Vijećem za zaštitu</a:t>
            </a:r>
            <a:endParaRPr lang="bs-Latn-BA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vi-VN" b="1" dirty="0"/>
              <a:t>potrošača Bosne i Hercegovine i Ministarstvom vanjske trgovine i</a:t>
            </a:r>
            <a:endParaRPr lang="bs-Latn-BA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vi-VN" b="1" dirty="0"/>
              <a:t>ekonomskih odnosa BiH</a:t>
            </a:r>
            <a:r>
              <a:rPr lang="vi-VN" dirty="0"/>
              <a:t>; </a:t>
            </a: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- </a:t>
            </a:r>
            <a:r>
              <a:rPr lang="vi-VN" dirty="0"/>
              <a:t>prati ostvarivanje ciljeva i zadataka utvrđenih Programom zaštite</a:t>
            </a: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vi-VN" dirty="0"/>
              <a:t>potrošača; </a:t>
            </a: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- </a:t>
            </a:r>
            <a:r>
              <a:rPr lang="vi-VN" dirty="0"/>
              <a:t>obavlja sve poslove prijenosa javnih poslova udruženjima potrošača i</a:t>
            </a: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p</a:t>
            </a:r>
            <a:r>
              <a:rPr lang="vi-VN" dirty="0"/>
              <a:t>rati</a:t>
            </a:r>
            <a:r>
              <a:rPr lang="bs-Latn-BA" dirty="0"/>
              <a:t> </a:t>
            </a:r>
            <a:r>
              <a:rPr lang="vi-VN" dirty="0"/>
              <a:t>njihov rad, ustanovljava registar udruženja potrošača kojima su</a:t>
            </a: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p</a:t>
            </a:r>
            <a:r>
              <a:rPr lang="vi-VN" dirty="0"/>
              <a:t>reneseni</a:t>
            </a:r>
            <a:r>
              <a:rPr lang="bs-Latn-BA" dirty="0"/>
              <a:t> </a:t>
            </a:r>
            <a:r>
              <a:rPr lang="vi-VN" dirty="0"/>
              <a:t>javni poslovi; </a:t>
            </a: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- </a:t>
            </a:r>
            <a:r>
              <a:rPr lang="vi-VN" dirty="0"/>
              <a:t>prati rad i predlaže mjere za unapređenje cjelokupnog sistema zaštite</a:t>
            </a: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vi-VN" dirty="0"/>
              <a:t>potrošača na</a:t>
            </a:r>
            <a:r>
              <a:rPr lang="bs-Latn-BA" dirty="0"/>
              <a:t> p</a:t>
            </a:r>
            <a:r>
              <a:rPr lang="vi-VN" dirty="0"/>
              <a:t>odručju Federacije BiH; izrađuje analize, te predlaže mjere</a:t>
            </a: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z</a:t>
            </a:r>
            <a:r>
              <a:rPr lang="vi-VN" dirty="0"/>
              <a:t>a</a:t>
            </a:r>
            <a:r>
              <a:rPr lang="bs-Latn-BA" dirty="0"/>
              <a:t> </a:t>
            </a:r>
            <a:r>
              <a:rPr lang="vi-VN" dirty="0"/>
              <a:t>unapređenje rada</a:t>
            </a:r>
            <a:r>
              <a:rPr lang="bs-Latn-BA" dirty="0"/>
              <a:t> </a:t>
            </a:r>
            <a:r>
              <a:rPr lang="vi-VN" dirty="0"/>
              <a:t>sistema;</a:t>
            </a:r>
            <a:r>
              <a:rPr lang="bs-Latn-BA" dirty="0"/>
              <a:t>...</a:t>
            </a:r>
            <a:r>
              <a:rPr lang="vi-VN" dirty="0"/>
              <a:t> </a:t>
            </a: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6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5308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bs-Latn-BA"/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Kancelarija za zaštitu potrošača pri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Ministarstvu trgovine i turizma Republike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Srpske (</a:t>
            </a:r>
            <a:r>
              <a:rPr lang="bs-Latn-BA">
                <a:hlinkClick r:id="rId2"/>
              </a:rPr>
              <a:t>http://www.vladars.net</a:t>
            </a:r>
            <a:r>
              <a:rPr lang="bs-Latn-BA"/>
              <a:t>)</a:t>
            </a:r>
          </a:p>
          <a:p>
            <a:pPr eaLnBrk="1" hangingPunct="1">
              <a:buFont typeface="Wingdings 3" pitchFamily="18" charset="2"/>
              <a:buNone/>
            </a:pPr>
            <a:endParaRPr lang="bs-Latn-BA"/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- Ovlaštenja istovjetna ovlaštenjima Ureda za zaštitu potrošača u FBiH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88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5308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bs-Latn-BA"/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Udruženja potrošača:</a:t>
            </a:r>
          </a:p>
          <a:p>
            <a:pPr eaLnBrk="1" hangingPunct="1"/>
            <a:r>
              <a:rPr lang="bs-Latn-BA"/>
              <a:t>neprofitne, nezavisne, nevladine organizacije, koje upisom u registar udruženja stiču svojstvo pravnog lica;</a:t>
            </a:r>
          </a:p>
          <a:p>
            <a:pPr eaLnBrk="1" hangingPunct="1"/>
            <a:r>
              <a:rPr lang="bs-Latn-BA"/>
              <a:t>osnivaju ih građani radi predstavljanja i zaštite svojih interesa na nivou BiH, entiteta, BD, kantona, grada ili općine;</a:t>
            </a:r>
          </a:p>
          <a:p>
            <a:pPr eaLnBrk="1" hangingPunct="1"/>
            <a:r>
              <a:rPr lang="bs-Latn-BA"/>
              <a:t>moguće udruživanje u saveze potrošača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850" y="0"/>
            <a:ext cx="8640763" cy="659765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U okviru svojih nadležnosti, udruženja potrošača: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sz="2000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- brinu </a:t>
            </a:r>
            <a:r>
              <a:rPr lang="bs-Latn-BA" sz="2000" b="1" dirty="0"/>
              <a:t>o zaštiti pojedinačnih </a:t>
            </a:r>
            <a:r>
              <a:rPr lang="bs-Latn-BA" sz="2000" dirty="0"/>
              <a:t>i zajedničkih interesa potrošača;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- </a:t>
            </a:r>
            <a:r>
              <a:rPr lang="bs-Latn-BA" sz="2000" b="1" dirty="0"/>
              <a:t>daju savjete i druge vrste pomoći za ostvarivanje prava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b="1" dirty="0"/>
              <a:t>potrošača</a:t>
            </a:r>
            <a:r>
              <a:rPr lang="bs-Latn-BA" sz="2000" dirty="0"/>
              <a:t>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- </a:t>
            </a:r>
            <a:r>
              <a:rPr lang="bs-Latn-BA" sz="2000" b="1" dirty="0"/>
              <a:t>informiraju potrošače </a:t>
            </a:r>
            <a:r>
              <a:rPr lang="bs-Latn-BA" sz="2000" dirty="0"/>
              <a:t>o cijenama, kvalitetu, kontroli i sigurnosti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proizvoda i usluga koje se nalaze ili će se naći na tržištu;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- organiziraju u saradnji sa Ministarstvom, UKZP entiteta, BD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BiH ili nadležnim organima inspekcije uporedna ispitivanja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kvaliteta, uticaja na zdravlje, cijene prehrambenih proizvoda,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zaštite okoline i o rezultatima informiraju potrošače;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- nadležnim organima dostavljaju informacije za utvrđivanje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odgovornosti trgovaca ili davaoca usluga koji prodaju proizvode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ili pružaju usluge koje ne odgovaraju propisanim uvjetima 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pogledu sigurnosti i kvaliteta;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- sarađuju sa svim nadležnim organima, inspekcijama,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udruženjima potrošača i drugim subjektima u BiH kojima je, 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sz="2000" dirty="0"/>
              <a:t>skladu sa zakonom, propisana obaveza zaštite potrošača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38638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bs-Latn-BA"/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- udruženja potrošača u FBiH u Goraždu,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Zeničko-Dobojskom kantonu, Jajcu, Mostaru,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Odžaku, Sarajevu, Tuzli, Travniku</a:t>
            </a:r>
          </a:p>
          <a:p>
            <a:pPr eaLnBrk="1" hangingPunct="1">
              <a:buFont typeface="Wingdings 3" pitchFamily="18" charset="2"/>
              <a:buNone/>
            </a:pPr>
            <a:endParaRPr lang="bs-Latn-BA"/>
          </a:p>
          <a:p>
            <a:pPr algn="just" eaLnBrk="1" hangingPunct="1">
              <a:buFont typeface="Wingdings 3" pitchFamily="18" charset="2"/>
              <a:buNone/>
            </a:pPr>
            <a:r>
              <a:rPr lang="bs-Latn-BA"/>
              <a:t>- u RS udruženja potrošača u Banja Luci (2), 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Bijeljini, Doboju, Gradišci, Prijedoru,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Sarajevu,Trebinju, Zvorniku, okupljena u</a:t>
            </a:r>
          </a:p>
          <a:p>
            <a:pPr eaLnBrk="1" hangingPunct="1">
              <a:buFont typeface="Wingdings 3" pitchFamily="18" charset="2"/>
              <a:buNone/>
            </a:pPr>
            <a:r>
              <a:rPr lang="bs-Latn-BA"/>
              <a:t>Asocijaciju potrošača RS (APRS)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7372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Inspekcijski i drugi organi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- Federalna uprava za inspekcijske poslove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(</a:t>
            </a:r>
            <a:r>
              <a:rPr lang="bs-Latn-BA" dirty="0">
                <a:hlinkClick r:id="rId2"/>
              </a:rPr>
              <a:t>www.fuzip.gov.ba</a:t>
            </a:r>
            <a:r>
              <a:rPr lang="bs-Latn-BA" dirty="0"/>
              <a:t>), kantonalne uprave za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inspekcijske poslove (za Kanton Sarajevo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>
                <a:hlinkClick r:id="rId3"/>
              </a:rPr>
              <a:t>http://</a:t>
            </a:r>
            <a:r>
              <a:rPr lang="bs-Latn-BA">
                <a:hlinkClick r:id="rId3"/>
              </a:rPr>
              <a:t>kuip.ks.gov.ba</a:t>
            </a:r>
            <a:r>
              <a:rPr lang="bs-Latn-BA"/>
              <a:t>)), </a:t>
            </a:r>
            <a:r>
              <a:rPr lang="bs-Latn-BA" dirty="0"/>
              <a:t>općinske službe za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inspekcijske poslove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- Republički inspektorat (RS), opštinske službe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za inspekcijski nadzor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bs-Latn-BA" dirty="0"/>
              <a:t>- Inspektorat BD BiH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bs-Latn-B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s-Latn-B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1062</TotalTime>
  <Words>769</Words>
  <Application>Microsoft Macintosh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Lucida Sans Unicode</vt:lpstr>
      <vt:lpstr>Verdana</vt:lpstr>
      <vt:lpstr>Wingdings 2</vt:lpstr>
      <vt:lpstr>Wingdings 3</vt:lpstr>
      <vt:lpstr>Concourse</vt:lpstr>
      <vt:lpstr>Nosioci zaštite potrošača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Pravna zaštita potrošača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o zaštiti potrošača u Bosni i Hercegovini</dc:title>
  <dc:creator>User</dc:creator>
  <cp:lastModifiedBy>Microsoft Office User</cp:lastModifiedBy>
  <cp:revision>66</cp:revision>
  <dcterms:created xsi:type="dcterms:W3CDTF">2012-03-23T21:04:47Z</dcterms:created>
  <dcterms:modified xsi:type="dcterms:W3CDTF">2020-05-13T07:34:49Z</dcterms:modified>
</cp:coreProperties>
</file>