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65" r:id="rId16"/>
    <p:sldId id="266" r:id="rId17"/>
    <p:sldId id="274" r:id="rId18"/>
    <p:sldId id="273" r:id="rId19"/>
    <p:sldId id="272" r:id="rId20"/>
    <p:sldId id="275" r:id="rId21"/>
    <p:sldId id="276" r:id="rId22"/>
    <p:sldId id="277" r:id="rId23"/>
    <p:sldId id="278" r:id="rId24"/>
    <p:sldId id="285" r:id="rId25"/>
    <p:sldId id="279" r:id="rId26"/>
    <p:sldId id="280" r:id="rId27"/>
    <p:sldId id="281" r:id="rId28"/>
    <p:sldId id="282" r:id="rId29"/>
    <p:sldId id="284" r:id="rId30"/>
    <p:sldId id="283" r:id="rId31"/>
    <p:sldId id="287" r:id="rId32"/>
    <p:sldId id="286" r:id="rId33"/>
    <p:sldId id="289" r:id="rId34"/>
    <p:sldId id="290" r:id="rId35"/>
    <p:sldId id="288" r:id="rId36"/>
    <p:sldId id="291" r:id="rId37"/>
    <p:sldId id="292" r:id="rId38"/>
    <p:sldId id="294" r:id="rId39"/>
    <p:sldId id="295" r:id="rId40"/>
    <p:sldId id="296" r:id="rId41"/>
    <p:sldId id="297" r:id="rId42"/>
    <p:sldId id="299" r:id="rId43"/>
    <p:sldId id="298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1D1"/>
    <a:srgbClr val="FFD85B"/>
    <a:srgbClr val="F7DC58"/>
    <a:srgbClr val="7AE6F2"/>
    <a:srgbClr val="EFD88A"/>
    <a:srgbClr val="D5DA9C"/>
    <a:srgbClr val="BCDDEE"/>
    <a:srgbClr val="B7CFDA"/>
    <a:srgbClr val="FCF58C"/>
    <a:srgbClr val="F9E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95244" autoAdjust="0"/>
  </p:normalViewPr>
  <p:slideViewPr>
    <p:cSldViewPr snapToGrid="0">
      <p:cViewPr varScale="1">
        <p:scale>
          <a:sx n="90" d="100"/>
          <a:sy n="90" d="100"/>
        </p:scale>
        <p:origin x="71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DB0154-922C-488C-A809-B111B58CB929}" type="doc">
      <dgm:prSet loTypeId="urn:microsoft.com/office/officeart/2008/layout/VerticalCurvedList" loCatId="list" qsTypeId="urn:microsoft.com/office/officeart/2005/8/quickstyle/3d7" qsCatId="3D" csTypeId="urn:microsoft.com/office/officeart/2005/8/colors/accent6_2" csCatId="accent6" phldr="1"/>
      <dgm:spPr/>
      <dgm:t>
        <a:bodyPr/>
        <a:lstStyle/>
        <a:p>
          <a:endParaRPr lang="bs-Latn-BA"/>
        </a:p>
      </dgm:t>
    </dgm:pt>
    <dgm:pt modelId="{7B0B1AB9-892D-4A6E-8BB3-71B6D64DBE0C}">
      <dgm:prSet phldrT="[Tekst]"/>
      <dgm:spPr/>
      <dgm:t>
        <a:bodyPr/>
        <a:lstStyle/>
        <a:p>
          <a:r>
            <a:rPr lang="bs-Latn-BA" dirty="0"/>
            <a:t>stub Zajednice </a:t>
          </a:r>
        </a:p>
      </dgm:t>
    </dgm:pt>
    <dgm:pt modelId="{E0585DBC-5E89-4DA4-8B67-BBB3BAC24DD9}" type="parTrans" cxnId="{5969301F-503A-43C5-8A8F-E49347C8F8DE}">
      <dgm:prSet/>
      <dgm:spPr/>
      <dgm:t>
        <a:bodyPr/>
        <a:lstStyle/>
        <a:p>
          <a:endParaRPr lang="bs-Latn-BA"/>
        </a:p>
      </dgm:t>
    </dgm:pt>
    <dgm:pt modelId="{3E7A5D88-63F6-4077-A2B2-494D394377B9}" type="sibTrans" cxnId="{5969301F-503A-43C5-8A8F-E49347C8F8DE}">
      <dgm:prSet/>
      <dgm:spPr/>
      <dgm:t>
        <a:bodyPr/>
        <a:lstStyle/>
        <a:p>
          <a:endParaRPr lang="bs-Latn-BA"/>
        </a:p>
      </dgm:t>
    </dgm:pt>
    <dgm:pt modelId="{D2737B66-D743-4140-8A43-C80DC0E725AA}">
      <dgm:prSet phldrT="[Tekst]"/>
      <dgm:spPr/>
      <dgm:t>
        <a:bodyPr/>
        <a:lstStyle/>
        <a:p>
          <a:r>
            <a:rPr lang="bs-Latn-BA" dirty="0"/>
            <a:t>stub zajedničke vanjske i sigurnosne politike</a:t>
          </a:r>
        </a:p>
      </dgm:t>
    </dgm:pt>
    <dgm:pt modelId="{B3B1A2D1-1D79-49D9-AC1D-EB6872F0CF18}" type="parTrans" cxnId="{DFEAD27F-F2C1-4169-8899-E2A7D078C88E}">
      <dgm:prSet/>
      <dgm:spPr/>
      <dgm:t>
        <a:bodyPr/>
        <a:lstStyle/>
        <a:p>
          <a:endParaRPr lang="bs-Latn-BA"/>
        </a:p>
      </dgm:t>
    </dgm:pt>
    <dgm:pt modelId="{ABC356F3-EC60-4E9C-B001-AC3EE9FE4AB3}" type="sibTrans" cxnId="{DFEAD27F-F2C1-4169-8899-E2A7D078C88E}">
      <dgm:prSet/>
      <dgm:spPr/>
      <dgm:t>
        <a:bodyPr/>
        <a:lstStyle/>
        <a:p>
          <a:endParaRPr lang="bs-Latn-BA"/>
        </a:p>
      </dgm:t>
    </dgm:pt>
    <dgm:pt modelId="{A4014645-1749-4486-9DD6-C99F78FD4BF3}">
      <dgm:prSet phldrT="[Tekst]"/>
      <dgm:spPr/>
      <dgm:t>
        <a:bodyPr/>
        <a:lstStyle/>
        <a:p>
          <a:r>
            <a:rPr lang="bs-Latn-BA" dirty="0"/>
            <a:t> stub policijske i pravosudne saradnje u kaznenim stvarima</a:t>
          </a:r>
        </a:p>
      </dgm:t>
    </dgm:pt>
    <dgm:pt modelId="{21045E72-FDA2-4BB4-8347-20FA9923547D}" type="parTrans" cxnId="{2E2A348D-F4E2-4587-AC58-E8EEE195FEDA}">
      <dgm:prSet/>
      <dgm:spPr/>
      <dgm:t>
        <a:bodyPr/>
        <a:lstStyle/>
        <a:p>
          <a:endParaRPr lang="bs-Latn-BA"/>
        </a:p>
      </dgm:t>
    </dgm:pt>
    <dgm:pt modelId="{81B5477E-0FA6-4FCB-A199-D9AD6A93A682}" type="sibTrans" cxnId="{2E2A348D-F4E2-4587-AC58-E8EEE195FEDA}">
      <dgm:prSet/>
      <dgm:spPr/>
      <dgm:t>
        <a:bodyPr/>
        <a:lstStyle/>
        <a:p>
          <a:endParaRPr lang="bs-Latn-BA"/>
        </a:p>
      </dgm:t>
    </dgm:pt>
    <dgm:pt modelId="{7A60114C-12B0-4C1D-89B3-C42DEC1CED4E}" type="pres">
      <dgm:prSet presAssocID="{75DB0154-922C-488C-A809-B111B58CB929}" presName="Name0" presStyleCnt="0">
        <dgm:presLayoutVars>
          <dgm:chMax val="7"/>
          <dgm:chPref val="7"/>
          <dgm:dir/>
        </dgm:presLayoutVars>
      </dgm:prSet>
      <dgm:spPr/>
    </dgm:pt>
    <dgm:pt modelId="{BAA30188-7673-4EEC-81FF-8A6C6EE1ED22}" type="pres">
      <dgm:prSet presAssocID="{75DB0154-922C-488C-A809-B111B58CB929}" presName="Name1" presStyleCnt="0"/>
      <dgm:spPr/>
    </dgm:pt>
    <dgm:pt modelId="{75F334E7-A3E2-4DE1-B3E2-6021B30B6E47}" type="pres">
      <dgm:prSet presAssocID="{75DB0154-922C-488C-A809-B111B58CB929}" presName="cycle" presStyleCnt="0"/>
      <dgm:spPr/>
    </dgm:pt>
    <dgm:pt modelId="{72068C1B-0D5F-4843-BE0A-9B24E7777DD5}" type="pres">
      <dgm:prSet presAssocID="{75DB0154-922C-488C-A809-B111B58CB929}" presName="srcNode" presStyleLbl="node1" presStyleIdx="0" presStyleCnt="3"/>
      <dgm:spPr/>
    </dgm:pt>
    <dgm:pt modelId="{1EB570CD-A8D8-4793-AD93-F3269CE7A7ED}" type="pres">
      <dgm:prSet presAssocID="{75DB0154-922C-488C-A809-B111B58CB929}" presName="conn" presStyleLbl="parChTrans1D2" presStyleIdx="0" presStyleCnt="1"/>
      <dgm:spPr/>
    </dgm:pt>
    <dgm:pt modelId="{4FCB23BE-2FF1-4343-AAA3-8BE5FBD2D0E3}" type="pres">
      <dgm:prSet presAssocID="{75DB0154-922C-488C-A809-B111B58CB929}" presName="extraNode" presStyleLbl="node1" presStyleIdx="0" presStyleCnt="3"/>
      <dgm:spPr/>
    </dgm:pt>
    <dgm:pt modelId="{B296D7F1-C87A-4593-8064-65D3CFFD9DF8}" type="pres">
      <dgm:prSet presAssocID="{75DB0154-922C-488C-A809-B111B58CB929}" presName="dstNode" presStyleLbl="node1" presStyleIdx="0" presStyleCnt="3"/>
      <dgm:spPr/>
    </dgm:pt>
    <dgm:pt modelId="{AD44EE00-F3AC-4967-9E58-37C04764B4DB}" type="pres">
      <dgm:prSet presAssocID="{7B0B1AB9-892D-4A6E-8BB3-71B6D64DBE0C}" presName="text_1" presStyleLbl="node1" presStyleIdx="0" presStyleCnt="3">
        <dgm:presLayoutVars>
          <dgm:bulletEnabled val="1"/>
        </dgm:presLayoutVars>
      </dgm:prSet>
      <dgm:spPr/>
    </dgm:pt>
    <dgm:pt modelId="{B2D25FCA-8531-4287-8029-50D8B0872D84}" type="pres">
      <dgm:prSet presAssocID="{7B0B1AB9-892D-4A6E-8BB3-71B6D64DBE0C}" presName="accent_1" presStyleCnt="0"/>
      <dgm:spPr/>
    </dgm:pt>
    <dgm:pt modelId="{5F84BF34-DF63-4E02-AA31-4F64E2DCF5CB}" type="pres">
      <dgm:prSet presAssocID="{7B0B1AB9-892D-4A6E-8BB3-71B6D64DBE0C}" presName="accentRepeatNode" presStyleLbl="solidFgAcc1" presStyleIdx="0" presStyleCnt="3"/>
      <dgm:spPr/>
    </dgm:pt>
    <dgm:pt modelId="{07E93308-2FA5-4B14-A61F-94895468B60B}" type="pres">
      <dgm:prSet presAssocID="{D2737B66-D743-4140-8A43-C80DC0E725AA}" presName="text_2" presStyleLbl="node1" presStyleIdx="1" presStyleCnt="3" custLinFactNeighborX="-410" custLinFactNeighborY="2035">
        <dgm:presLayoutVars>
          <dgm:bulletEnabled val="1"/>
        </dgm:presLayoutVars>
      </dgm:prSet>
      <dgm:spPr/>
    </dgm:pt>
    <dgm:pt modelId="{C77A5401-F29D-4E91-96D7-2A83C1CF4DE3}" type="pres">
      <dgm:prSet presAssocID="{D2737B66-D743-4140-8A43-C80DC0E725AA}" presName="accent_2" presStyleCnt="0"/>
      <dgm:spPr/>
    </dgm:pt>
    <dgm:pt modelId="{DE1B07EA-2CF2-4917-9100-67D236AE4D1C}" type="pres">
      <dgm:prSet presAssocID="{D2737B66-D743-4140-8A43-C80DC0E725AA}" presName="accentRepeatNode" presStyleLbl="solidFgAcc1" presStyleIdx="1" presStyleCnt="3"/>
      <dgm:spPr/>
    </dgm:pt>
    <dgm:pt modelId="{EC014A28-0A81-4421-8A4E-CAAD9EB8223C}" type="pres">
      <dgm:prSet presAssocID="{A4014645-1749-4486-9DD6-C99F78FD4BF3}" presName="text_3" presStyleLbl="node1" presStyleIdx="2" presStyleCnt="3">
        <dgm:presLayoutVars>
          <dgm:bulletEnabled val="1"/>
        </dgm:presLayoutVars>
      </dgm:prSet>
      <dgm:spPr/>
    </dgm:pt>
    <dgm:pt modelId="{6C58AA37-C989-4A99-A72C-B7211D258621}" type="pres">
      <dgm:prSet presAssocID="{A4014645-1749-4486-9DD6-C99F78FD4BF3}" presName="accent_3" presStyleCnt="0"/>
      <dgm:spPr/>
    </dgm:pt>
    <dgm:pt modelId="{51D7A17D-F082-4088-A81B-B678D0DB0A9B}" type="pres">
      <dgm:prSet presAssocID="{A4014645-1749-4486-9DD6-C99F78FD4BF3}" presName="accentRepeatNode" presStyleLbl="solidFgAcc1" presStyleIdx="2" presStyleCnt="3"/>
      <dgm:spPr/>
    </dgm:pt>
  </dgm:ptLst>
  <dgm:cxnLst>
    <dgm:cxn modelId="{DD2CCC0A-77E9-405D-B55E-B974246A1C65}" type="presOf" srcId="{75DB0154-922C-488C-A809-B111B58CB929}" destId="{7A60114C-12B0-4C1D-89B3-C42DEC1CED4E}" srcOrd="0" destOrd="0" presId="urn:microsoft.com/office/officeart/2008/layout/VerticalCurvedList"/>
    <dgm:cxn modelId="{8CA52E12-9000-42AD-997C-7C583E07AC17}" type="presOf" srcId="{A4014645-1749-4486-9DD6-C99F78FD4BF3}" destId="{EC014A28-0A81-4421-8A4E-CAAD9EB8223C}" srcOrd="0" destOrd="0" presId="urn:microsoft.com/office/officeart/2008/layout/VerticalCurvedList"/>
    <dgm:cxn modelId="{5969301F-503A-43C5-8A8F-E49347C8F8DE}" srcId="{75DB0154-922C-488C-A809-B111B58CB929}" destId="{7B0B1AB9-892D-4A6E-8BB3-71B6D64DBE0C}" srcOrd="0" destOrd="0" parTransId="{E0585DBC-5E89-4DA4-8B67-BBB3BAC24DD9}" sibTransId="{3E7A5D88-63F6-4077-A2B2-494D394377B9}"/>
    <dgm:cxn modelId="{DFEAD27F-F2C1-4169-8899-E2A7D078C88E}" srcId="{75DB0154-922C-488C-A809-B111B58CB929}" destId="{D2737B66-D743-4140-8A43-C80DC0E725AA}" srcOrd="1" destOrd="0" parTransId="{B3B1A2D1-1D79-49D9-AC1D-EB6872F0CF18}" sibTransId="{ABC356F3-EC60-4E9C-B001-AC3EE9FE4AB3}"/>
    <dgm:cxn modelId="{2E2A348D-F4E2-4587-AC58-E8EEE195FEDA}" srcId="{75DB0154-922C-488C-A809-B111B58CB929}" destId="{A4014645-1749-4486-9DD6-C99F78FD4BF3}" srcOrd="2" destOrd="0" parTransId="{21045E72-FDA2-4BB4-8347-20FA9923547D}" sibTransId="{81B5477E-0FA6-4FCB-A199-D9AD6A93A682}"/>
    <dgm:cxn modelId="{BDAE4DBC-FE19-4544-AFA2-F657AA47F2F2}" type="presOf" srcId="{3E7A5D88-63F6-4077-A2B2-494D394377B9}" destId="{1EB570CD-A8D8-4793-AD93-F3269CE7A7ED}" srcOrd="0" destOrd="0" presId="urn:microsoft.com/office/officeart/2008/layout/VerticalCurvedList"/>
    <dgm:cxn modelId="{FBD645D3-DF76-43D4-A6F5-02F467D24821}" type="presOf" srcId="{D2737B66-D743-4140-8A43-C80DC0E725AA}" destId="{07E93308-2FA5-4B14-A61F-94895468B60B}" srcOrd="0" destOrd="0" presId="urn:microsoft.com/office/officeart/2008/layout/VerticalCurvedList"/>
    <dgm:cxn modelId="{5703A2DE-30CC-46E3-BBFA-52D5D0184C1A}" type="presOf" srcId="{7B0B1AB9-892D-4A6E-8BB3-71B6D64DBE0C}" destId="{AD44EE00-F3AC-4967-9E58-37C04764B4DB}" srcOrd="0" destOrd="0" presId="urn:microsoft.com/office/officeart/2008/layout/VerticalCurvedList"/>
    <dgm:cxn modelId="{CC4DE3CC-F9E1-45D2-8B8A-1034BB7439A9}" type="presParOf" srcId="{7A60114C-12B0-4C1D-89B3-C42DEC1CED4E}" destId="{BAA30188-7673-4EEC-81FF-8A6C6EE1ED22}" srcOrd="0" destOrd="0" presId="urn:microsoft.com/office/officeart/2008/layout/VerticalCurvedList"/>
    <dgm:cxn modelId="{EE69D746-65B9-4567-8C27-E3C2A631740D}" type="presParOf" srcId="{BAA30188-7673-4EEC-81FF-8A6C6EE1ED22}" destId="{75F334E7-A3E2-4DE1-B3E2-6021B30B6E47}" srcOrd="0" destOrd="0" presId="urn:microsoft.com/office/officeart/2008/layout/VerticalCurvedList"/>
    <dgm:cxn modelId="{66835648-5339-4BA9-95F2-57C5845CFA39}" type="presParOf" srcId="{75F334E7-A3E2-4DE1-B3E2-6021B30B6E47}" destId="{72068C1B-0D5F-4843-BE0A-9B24E7777DD5}" srcOrd="0" destOrd="0" presId="urn:microsoft.com/office/officeart/2008/layout/VerticalCurvedList"/>
    <dgm:cxn modelId="{9B4518D7-5806-4A5D-B2FF-811AFD3B1824}" type="presParOf" srcId="{75F334E7-A3E2-4DE1-B3E2-6021B30B6E47}" destId="{1EB570CD-A8D8-4793-AD93-F3269CE7A7ED}" srcOrd="1" destOrd="0" presId="urn:microsoft.com/office/officeart/2008/layout/VerticalCurvedList"/>
    <dgm:cxn modelId="{D468BA86-66AF-420E-AFBD-9D7C716469ED}" type="presParOf" srcId="{75F334E7-A3E2-4DE1-B3E2-6021B30B6E47}" destId="{4FCB23BE-2FF1-4343-AAA3-8BE5FBD2D0E3}" srcOrd="2" destOrd="0" presId="urn:microsoft.com/office/officeart/2008/layout/VerticalCurvedList"/>
    <dgm:cxn modelId="{D0BD2958-CC08-4AA7-9996-3BA8E9467ECB}" type="presParOf" srcId="{75F334E7-A3E2-4DE1-B3E2-6021B30B6E47}" destId="{B296D7F1-C87A-4593-8064-65D3CFFD9DF8}" srcOrd="3" destOrd="0" presId="urn:microsoft.com/office/officeart/2008/layout/VerticalCurvedList"/>
    <dgm:cxn modelId="{83DF5AB0-2434-4085-8EB7-7AE6C390DEA2}" type="presParOf" srcId="{BAA30188-7673-4EEC-81FF-8A6C6EE1ED22}" destId="{AD44EE00-F3AC-4967-9E58-37C04764B4DB}" srcOrd="1" destOrd="0" presId="urn:microsoft.com/office/officeart/2008/layout/VerticalCurvedList"/>
    <dgm:cxn modelId="{6C150385-53F0-4560-A886-B7336B8847C5}" type="presParOf" srcId="{BAA30188-7673-4EEC-81FF-8A6C6EE1ED22}" destId="{B2D25FCA-8531-4287-8029-50D8B0872D84}" srcOrd="2" destOrd="0" presId="urn:microsoft.com/office/officeart/2008/layout/VerticalCurvedList"/>
    <dgm:cxn modelId="{C43D0F98-C402-4897-B2B6-FE6CC81ACF9E}" type="presParOf" srcId="{B2D25FCA-8531-4287-8029-50D8B0872D84}" destId="{5F84BF34-DF63-4E02-AA31-4F64E2DCF5CB}" srcOrd="0" destOrd="0" presId="urn:microsoft.com/office/officeart/2008/layout/VerticalCurvedList"/>
    <dgm:cxn modelId="{CD8F9821-E848-4CE5-BCFE-8DCF5E85586B}" type="presParOf" srcId="{BAA30188-7673-4EEC-81FF-8A6C6EE1ED22}" destId="{07E93308-2FA5-4B14-A61F-94895468B60B}" srcOrd="3" destOrd="0" presId="urn:microsoft.com/office/officeart/2008/layout/VerticalCurvedList"/>
    <dgm:cxn modelId="{F1A8082F-5FFF-4389-BAEC-FE279515C9A9}" type="presParOf" srcId="{BAA30188-7673-4EEC-81FF-8A6C6EE1ED22}" destId="{C77A5401-F29D-4E91-96D7-2A83C1CF4DE3}" srcOrd="4" destOrd="0" presId="urn:microsoft.com/office/officeart/2008/layout/VerticalCurvedList"/>
    <dgm:cxn modelId="{48D1CD7C-726C-4523-80AE-AA79E7DF8115}" type="presParOf" srcId="{C77A5401-F29D-4E91-96D7-2A83C1CF4DE3}" destId="{DE1B07EA-2CF2-4917-9100-67D236AE4D1C}" srcOrd="0" destOrd="0" presId="urn:microsoft.com/office/officeart/2008/layout/VerticalCurvedList"/>
    <dgm:cxn modelId="{55E468FC-87D1-4BE6-90DF-CFCFBAFA1C60}" type="presParOf" srcId="{BAA30188-7673-4EEC-81FF-8A6C6EE1ED22}" destId="{EC014A28-0A81-4421-8A4E-CAAD9EB8223C}" srcOrd="5" destOrd="0" presId="urn:microsoft.com/office/officeart/2008/layout/VerticalCurvedList"/>
    <dgm:cxn modelId="{B526A388-5DA6-45CE-9E15-5E09C9349809}" type="presParOf" srcId="{BAA30188-7673-4EEC-81FF-8A6C6EE1ED22}" destId="{6C58AA37-C989-4A99-A72C-B7211D258621}" srcOrd="6" destOrd="0" presId="urn:microsoft.com/office/officeart/2008/layout/VerticalCurvedList"/>
    <dgm:cxn modelId="{6ED212BC-5674-4E40-B06E-A03B3B622A6A}" type="presParOf" srcId="{6C58AA37-C989-4A99-A72C-B7211D258621}" destId="{51D7A17D-F082-4088-A81B-B678D0DB0A9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1D8280F-BEFF-4544-89DC-1E1797DC185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s-Latn-BA"/>
        </a:p>
      </dgm:t>
    </dgm:pt>
    <dgm:pt modelId="{6D7F7D63-E51E-495E-A8CA-39116887370B}">
      <dgm:prSet phldrT="[Tekst]" custT="1"/>
      <dgm:spPr>
        <a:gradFill flip="none" rotWithShape="0">
          <a:gsLst>
            <a:gs pos="0">
              <a:srgbClr val="D2ECB6">
                <a:shade val="30000"/>
                <a:satMod val="115000"/>
              </a:srgbClr>
            </a:gs>
            <a:gs pos="50000">
              <a:srgbClr val="D2ECB6">
                <a:shade val="67500"/>
                <a:satMod val="115000"/>
              </a:srgbClr>
            </a:gs>
            <a:gs pos="100000">
              <a:srgbClr val="D2ECB6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r>
            <a:rPr lang="bs-Latn-BA" sz="1800" dirty="0">
              <a:solidFill>
                <a:schemeClr val="tx1"/>
              </a:solidFill>
              <a:latin typeface="+mn-lt"/>
            </a:rPr>
            <a:t>da li su pitanja dovoljno jasna i primjerena uzrastu maloljetnika</a:t>
          </a:r>
        </a:p>
      </dgm:t>
    </dgm:pt>
    <dgm:pt modelId="{D4534ECE-CAF2-4ED7-BE8E-D9EFBAE7004B}" type="parTrans" cxnId="{AC2DFFB4-E01E-42AE-8069-8179B0205DE2}">
      <dgm:prSet/>
      <dgm:spPr/>
      <dgm:t>
        <a:bodyPr/>
        <a:lstStyle/>
        <a:p>
          <a:endParaRPr lang="bs-Latn-BA"/>
        </a:p>
      </dgm:t>
    </dgm:pt>
    <dgm:pt modelId="{916AA896-4459-4C5B-BB76-C37E791DA6F3}" type="sibTrans" cxnId="{AC2DFFB4-E01E-42AE-8069-8179B0205DE2}">
      <dgm:prSet/>
      <dgm:spPr/>
      <dgm:t>
        <a:bodyPr/>
        <a:lstStyle/>
        <a:p>
          <a:endParaRPr lang="bs-Latn-BA"/>
        </a:p>
      </dgm:t>
    </dgm:pt>
    <dgm:pt modelId="{E3143B5C-F66C-40EC-AB37-76CFFD6F2A73}">
      <dgm:prSet phldrT="[Tekst]" custT="1"/>
      <dgm:spPr>
        <a:gradFill flip="none" rotWithShape="0">
          <a:gsLst>
            <a:gs pos="0">
              <a:srgbClr val="D2ECB6">
                <a:shade val="30000"/>
                <a:satMod val="115000"/>
              </a:srgbClr>
            </a:gs>
            <a:gs pos="50000">
              <a:srgbClr val="D2ECB6">
                <a:shade val="67500"/>
                <a:satMod val="115000"/>
              </a:srgbClr>
            </a:gs>
            <a:gs pos="100000">
              <a:srgbClr val="D2ECB6">
                <a:shade val="100000"/>
                <a:satMod val="115000"/>
              </a:srgb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da li maloljetnik može dati odgovor na takvo pitanje</a:t>
          </a:r>
        </a:p>
      </dgm:t>
    </dgm:pt>
    <dgm:pt modelId="{60D13B0F-5ECB-483E-A5CA-96A7BEC3AA8B}" type="parTrans" cxnId="{B1C39423-3F15-44AF-A296-FECD23280E93}">
      <dgm:prSet/>
      <dgm:spPr/>
      <dgm:t>
        <a:bodyPr/>
        <a:lstStyle/>
        <a:p>
          <a:endParaRPr lang="bs-Latn-BA"/>
        </a:p>
      </dgm:t>
    </dgm:pt>
    <dgm:pt modelId="{FE65FC61-1C25-4A01-A0F2-8B37E4096008}" type="sibTrans" cxnId="{B1C39423-3F15-44AF-A296-FECD23280E93}">
      <dgm:prSet/>
      <dgm:spPr/>
      <dgm:t>
        <a:bodyPr/>
        <a:lstStyle/>
        <a:p>
          <a:endParaRPr lang="bs-Latn-BA"/>
        </a:p>
      </dgm:t>
    </dgm:pt>
    <dgm:pt modelId="{04138097-29D4-4731-8A7C-46C728F60F18}">
      <dgm:prSet phldrT="[Tekst]" custT="1"/>
      <dgm:spPr>
        <a:gradFill flip="none" rotWithShape="0">
          <a:gsLst>
            <a:gs pos="0">
              <a:srgbClr val="D2ECB6">
                <a:shade val="30000"/>
                <a:satMod val="115000"/>
              </a:srgbClr>
            </a:gs>
            <a:gs pos="50000">
              <a:srgbClr val="D2ECB6">
                <a:shade val="67500"/>
                <a:satMod val="115000"/>
              </a:srgbClr>
            </a:gs>
            <a:gs pos="100000">
              <a:srgbClr val="D2ECB6">
                <a:shade val="100000"/>
                <a:satMod val="115000"/>
              </a:srgb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 spcFirstLastPara="0" vert="horz" wrap="square" lIns="64008" tIns="21336" rIns="21336" bIns="21336" numCol="1" spcCol="1270" anchor="ctr" anchorCtr="0"/>
        <a:lstStyle/>
        <a:p>
          <a:r>
            <a:rPr lang="bs-Latn-BA" sz="1800" dirty="0">
              <a:solidFill>
                <a:schemeClr val="tx1"/>
              </a:solidFill>
              <a:latin typeface="+mn-lt"/>
            </a:rPr>
            <a:t>da li je takav iskaz oštećenog plod mašte</a:t>
          </a:r>
        </a:p>
      </dgm:t>
    </dgm:pt>
    <dgm:pt modelId="{23F4DC81-9B43-40C0-8D9E-89621A7038E5}" type="parTrans" cxnId="{814FB669-A5DE-4852-9208-25FBF99DE676}">
      <dgm:prSet/>
      <dgm:spPr/>
      <dgm:t>
        <a:bodyPr/>
        <a:lstStyle/>
        <a:p>
          <a:endParaRPr lang="bs-Latn-BA"/>
        </a:p>
      </dgm:t>
    </dgm:pt>
    <dgm:pt modelId="{2BBC8AF6-B6D3-4873-8C1A-B2F97CCD027E}" type="sibTrans" cxnId="{814FB669-A5DE-4852-9208-25FBF99DE676}">
      <dgm:prSet/>
      <dgm:spPr/>
      <dgm:t>
        <a:bodyPr/>
        <a:lstStyle/>
        <a:p>
          <a:endParaRPr lang="bs-Latn-BA"/>
        </a:p>
      </dgm:t>
    </dgm:pt>
    <dgm:pt modelId="{30CCBA9F-1FFA-40EC-A5C4-4D2E1F7A2178}" type="pres">
      <dgm:prSet presAssocID="{01D8280F-BEFF-4544-89DC-1E1797DC1851}" presName="Name0" presStyleCnt="0">
        <dgm:presLayoutVars>
          <dgm:dir/>
          <dgm:animLvl val="lvl"/>
          <dgm:resizeHandles val="exact"/>
        </dgm:presLayoutVars>
      </dgm:prSet>
      <dgm:spPr/>
    </dgm:pt>
    <dgm:pt modelId="{435AEBD6-7A38-4718-9BB8-E63E3FF26ECE}" type="pres">
      <dgm:prSet presAssocID="{6D7F7D63-E51E-495E-A8CA-39116887370B}" presName="parTxOnly" presStyleLbl="node1" presStyleIdx="0" presStyleCnt="3" custScaleY="120091">
        <dgm:presLayoutVars>
          <dgm:chMax val="0"/>
          <dgm:chPref val="0"/>
          <dgm:bulletEnabled val="1"/>
        </dgm:presLayoutVars>
      </dgm:prSet>
      <dgm:spPr/>
    </dgm:pt>
    <dgm:pt modelId="{11C4EFCF-0A49-49E2-9866-7D69C5532BAB}" type="pres">
      <dgm:prSet presAssocID="{916AA896-4459-4C5B-BB76-C37E791DA6F3}" presName="parTxOnlySpace" presStyleCnt="0"/>
      <dgm:spPr/>
    </dgm:pt>
    <dgm:pt modelId="{F6FE221A-67E6-4D72-9094-33E8A4CF80BE}" type="pres">
      <dgm:prSet presAssocID="{E3143B5C-F66C-40EC-AB37-76CFFD6F2A73}" presName="parTxOnly" presStyleLbl="node1" presStyleIdx="1" presStyleCnt="3" custScaleY="120091">
        <dgm:presLayoutVars>
          <dgm:chMax val="0"/>
          <dgm:chPref val="0"/>
          <dgm:bulletEnabled val="1"/>
        </dgm:presLayoutVars>
      </dgm:prSet>
      <dgm:spPr>
        <a:xfrm>
          <a:off x="2557203" y="1464250"/>
          <a:ext cx="2838747" cy="1135499"/>
        </a:xfrm>
        <a:prstGeom prst="chevron">
          <a:avLst/>
        </a:prstGeom>
      </dgm:spPr>
    </dgm:pt>
    <dgm:pt modelId="{82D491C4-0DFB-4A30-890B-00EFCE3AE8F9}" type="pres">
      <dgm:prSet presAssocID="{FE65FC61-1C25-4A01-A0F2-8B37E4096008}" presName="parTxOnlySpace" presStyleCnt="0"/>
      <dgm:spPr/>
    </dgm:pt>
    <dgm:pt modelId="{428C2404-523D-4A57-BF94-995C8ADA78DC}" type="pres">
      <dgm:prSet presAssocID="{04138097-29D4-4731-8A7C-46C728F60F18}" presName="parTxOnly" presStyleLbl="node1" presStyleIdx="2" presStyleCnt="3" custScaleY="120091">
        <dgm:presLayoutVars>
          <dgm:chMax val="0"/>
          <dgm:chPref val="0"/>
          <dgm:bulletEnabled val="1"/>
        </dgm:presLayoutVars>
      </dgm:prSet>
      <dgm:spPr>
        <a:xfrm>
          <a:off x="5112076" y="1464250"/>
          <a:ext cx="2838747" cy="1135499"/>
        </a:xfrm>
        <a:prstGeom prst="chevron">
          <a:avLst/>
        </a:prstGeom>
      </dgm:spPr>
    </dgm:pt>
  </dgm:ptLst>
  <dgm:cxnLst>
    <dgm:cxn modelId="{9C65EA14-5EED-4B61-8FBF-4595C6491A14}" type="presOf" srcId="{E3143B5C-F66C-40EC-AB37-76CFFD6F2A73}" destId="{F6FE221A-67E6-4D72-9094-33E8A4CF80BE}" srcOrd="0" destOrd="0" presId="urn:microsoft.com/office/officeart/2005/8/layout/chevron1"/>
    <dgm:cxn modelId="{B1C39423-3F15-44AF-A296-FECD23280E93}" srcId="{01D8280F-BEFF-4544-89DC-1E1797DC1851}" destId="{E3143B5C-F66C-40EC-AB37-76CFFD6F2A73}" srcOrd="1" destOrd="0" parTransId="{60D13B0F-5ECB-483E-A5CA-96A7BEC3AA8B}" sibTransId="{FE65FC61-1C25-4A01-A0F2-8B37E4096008}"/>
    <dgm:cxn modelId="{901A3348-7602-4841-B991-735D8FA54A1A}" type="presOf" srcId="{01D8280F-BEFF-4544-89DC-1E1797DC1851}" destId="{30CCBA9F-1FFA-40EC-A5C4-4D2E1F7A2178}" srcOrd="0" destOrd="0" presId="urn:microsoft.com/office/officeart/2005/8/layout/chevron1"/>
    <dgm:cxn modelId="{814FB669-A5DE-4852-9208-25FBF99DE676}" srcId="{01D8280F-BEFF-4544-89DC-1E1797DC1851}" destId="{04138097-29D4-4731-8A7C-46C728F60F18}" srcOrd="2" destOrd="0" parTransId="{23F4DC81-9B43-40C0-8D9E-89621A7038E5}" sibTransId="{2BBC8AF6-B6D3-4873-8C1A-B2F97CCD027E}"/>
    <dgm:cxn modelId="{03B99684-ABEF-49D3-8211-0A503BAF60EC}" type="presOf" srcId="{6D7F7D63-E51E-495E-A8CA-39116887370B}" destId="{435AEBD6-7A38-4718-9BB8-E63E3FF26ECE}" srcOrd="0" destOrd="0" presId="urn:microsoft.com/office/officeart/2005/8/layout/chevron1"/>
    <dgm:cxn modelId="{AC2DFFB4-E01E-42AE-8069-8179B0205DE2}" srcId="{01D8280F-BEFF-4544-89DC-1E1797DC1851}" destId="{6D7F7D63-E51E-495E-A8CA-39116887370B}" srcOrd="0" destOrd="0" parTransId="{D4534ECE-CAF2-4ED7-BE8E-D9EFBAE7004B}" sibTransId="{916AA896-4459-4C5B-BB76-C37E791DA6F3}"/>
    <dgm:cxn modelId="{472B60C8-2C42-4912-8FFE-8EDEEF31A3B6}" type="presOf" srcId="{04138097-29D4-4731-8A7C-46C728F60F18}" destId="{428C2404-523D-4A57-BF94-995C8ADA78DC}" srcOrd="0" destOrd="0" presId="urn:microsoft.com/office/officeart/2005/8/layout/chevron1"/>
    <dgm:cxn modelId="{544D5975-195D-4AF2-9ACE-CE613696ADB8}" type="presParOf" srcId="{30CCBA9F-1FFA-40EC-A5C4-4D2E1F7A2178}" destId="{435AEBD6-7A38-4718-9BB8-E63E3FF26ECE}" srcOrd="0" destOrd="0" presId="urn:microsoft.com/office/officeart/2005/8/layout/chevron1"/>
    <dgm:cxn modelId="{FF8B4F23-A5B5-4462-8B6F-A931DD396038}" type="presParOf" srcId="{30CCBA9F-1FFA-40EC-A5C4-4D2E1F7A2178}" destId="{11C4EFCF-0A49-49E2-9866-7D69C5532BAB}" srcOrd="1" destOrd="0" presId="urn:microsoft.com/office/officeart/2005/8/layout/chevron1"/>
    <dgm:cxn modelId="{84C7BB38-351A-4F4A-8D97-9B27D27FC530}" type="presParOf" srcId="{30CCBA9F-1FFA-40EC-A5C4-4D2E1F7A2178}" destId="{F6FE221A-67E6-4D72-9094-33E8A4CF80BE}" srcOrd="2" destOrd="0" presId="urn:microsoft.com/office/officeart/2005/8/layout/chevron1"/>
    <dgm:cxn modelId="{34A22169-792E-4E60-9641-924BA617CCCE}" type="presParOf" srcId="{30CCBA9F-1FFA-40EC-A5C4-4D2E1F7A2178}" destId="{82D491C4-0DFB-4A30-890B-00EFCE3AE8F9}" srcOrd="3" destOrd="0" presId="urn:microsoft.com/office/officeart/2005/8/layout/chevron1"/>
    <dgm:cxn modelId="{416009EB-0CBD-4D7D-BFB7-25F2B777B9E6}" type="presParOf" srcId="{30CCBA9F-1FFA-40EC-A5C4-4D2E1F7A2178}" destId="{428C2404-523D-4A57-BF94-995C8ADA78D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5428164-C7C9-47F7-81FB-1C4487E92746}" type="doc">
      <dgm:prSet loTypeId="urn:microsoft.com/office/officeart/2005/8/layout/process4" loCatId="list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bs-Latn-BA"/>
        </a:p>
      </dgm:t>
    </dgm:pt>
    <dgm:pt modelId="{B98EC4AF-DD36-44DE-81D0-099F22F1EDC0}">
      <dgm:prSet phldrT="[Teks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bs-Latn-BA" sz="1800" b="0" i="0" u="none" strike="noStrike" baseline="0" dirty="0">
              <a:latin typeface="+mn-lt"/>
            </a:rPr>
            <a:t>postupak vodi </a:t>
          </a:r>
          <a:r>
            <a:rPr lang="bs-Latn-BA" sz="1800" b="1" i="0" u="none" strike="noStrike" baseline="0" dirty="0">
              <a:latin typeface="+mn-lt"/>
            </a:rPr>
            <a:t>sudija za maloljetnike </a:t>
          </a:r>
        </a:p>
      </dgm:t>
    </dgm:pt>
    <dgm:pt modelId="{E5C77D59-9D71-4B8F-BE5B-AD9DA8FDADAE}" type="parTrans" cxnId="{F24D24AB-0F37-441B-B3E4-BB2A558609C2}">
      <dgm:prSet/>
      <dgm:spPr/>
      <dgm:t>
        <a:bodyPr/>
        <a:lstStyle/>
        <a:p>
          <a:endParaRPr lang="bs-Latn-BA"/>
        </a:p>
      </dgm:t>
    </dgm:pt>
    <dgm:pt modelId="{2FA4EC64-0D84-4ABF-9BAC-05F3EFD046B4}" type="sibTrans" cxnId="{F24D24AB-0F37-441B-B3E4-BB2A558609C2}">
      <dgm:prSet/>
      <dgm:spPr/>
      <dgm:t>
        <a:bodyPr/>
        <a:lstStyle/>
        <a:p>
          <a:endParaRPr lang="bs-Latn-BA"/>
        </a:p>
      </dgm:t>
    </dgm:pt>
    <dgm:pt modelId="{B493B7C1-1BA1-4850-9224-8BCBFE11CDAB}">
      <dgm:prSet phldrT="[Tekst]" custT="1"/>
      <dgm:spPr/>
      <dgm:t>
        <a:bodyPr/>
        <a:lstStyle/>
        <a:p>
          <a:r>
            <a:rPr lang="bs-Latn-BA" sz="1800" b="1" i="0" u="none" strike="noStrike" baseline="0" dirty="0">
              <a:latin typeface="+mn-lt"/>
            </a:rPr>
            <a:t>obazrivo odnositi prema djetetu ili maloljetniku</a:t>
          </a:r>
          <a:endParaRPr lang="bs-Latn-BA" sz="1800" dirty="0">
            <a:latin typeface="+mn-lt"/>
          </a:endParaRPr>
        </a:p>
      </dgm:t>
    </dgm:pt>
    <dgm:pt modelId="{21176212-1763-4C5A-A53E-BC242FA5B5F5}" type="parTrans" cxnId="{287EECCD-CFCA-4042-8B01-70FEC7D92413}">
      <dgm:prSet/>
      <dgm:spPr/>
      <dgm:t>
        <a:bodyPr/>
        <a:lstStyle/>
        <a:p>
          <a:endParaRPr lang="bs-Latn-BA"/>
        </a:p>
      </dgm:t>
    </dgm:pt>
    <dgm:pt modelId="{344CA51F-F8F6-4698-ADDE-5EE200795B15}" type="sibTrans" cxnId="{287EECCD-CFCA-4042-8B01-70FEC7D92413}">
      <dgm:prSet/>
      <dgm:spPr/>
      <dgm:t>
        <a:bodyPr/>
        <a:lstStyle/>
        <a:p>
          <a:endParaRPr lang="bs-Latn-BA"/>
        </a:p>
      </dgm:t>
    </dgm:pt>
    <dgm:pt modelId="{462B3C46-971A-4E69-A83F-8A6CB62A651C}">
      <dgm:prSet custT="1"/>
      <dgm:spPr/>
      <dgm:t>
        <a:bodyPr/>
        <a:lstStyle/>
        <a:p>
          <a:r>
            <a:rPr lang="bs-Latn-BA" sz="1400" b="0" i="0" u="none" strike="noStrike" baseline="0" dirty="0">
              <a:latin typeface="+mn-lt"/>
            </a:rPr>
            <a:t>da istragu vodi </a:t>
          </a:r>
          <a:r>
            <a:rPr lang="bs-Latn-BA" sz="1400" b="1" i="0" u="none" strike="noStrike" baseline="0" dirty="0">
              <a:latin typeface="+mn-lt"/>
            </a:rPr>
            <a:t>tužitelj </a:t>
          </a:r>
          <a:r>
            <a:rPr lang="bs-Latn-BA" sz="1400" b="0" i="0" u="none" strike="noStrike" baseline="0" dirty="0">
              <a:latin typeface="+mn-lt"/>
            </a:rPr>
            <a:t>sa </a:t>
          </a:r>
          <a:r>
            <a:rPr lang="bs-Latn-BA" sz="1400" b="1" i="0" u="none" strike="noStrike" baseline="0" dirty="0">
              <a:latin typeface="+mn-lt"/>
            </a:rPr>
            <a:t>posebnim znanja iz oblasti prava djeteta</a:t>
          </a:r>
          <a:r>
            <a:rPr lang="bs-Latn-BA" sz="1400" b="0" i="0" u="none" strike="noStrike" baseline="0" dirty="0">
              <a:latin typeface="+mn-lt"/>
            </a:rPr>
            <a:t>; </a:t>
          </a:r>
        </a:p>
      </dgm:t>
    </dgm:pt>
    <dgm:pt modelId="{6D04BEA6-E2A9-4BF3-A86E-961FAA48C800}" type="parTrans" cxnId="{9D01A127-42A0-45B1-9C84-75655EA152CD}">
      <dgm:prSet/>
      <dgm:spPr/>
      <dgm:t>
        <a:bodyPr/>
        <a:lstStyle/>
        <a:p>
          <a:endParaRPr lang="bs-Latn-BA"/>
        </a:p>
      </dgm:t>
    </dgm:pt>
    <dgm:pt modelId="{2BABC312-F700-44C5-9F2A-1E2AE14B04E7}" type="sibTrans" cxnId="{9D01A127-42A0-45B1-9C84-75655EA152CD}">
      <dgm:prSet/>
      <dgm:spPr/>
      <dgm:t>
        <a:bodyPr/>
        <a:lstStyle/>
        <a:p>
          <a:endParaRPr lang="bs-Latn-BA"/>
        </a:p>
      </dgm:t>
    </dgm:pt>
    <dgm:pt modelId="{8CC42A61-421F-46B8-BFEE-2F8ACEB5329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bs-Latn-BA" sz="1800" b="1" i="0" u="none" strike="noStrike" baseline="0" dirty="0">
              <a:latin typeface="+mn-lt"/>
            </a:rPr>
            <a:t>zabranjeno je vršiti suočenje sa osumnjičenim/optuženim. </a:t>
          </a:r>
          <a:endParaRPr lang="bs-Latn-BA" sz="1800" b="0" i="0" u="none" strike="noStrike" baseline="0" dirty="0">
            <a:latin typeface="+mn-lt"/>
          </a:endParaRPr>
        </a:p>
      </dgm:t>
    </dgm:pt>
    <dgm:pt modelId="{FC239F5C-019D-4449-BC22-2F5FFE4F3B5D}" type="parTrans" cxnId="{A9E01BDD-1D6B-4FAC-A822-B6CB5D049233}">
      <dgm:prSet/>
      <dgm:spPr/>
      <dgm:t>
        <a:bodyPr/>
        <a:lstStyle/>
        <a:p>
          <a:endParaRPr lang="bs-Latn-BA"/>
        </a:p>
      </dgm:t>
    </dgm:pt>
    <dgm:pt modelId="{C23F4585-25D9-40D3-8716-4AA91B6F9F88}" type="sibTrans" cxnId="{A9E01BDD-1D6B-4FAC-A822-B6CB5D049233}">
      <dgm:prSet/>
      <dgm:spPr/>
      <dgm:t>
        <a:bodyPr/>
        <a:lstStyle/>
        <a:p>
          <a:endParaRPr lang="bs-Latn-BA"/>
        </a:p>
      </dgm:t>
    </dgm:pt>
    <dgm:pt modelId="{AF4E02FA-B09A-42BB-9FC3-0DAF850C3DC4}">
      <dgm:prSet custT="1"/>
      <dgm:spPr/>
      <dgm:t>
        <a:bodyPr/>
        <a:lstStyle/>
        <a:p>
          <a:r>
            <a:rPr lang="bs-Latn-BA" sz="1400" b="1" i="0" u="none" strike="noStrike" baseline="0" dirty="0">
              <a:latin typeface="+mn-lt"/>
            </a:rPr>
            <a:t>saslušanje se može provesti najviše dva puta; </a:t>
          </a:r>
          <a:endParaRPr lang="bs-Latn-BA" sz="1400" dirty="0">
            <a:latin typeface="+mn-lt"/>
          </a:endParaRPr>
        </a:p>
      </dgm:t>
    </dgm:pt>
    <dgm:pt modelId="{CFB54462-6AA5-411A-8F4C-6B3773A92E7F}" type="parTrans" cxnId="{DC1A7FE6-C7C2-4A1D-9325-7AE99687ED7D}">
      <dgm:prSet/>
      <dgm:spPr/>
      <dgm:t>
        <a:bodyPr/>
        <a:lstStyle/>
        <a:p>
          <a:endParaRPr lang="bs-Latn-BA"/>
        </a:p>
      </dgm:t>
    </dgm:pt>
    <dgm:pt modelId="{F60A4FD5-AD27-45DE-8A00-4B1F16380A00}" type="sibTrans" cxnId="{DC1A7FE6-C7C2-4A1D-9325-7AE99687ED7D}">
      <dgm:prSet/>
      <dgm:spPr/>
      <dgm:t>
        <a:bodyPr/>
        <a:lstStyle/>
        <a:p>
          <a:endParaRPr lang="bs-Latn-BA"/>
        </a:p>
      </dgm:t>
    </dgm:pt>
    <dgm:pt modelId="{B273DF36-BB05-4A9C-B983-3AF546A74E55}">
      <dgm:prSet custT="1"/>
      <dgm:spPr/>
      <dgm:t>
        <a:bodyPr/>
        <a:lstStyle/>
        <a:p>
          <a:r>
            <a:rPr lang="bs-Latn-BA" sz="1400" b="0" i="0" u="none" strike="noStrike" baseline="0" dirty="0">
              <a:latin typeface="+mn-lt"/>
            </a:rPr>
            <a:t>saslušanje se vrši uz </a:t>
          </a:r>
          <a:r>
            <a:rPr lang="bs-Latn-BA" sz="1400" b="1" i="0" u="none" strike="noStrike" baseline="0" dirty="0">
              <a:latin typeface="+mn-lt"/>
            </a:rPr>
            <a:t>prisustvo pedagoga, psihologa ili druge stručne osobe</a:t>
          </a:r>
          <a:r>
            <a:rPr lang="bs-Latn-BA" sz="1400" dirty="0">
              <a:latin typeface="+mn-lt"/>
            </a:rPr>
            <a:t>;</a:t>
          </a:r>
        </a:p>
      </dgm:t>
    </dgm:pt>
    <dgm:pt modelId="{6D0ADF0B-4916-4227-9227-56F420D5DE88}" type="parTrans" cxnId="{1164C944-0A44-43C8-9D9A-7F9B9A9F78EB}">
      <dgm:prSet/>
      <dgm:spPr/>
      <dgm:t>
        <a:bodyPr/>
        <a:lstStyle/>
        <a:p>
          <a:endParaRPr lang="bs-Latn-BA"/>
        </a:p>
      </dgm:t>
    </dgm:pt>
    <dgm:pt modelId="{C481D634-7A24-463B-882B-7EB85460606A}" type="sibTrans" cxnId="{1164C944-0A44-43C8-9D9A-7F9B9A9F78EB}">
      <dgm:prSet/>
      <dgm:spPr/>
      <dgm:t>
        <a:bodyPr/>
        <a:lstStyle/>
        <a:p>
          <a:endParaRPr lang="bs-Latn-BA"/>
        </a:p>
      </dgm:t>
    </dgm:pt>
    <dgm:pt modelId="{1C1D8D2D-2A3D-4899-A5EF-2855455CE5DA}" type="pres">
      <dgm:prSet presAssocID="{05428164-C7C9-47F7-81FB-1C4487E92746}" presName="Name0" presStyleCnt="0">
        <dgm:presLayoutVars>
          <dgm:dir/>
          <dgm:animLvl val="lvl"/>
          <dgm:resizeHandles val="exact"/>
        </dgm:presLayoutVars>
      </dgm:prSet>
      <dgm:spPr/>
    </dgm:pt>
    <dgm:pt modelId="{A1A89525-32A9-4265-81EA-E3F041389BA1}" type="pres">
      <dgm:prSet presAssocID="{8CC42A61-421F-46B8-BFEE-2F8ACEB53299}" presName="boxAndChildren" presStyleCnt="0"/>
      <dgm:spPr/>
    </dgm:pt>
    <dgm:pt modelId="{ADFACF34-C80F-4547-AE46-424811EBE748}" type="pres">
      <dgm:prSet presAssocID="{8CC42A61-421F-46B8-BFEE-2F8ACEB53299}" presName="parentTextBox" presStyleLbl="node1" presStyleIdx="0" presStyleCnt="3" custScaleY="76065"/>
      <dgm:spPr/>
    </dgm:pt>
    <dgm:pt modelId="{0851B9C0-3CEA-4842-AED3-8DDA3A70B509}" type="pres">
      <dgm:prSet presAssocID="{344CA51F-F8F6-4698-ADDE-5EE200795B15}" presName="sp" presStyleCnt="0"/>
      <dgm:spPr/>
    </dgm:pt>
    <dgm:pt modelId="{C81A4094-7942-4818-BF24-75018232D1FD}" type="pres">
      <dgm:prSet presAssocID="{B493B7C1-1BA1-4850-9224-8BCBFE11CDAB}" presName="arrowAndChildren" presStyleCnt="0"/>
      <dgm:spPr/>
    </dgm:pt>
    <dgm:pt modelId="{2F86DF65-60FE-4378-99F7-EC42DD58CD44}" type="pres">
      <dgm:prSet presAssocID="{B493B7C1-1BA1-4850-9224-8BCBFE11CDAB}" presName="parentTextArrow" presStyleLbl="node1" presStyleIdx="0" presStyleCnt="3"/>
      <dgm:spPr/>
    </dgm:pt>
    <dgm:pt modelId="{738A1974-82E9-4516-A06F-1889B834D7C8}" type="pres">
      <dgm:prSet presAssocID="{B493B7C1-1BA1-4850-9224-8BCBFE11CDAB}" presName="arrow" presStyleLbl="node1" presStyleIdx="1" presStyleCnt="3"/>
      <dgm:spPr/>
    </dgm:pt>
    <dgm:pt modelId="{1326A692-610F-4509-B096-96A900421D9B}" type="pres">
      <dgm:prSet presAssocID="{B493B7C1-1BA1-4850-9224-8BCBFE11CDAB}" presName="descendantArrow" presStyleCnt="0"/>
      <dgm:spPr/>
    </dgm:pt>
    <dgm:pt modelId="{A73D574F-6AEA-4280-88FB-056114B0E958}" type="pres">
      <dgm:prSet presAssocID="{AF4E02FA-B09A-42BB-9FC3-0DAF850C3DC4}" presName="childTextArrow" presStyleLbl="fgAccFollowNode1" presStyleIdx="0" presStyleCnt="3" custLinFactNeighborX="0" custLinFactNeighborY="5785">
        <dgm:presLayoutVars>
          <dgm:bulletEnabled val="1"/>
        </dgm:presLayoutVars>
      </dgm:prSet>
      <dgm:spPr/>
    </dgm:pt>
    <dgm:pt modelId="{D3F0D8DB-CD12-4ABF-B684-FB9F29F0C8B1}" type="pres">
      <dgm:prSet presAssocID="{B273DF36-BB05-4A9C-B983-3AF546A74E55}" presName="childTextArrow" presStyleLbl="fgAccFollowNode1" presStyleIdx="1" presStyleCnt="3">
        <dgm:presLayoutVars>
          <dgm:bulletEnabled val="1"/>
        </dgm:presLayoutVars>
      </dgm:prSet>
      <dgm:spPr/>
    </dgm:pt>
    <dgm:pt modelId="{758977E4-7093-4C0A-904A-F8978CBD5AD0}" type="pres">
      <dgm:prSet presAssocID="{2FA4EC64-0D84-4ABF-9BAC-05F3EFD046B4}" presName="sp" presStyleCnt="0"/>
      <dgm:spPr/>
    </dgm:pt>
    <dgm:pt modelId="{3AC568E3-7788-4D1E-BCB0-E36DC069A5FC}" type="pres">
      <dgm:prSet presAssocID="{B98EC4AF-DD36-44DE-81D0-099F22F1EDC0}" presName="arrowAndChildren" presStyleCnt="0"/>
      <dgm:spPr/>
    </dgm:pt>
    <dgm:pt modelId="{97DBD2BB-2681-4BAF-89AB-3AFECDA4910E}" type="pres">
      <dgm:prSet presAssocID="{B98EC4AF-DD36-44DE-81D0-099F22F1EDC0}" presName="parentTextArrow" presStyleLbl="node1" presStyleIdx="1" presStyleCnt="3"/>
      <dgm:spPr/>
    </dgm:pt>
    <dgm:pt modelId="{9A32C909-6728-456E-ADD5-FF5CB44AD500}" type="pres">
      <dgm:prSet presAssocID="{B98EC4AF-DD36-44DE-81D0-099F22F1EDC0}" presName="arrow" presStyleLbl="node1" presStyleIdx="2" presStyleCnt="3" custLinFactNeighborX="10690" custLinFactNeighborY="-21641"/>
      <dgm:spPr/>
    </dgm:pt>
    <dgm:pt modelId="{4D24F6C1-0A63-45C2-97DC-9D1967A20360}" type="pres">
      <dgm:prSet presAssocID="{B98EC4AF-DD36-44DE-81D0-099F22F1EDC0}" presName="descendantArrow" presStyleCnt="0"/>
      <dgm:spPr/>
    </dgm:pt>
    <dgm:pt modelId="{50C138B3-CD77-47C8-93E5-B693ACDBA085}" type="pres">
      <dgm:prSet presAssocID="{462B3C46-971A-4E69-A83F-8A6CB62A651C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CF360F15-25AC-4276-B2F7-4DB4F20EBC21}" type="presOf" srcId="{B493B7C1-1BA1-4850-9224-8BCBFE11CDAB}" destId="{2F86DF65-60FE-4378-99F7-EC42DD58CD44}" srcOrd="0" destOrd="0" presId="urn:microsoft.com/office/officeart/2005/8/layout/process4"/>
    <dgm:cxn modelId="{38D80821-76CA-41C7-8753-6F76BBB618D0}" type="presOf" srcId="{8CC42A61-421F-46B8-BFEE-2F8ACEB53299}" destId="{ADFACF34-C80F-4547-AE46-424811EBE748}" srcOrd="0" destOrd="0" presId="urn:microsoft.com/office/officeart/2005/8/layout/process4"/>
    <dgm:cxn modelId="{9D01A127-42A0-45B1-9C84-75655EA152CD}" srcId="{B98EC4AF-DD36-44DE-81D0-099F22F1EDC0}" destId="{462B3C46-971A-4E69-A83F-8A6CB62A651C}" srcOrd="0" destOrd="0" parTransId="{6D04BEA6-E2A9-4BF3-A86E-961FAA48C800}" sibTransId="{2BABC312-F700-44C5-9F2A-1E2AE14B04E7}"/>
    <dgm:cxn modelId="{0278DA3A-3ECB-4365-A85B-19A221E15E45}" type="presOf" srcId="{B273DF36-BB05-4A9C-B983-3AF546A74E55}" destId="{D3F0D8DB-CD12-4ABF-B684-FB9F29F0C8B1}" srcOrd="0" destOrd="0" presId="urn:microsoft.com/office/officeart/2005/8/layout/process4"/>
    <dgm:cxn modelId="{F6215A43-8497-4E1E-81E3-CBB2EDE5CB72}" type="presOf" srcId="{05428164-C7C9-47F7-81FB-1C4487E92746}" destId="{1C1D8D2D-2A3D-4899-A5EF-2855455CE5DA}" srcOrd="0" destOrd="0" presId="urn:microsoft.com/office/officeart/2005/8/layout/process4"/>
    <dgm:cxn modelId="{1164C944-0A44-43C8-9D9A-7F9B9A9F78EB}" srcId="{B493B7C1-1BA1-4850-9224-8BCBFE11CDAB}" destId="{B273DF36-BB05-4A9C-B983-3AF546A74E55}" srcOrd="1" destOrd="0" parTransId="{6D0ADF0B-4916-4227-9227-56F420D5DE88}" sibTransId="{C481D634-7A24-463B-882B-7EB85460606A}"/>
    <dgm:cxn modelId="{4E189E71-36DE-47DD-8B06-7C692D06E995}" type="presOf" srcId="{AF4E02FA-B09A-42BB-9FC3-0DAF850C3DC4}" destId="{A73D574F-6AEA-4280-88FB-056114B0E958}" srcOrd="0" destOrd="0" presId="urn:microsoft.com/office/officeart/2005/8/layout/process4"/>
    <dgm:cxn modelId="{9AFB5395-0503-45D1-848C-0467E5FBC9F6}" type="presOf" srcId="{B493B7C1-1BA1-4850-9224-8BCBFE11CDAB}" destId="{738A1974-82E9-4516-A06F-1889B834D7C8}" srcOrd="1" destOrd="0" presId="urn:microsoft.com/office/officeart/2005/8/layout/process4"/>
    <dgm:cxn modelId="{F24D24AB-0F37-441B-B3E4-BB2A558609C2}" srcId="{05428164-C7C9-47F7-81FB-1C4487E92746}" destId="{B98EC4AF-DD36-44DE-81D0-099F22F1EDC0}" srcOrd="0" destOrd="0" parTransId="{E5C77D59-9D71-4B8F-BE5B-AD9DA8FDADAE}" sibTransId="{2FA4EC64-0D84-4ABF-9BAC-05F3EFD046B4}"/>
    <dgm:cxn modelId="{315160BA-0305-41FD-A9B6-03E4CC27CD10}" type="presOf" srcId="{B98EC4AF-DD36-44DE-81D0-099F22F1EDC0}" destId="{9A32C909-6728-456E-ADD5-FF5CB44AD500}" srcOrd="1" destOrd="0" presId="urn:microsoft.com/office/officeart/2005/8/layout/process4"/>
    <dgm:cxn modelId="{287EECCD-CFCA-4042-8B01-70FEC7D92413}" srcId="{05428164-C7C9-47F7-81FB-1C4487E92746}" destId="{B493B7C1-1BA1-4850-9224-8BCBFE11CDAB}" srcOrd="1" destOrd="0" parTransId="{21176212-1763-4C5A-A53E-BC242FA5B5F5}" sibTransId="{344CA51F-F8F6-4698-ADDE-5EE200795B15}"/>
    <dgm:cxn modelId="{A9E01BDD-1D6B-4FAC-A822-B6CB5D049233}" srcId="{05428164-C7C9-47F7-81FB-1C4487E92746}" destId="{8CC42A61-421F-46B8-BFEE-2F8ACEB53299}" srcOrd="2" destOrd="0" parTransId="{FC239F5C-019D-4449-BC22-2F5FFE4F3B5D}" sibTransId="{C23F4585-25D9-40D3-8716-4AA91B6F9F88}"/>
    <dgm:cxn modelId="{DC1A7FE6-C7C2-4A1D-9325-7AE99687ED7D}" srcId="{B493B7C1-1BA1-4850-9224-8BCBFE11CDAB}" destId="{AF4E02FA-B09A-42BB-9FC3-0DAF850C3DC4}" srcOrd="0" destOrd="0" parTransId="{CFB54462-6AA5-411A-8F4C-6B3773A92E7F}" sibTransId="{F60A4FD5-AD27-45DE-8A00-4B1F16380A00}"/>
    <dgm:cxn modelId="{BE33D3ED-5552-47DD-A106-2B7B9999FDEE}" type="presOf" srcId="{462B3C46-971A-4E69-A83F-8A6CB62A651C}" destId="{50C138B3-CD77-47C8-93E5-B693ACDBA085}" srcOrd="0" destOrd="0" presId="urn:microsoft.com/office/officeart/2005/8/layout/process4"/>
    <dgm:cxn modelId="{6E5F51F0-AE21-4360-AE2C-44EF87B3BD8E}" type="presOf" srcId="{B98EC4AF-DD36-44DE-81D0-099F22F1EDC0}" destId="{97DBD2BB-2681-4BAF-89AB-3AFECDA4910E}" srcOrd="0" destOrd="0" presId="urn:microsoft.com/office/officeart/2005/8/layout/process4"/>
    <dgm:cxn modelId="{F859C29B-652C-4144-9CAA-B123E2E9299E}" type="presParOf" srcId="{1C1D8D2D-2A3D-4899-A5EF-2855455CE5DA}" destId="{A1A89525-32A9-4265-81EA-E3F041389BA1}" srcOrd="0" destOrd="0" presId="urn:microsoft.com/office/officeart/2005/8/layout/process4"/>
    <dgm:cxn modelId="{C2245C4F-7F9D-4CBC-87EF-2A8B25766DC8}" type="presParOf" srcId="{A1A89525-32A9-4265-81EA-E3F041389BA1}" destId="{ADFACF34-C80F-4547-AE46-424811EBE748}" srcOrd="0" destOrd="0" presId="urn:microsoft.com/office/officeart/2005/8/layout/process4"/>
    <dgm:cxn modelId="{4EC18320-15DA-485D-AA94-EFDA4AEB055C}" type="presParOf" srcId="{1C1D8D2D-2A3D-4899-A5EF-2855455CE5DA}" destId="{0851B9C0-3CEA-4842-AED3-8DDA3A70B509}" srcOrd="1" destOrd="0" presId="urn:microsoft.com/office/officeart/2005/8/layout/process4"/>
    <dgm:cxn modelId="{D62D0138-0DAE-44F6-913A-413F88CBD453}" type="presParOf" srcId="{1C1D8D2D-2A3D-4899-A5EF-2855455CE5DA}" destId="{C81A4094-7942-4818-BF24-75018232D1FD}" srcOrd="2" destOrd="0" presId="urn:microsoft.com/office/officeart/2005/8/layout/process4"/>
    <dgm:cxn modelId="{B1FFFAA1-4356-4581-906B-28CA4DFDBA15}" type="presParOf" srcId="{C81A4094-7942-4818-BF24-75018232D1FD}" destId="{2F86DF65-60FE-4378-99F7-EC42DD58CD44}" srcOrd="0" destOrd="0" presId="urn:microsoft.com/office/officeart/2005/8/layout/process4"/>
    <dgm:cxn modelId="{F3E5196E-46D3-47BF-B81B-CFA8A56429CA}" type="presParOf" srcId="{C81A4094-7942-4818-BF24-75018232D1FD}" destId="{738A1974-82E9-4516-A06F-1889B834D7C8}" srcOrd="1" destOrd="0" presId="urn:microsoft.com/office/officeart/2005/8/layout/process4"/>
    <dgm:cxn modelId="{F376BA20-9132-41FE-9376-B5310139A300}" type="presParOf" srcId="{C81A4094-7942-4818-BF24-75018232D1FD}" destId="{1326A692-610F-4509-B096-96A900421D9B}" srcOrd="2" destOrd="0" presId="urn:microsoft.com/office/officeart/2005/8/layout/process4"/>
    <dgm:cxn modelId="{AFFD3A2C-A3B6-4B54-8BAF-D412D64AB86C}" type="presParOf" srcId="{1326A692-610F-4509-B096-96A900421D9B}" destId="{A73D574F-6AEA-4280-88FB-056114B0E958}" srcOrd="0" destOrd="0" presId="urn:microsoft.com/office/officeart/2005/8/layout/process4"/>
    <dgm:cxn modelId="{17E63C1B-1CE5-4CB3-8C6B-6796C46A809C}" type="presParOf" srcId="{1326A692-610F-4509-B096-96A900421D9B}" destId="{D3F0D8DB-CD12-4ABF-B684-FB9F29F0C8B1}" srcOrd="1" destOrd="0" presId="urn:microsoft.com/office/officeart/2005/8/layout/process4"/>
    <dgm:cxn modelId="{14ADAF9F-D675-4BDA-A9DF-83A4F2C4931D}" type="presParOf" srcId="{1C1D8D2D-2A3D-4899-A5EF-2855455CE5DA}" destId="{758977E4-7093-4C0A-904A-F8978CBD5AD0}" srcOrd="3" destOrd="0" presId="urn:microsoft.com/office/officeart/2005/8/layout/process4"/>
    <dgm:cxn modelId="{310B8BAF-0323-49B9-A6AD-2F93711539AC}" type="presParOf" srcId="{1C1D8D2D-2A3D-4899-A5EF-2855455CE5DA}" destId="{3AC568E3-7788-4D1E-BCB0-E36DC069A5FC}" srcOrd="4" destOrd="0" presId="urn:microsoft.com/office/officeart/2005/8/layout/process4"/>
    <dgm:cxn modelId="{DED11E29-D2DE-41DC-AF8F-6A7B69B0D3D3}" type="presParOf" srcId="{3AC568E3-7788-4D1E-BCB0-E36DC069A5FC}" destId="{97DBD2BB-2681-4BAF-89AB-3AFECDA4910E}" srcOrd="0" destOrd="0" presId="urn:microsoft.com/office/officeart/2005/8/layout/process4"/>
    <dgm:cxn modelId="{8A629329-3FF0-40FF-9709-52E4D5EB2DAF}" type="presParOf" srcId="{3AC568E3-7788-4D1E-BCB0-E36DC069A5FC}" destId="{9A32C909-6728-456E-ADD5-FF5CB44AD500}" srcOrd="1" destOrd="0" presId="urn:microsoft.com/office/officeart/2005/8/layout/process4"/>
    <dgm:cxn modelId="{BCBF5873-CB2C-4587-A220-9641B02A2F85}" type="presParOf" srcId="{3AC568E3-7788-4D1E-BCB0-E36DC069A5FC}" destId="{4D24F6C1-0A63-45C2-97DC-9D1967A20360}" srcOrd="2" destOrd="0" presId="urn:microsoft.com/office/officeart/2005/8/layout/process4"/>
    <dgm:cxn modelId="{C3321E47-1D72-4612-B7C2-2EC2C949CF24}" type="presParOf" srcId="{4D24F6C1-0A63-45C2-97DC-9D1967A20360}" destId="{50C138B3-CD77-47C8-93E5-B693ACDBA08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E86E7BD-C019-492B-A74A-6CC28D72563B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bs-Latn-BA"/>
        </a:p>
      </dgm:t>
    </dgm:pt>
    <dgm:pt modelId="{E42794B2-3AA1-4D99-8475-E65E8B25C585}">
      <dgm:prSet phldrT="[Tekst]" custT="1"/>
      <dgm:spPr>
        <a:gradFill flip="none" rotWithShape="1">
          <a:gsLst>
            <a:gs pos="0">
              <a:srgbClr val="7AE6F2">
                <a:shade val="30000"/>
                <a:satMod val="115000"/>
              </a:srgbClr>
            </a:gs>
            <a:gs pos="50000">
              <a:srgbClr val="7AE6F2">
                <a:shade val="67500"/>
                <a:satMod val="115000"/>
              </a:srgbClr>
            </a:gs>
            <a:gs pos="100000">
              <a:srgbClr val="7AE6F2">
                <a:shade val="100000"/>
                <a:satMod val="115000"/>
              </a:srgbClr>
            </a:gs>
          </a:gsLst>
          <a:lin ang="18900000" scaled="1"/>
          <a:tileRect/>
        </a:gradFill>
        <a:ln w="28575" cmpd="dbl"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bs-Latn-BA" sz="2000" b="1" dirty="0">
              <a:solidFill>
                <a:schemeClr val="tx1"/>
              </a:solidFill>
            </a:rPr>
            <a:t>Može se izvršiti saslušanje oštećene osobe u fazi istrage</a:t>
          </a:r>
        </a:p>
      </dgm:t>
    </dgm:pt>
    <dgm:pt modelId="{1543B0F0-F248-45C1-AB55-391C11127BD0}" type="parTrans" cxnId="{67EF929E-FCB1-4462-8B03-86E9C662E338}">
      <dgm:prSet/>
      <dgm:spPr/>
      <dgm:t>
        <a:bodyPr/>
        <a:lstStyle/>
        <a:p>
          <a:endParaRPr lang="bs-Latn-BA"/>
        </a:p>
      </dgm:t>
    </dgm:pt>
    <dgm:pt modelId="{3B07AA2B-6757-47FB-B31D-919879B81462}" type="sibTrans" cxnId="{67EF929E-FCB1-4462-8B03-86E9C662E338}">
      <dgm:prSet/>
      <dgm:spPr/>
      <dgm:t>
        <a:bodyPr/>
        <a:lstStyle/>
        <a:p>
          <a:endParaRPr lang="bs-Latn-BA"/>
        </a:p>
      </dgm:t>
    </dgm:pt>
    <dgm:pt modelId="{D4439341-95A7-4344-817A-BA5FBBF6D0A3}" type="asst">
      <dgm:prSet phldrT="[Tekst]" custT="1"/>
      <dgm:spPr>
        <a:gradFill flip="none" rotWithShape="1">
          <a:gsLst>
            <a:gs pos="0">
              <a:srgbClr val="7AE6F2">
                <a:shade val="30000"/>
                <a:satMod val="115000"/>
              </a:srgbClr>
            </a:gs>
            <a:gs pos="50000">
              <a:srgbClr val="7AE6F2">
                <a:shade val="67500"/>
                <a:satMod val="115000"/>
              </a:srgbClr>
            </a:gs>
            <a:gs pos="100000">
              <a:srgbClr val="7AE6F2">
                <a:shade val="100000"/>
                <a:satMod val="115000"/>
              </a:srgbClr>
            </a:gs>
          </a:gsLst>
          <a:lin ang="18900000" scaled="1"/>
          <a:tileRect/>
        </a:gradFill>
        <a:ln w="28575" cmpd="dbl">
          <a:solidFill>
            <a:prstClr val="black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bs-Latn-BA" sz="19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Cilj: osigurati sigurnost informacija o samom događaju</a:t>
          </a:r>
          <a:r>
            <a:rPr lang="bs-Latn-BA" sz="1800" kern="1200" dirty="0"/>
            <a:t>.</a:t>
          </a:r>
        </a:p>
      </dgm:t>
    </dgm:pt>
    <dgm:pt modelId="{BE064B32-8ECB-4329-A896-CB5A24EE14CB}" type="parTrans" cxnId="{2BCE868E-6A2A-4A18-BFB4-E10794F38484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bs-Latn-BA"/>
        </a:p>
      </dgm:t>
    </dgm:pt>
    <dgm:pt modelId="{182927CB-74E6-46FB-BCA5-43F6BE5102E8}" type="sibTrans" cxnId="{2BCE868E-6A2A-4A18-BFB4-E10794F38484}">
      <dgm:prSet/>
      <dgm:spPr/>
      <dgm:t>
        <a:bodyPr/>
        <a:lstStyle/>
        <a:p>
          <a:endParaRPr lang="bs-Latn-BA"/>
        </a:p>
      </dgm:t>
    </dgm:pt>
    <dgm:pt modelId="{4C94AECF-0017-4075-8EA4-19CEF8018522}">
      <dgm:prSet phldrT="[Tekst]" custT="1"/>
      <dgm:spPr>
        <a:gradFill flip="none" rotWithShape="1">
          <a:gsLst>
            <a:gs pos="0">
              <a:srgbClr val="7AE6F2">
                <a:shade val="30000"/>
                <a:satMod val="115000"/>
              </a:srgbClr>
            </a:gs>
            <a:gs pos="50000">
              <a:srgbClr val="7AE6F2">
                <a:shade val="67500"/>
                <a:satMod val="115000"/>
              </a:srgbClr>
            </a:gs>
            <a:gs pos="100000">
              <a:srgbClr val="7AE6F2">
                <a:shade val="100000"/>
                <a:satMod val="115000"/>
              </a:srgbClr>
            </a:gs>
          </a:gsLst>
          <a:lin ang="18900000" scaled="1"/>
          <a:tileRect/>
        </a:gradFill>
        <a:ln w="28575" cmpd="dbl">
          <a:solidFill>
            <a:prstClr val="black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spcFirstLastPara="0" vert="horz" wrap="square" lIns="11430" tIns="11430" rIns="11430" bIns="1143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Ovlašten tužitelj</a:t>
          </a:r>
        </a:p>
      </dgm:t>
    </dgm:pt>
    <dgm:pt modelId="{26330B80-2790-457A-9585-E91F0DA31304}" type="parTrans" cxnId="{C639D1BD-04EA-431A-BD24-6D0D6C837F55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bs-Latn-BA"/>
        </a:p>
      </dgm:t>
    </dgm:pt>
    <dgm:pt modelId="{369EF919-41CB-4D35-B471-55E63F6DA0DD}" type="sibTrans" cxnId="{C639D1BD-04EA-431A-BD24-6D0D6C837F55}">
      <dgm:prSet/>
      <dgm:spPr/>
      <dgm:t>
        <a:bodyPr/>
        <a:lstStyle/>
        <a:p>
          <a:endParaRPr lang="bs-Latn-BA"/>
        </a:p>
      </dgm:t>
    </dgm:pt>
    <dgm:pt modelId="{16BF0695-0ADB-4B3F-81CD-28DD7B0B4C1A}">
      <dgm:prSet phldrT="[Tekst]" custT="1"/>
      <dgm:spPr>
        <a:gradFill flip="none" rotWithShape="1">
          <a:gsLst>
            <a:gs pos="0">
              <a:srgbClr val="7AE6F2">
                <a:shade val="30000"/>
                <a:satMod val="115000"/>
              </a:srgbClr>
            </a:gs>
            <a:gs pos="50000">
              <a:srgbClr val="7AE6F2">
                <a:shade val="67500"/>
                <a:satMod val="115000"/>
              </a:srgbClr>
            </a:gs>
            <a:gs pos="100000">
              <a:srgbClr val="7AE6F2">
                <a:shade val="100000"/>
                <a:satMod val="115000"/>
              </a:srgbClr>
            </a:gs>
          </a:gsLst>
          <a:lin ang="18900000" scaled="1"/>
          <a:tileRect/>
        </a:gradFill>
        <a:ln w="28575" cmpd="dbl">
          <a:solidFill>
            <a:prstClr val="black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spcFirstLastPara="0" vert="horz" wrap="square" lIns="11430" tIns="11430" rIns="11430" bIns="1143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Obazrivo postupanje</a:t>
          </a:r>
        </a:p>
      </dgm:t>
    </dgm:pt>
    <dgm:pt modelId="{EF70BA39-0370-4F18-9D6A-39AEA2205E87}" type="parTrans" cxnId="{E9D91E53-0DF5-4CCB-8C4A-287D6766AFBF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bs-Latn-BA"/>
        </a:p>
      </dgm:t>
    </dgm:pt>
    <dgm:pt modelId="{0B87A5B2-9AF7-4ADB-9FD1-AF2EF04719BA}" type="sibTrans" cxnId="{E9D91E53-0DF5-4CCB-8C4A-287D6766AFBF}">
      <dgm:prSet/>
      <dgm:spPr/>
      <dgm:t>
        <a:bodyPr/>
        <a:lstStyle/>
        <a:p>
          <a:endParaRPr lang="bs-Latn-BA"/>
        </a:p>
      </dgm:t>
    </dgm:pt>
    <dgm:pt modelId="{1CB8F26F-9DD0-4334-AF70-2BD7C0697D8D}">
      <dgm:prSet phldrT="[Tekst]" custT="1"/>
      <dgm:spPr>
        <a:gradFill flip="none" rotWithShape="1">
          <a:gsLst>
            <a:gs pos="0">
              <a:srgbClr val="7AE6F2">
                <a:shade val="30000"/>
                <a:satMod val="115000"/>
              </a:srgbClr>
            </a:gs>
            <a:gs pos="50000">
              <a:srgbClr val="7AE6F2">
                <a:shade val="67500"/>
                <a:satMod val="115000"/>
              </a:srgbClr>
            </a:gs>
            <a:gs pos="100000">
              <a:srgbClr val="7AE6F2">
                <a:shade val="100000"/>
                <a:satMod val="115000"/>
              </a:srgbClr>
            </a:gs>
          </a:gsLst>
          <a:lin ang="18900000" scaled="1"/>
          <a:tileRect/>
        </a:gradFill>
        <a:ln w="28575" cmpd="dbl">
          <a:solidFill>
            <a:prstClr val="black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spcFirstLastPara="0" vert="horz" wrap="square" lIns="11430" tIns="11430" rIns="11430" bIns="1143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Rezultat?</a:t>
          </a:r>
        </a:p>
      </dgm:t>
    </dgm:pt>
    <dgm:pt modelId="{C3E57904-4E78-4B92-AAAB-F2B5A395C3C2}" type="parTrans" cxnId="{C74750D2-9194-4129-996B-CFD8A431220B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bs-Latn-BA">
            <a:solidFill>
              <a:schemeClr val="tx1"/>
            </a:solidFill>
          </a:endParaRPr>
        </a:p>
      </dgm:t>
    </dgm:pt>
    <dgm:pt modelId="{0727F540-2ADB-4C5F-8ADF-DF7D60FF1D5F}" type="sibTrans" cxnId="{C74750D2-9194-4129-996B-CFD8A431220B}">
      <dgm:prSet/>
      <dgm:spPr/>
      <dgm:t>
        <a:bodyPr/>
        <a:lstStyle/>
        <a:p>
          <a:endParaRPr lang="bs-Latn-BA"/>
        </a:p>
      </dgm:t>
    </dgm:pt>
    <dgm:pt modelId="{A017499B-C19A-4545-8C79-723D097BBEDD}" type="pres">
      <dgm:prSet presAssocID="{3E86E7BD-C019-492B-A74A-6CC28D72563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392D0F7-9222-4557-ACAE-50F8AEC6D23C}" type="pres">
      <dgm:prSet presAssocID="{E42794B2-3AA1-4D99-8475-E65E8B25C585}" presName="hierRoot1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/>
        </a:sp3d>
      </dgm:spPr>
    </dgm:pt>
    <dgm:pt modelId="{18113810-5101-420F-8010-C3ACA474DC95}" type="pres">
      <dgm:prSet presAssocID="{E42794B2-3AA1-4D99-8475-E65E8B25C585}" presName="rootComposite1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08D285B6-6BBE-46FF-B69A-9AC380E28676}" type="pres">
      <dgm:prSet presAssocID="{E42794B2-3AA1-4D99-8475-E65E8B25C585}" presName="rootText1" presStyleLbl="node0" presStyleIdx="0" presStyleCnt="1" custScaleX="114721">
        <dgm:presLayoutVars>
          <dgm:chPref val="3"/>
        </dgm:presLayoutVars>
      </dgm:prSet>
      <dgm:spPr/>
    </dgm:pt>
    <dgm:pt modelId="{1667227D-7EF3-4070-ADDC-56061C924DBE}" type="pres">
      <dgm:prSet presAssocID="{E42794B2-3AA1-4D99-8475-E65E8B25C585}" presName="rootConnector1" presStyleLbl="node1" presStyleIdx="0" presStyleCnt="0"/>
      <dgm:spPr/>
    </dgm:pt>
    <dgm:pt modelId="{3045C775-1BF6-4F48-8A8E-092F19460260}" type="pres">
      <dgm:prSet presAssocID="{E42794B2-3AA1-4D99-8475-E65E8B25C585}" presName="hierChild2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698932C7-AE7A-4947-AEB7-4B868312A463}" type="pres">
      <dgm:prSet presAssocID="{26330B80-2790-457A-9585-E91F0DA31304}" presName="Name37" presStyleLbl="parChTrans1D2" presStyleIdx="0" presStyleCnt="4"/>
      <dgm:spPr/>
    </dgm:pt>
    <dgm:pt modelId="{D62FC491-164E-40F1-96C2-3FAD683CB80B}" type="pres">
      <dgm:prSet presAssocID="{4C94AECF-0017-4075-8EA4-19CEF8018522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/>
        </a:sp3d>
      </dgm:spPr>
    </dgm:pt>
    <dgm:pt modelId="{1301B754-1CBB-4BA1-9748-1E15968ED50E}" type="pres">
      <dgm:prSet presAssocID="{4C94AECF-0017-4075-8EA4-19CEF8018522}" presName="root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8834C56C-3A2B-4813-B322-72D2F46A4C1F}" type="pres">
      <dgm:prSet presAssocID="{4C94AECF-0017-4075-8EA4-19CEF8018522}" presName="rootText" presStyleLbl="node2" presStyleIdx="0" presStyleCnt="3" custLinFactNeighborX="-179" custLinFactNeighborY="1684">
        <dgm:presLayoutVars>
          <dgm:chPref val="3"/>
        </dgm:presLayoutVars>
      </dgm:prSet>
      <dgm:spPr>
        <a:xfrm>
          <a:off x="461" y="3026315"/>
          <a:ext cx="2008102" cy="1004051"/>
        </a:xfrm>
        <a:prstGeom prst="rect">
          <a:avLst/>
        </a:prstGeom>
      </dgm:spPr>
    </dgm:pt>
    <dgm:pt modelId="{353C51D1-1743-4160-915C-E16A8A3F6885}" type="pres">
      <dgm:prSet presAssocID="{4C94AECF-0017-4075-8EA4-19CEF8018522}" presName="rootConnector" presStyleLbl="node2" presStyleIdx="0" presStyleCnt="3"/>
      <dgm:spPr/>
    </dgm:pt>
    <dgm:pt modelId="{464D35F7-19FE-4D3E-820D-2A601C649705}" type="pres">
      <dgm:prSet presAssocID="{4C94AECF-0017-4075-8EA4-19CEF8018522}" presName="hierChild4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ED4A1BB2-1E5B-4410-8DB2-3071097EEFFC}" type="pres">
      <dgm:prSet presAssocID="{4C94AECF-0017-4075-8EA4-19CEF8018522}" presName="hierChild5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BF77835C-6591-4388-A8B7-0611FC095B52}" type="pres">
      <dgm:prSet presAssocID="{EF70BA39-0370-4F18-9D6A-39AEA2205E87}" presName="Name37" presStyleLbl="parChTrans1D2" presStyleIdx="1" presStyleCnt="4"/>
      <dgm:spPr/>
    </dgm:pt>
    <dgm:pt modelId="{8A2C483F-3A7F-4094-AB98-BAD606A74FC4}" type="pres">
      <dgm:prSet presAssocID="{16BF0695-0ADB-4B3F-81CD-28DD7B0B4C1A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/>
        </a:sp3d>
      </dgm:spPr>
    </dgm:pt>
    <dgm:pt modelId="{2C90D597-E183-4CE5-9454-3D97D294898C}" type="pres">
      <dgm:prSet presAssocID="{16BF0695-0ADB-4B3F-81CD-28DD7B0B4C1A}" presName="root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4716611F-47DF-4C7C-B2DE-39007375B5B4}" type="pres">
      <dgm:prSet presAssocID="{16BF0695-0ADB-4B3F-81CD-28DD7B0B4C1A}" presName="rootText" presStyleLbl="node2" presStyleIdx="1" presStyleCnt="3">
        <dgm:presLayoutVars>
          <dgm:chPref val="3"/>
        </dgm:presLayoutVars>
      </dgm:prSet>
      <dgm:spPr>
        <a:xfrm>
          <a:off x="2430265" y="3026315"/>
          <a:ext cx="2008102" cy="1004051"/>
        </a:xfrm>
        <a:prstGeom prst="rect">
          <a:avLst/>
        </a:prstGeom>
      </dgm:spPr>
    </dgm:pt>
    <dgm:pt modelId="{5375F06E-9129-498D-A07E-BE0C2AF7E024}" type="pres">
      <dgm:prSet presAssocID="{16BF0695-0ADB-4B3F-81CD-28DD7B0B4C1A}" presName="rootConnector" presStyleLbl="node2" presStyleIdx="1" presStyleCnt="3"/>
      <dgm:spPr/>
    </dgm:pt>
    <dgm:pt modelId="{1DFE0F01-7660-4220-86B6-BE7F4C03E40B}" type="pres">
      <dgm:prSet presAssocID="{16BF0695-0ADB-4B3F-81CD-28DD7B0B4C1A}" presName="hierChild4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3269E4F3-869C-4B72-9221-C750B5D7BEE1}" type="pres">
      <dgm:prSet presAssocID="{16BF0695-0ADB-4B3F-81CD-28DD7B0B4C1A}" presName="hierChild5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4459D447-7AE0-427A-A334-3EACC6C552BC}" type="pres">
      <dgm:prSet presAssocID="{C3E57904-4E78-4B92-AAAB-F2B5A395C3C2}" presName="Name37" presStyleLbl="parChTrans1D2" presStyleIdx="2" presStyleCnt="4"/>
      <dgm:spPr/>
    </dgm:pt>
    <dgm:pt modelId="{10017D4B-2990-40E2-B8AD-6AA9BCA9E155}" type="pres">
      <dgm:prSet presAssocID="{1CB8F26F-9DD0-4334-AF70-2BD7C0697D8D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/>
        </a:sp3d>
      </dgm:spPr>
    </dgm:pt>
    <dgm:pt modelId="{9FC20E0B-D771-4DB9-8E66-64C3AA74CF54}" type="pres">
      <dgm:prSet presAssocID="{1CB8F26F-9DD0-4334-AF70-2BD7C0697D8D}" presName="root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58551DC1-82E2-44F5-A632-B77A82C9DDFC}" type="pres">
      <dgm:prSet presAssocID="{1CB8F26F-9DD0-4334-AF70-2BD7C0697D8D}" presName="rootText" presStyleLbl="node2" presStyleIdx="2" presStyleCnt="3">
        <dgm:presLayoutVars>
          <dgm:chPref val="3"/>
        </dgm:presLayoutVars>
      </dgm:prSet>
      <dgm:spPr>
        <a:xfrm>
          <a:off x="4860070" y="3026315"/>
          <a:ext cx="2008102" cy="1004051"/>
        </a:xfrm>
        <a:prstGeom prst="rect">
          <a:avLst/>
        </a:prstGeom>
      </dgm:spPr>
    </dgm:pt>
    <dgm:pt modelId="{434DD6D9-2A24-40E5-B11E-63902B78A27A}" type="pres">
      <dgm:prSet presAssocID="{1CB8F26F-9DD0-4334-AF70-2BD7C0697D8D}" presName="rootConnector" presStyleLbl="node2" presStyleIdx="2" presStyleCnt="3"/>
      <dgm:spPr/>
    </dgm:pt>
    <dgm:pt modelId="{576EEAD9-BCE5-4C42-8C34-4399CDEC6393}" type="pres">
      <dgm:prSet presAssocID="{1CB8F26F-9DD0-4334-AF70-2BD7C0697D8D}" presName="hierChild4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3C8B3EE3-AE0D-4295-B161-B4DB2680D5D0}" type="pres">
      <dgm:prSet presAssocID="{1CB8F26F-9DD0-4334-AF70-2BD7C0697D8D}" presName="hierChild5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EB5B62A9-EE70-4169-8085-402386105AA5}" type="pres">
      <dgm:prSet presAssocID="{E42794B2-3AA1-4D99-8475-E65E8B25C585}" presName="hierChild3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42AFAEE2-4A26-41CD-9E54-BF6F7BB01125}" type="pres">
      <dgm:prSet presAssocID="{BE064B32-8ECB-4329-A896-CB5A24EE14CB}" presName="Name111" presStyleLbl="parChTrans1D2" presStyleIdx="3" presStyleCnt="4"/>
      <dgm:spPr/>
    </dgm:pt>
    <dgm:pt modelId="{E9CC043C-203A-4D05-9DB7-B9DCBD1202F2}" type="pres">
      <dgm:prSet presAssocID="{D4439341-95A7-4344-817A-BA5FBBF6D0A3}" presName="hierRoot3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/>
        </a:sp3d>
      </dgm:spPr>
    </dgm:pt>
    <dgm:pt modelId="{F7D8180B-D8A7-482B-893F-398C9B73C0A2}" type="pres">
      <dgm:prSet presAssocID="{D4439341-95A7-4344-817A-BA5FBBF6D0A3}" presName="rootComposite3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FEC80A9C-A45D-4DBC-AC01-7D6B4E1C96B7}" type="pres">
      <dgm:prSet presAssocID="{D4439341-95A7-4344-817A-BA5FBBF6D0A3}" presName="rootText3" presStyleLbl="asst1" presStyleIdx="0" presStyleCnt="1" custScaleX="116561">
        <dgm:presLayoutVars>
          <dgm:chPref val="3"/>
        </dgm:presLayoutVars>
      </dgm:prSet>
      <dgm:spPr>
        <a:xfrm>
          <a:off x="1215363" y="1600562"/>
          <a:ext cx="2008102" cy="1004051"/>
        </a:xfrm>
        <a:prstGeom prst="rect">
          <a:avLst/>
        </a:prstGeom>
      </dgm:spPr>
    </dgm:pt>
    <dgm:pt modelId="{40AF4C49-A5A2-4AF5-ACA8-730562A14EA1}" type="pres">
      <dgm:prSet presAssocID="{D4439341-95A7-4344-817A-BA5FBBF6D0A3}" presName="rootConnector3" presStyleLbl="asst1" presStyleIdx="0" presStyleCnt="1"/>
      <dgm:spPr/>
    </dgm:pt>
    <dgm:pt modelId="{50CADEE7-C16B-4376-8D03-8E60C6F66743}" type="pres">
      <dgm:prSet presAssocID="{D4439341-95A7-4344-817A-BA5FBBF6D0A3}" presName="hierChild6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3AE1C142-953E-4B60-A9CB-683B18E00F58}" type="pres">
      <dgm:prSet presAssocID="{D4439341-95A7-4344-817A-BA5FBBF6D0A3}" presName="hierChild7" presStyleCnt="0"/>
      <dgm:spPr>
        <a:scene3d>
          <a:camera prst="orthographicFront"/>
          <a:lightRig rig="threePt" dir="t"/>
        </a:scene3d>
        <a:sp3d>
          <a:bevelT/>
        </a:sp3d>
      </dgm:spPr>
    </dgm:pt>
  </dgm:ptLst>
  <dgm:cxnLst>
    <dgm:cxn modelId="{BC88C30B-3FBA-4195-82A4-614CF5D1C7BA}" type="presOf" srcId="{1CB8F26F-9DD0-4334-AF70-2BD7C0697D8D}" destId="{58551DC1-82E2-44F5-A632-B77A82C9DDFC}" srcOrd="0" destOrd="0" presId="urn:microsoft.com/office/officeart/2005/8/layout/orgChart1"/>
    <dgm:cxn modelId="{27025B2C-AB82-4FFE-A455-6612912964F0}" type="presOf" srcId="{D4439341-95A7-4344-817A-BA5FBBF6D0A3}" destId="{40AF4C49-A5A2-4AF5-ACA8-730562A14EA1}" srcOrd="1" destOrd="0" presId="urn:microsoft.com/office/officeart/2005/8/layout/orgChart1"/>
    <dgm:cxn modelId="{02BD7642-E091-4C55-B2B1-80894B04F0FB}" type="presOf" srcId="{1CB8F26F-9DD0-4334-AF70-2BD7C0697D8D}" destId="{434DD6D9-2A24-40E5-B11E-63902B78A27A}" srcOrd="1" destOrd="0" presId="urn:microsoft.com/office/officeart/2005/8/layout/orgChart1"/>
    <dgm:cxn modelId="{421B4667-DA3A-428A-B56A-7F7FACB0F12F}" type="presOf" srcId="{4C94AECF-0017-4075-8EA4-19CEF8018522}" destId="{353C51D1-1743-4160-915C-E16A8A3F6885}" srcOrd="1" destOrd="0" presId="urn:microsoft.com/office/officeart/2005/8/layout/orgChart1"/>
    <dgm:cxn modelId="{726D476B-276C-473B-B62C-CB05C42D0628}" type="presOf" srcId="{3E86E7BD-C019-492B-A74A-6CC28D72563B}" destId="{A017499B-C19A-4545-8C79-723D097BBEDD}" srcOrd="0" destOrd="0" presId="urn:microsoft.com/office/officeart/2005/8/layout/orgChart1"/>
    <dgm:cxn modelId="{0ACAFE6D-5617-4441-A7BF-A1C38E4A6217}" type="presOf" srcId="{C3E57904-4E78-4B92-AAAB-F2B5A395C3C2}" destId="{4459D447-7AE0-427A-A334-3EACC6C552BC}" srcOrd="0" destOrd="0" presId="urn:microsoft.com/office/officeart/2005/8/layout/orgChart1"/>
    <dgm:cxn modelId="{E9D91E53-0DF5-4CCB-8C4A-287D6766AFBF}" srcId="{E42794B2-3AA1-4D99-8475-E65E8B25C585}" destId="{16BF0695-0ADB-4B3F-81CD-28DD7B0B4C1A}" srcOrd="2" destOrd="0" parTransId="{EF70BA39-0370-4F18-9D6A-39AEA2205E87}" sibTransId="{0B87A5B2-9AF7-4ADB-9FD1-AF2EF04719BA}"/>
    <dgm:cxn modelId="{7958ED58-F7E9-41CA-9C44-9F57C5E867CE}" type="presOf" srcId="{16BF0695-0ADB-4B3F-81CD-28DD7B0B4C1A}" destId="{4716611F-47DF-4C7C-B2DE-39007375B5B4}" srcOrd="0" destOrd="0" presId="urn:microsoft.com/office/officeart/2005/8/layout/orgChart1"/>
    <dgm:cxn modelId="{ADFB017B-9562-4E26-9E66-0797BAEAB7AA}" type="presOf" srcId="{E42794B2-3AA1-4D99-8475-E65E8B25C585}" destId="{1667227D-7EF3-4070-ADDC-56061C924DBE}" srcOrd="1" destOrd="0" presId="urn:microsoft.com/office/officeart/2005/8/layout/orgChart1"/>
    <dgm:cxn modelId="{2BCE868E-6A2A-4A18-BFB4-E10794F38484}" srcId="{E42794B2-3AA1-4D99-8475-E65E8B25C585}" destId="{D4439341-95A7-4344-817A-BA5FBBF6D0A3}" srcOrd="0" destOrd="0" parTransId="{BE064B32-8ECB-4329-A896-CB5A24EE14CB}" sibTransId="{182927CB-74E6-46FB-BCA5-43F6BE5102E8}"/>
    <dgm:cxn modelId="{67EF929E-FCB1-4462-8B03-86E9C662E338}" srcId="{3E86E7BD-C019-492B-A74A-6CC28D72563B}" destId="{E42794B2-3AA1-4D99-8475-E65E8B25C585}" srcOrd="0" destOrd="0" parTransId="{1543B0F0-F248-45C1-AB55-391C11127BD0}" sibTransId="{3B07AA2B-6757-47FB-B31D-919879B81462}"/>
    <dgm:cxn modelId="{299267B1-28A4-44D0-AE13-682875FC6C48}" type="presOf" srcId="{4C94AECF-0017-4075-8EA4-19CEF8018522}" destId="{8834C56C-3A2B-4813-B322-72D2F46A4C1F}" srcOrd="0" destOrd="0" presId="urn:microsoft.com/office/officeart/2005/8/layout/orgChart1"/>
    <dgm:cxn modelId="{C639D1BD-04EA-431A-BD24-6D0D6C837F55}" srcId="{E42794B2-3AA1-4D99-8475-E65E8B25C585}" destId="{4C94AECF-0017-4075-8EA4-19CEF8018522}" srcOrd="1" destOrd="0" parTransId="{26330B80-2790-457A-9585-E91F0DA31304}" sibTransId="{369EF919-41CB-4D35-B471-55E63F6DA0DD}"/>
    <dgm:cxn modelId="{2DBC9CBE-292A-4703-8376-03A92FEEA90F}" type="presOf" srcId="{D4439341-95A7-4344-817A-BA5FBBF6D0A3}" destId="{FEC80A9C-A45D-4DBC-AC01-7D6B4E1C96B7}" srcOrd="0" destOrd="0" presId="urn:microsoft.com/office/officeart/2005/8/layout/orgChart1"/>
    <dgm:cxn modelId="{2E6CD8C3-7647-47A7-B04F-FC7C5D3C2900}" type="presOf" srcId="{26330B80-2790-457A-9585-E91F0DA31304}" destId="{698932C7-AE7A-4947-AEB7-4B868312A463}" srcOrd="0" destOrd="0" presId="urn:microsoft.com/office/officeart/2005/8/layout/orgChart1"/>
    <dgm:cxn modelId="{C74750D2-9194-4129-996B-CFD8A431220B}" srcId="{E42794B2-3AA1-4D99-8475-E65E8B25C585}" destId="{1CB8F26F-9DD0-4334-AF70-2BD7C0697D8D}" srcOrd="3" destOrd="0" parTransId="{C3E57904-4E78-4B92-AAAB-F2B5A395C3C2}" sibTransId="{0727F540-2ADB-4C5F-8ADF-DF7D60FF1D5F}"/>
    <dgm:cxn modelId="{9B620BE2-BABD-466F-B4A3-266C896F8BB9}" type="presOf" srcId="{E42794B2-3AA1-4D99-8475-E65E8B25C585}" destId="{08D285B6-6BBE-46FF-B69A-9AC380E28676}" srcOrd="0" destOrd="0" presId="urn:microsoft.com/office/officeart/2005/8/layout/orgChart1"/>
    <dgm:cxn modelId="{BE0534E2-B3A5-4178-A7B5-86CBA8CF3E4C}" type="presOf" srcId="{EF70BA39-0370-4F18-9D6A-39AEA2205E87}" destId="{BF77835C-6591-4388-A8B7-0611FC095B52}" srcOrd="0" destOrd="0" presId="urn:microsoft.com/office/officeart/2005/8/layout/orgChart1"/>
    <dgm:cxn modelId="{26D336FE-BDBA-4B14-9D44-4CFE0027B610}" type="presOf" srcId="{16BF0695-0ADB-4B3F-81CD-28DD7B0B4C1A}" destId="{5375F06E-9129-498D-A07E-BE0C2AF7E024}" srcOrd="1" destOrd="0" presId="urn:microsoft.com/office/officeart/2005/8/layout/orgChart1"/>
    <dgm:cxn modelId="{47DD86FF-4A72-492B-B23C-4F4AA492E856}" type="presOf" srcId="{BE064B32-8ECB-4329-A896-CB5A24EE14CB}" destId="{42AFAEE2-4A26-41CD-9E54-BF6F7BB01125}" srcOrd="0" destOrd="0" presId="urn:microsoft.com/office/officeart/2005/8/layout/orgChart1"/>
    <dgm:cxn modelId="{49ED4FF0-88F7-4B23-8DB3-7ABE7E22BA38}" type="presParOf" srcId="{A017499B-C19A-4545-8C79-723D097BBEDD}" destId="{3392D0F7-9222-4557-ACAE-50F8AEC6D23C}" srcOrd="0" destOrd="0" presId="urn:microsoft.com/office/officeart/2005/8/layout/orgChart1"/>
    <dgm:cxn modelId="{4ACA7635-1848-47DB-B8B1-48DCD0E64D33}" type="presParOf" srcId="{3392D0F7-9222-4557-ACAE-50F8AEC6D23C}" destId="{18113810-5101-420F-8010-C3ACA474DC95}" srcOrd="0" destOrd="0" presId="urn:microsoft.com/office/officeart/2005/8/layout/orgChart1"/>
    <dgm:cxn modelId="{43C1FFB4-9EF5-44DA-921B-33491C0080DC}" type="presParOf" srcId="{18113810-5101-420F-8010-C3ACA474DC95}" destId="{08D285B6-6BBE-46FF-B69A-9AC380E28676}" srcOrd="0" destOrd="0" presId="urn:microsoft.com/office/officeart/2005/8/layout/orgChart1"/>
    <dgm:cxn modelId="{CF1DED59-AF78-4527-A219-21DDF2664678}" type="presParOf" srcId="{18113810-5101-420F-8010-C3ACA474DC95}" destId="{1667227D-7EF3-4070-ADDC-56061C924DBE}" srcOrd="1" destOrd="0" presId="urn:microsoft.com/office/officeart/2005/8/layout/orgChart1"/>
    <dgm:cxn modelId="{2CD4E7F0-5F2A-4E83-98E9-200C1992FF3A}" type="presParOf" srcId="{3392D0F7-9222-4557-ACAE-50F8AEC6D23C}" destId="{3045C775-1BF6-4F48-8A8E-092F19460260}" srcOrd="1" destOrd="0" presId="urn:microsoft.com/office/officeart/2005/8/layout/orgChart1"/>
    <dgm:cxn modelId="{D2D18BA3-74A3-4F47-9576-18870AB4A7BC}" type="presParOf" srcId="{3045C775-1BF6-4F48-8A8E-092F19460260}" destId="{698932C7-AE7A-4947-AEB7-4B868312A463}" srcOrd="0" destOrd="0" presId="urn:microsoft.com/office/officeart/2005/8/layout/orgChart1"/>
    <dgm:cxn modelId="{96C55F4D-58D9-432F-88DA-16F47F34BD2F}" type="presParOf" srcId="{3045C775-1BF6-4F48-8A8E-092F19460260}" destId="{D62FC491-164E-40F1-96C2-3FAD683CB80B}" srcOrd="1" destOrd="0" presId="urn:microsoft.com/office/officeart/2005/8/layout/orgChart1"/>
    <dgm:cxn modelId="{48F5FB22-425E-4DCD-AD45-D52CE89F5B3D}" type="presParOf" srcId="{D62FC491-164E-40F1-96C2-3FAD683CB80B}" destId="{1301B754-1CBB-4BA1-9748-1E15968ED50E}" srcOrd="0" destOrd="0" presId="urn:microsoft.com/office/officeart/2005/8/layout/orgChart1"/>
    <dgm:cxn modelId="{C4048082-E08F-4CAF-8C44-E1A73077C83E}" type="presParOf" srcId="{1301B754-1CBB-4BA1-9748-1E15968ED50E}" destId="{8834C56C-3A2B-4813-B322-72D2F46A4C1F}" srcOrd="0" destOrd="0" presId="urn:microsoft.com/office/officeart/2005/8/layout/orgChart1"/>
    <dgm:cxn modelId="{62389962-C173-4751-947E-0939C63AB9BC}" type="presParOf" srcId="{1301B754-1CBB-4BA1-9748-1E15968ED50E}" destId="{353C51D1-1743-4160-915C-E16A8A3F6885}" srcOrd="1" destOrd="0" presId="urn:microsoft.com/office/officeart/2005/8/layout/orgChart1"/>
    <dgm:cxn modelId="{CDFD2F00-88C5-4F3C-B4A3-A2A29002BD0C}" type="presParOf" srcId="{D62FC491-164E-40F1-96C2-3FAD683CB80B}" destId="{464D35F7-19FE-4D3E-820D-2A601C649705}" srcOrd="1" destOrd="0" presId="urn:microsoft.com/office/officeart/2005/8/layout/orgChart1"/>
    <dgm:cxn modelId="{450E378F-67E0-45E6-A196-E301E7051BBC}" type="presParOf" srcId="{D62FC491-164E-40F1-96C2-3FAD683CB80B}" destId="{ED4A1BB2-1E5B-4410-8DB2-3071097EEFFC}" srcOrd="2" destOrd="0" presId="urn:microsoft.com/office/officeart/2005/8/layout/orgChart1"/>
    <dgm:cxn modelId="{83FAB214-49EB-4E35-B51D-FE5B82C2ADAD}" type="presParOf" srcId="{3045C775-1BF6-4F48-8A8E-092F19460260}" destId="{BF77835C-6591-4388-A8B7-0611FC095B52}" srcOrd="2" destOrd="0" presId="urn:microsoft.com/office/officeart/2005/8/layout/orgChart1"/>
    <dgm:cxn modelId="{46188759-A4C8-4CBE-AC92-E5CE06A9FE86}" type="presParOf" srcId="{3045C775-1BF6-4F48-8A8E-092F19460260}" destId="{8A2C483F-3A7F-4094-AB98-BAD606A74FC4}" srcOrd="3" destOrd="0" presId="urn:microsoft.com/office/officeart/2005/8/layout/orgChart1"/>
    <dgm:cxn modelId="{C0A7B5BE-5060-4EAF-B26C-2614AC1B883F}" type="presParOf" srcId="{8A2C483F-3A7F-4094-AB98-BAD606A74FC4}" destId="{2C90D597-E183-4CE5-9454-3D97D294898C}" srcOrd="0" destOrd="0" presId="urn:microsoft.com/office/officeart/2005/8/layout/orgChart1"/>
    <dgm:cxn modelId="{366096B5-DD16-4EF5-A912-D5F436A9E851}" type="presParOf" srcId="{2C90D597-E183-4CE5-9454-3D97D294898C}" destId="{4716611F-47DF-4C7C-B2DE-39007375B5B4}" srcOrd="0" destOrd="0" presId="urn:microsoft.com/office/officeart/2005/8/layout/orgChart1"/>
    <dgm:cxn modelId="{7E277FAA-6BC6-4806-8E9F-147A21A85204}" type="presParOf" srcId="{2C90D597-E183-4CE5-9454-3D97D294898C}" destId="{5375F06E-9129-498D-A07E-BE0C2AF7E024}" srcOrd="1" destOrd="0" presId="urn:microsoft.com/office/officeart/2005/8/layout/orgChart1"/>
    <dgm:cxn modelId="{95D51683-AB99-448C-8910-B385DFB05E03}" type="presParOf" srcId="{8A2C483F-3A7F-4094-AB98-BAD606A74FC4}" destId="{1DFE0F01-7660-4220-86B6-BE7F4C03E40B}" srcOrd="1" destOrd="0" presId="urn:microsoft.com/office/officeart/2005/8/layout/orgChart1"/>
    <dgm:cxn modelId="{6AF709FD-7C63-470F-AAF5-64044870BFA6}" type="presParOf" srcId="{8A2C483F-3A7F-4094-AB98-BAD606A74FC4}" destId="{3269E4F3-869C-4B72-9221-C750B5D7BEE1}" srcOrd="2" destOrd="0" presId="urn:microsoft.com/office/officeart/2005/8/layout/orgChart1"/>
    <dgm:cxn modelId="{CC3ADF21-9CCE-4A5B-8C6F-9457491EFA6D}" type="presParOf" srcId="{3045C775-1BF6-4F48-8A8E-092F19460260}" destId="{4459D447-7AE0-427A-A334-3EACC6C552BC}" srcOrd="4" destOrd="0" presId="urn:microsoft.com/office/officeart/2005/8/layout/orgChart1"/>
    <dgm:cxn modelId="{0D66528A-13D4-4EBB-B9A0-A451EAB12604}" type="presParOf" srcId="{3045C775-1BF6-4F48-8A8E-092F19460260}" destId="{10017D4B-2990-40E2-B8AD-6AA9BCA9E155}" srcOrd="5" destOrd="0" presId="urn:microsoft.com/office/officeart/2005/8/layout/orgChart1"/>
    <dgm:cxn modelId="{C0F44A3A-0C01-4F1E-B9AB-88055DECF9C1}" type="presParOf" srcId="{10017D4B-2990-40E2-B8AD-6AA9BCA9E155}" destId="{9FC20E0B-D771-4DB9-8E66-64C3AA74CF54}" srcOrd="0" destOrd="0" presId="urn:microsoft.com/office/officeart/2005/8/layout/orgChart1"/>
    <dgm:cxn modelId="{987A89A9-916A-405D-8BD4-2D61946C2E3A}" type="presParOf" srcId="{9FC20E0B-D771-4DB9-8E66-64C3AA74CF54}" destId="{58551DC1-82E2-44F5-A632-B77A82C9DDFC}" srcOrd="0" destOrd="0" presId="urn:microsoft.com/office/officeart/2005/8/layout/orgChart1"/>
    <dgm:cxn modelId="{948CCE75-BDEC-48A1-BB8B-B32FE22D7ACD}" type="presParOf" srcId="{9FC20E0B-D771-4DB9-8E66-64C3AA74CF54}" destId="{434DD6D9-2A24-40E5-B11E-63902B78A27A}" srcOrd="1" destOrd="0" presId="urn:microsoft.com/office/officeart/2005/8/layout/orgChart1"/>
    <dgm:cxn modelId="{3C638FF2-2A1C-47AA-B3A2-B224A9458866}" type="presParOf" srcId="{10017D4B-2990-40E2-B8AD-6AA9BCA9E155}" destId="{576EEAD9-BCE5-4C42-8C34-4399CDEC6393}" srcOrd="1" destOrd="0" presId="urn:microsoft.com/office/officeart/2005/8/layout/orgChart1"/>
    <dgm:cxn modelId="{A24FB036-1529-4EDB-8CE2-6E305E37E783}" type="presParOf" srcId="{10017D4B-2990-40E2-B8AD-6AA9BCA9E155}" destId="{3C8B3EE3-AE0D-4295-B161-B4DB2680D5D0}" srcOrd="2" destOrd="0" presId="urn:microsoft.com/office/officeart/2005/8/layout/orgChart1"/>
    <dgm:cxn modelId="{CDB75716-F0E4-48DF-A823-1D5175F44CF5}" type="presParOf" srcId="{3392D0F7-9222-4557-ACAE-50F8AEC6D23C}" destId="{EB5B62A9-EE70-4169-8085-402386105AA5}" srcOrd="2" destOrd="0" presId="urn:microsoft.com/office/officeart/2005/8/layout/orgChart1"/>
    <dgm:cxn modelId="{4E2793A8-8D80-4254-B2F3-3EE32B426C1F}" type="presParOf" srcId="{EB5B62A9-EE70-4169-8085-402386105AA5}" destId="{42AFAEE2-4A26-41CD-9E54-BF6F7BB01125}" srcOrd="0" destOrd="0" presId="urn:microsoft.com/office/officeart/2005/8/layout/orgChart1"/>
    <dgm:cxn modelId="{E505CE99-DB40-4355-BE8B-77D7BEBE2BB1}" type="presParOf" srcId="{EB5B62A9-EE70-4169-8085-402386105AA5}" destId="{E9CC043C-203A-4D05-9DB7-B9DCBD1202F2}" srcOrd="1" destOrd="0" presId="urn:microsoft.com/office/officeart/2005/8/layout/orgChart1"/>
    <dgm:cxn modelId="{0C0F9D7D-C6E2-447B-8C0D-51784371C939}" type="presParOf" srcId="{E9CC043C-203A-4D05-9DB7-B9DCBD1202F2}" destId="{F7D8180B-D8A7-482B-893F-398C9B73C0A2}" srcOrd="0" destOrd="0" presId="urn:microsoft.com/office/officeart/2005/8/layout/orgChart1"/>
    <dgm:cxn modelId="{2228BD68-D486-4A80-B0ED-6C53D4B18A52}" type="presParOf" srcId="{F7D8180B-D8A7-482B-893F-398C9B73C0A2}" destId="{FEC80A9C-A45D-4DBC-AC01-7D6B4E1C96B7}" srcOrd="0" destOrd="0" presId="urn:microsoft.com/office/officeart/2005/8/layout/orgChart1"/>
    <dgm:cxn modelId="{25C45A29-1EA0-48AE-B3B5-B7071B0DB048}" type="presParOf" srcId="{F7D8180B-D8A7-482B-893F-398C9B73C0A2}" destId="{40AF4C49-A5A2-4AF5-ACA8-730562A14EA1}" srcOrd="1" destOrd="0" presId="urn:microsoft.com/office/officeart/2005/8/layout/orgChart1"/>
    <dgm:cxn modelId="{6F2EF331-7204-4D6E-BFD7-D7E47C5FF0FF}" type="presParOf" srcId="{E9CC043C-203A-4D05-9DB7-B9DCBD1202F2}" destId="{50CADEE7-C16B-4376-8D03-8E60C6F66743}" srcOrd="1" destOrd="0" presId="urn:microsoft.com/office/officeart/2005/8/layout/orgChart1"/>
    <dgm:cxn modelId="{A1599B49-6657-4F3C-BEAA-5EBA00DEEF75}" type="presParOf" srcId="{E9CC043C-203A-4D05-9DB7-B9DCBD1202F2}" destId="{3AE1C142-953E-4B60-A9CB-683B18E00F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C556BC8-8F68-4C82-9572-8B1F968F0ADD}" type="doc">
      <dgm:prSet loTypeId="urn:microsoft.com/office/officeart/2005/8/layout/arrow4" loCatId="process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bs-Latn-BA"/>
        </a:p>
      </dgm:t>
    </dgm:pt>
    <dgm:pt modelId="{DEC7C528-04D5-4665-B2E4-786436983829}">
      <dgm:prSet phldrT="[Tekst]" custT="1"/>
      <dgm:spPr/>
      <dgm:t>
        <a:bodyPr/>
        <a:lstStyle/>
        <a:p>
          <a:r>
            <a:rPr lang="bs-Latn-BA" sz="1800" dirty="0"/>
            <a:t>sud svoju odluku može temeljiti jedino na dokazima koji su izvedeni na glavnoj raspravi te u koje je on imao neposredan uvid</a:t>
          </a:r>
        </a:p>
      </dgm:t>
    </dgm:pt>
    <dgm:pt modelId="{23405D7E-8633-4BCA-AD29-4696AF6D5A31}" type="parTrans" cxnId="{1E1870AD-E122-47F9-80B4-D58920F5B9E9}">
      <dgm:prSet/>
      <dgm:spPr/>
      <dgm:t>
        <a:bodyPr/>
        <a:lstStyle/>
        <a:p>
          <a:endParaRPr lang="bs-Latn-BA"/>
        </a:p>
      </dgm:t>
    </dgm:pt>
    <dgm:pt modelId="{B8A71C07-D568-4DCC-9837-4088606776BE}" type="sibTrans" cxnId="{1E1870AD-E122-47F9-80B4-D58920F5B9E9}">
      <dgm:prSet/>
      <dgm:spPr/>
      <dgm:t>
        <a:bodyPr/>
        <a:lstStyle/>
        <a:p>
          <a:endParaRPr lang="bs-Latn-BA"/>
        </a:p>
      </dgm:t>
    </dgm:pt>
    <dgm:pt modelId="{8CC5CBDB-E890-4EEE-9D1C-3DBBB41082DC}">
      <dgm:prSet phldrT="[Tekst]" custT="1"/>
      <dgm:spPr/>
      <dgm:t>
        <a:bodyPr/>
        <a:lstStyle/>
        <a:p>
          <a:r>
            <a:rPr lang="bs-Latn-BA" sz="1800" dirty="0"/>
            <a:t>zapisnici o iskazima datim u istrazi mogu po odluci sudije, odnosno vijeća pročitati i koristiti kao dokaz na glavnom pretresu samo u slučaju ako su ispitane osobe .... </a:t>
          </a:r>
          <a:r>
            <a:rPr lang="bs-Latn-BA" sz="1800" b="1" u="sng" dirty="0"/>
            <a:t>njihov dolazak pred sud znatno otežan iz važnih uzroka </a:t>
          </a:r>
          <a:r>
            <a:rPr lang="bs-Latn-BA" sz="1800" dirty="0"/>
            <a:t>ili ako bez zakonskih razloga neće da daju iskaz na glavnoj raspravi.</a:t>
          </a:r>
        </a:p>
      </dgm:t>
    </dgm:pt>
    <dgm:pt modelId="{775EBABB-9EBE-4413-9C90-9402BFE74733}" type="parTrans" cxnId="{108542F3-F22F-4648-AFF3-EFE817C11BFF}">
      <dgm:prSet/>
      <dgm:spPr/>
      <dgm:t>
        <a:bodyPr/>
        <a:lstStyle/>
        <a:p>
          <a:endParaRPr lang="bs-Latn-BA"/>
        </a:p>
      </dgm:t>
    </dgm:pt>
    <dgm:pt modelId="{193C6AE5-8BDC-4FCC-944D-1B6C6972C951}" type="sibTrans" cxnId="{108542F3-F22F-4648-AFF3-EFE817C11BFF}">
      <dgm:prSet/>
      <dgm:spPr/>
      <dgm:t>
        <a:bodyPr/>
        <a:lstStyle/>
        <a:p>
          <a:endParaRPr lang="bs-Latn-BA"/>
        </a:p>
      </dgm:t>
    </dgm:pt>
    <dgm:pt modelId="{A291991C-D095-4C9E-9751-55AB664FE693}" type="pres">
      <dgm:prSet presAssocID="{DC556BC8-8F68-4C82-9572-8B1F968F0ADD}" presName="compositeShape" presStyleCnt="0">
        <dgm:presLayoutVars>
          <dgm:chMax val="2"/>
          <dgm:dir/>
          <dgm:resizeHandles val="exact"/>
        </dgm:presLayoutVars>
      </dgm:prSet>
      <dgm:spPr/>
    </dgm:pt>
    <dgm:pt modelId="{1B274B55-A76E-488D-825E-9F47CB6591BF}" type="pres">
      <dgm:prSet presAssocID="{DEC7C528-04D5-4665-B2E4-786436983829}" presName="upArrow" presStyleLbl="node1" presStyleIdx="0" presStyleCnt="2" custScaleX="74582"/>
      <dgm:spPr>
        <a:ln>
          <a:solidFill>
            <a:schemeClr val="accent1"/>
          </a:solidFill>
        </a:ln>
        <a:effectLst>
          <a:glow rad="139700">
            <a:schemeClr val="accent5">
              <a:satMod val="175000"/>
              <a:alpha val="40000"/>
            </a:schemeClr>
          </a:glow>
        </a:effectLst>
      </dgm:spPr>
    </dgm:pt>
    <dgm:pt modelId="{E8725E05-B642-47A3-B8F5-EBE55C5EC7D2}" type="pres">
      <dgm:prSet presAssocID="{DEC7C528-04D5-4665-B2E4-786436983829}" presName="upArrowText" presStyleLbl="revTx" presStyleIdx="0" presStyleCnt="2" custScaleX="119349">
        <dgm:presLayoutVars>
          <dgm:chMax val="0"/>
          <dgm:bulletEnabled val="1"/>
        </dgm:presLayoutVars>
      </dgm:prSet>
      <dgm:spPr/>
    </dgm:pt>
    <dgm:pt modelId="{851AD22C-804C-45B9-87D4-189AECD3DBA8}" type="pres">
      <dgm:prSet presAssocID="{8CC5CBDB-E890-4EEE-9D1C-3DBBB41082DC}" presName="downArrow" presStyleLbl="node1" presStyleIdx="1" presStyleCnt="2" custScaleX="75161"/>
      <dgm:spPr>
        <a:ln>
          <a:solidFill>
            <a:schemeClr val="accent6">
              <a:lumMod val="75000"/>
            </a:schemeClr>
          </a:solidFill>
        </a:ln>
        <a:effectLst>
          <a:glow rad="139700">
            <a:schemeClr val="accent6">
              <a:satMod val="175000"/>
              <a:alpha val="40000"/>
            </a:schemeClr>
          </a:glow>
        </a:effectLst>
      </dgm:spPr>
    </dgm:pt>
    <dgm:pt modelId="{9FBE08A5-D64A-4056-AA95-88020D0989AD}" type="pres">
      <dgm:prSet presAssocID="{8CC5CBDB-E890-4EEE-9D1C-3DBBB41082DC}" presName="downArrowText" presStyleLbl="revTx" presStyleIdx="1" presStyleCnt="2" custScaleX="109530">
        <dgm:presLayoutVars>
          <dgm:chMax val="0"/>
          <dgm:bulletEnabled val="1"/>
        </dgm:presLayoutVars>
      </dgm:prSet>
      <dgm:spPr/>
    </dgm:pt>
  </dgm:ptLst>
  <dgm:cxnLst>
    <dgm:cxn modelId="{9A492D06-8E97-4BD6-86EF-CEF53927C953}" type="presOf" srcId="{8CC5CBDB-E890-4EEE-9D1C-3DBBB41082DC}" destId="{9FBE08A5-D64A-4056-AA95-88020D0989AD}" srcOrd="0" destOrd="0" presId="urn:microsoft.com/office/officeart/2005/8/layout/arrow4"/>
    <dgm:cxn modelId="{1ABFDA08-1A84-4929-953B-F914DCC302D0}" type="presOf" srcId="{DEC7C528-04D5-4665-B2E4-786436983829}" destId="{E8725E05-B642-47A3-B8F5-EBE55C5EC7D2}" srcOrd="0" destOrd="0" presId="urn:microsoft.com/office/officeart/2005/8/layout/arrow4"/>
    <dgm:cxn modelId="{B514C88E-1C11-4316-93CD-8AD61A5D4279}" type="presOf" srcId="{DC556BC8-8F68-4C82-9572-8B1F968F0ADD}" destId="{A291991C-D095-4C9E-9751-55AB664FE693}" srcOrd="0" destOrd="0" presId="urn:microsoft.com/office/officeart/2005/8/layout/arrow4"/>
    <dgm:cxn modelId="{1E1870AD-E122-47F9-80B4-D58920F5B9E9}" srcId="{DC556BC8-8F68-4C82-9572-8B1F968F0ADD}" destId="{DEC7C528-04D5-4665-B2E4-786436983829}" srcOrd="0" destOrd="0" parTransId="{23405D7E-8633-4BCA-AD29-4696AF6D5A31}" sibTransId="{B8A71C07-D568-4DCC-9837-4088606776BE}"/>
    <dgm:cxn modelId="{108542F3-F22F-4648-AFF3-EFE817C11BFF}" srcId="{DC556BC8-8F68-4C82-9572-8B1F968F0ADD}" destId="{8CC5CBDB-E890-4EEE-9D1C-3DBBB41082DC}" srcOrd="1" destOrd="0" parTransId="{775EBABB-9EBE-4413-9C90-9402BFE74733}" sibTransId="{193C6AE5-8BDC-4FCC-944D-1B6C6972C951}"/>
    <dgm:cxn modelId="{A602BA57-1CE4-4ED1-93C7-6383870799A2}" type="presParOf" srcId="{A291991C-D095-4C9E-9751-55AB664FE693}" destId="{1B274B55-A76E-488D-825E-9F47CB6591BF}" srcOrd="0" destOrd="0" presId="urn:microsoft.com/office/officeart/2005/8/layout/arrow4"/>
    <dgm:cxn modelId="{96C602C7-8BFD-43ED-9D4B-67CE97F403CF}" type="presParOf" srcId="{A291991C-D095-4C9E-9751-55AB664FE693}" destId="{E8725E05-B642-47A3-B8F5-EBE55C5EC7D2}" srcOrd="1" destOrd="0" presId="urn:microsoft.com/office/officeart/2005/8/layout/arrow4"/>
    <dgm:cxn modelId="{3AB6579D-37F4-4F85-83D7-B7387F6C5B85}" type="presParOf" srcId="{A291991C-D095-4C9E-9751-55AB664FE693}" destId="{851AD22C-804C-45B9-87D4-189AECD3DBA8}" srcOrd="2" destOrd="0" presId="urn:microsoft.com/office/officeart/2005/8/layout/arrow4"/>
    <dgm:cxn modelId="{7B9ECAB1-8161-460F-9659-5A0F35D5E99E}" type="presParOf" srcId="{A291991C-D095-4C9E-9751-55AB664FE693}" destId="{9FBE08A5-D64A-4056-AA95-88020D0989AD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ADDA38-8DF0-41A5-9F84-41EBEE5A9390}" type="doc">
      <dgm:prSet loTypeId="urn:microsoft.com/office/officeart/2005/8/layout/arrow2" loCatId="process" qsTypeId="urn:microsoft.com/office/officeart/2005/8/quickstyle/3d3" qsCatId="3D" csTypeId="urn:microsoft.com/office/officeart/2005/8/colors/accent6_5" csCatId="accent6" phldr="1"/>
      <dgm:spPr/>
    </dgm:pt>
    <dgm:pt modelId="{3D4255FC-8C29-4394-B476-4971F72B4172}">
      <dgm:prSet phldrT="[Tekst]" custT="1"/>
      <dgm:spPr/>
      <dgm:t>
        <a:bodyPr/>
        <a:lstStyle/>
        <a:p>
          <a:r>
            <a:rPr lang="bs-Latn-BA" sz="1600" b="1" dirty="0">
              <a:solidFill>
                <a:schemeClr val="bg1"/>
              </a:solidFill>
            </a:rPr>
            <a:t>Činjenično stanje u predmetu „Pupino“</a:t>
          </a:r>
        </a:p>
      </dgm:t>
    </dgm:pt>
    <dgm:pt modelId="{31DA2047-07D5-4059-93F5-9DFB6EDE6CFE}" type="parTrans" cxnId="{17B869BC-0434-49E1-B4C5-8E9E67188346}">
      <dgm:prSet/>
      <dgm:spPr/>
      <dgm:t>
        <a:bodyPr/>
        <a:lstStyle/>
        <a:p>
          <a:endParaRPr lang="bs-Latn-BA"/>
        </a:p>
      </dgm:t>
    </dgm:pt>
    <dgm:pt modelId="{365D49A8-1FBC-4893-A823-8F64DE9B2967}" type="sibTrans" cxnId="{17B869BC-0434-49E1-B4C5-8E9E67188346}">
      <dgm:prSet/>
      <dgm:spPr/>
      <dgm:t>
        <a:bodyPr/>
        <a:lstStyle/>
        <a:p>
          <a:endParaRPr lang="bs-Latn-BA"/>
        </a:p>
      </dgm:t>
    </dgm:pt>
    <dgm:pt modelId="{728A9BCB-52F8-41E9-9498-457C8BB419F5}">
      <dgm:prSet phldrT="[Tekst]" custT="1"/>
      <dgm:spPr/>
      <dgm:t>
        <a:bodyPr/>
        <a:lstStyle/>
        <a:p>
          <a:r>
            <a:rPr lang="bs-Latn-BA" sz="1600" b="1" dirty="0">
              <a:solidFill>
                <a:schemeClr val="bg1"/>
              </a:solidFill>
            </a:rPr>
            <a:t>Sud Evropske unije - odluka</a:t>
          </a:r>
        </a:p>
      </dgm:t>
    </dgm:pt>
    <dgm:pt modelId="{76A6D2AD-AEB9-4D71-9782-F7A16ABB9812}" type="parTrans" cxnId="{6D36C7DD-2AAF-4FAD-B539-F09AC6EFC6DA}">
      <dgm:prSet/>
      <dgm:spPr/>
      <dgm:t>
        <a:bodyPr/>
        <a:lstStyle/>
        <a:p>
          <a:endParaRPr lang="bs-Latn-BA"/>
        </a:p>
      </dgm:t>
    </dgm:pt>
    <dgm:pt modelId="{4035E24D-B86C-4D40-99F6-61ADBEF68413}" type="sibTrans" cxnId="{6D36C7DD-2AAF-4FAD-B539-F09AC6EFC6DA}">
      <dgm:prSet/>
      <dgm:spPr/>
      <dgm:t>
        <a:bodyPr/>
        <a:lstStyle/>
        <a:p>
          <a:endParaRPr lang="bs-Latn-BA"/>
        </a:p>
      </dgm:t>
    </dgm:pt>
    <dgm:pt modelId="{0605361A-E503-4F30-A278-AAA1CC4E6134}">
      <dgm:prSet phldrT="[Tekst]" custT="1"/>
      <dgm:spPr/>
      <dgm:t>
        <a:bodyPr/>
        <a:lstStyle/>
        <a:p>
          <a:r>
            <a:rPr lang="bs-Latn-BA" sz="1800" b="1" dirty="0">
              <a:solidFill>
                <a:schemeClr val="bg1"/>
              </a:solidFill>
            </a:rPr>
            <a:t>Direktiva o žrtvama</a:t>
          </a:r>
        </a:p>
      </dgm:t>
    </dgm:pt>
    <dgm:pt modelId="{9F15EE0A-77C0-4770-A64B-119863D46406}" type="parTrans" cxnId="{C46A21F3-90B4-43EE-8466-19101186F510}">
      <dgm:prSet/>
      <dgm:spPr/>
      <dgm:t>
        <a:bodyPr/>
        <a:lstStyle/>
        <a:p>
          <a:endParaRPr lang="bs-Latn-BA"/>
        </a:p>
      </dgm:t>
    </dgm:pt>
    <dgm:pt modelId="{D4EA9156-9C14-466A-B914-72D8490D2995}" type="sibTrans" cxnId="{C46A21F3-90B4-43EE-8466-19101186F510}">
      <dgm:prSet/>
      <dgm:spPr/>
      <dgm:t>
        <a:bodyPr/>
        <a:lstStyle/>
        <a:p>
          <a:endParaRPr lang="bs-Latn-BA"/>
        </a:p>
      </dgm:t>
    </dgm:pt>
    <dgm:pt modelId="{F77E6178-86F1-4BDE-9FB8-7818ADB154D4}">
      <dgm:prSet phldrT="[Tekst]" custT="1"/>
      <dgm:spPr/>
      <dgm:t>
        <a:bodyPr/>
        <a:lstStyle/>
        <a:p>
          <a:r>
            <a:rPr lang="bs-Latn-BA" sz="1800" b="1" dirty="0">
              <a:solidFill>
                <a:schemeClr val="bg1"/>
              </a:solidFill>
            </a:rPr>
            <a:t>Usklađenost zakonodavnih odredaba BiH sa Odlukom Suda Evropske unije</a:t>
          </a:r>
        </a:p>
      </dgm:t>
    </dgm:pt>
    <dgm:pt modelId="{329697B3-57C8-4537-A1AB-14D90CA3748A}" type="parTrans" cxnId="{EFDBFCCD-C866-4B11-9299-CBD4503B6047}">
      <dgm:prSet/>
      <dgm:spPr/>
      <dgm:t>
        <a:bodyPr/>
        <a:lstStyle/>
        <a:p>
          <a:endParaRPr lang="bs-Latn-BA"/>
        </a:p>
      </dgm:t>
    </dgm:pt>
    <dgm:pt modelId="{966F33A7-29E1-4B34-BF97-72E24C806008}" type="sibTrans" cxnId="{EFDBFCCD-C866-4B11-9299-CBD4503B6047}">
      <dgm:prSet/>
      <dgm:spPr/>
      <dgm:t>
        <a:bodyPr/>
        <a:lstStyle/>
        <a:p>
          <a:endParaRPr lang="bs-Latn-BA"/>
        </a:p>
      </dgm:t>
    </dgm:pt>
    <dgm:pt modelId="{C8244430-BA92-4A16-9153-BFEBCF92544F}" type="pres">
      <dgm:prSet presAssocID="{64ADDA38-8DF0-41A5-9F84-41EBEE5A9390}" presName="arrowDiagram" presStyleCnt="0">
        <dgm:presLayoutVars>
          <dgm:chMax val="5"/>
          <dgm:dir/>
          <dgm:resizeHandles val="exact"/>
        </dgm:presLayoutVars>
      </dgm:prSet>
      <dgm:spPr/>
    </dgm:pt>
    <dgm:pt modelId="{DA9A6970-637C-4158-9FB5-0A4FEE6B9522}" type="pres">
      <dgm:prSet presAssocID="{64ADDA38-8DF0-41A5-9F84-41EBEE5A9390}" presName="arrow" presStyleLbl="bgShp" presStyleIdx="0" presStyleCnt="1" custScaleX="111208"/>
      <dgm:spPr>
        <a:solidFill>
          <a:schemeClr val="accent6">
            <a:lumMod val="40000"/>
            <a:lumOff val="60000"/>
          </a:schemeClr>
        </a:solidFill>
        <a:ln w="28575">
          <a:solidFill>
            <a:schemeClr val="tx1"/>
          </a:solidFill>
        </a:ln>
      </dgm:spPr>
    </dgm:pt>
    <dgm:pt modelId="{5EE02878-D91F-4AC1-ABEC-DECF667F123A}" type="pres">
      <dgm:prSet presAssocID="{64ADDA38-8DF0-41A5-9F84-41EBEE5A9390}" presName="arrowDiagram4" presStyleCnt="0"/>
      <dgm:spPr/>
    </dgm:pt>
    <dgm:pt modelId="{4DE45EF9-4F5E-400B-AB8E-7BB08190990C}" type="pres">
      <dgm:prSet presAssocID="{3D4255FC-8C29-4394-B476-4971F72B4172}" presName="bullet4a" presStyleLbl="node1" presStyleIdx="0" presStyleCnt="4" custLinFactNeighborX="-93538" custLinFactNeighborY="-74286"/>
      <dgm:spPr>
        <a:solidFill>
          <a:schemeClr val="tx1">
            <a:alpha val="90000"/>
          </a:schemeClr>
        </a:solidFill>
        <a:ln>
          <a:solidFill>
            <a:schemeClr val="accent6"/>
          </a:solidFill>
        </a:ln>
      </dgm:spPr>
    </dgm:pt>
    <dgm:pt modelId="{3446049C-C540-4CF2-A106-F78C17BE5A73}" type="pres">
      <dgm:prSet presAssocID="{3D4255FC-8C29-4394-B476-4971F72B4172}" presName="textBox4a" presStyleLbl="revTx" presStyleIdx="0" presStyleCnt="4" custScaleX="149046" custLinFactNeighborX="28574" custLinFactNeighborY="33167">
        <dgm:presLayoutVars>
          <dgm:bulletEnabled val="1"/>
        </dgm:presLayoutVars>
      </dgm:prSet>
      <dgm:spPr/>
    </dgm:pt>
    <dgm:pt modelId="{038C2F47-AB04-4FD6-8F04-F02A35990551}" type="pres">
      <dgm:prSet presAssocID="{728A9BCB-52F8-41E9-9498-457C8BB419F5}" presName="bullet4b" presStyleLbl="node1" presStyleIdx="1" presStyleCnt="4"/>
      <dgm:spPr>
        <a:xfrm>
          <a:off x="2104467" y="2119974"/>
          <a:ext cx="265515" cy="265515"/>
        </a:xfrm>
        <a:prstGeom prst="ellipse">
          <a:avLst/>
        </a:prstGeom>
        <a:solidFill>
          <a:prstClr val="black">
            <a:alpha val="90000"/>
          </a:prstClr>
        </a:solidFill>
        <a:ln>
          <a:solidFill>
            <a:srgbClr val="F7964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</dgm:pt>
    <dgm:pt modelId="{28E73662-644A-4E6C-A238-E22CF060924B}" type="pres">
      <dgm:prSet presAssocID="{728A9BCB-52F8-41E9-9498-457C8BB419F5}" presName="textBox4b" presStyleLbl="revTx" presStyleIdx="1" presStyleCnt="4" custAng="0" custFlipVert="0" custScaleY="40659" custLinFactNeighborX="2542" custLinFactNeighborY="-21392">
        <dgm:presLayoutVars>
          <dgm:bulletEnabled val="1"/>
        </dgm:presLayoutVars>
      </dgm:prSet>
      <dgm:spPr/>
    </dgm:pt>
    <dgm:pt modelId="{34E6E717-8E7E-4415-B605-80441D5D99C4}" type="pres">
      <dgm:prSet presAssocID="{0605361A-E503-4F30-A278-AAA1CC4E6134}" presName="bullet4c" presStyleLbl="node1" presStyleIdx="2" presStyleCnt="4"/>
      <dgm:spPr>
        <a:xfrm>
          <a:off x="3481828" y="1408891"/>
          <a:ext cx="351807" cy="351807"/>
        </a:xfrm>
        <a:prstGeom prst="ellipse">
          <a:avLst/>
        </a:prstGeom>
        <a:solidFill>
          <a:prstClr val="black">
            <a:alpha val="90000"/>
          </a:prstClr>
        </a:solidFill>
        <a:ln>
          <a:solidFill>
            <a:srgbClr val="F7964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</dgm:pt>
    <dgm:pt modelId="{12804FCD-584E-460A-8A9F-C250B12D8EB9}" type="pres">
      <dgm:prSet presAssocID="{0605361A-E503-4F30-A278-AAA1CC4E6134}" presName="textBox4c" presStyleLbl="revTx" presStyleIdx="2" presStyleCnt="4" custScaleY="22753" custLinFactNeighborX="4068" custLinFactNeighborY="-26538">
        <dgm:presLayoutVars>
          <dgm:bulletEnabled val="1"/>
        </dgm:presLayoutVars>
      </dgm:prSet>
      <dgm:spPr/>
    </dgm:pt>
    <dgm:pt modelId="{2ACF41F8-D6D2-49B0-91CF-B5CF2AAE7D6E}" type="pres">
      <dgm:prSet presAssocID="{F77E6178-86F1-4BDE-9FB8-7818ADB154D4}" presName="bullet4d" presStyleLbl="node1" presStyleIdx="3" presStyleCnt="4"/>
      <dgm:spPr>
        <a:xfrm>
          <a:off x="4981990" y="938430"/>
          <a:ext cx="471289" cy="471289"/>
        </a:xfrm>
        <a:prstGeom prst="ellipse">
          <a:avLst/>
        </a:prstGeom>
        <a:solidFill>
          <a:prstClr val="black">
            <a:alpha val="90000"/>
          </a:prstClr>
        </a:solidFill>
        <a:ln>
          <a:solidFill>
            <a:srgbClr val="F7964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</dgm:pt>
    <dgm:pt modelId="{83D44395-8448-41BF-9179-88BEFE887E0F}" type="pres">
      <dgm:prSet presAssocID="{F77E6178-86F1-4BDE-9FB8-7818ADB154D4}" presName="textBox4d" presStyleLbl="revTx" presStyleIdx="3" presStyleCnt="4" custScaleX="146671" custScaleY="50603" custLinFactNeighborX="5085" custLinFactNeighborY="-9055">
        <dgm:presLayoutVars>
          <dgm:bulletEnabled val="1"/>
        </dgm:presLayoutVars>
      </dgm:prSet>
      <dgm:spPr/>
    </dgm:pt>
  </dgm:ptLst>
  <dgm:cxnLst>
    <dgm:cxn modelId="{C18E4217-9913-4EEE-A9B1-BF509C9E308F}" type="presOf" srcId="{3D4255FC-8C29-4394-B476-4971F72B4172}" destId="{3446049C-C540-4CF2-A106-F78C17BE5A73}" srcOrd="0" destOrd="0" presId="urn:microsoft.com/office/officeart/2005/8/layout/arrow2"/>
    <dgm:cxn modelId="{8FC74440-C19F-424B-B3F4-E63F11E3B314}" type="presOf" srcId="{728A9BCB-52F8-41E9-9498-457C8BB419F5}" destId="{28E73662-644A-4E6C-A238-E22CF060924B}" srcOrd="0" destOrd="0" presId="urn:microsoft.com/office/officeart/2005/8/layout/arrow2"/>
    <dgm:cxn modelId="{EBBFC066-F0F5-457C-ACAC-686412BEE81D}" type="presOf" srcId="{64ADDA38-8DF0-41A5-9F84-41EBEE5A9390}" destId="{C8244430-BA92-4A16-9153-BFEBCF92544F}" srcOrd="0" destOrd="0" presId="urn:microsoft.com/office/officeart/2005/8/layout/arrow2"/>
    <dgm:cxn modelId="{A5298D8D-3F69-4697-9E4D-213F02A1519B}" type="presOf" srcId="{0605361A-E503-4F30-A278-AAA1CC4E6134}" destId="{12804FCD-584E-460A-8A9F-C250B12D8EB9}" srcOrd="0" destOrd="0" presId="urn:microsoft.com/office/officeart/2005/8/layout/arrow2"/>
    <dgm:cxn modelId="{17B869BC-0434-49E1-B4C5-8E9E67188346}" srcId="{64ADDA38-8DF0-41A5-9F84-41EBEE5A9390}" destId="{3D4255FC-8C29-4394-B476-4971F72B4172}" srcOrd="0" destOrd="0" parTransId="{31DA2047-07D5-4059-93F5-9DFB6EDE6CFE}" sibTransId="{365D49A8-1FBC-4893-A823-8F64DE9B2967}"/>
    <dgm:cxn modelId="{EFDBFCCD-C866-4B11-9299-CBD4503B6047}" srcId="{64ADDA38-8DF0-41A5-9F84-41EBEE5A9390}" destId="{F77E6178-86F1-4BDE-9FB8-7818ADB154D4}" srcOrd="3" destOrd="0" parTransId="{329697B3-57C8-4537-A1AB-14D90CA3748A}" sibTransId="{966F33A7-29E1-4B34-BF97-72E24C806008}"/>
    <dgm:cxn modelId="{71CCEFD7-2675-492A-93F4-CE6D0E2F098A}" type="presOf" srcId="{F77E6178-86F1-4BDE-9FB8-7818ADB154D4}" destId="{83D44395-8448-41BF-9179-88BEFE887E0F}" srcOrd="0" destOrd="0" presId="urn:microsoft.com/office/officeart/2005/8/layout/arrow2"/>
    <dgm:cxn modelId="{6D36C7DD-2AAF-4FAD-B539-F09AC6EFC6DA}" srcId="{64ADDA38-8DF0-41A5-9F84-41EBEE5A9390}" destId="{728A9BCB-52F8-41E9-9498-457C8BB419F5}" srcOrd="1" destOrd="0" parTransId="{76A6D2AD-AEB9-4D71-9782-F7A16ABB9812}" sibTransId="{4035E24D-B86C-4D40-99F6-61ADBEF68413}"/>
    <dgm:cxn modelId="{C46A21F3-90B4-43EE-8466-19101186F510}" srcId="{64ADDA38-8DF0-41A5-9F84-41EBEE5A9390}" destId="{0605361A-E503-4F30-A278-AAA1CC4E6134}" srcOrd="2" destOrd="0" parTransId="{9F15EE0A-77C0-4770-A64B-119863D46406}" sibTransId="{D4EA9156-9C14-466A-B914-72D8490D2995}"/>
    <dgm:cxn modelId="{52C73CE5-5B03-4F59-A86E-0CBC2116CEB0}" type="presParOf" srcId="{C8244430-BA92-4A16-9153-BFEBCF92544F}" destId="{DA9A6970-637C-4158-9FB5-0A4FEE6B9522}" srcOrd="0" destOrd="0" presId="urn:microsoft.com/office/officeart/2005/8/layout/arrow2"/>
    <dgm:cxn modelId="{3DF03CBA-F04B-4F1A-AD4D-D7402FAE295E}" type="presParOf" srcId="{C8244430-BA92-4A16-9153-BFEBCF92544F}" destId="{5EE02878-D91F-4AC1-ABEC-DECF667F123A}" srcOrd="1" destOrd="0" presId="urn:microsoft.com/office/officeart/2005/8/layout/arrow2"/>
    <dgm:cxn modelId="{3954051A-00E3-4D35-B893-94C3A3E5C131}" type="presParOf" srcId="{5EE02878-D91F-4AC1-ABEC-DECF667F123A}" destId="{4DE45EF9-4F5E-400B-AB8E-7BB08190990C}" srcOrd="0" destOrd="0" presId="urn:microsoft.com/office/officeart/2005/8/layout/arrow2"/>
    <dgm:cxn modelId="{137AAA35-E243-46FD-BE2A-178116C7F474}" type="presParOf" srcId="{5EE02878-D91F-4AC1-ABEC-DECF667F123A}" destId="{3446049C-C540-4CF2-A106-F78C17BE5A73}" srcOrd="1" destOrd="0" presId="urn:microsoft.com/office/officeart/2005/8/layout/arrow2"/>
    <dgm:cxn modelId="{52217800-A2B0-4C86-924C-92E36014B64C}" type="presParOf" srcId="{5EE02878-D91F-4AC1-ABEC-DECF667F123A}" destId="{038C2F47-AB04-4FD6-8F04-F02A35990551}" srcOrd="2" destOrd="0" presId="urn:microsoft.com/office/officeart/2005/8/layout/arrow2"/>
    <dgm:cxn modelId="{571BF514-50EF-47B2-A76A-196B19E72A75}" type="presParOf" srcId="{5EE02878-D91F-4AC1-ABEC-DECF667F123A}" destId="{28E73662-644A-4E6C-A238-E22CF060924B}" srcOrd="3" destOrd="0" presId="urn:microsoft.com/office/officeart/2005/8/layout/arrow2"/>
    <dgm:cxn modelId="{5AF81E51-2201-4137-A138-F6495D8BF914}" type="presParOf" srcId="{5EE02878-D91F-4AC1-ABEC-DECF667F123A}" destId="{34E6E717-8E7E-4415-B605-80441D5D99C4}" srcOrd="4" destOrd="0" presId="urn:microsoft.com/office/officeart/2005/8/layout/arrow2"/>
    <dgm:cxn modelId="{2655D9CE-3B68-4E36-A012-2B4DA201D66C}" type="presParOf" srcId="{5EE02878-D91F-4AC1-ABEC-DECF667F123A}" destId="{12804FCD-584E-460A-8A9F-C250B12D8EB9}" srcOrd="5" destOrd="0" presId="urn:microsoft.com/office/officeart/2005/8/layout/arrow2"/>
    <dgm:cxn modelId="{83C1912E-5079-45DD-B648-3055523F9D0A}" type="presParOf" srcId="{5EE02878-D91F-4AC1-ABEC-DECF667F123A}" destId="{2ACF41F8-D6D2-49B0-91CF-B5CF2AAE7D6E}" srcOrd="6" destOrd="0" presId="urn:microsoft.com/office/officeart/2005/8/layout/arrow2"/>
    <dgm:cxn modelId="{EE3B6BD9-EFC0-4471-817F-F2FFA658ECAB}" type="presParOf" srcId="{5EE02878-D91F-4AC1-ABEC-DECF667F123A}" destId="{83D44395-8448-41BF-9179-88BEFE887E0F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F0130A-3622-421C-A7EC-86D5377BB4B6}" type="doc">
      <dgm:prSet loTypeId="urn:microsoft.com/office/officeart/2005/8/layout/hList9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bs-Latn-BA"/>
        </a:p>
      </dgm:t>
    </dgm:pt>
    <dgm:pt modelId="{71DD3619-93C3-4B73-A945-BA2049A1E2CF}">
      <dgm:prSet phldrT="[Tekst]" custT="1"/>
      <dgm:spPr/>
      <dgm:t>
        <a:bodyPr/>
        <a:lstStyle/>
        <a:p>
          <a:r>
            <a:rPr lang="bs-Latn-BA" sz="1800" b="1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ISTRAŽNI</a:t>
          </a:r>
          <a:br>
            <a:rPr lang="bs-Latn-BA" sz="1800" b="1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bs-Latn-BA" sz="1800" b="1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POSTUPAK</a:t>
          </a:r>
        </a:p>
      </dgm:t>
    </dgm:pt>
    <dgm:pt modelId="{8A68A82D-94C6-4B14-91F0-532B11EEC887}" type="parTrans" cxnId="{1DD44AA2-2A92-4629-8158-0B1CEA84F719}">
      <dgm:prSet/>
      <dgm:spPr/>
      <dgm:t>
        <a:bodyPr/>
        <a:lstStyle/>
        <a:p>
          <a:endParaRPr lang="bs-Latn-BA"/>
        </a:p>
      </dgm:t>
    </dgm:pt>
    <dgm:pt modelId="{2D701A2B-8199-4B12-9148-3697E309D633}" type="sibTrans" cxnId="{1DD44AA2-2A92-4629-8158-0B1CEA84F719}">
      <dgm:prSet/>
      <dgm:spPr/>
      <dgm:t>
        <a:bodyPr/>
        <a:lstStyle/>
        <a:p>
          <a:endParaRPr lang="bs-Latn-BA"/>
        </a:p>
      </dgm:t>
    </dgm:pt>
    <dgm:pt modelId="{9AF382BC-BAFB-45D4-9FA7-0B2F2AAAF6F1}">
      <dgm:prSet phldrT="[Tekst]" custT="1"/>
      <dgm:spPr/>
      <dgm:t>
        <a:bodyPr/>
        <a:lstStyle/>
        <a:p>
          <a:r>
            <a:rPr lang="bs-Latn-BA" sz="1800" dirty="0"/>
            <a:t>Tužitelj istražuje pod nadzorom sudije, prikuplja dokaze i podatke</a:t>
          </a:r>
        </a:p>
      </dgm:t>
    </dgm:pt>
    <dgm:pt modelId="{CFE382F3-1533-41F3-AE37-5549D312F076}" type="parTrans" cxnId="{0808C339-F08C-47BE-8ED9-942EB1E2DAA5}">
      <dgm:prSet/>
      <dgm:spPr/>
      <dgm:t>
        <a:bodyPr/>
        <a:lstStyle/>
        <a:p>
          <a:endParaRPr lang="bs-Latn-BA"/>
        </a:p>
      </dgm:t>
    </dgm:pt>
    <dgm:pt modelId="{87BD9836-871F-409E-9E6B-436CE1025A30}" type="sibTrans" cxnId="{0808C339-F08C-47BE-8ED9-942EB1E2DAA5}">
      <dgm:prSet/>
      <dgm:spPr/>
      <dgm:t>
        <a:bodyPr/>
        <a:lstStyle/>
        <a:p>
          <a:endParaRPr lang="bs-Latn-BA"/>
        </a:p>
      </dgm:t>
    </dgm:pt>
    <dgm:pt modelId="{798A9E5F-B8DF-481F-9A4D-57EEF4D59D48}">
      <dgm:prSet phldrT="[Tekst]" custT="1"/>
      <dgm:spPr/>
      <dgm:t>
        <a:bodyPr/>
        <a:lstStyle/>
        <a:p>
          <a:r>
            <a:rPr lang="bs-Latn-BA" sz="1800" dirty="0"/>
            <a:t>Procijenjuje da li će zahtjevati suđenje ili obustaviti postupak</a:t>
          </a:r>
        </a:p>
      </dgm:t>
    </dgm:pt>
    <dgm:pt modelId="{8ABC277E-1D76-480C-94DD-EADC0CC69CB9}" type="parTrans" cxnId="{E54C5E5D-30EA-40EF-97CB-80E401E393CC}">
      <dgm:prSet/>
      <dgm:spPr/>
      <dgm:t>
        <a:bodyPr/>
        <a:lstStyle/>
        <a:p>
          <a:endParaRPr lang="bs-Latn-BA"/>
        </a:p>
      </dgm:t>
    </dgm:pt>
    <dgm:pt modelId="{C83884F5-2CC5-4627-B122-2B50531777B0}" type="sibTrans" cxnId="{E54C5E5D-30EA-40EF-97CB-80E401E393CC}">
      <dgm:prSet/>
      <dgm:spPr/>
      <dgm:t>
        <a:bodyPr/>
        <a:lstStyle/>
        <a:p>
          <a:endParaRPr lang="bs-Latn-BA"/>
        </a:p>
      </dgm:t>
    </dgm:pt>
    <dgm:pt modelId="{22385F41-B723-4C1F-A43B-F6D0C14E6FF0}">
      <dgm:prSet phldrT="[Tekst]" custT="1"/>
      <dgm:spPr/>
      <dgm:t>
        <a:bodyPr/>
        <a:lstStyle/>
        <a:p>
          <a:r>
            <a:rPr lang="bs-Latn-B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RASPRAVNA</a:t>
          </a:r>
        </a:p>
        <a:p>
          <a:r>
            <a:rPr lang="bs-Latn-B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FAZA</a:t>
          </a:r>
        </a:p>
      </dgm:t>
    </dgm:pt>
    <dgm:pt modelId="{215838A4-C91E-4DE0-B41D-82FD089ADBB8}" type="parTrans" cxnId="{68CC91D3-F0C2-481C-BBB8-62765AC8BF76}">
      <dgm:prSet/>
      <dgm:spPr/>
      <dgm:t>
        <a:bodyPr/>
        <a:lstStyle/>
        <a:p>
          <a:endParaRPr lang="bs-Latn-BA"/>
        </a:p>
      </dgm:t>
    </dgm:pt>
    <dgm:pt modelId="{65AE9D64-D4EC-461B-9A41-94864C3D2C9F}" type="sibTrans" cxnId="{68CC91D3-F0C2-481C-BBB8-62765AC8BF76}">
      <dgm:prSet/>
      <dgm:spPr/>
      <dgm:t>
        <a:bodyPr/>
        <a:lstStyle/>
        <a:p>
          <a:endParaRPr lang="bs-Latn-BA"/>
        </a:p>
      </dgm:t>
    </dgm:pt>
    <dgm:pt modelId="{26A67FE6-7DEE-4DD2-A307-8E484612ED83}">
      <dgm:prSet phldrT="[Tekst]" custT="1"/>
      <dgm:spPr/>
      <dgm:t>
        <a:bodyPr/>
        <a:lstStyle/>
        <a:p>
          <a:r>
            <a:rPr lang="bs-Latn-BA" sz="1800" dirty="0"/>
            <a:t>Prikupljanje dokaza na zahtjev stranaka (načelo kontradiktornosti)</a:t>
          </a:r>
        </a:p>
      </dgm:t>
    </dgm:pt>
    <dgm:pt modelId="{46382815-61A0-4941-ABBC-EF8856816239}" type="parTrans" cxnId="{68F6DF81-3E9F-4094-8EC3-9F7DB33D2339}">
      <dgm:prSet/>
      <dgm:spPr/>
      <dgm:t>
        <a:bodyPr/>
        <a:lstStyle/>
        <a:p>
          <a:endParaRPr lang="bs-Latn-BA"/>
        </a:p>
      </dgm:t>
    </dgm:pt>
    <dgm:pt modelId="{F864F824-9C11-46CE-BB08-42418E87CB3C}" type="sibTrans" cxnId="{68F6DF81-3E9F-4094-8EC3-9F7DB33D2339}">
      <dgm:prSet/>
      <dgm:spPr/>
      <dgm:t>
        <a:bodyPr/>
        <a:lstStyle/>
        <a:p>
          <a:endParaRPr lang="bs-Latn-BA"/>
        </a:p>
      </dgm:t>
    </dgm:pt>
    <dgm:pt modelId="{074A4091-0645-452B-8EEF-A543A37CC8FB}">
      <dgm:prSet phldrT="[Tekst]" custT="1"/>
      <dgm:spPr/>
      <dgm:t>
        <a:bodyPr/>
        <a:lstStyle/>
        <a:p>
          <a:r>
            <a:rPr lang="bs-Latn-BA" sz="1800" dirty="0"/>
            <a:t>Podnesci, svjedočenja – dokazi u tehničkom smislu</a:t>
          </a:r>
        </a:p>
      </dgm:t>
    </dgm:pt>
    <dgm:pt modelId="{BF052B5C-5AA5-4F96-863C-C37420059DE0}" type="parTrans" cxnId="{C3AA09F1-187E-4D74-A4E8-F112DAACE8A6}">
      <dgm:prSet/>
      <dgm:spPr/>
      <dgm:t>
        <a:bodyPr/>
        <a:lstStyle/>
        <a:p>
          <a:endParaRPr lang="bs-Latn-BA"/>
        </a:p>
      </dgm:t>
    </dgm:pt>
    <dgm:pt modelId="{0418DAED-CCDD-4DF4-91F8-D27460556E3E}" type="sibTrans" cxnId="{C3AA09F1-187E-4D74-A4E8-F112DAACE8A6}">
      <dgm:prSet/>
      <dgm:spPr/>
      <dgm:t>
        <a:bodyPr/>
        <a:lstStyle/>
        <a:p>
          <a:endParaRPr lang="bs-Latn-BA"/>
        </a:p>
      </dgm:t>
    </dgm:pt>
    <dgm:pt modelId="{15D0C30D-7429-4F7B-A009-0409A777CDF3}" type="pres">
      <dgm:prSet presAssocID="{2DF0130A-3622-421C-A7EC-86D5377BB4B6}" presName="list" presStyleCnt="0">
        <dgm:presLayoutVars>
          <dgm:dir/>
          <dgm:animLvl val="lvl"/>
        </dgm:presLayoutVars>
      </dgm:prSet>
      <dgm:spPr/>
    </dgm:pt>
    <dgm:pt modelId="{958E6153-2934-4D83-8B7C-9266162441B7}" type="pres">
      <dgm:prSet presAssocID="{71DD3619-93C3-4B73-A945-BA2049A1E2CF}" presName="posSpace" presStyleCnt="0"/>
      <dgm:spPr/>
    </dgm:pt>
    <dgm:pt modelId="{10AAFAA4-4BB4-4252-83EC-FD5157AF0A41}" type="pres">
      <dgm:prSet presAssocID="{71DD3619-93C3-4B73-A945-BA2049A1E2CF}" presName="vertFlow" presStyleCnt="0"/>
      <dgm:spPr/>
    </dgm:pt>
    <dgm:pt modelId="{0D92E987-5AD0-4DC1-AFA7-BB7C19AF46BD}" type="pres">
      <dgm:prSet presAssocID="{71DD3619-93C3-4B73-A945-BA2049A1E2CF}" presName="topSpace" presStyleCnt="0"/>
      <dgm:spPr/>
    </dgm:pt>
    <dgm:pt modelId="{F55E3BEF-71B1-45CC-8005-77EF26187BA4}" type="pres">
      <dgm:prSet presAssocID="{71DD3619-93C3-4B73-A945-BA2049A1E2CF}" presName="firstComp" presStyleCnt="0"/>
      <dgm:spPr/>
    </dgm:pt>
    <dgm:pt modelId="{885BD805-76C5-42BF-A57B-F6C52DF1B709}" type="pres">
      <dgm:prSet presAssocID="{71DD3619-93C3-4B73-A945-BA2049A1E2CF}" presName="firstChild" presStyleLbl="bgAccFollowNode1" presStyleIdx="0" presStyleCnt="4" custLinFactNeighborX="-12286" custLinFactNeighborY="-4685"/>
      <dgm:spPr/>
    </dgm:pt>
    <dgm:pt modelId="{96C62311-0DBB-4480-977E-6DAE74CDFF3E}" type="pres">
      <dgm:prSet presAssocID="{71DD3619-93C3-4B73-A945-BA2049A1E2CF}" presName="firstChildTx" presStyleLbl="bgAccFollowNode1" presStyleIdx="0" presStyleCnt="4">
        <dgm:presLayoutVars>
          <dgm:bulletEnabled val="1"/>
        </dgm:presLayoutVars>
      </dgm:prSet>
      <dgm:spPr/>
    </dgm:pt>
    <dgm:pt modelId="{3BC5D1FB-852B-4F8F-99BE-48688F9FA50A}" type="pres">
      <dgm:prSet presAssocID="{798A9E5F-B8DF-481F-9A4D-57EEF4D59D48}" presName="comp" presStyleCnt="0"/>
      <dgm:spPr/>
    </dgm:pt>
    <dgm:pt modelId="{A0639B48-E83D-47A5-9C5A-D214F8E00A59}" type="pres">
      <dgm:prSet presAssocID="{798A9E5F-B8DF-481F-9A4D-57EEF4D59D48}" presName="child" presStyleLbl="bgAccFollowNode1" presStyleIdx="1" presStyleCnt="4" custLinFactNeighborX="-12286" custLinFactNeighborY="-4185"/>
      <dgm:spPr/>
    </dgm:pt>
    <dgm:pt modelId="{BF2FA193-8F08-4D4B-B24A-395EB3DF336D}" type="pres">
      <dgm:prSet presAssocID="{798A9E5F-B8DF-481F-9A4D-57EEF4D59D48}" presName="childTx" presStyleLbl="bgAccFollowNode1" presStyleIdx="1" presStyleCnt="4">
        <dgm:presLayoutVars>
          <dgm:bulletEnabled val="1"/>
        </dgm:presLayoutVars>
      </dgm:prSet>
      <dgm:spPr/>
    </dgm:pt>
    <dgm:pt modelId="{CAA597CB-A4D1-4C2B-A054-464F2AADEE34}" type="pres">
      <dgm:prSet presAssocID="{71DD3619-93C3-4B73-A945-BA2049A1E2CF}" presName="negSpace" presStyleCnt="0"/>
      <dgm:spPr/>
    </dgm:pt>
    <dgm:pt modelId="{4A987DE6-FE56-4218-B684-9E746F04DB7B}" type="pres">
      <dgm:prSet presAssocID="{71DD3619-93C3-4B73-A945-BA2049A1E2CF}" presName="circle" presStyleLbl="node1" presStyleIdx="0" presStyleCnt="2" custScaleX="101837" custScaleY="87661" custLinFactNeighborX="-14189" custLinFactNeighborY="-5"/>
      <dgm:spPr/>
    </dgm:pt>
    <dgm:pt modelId="{1682075E-E73A-4023-846E-8AA76CA2061C}" type="pres">
      <dgm:prSet presAssocID="{2D701A2B-8199-4B12-9148-3697E309D633}" presName="transSpace" presStyleCnt="0"/>
      <dgm:spPr/>
    </dgm:pt>
    <dgm:pt modelId="{0AA24D58-FB83-4A7D-9E11-0024904970A5}" type="pres">
      <dgm:prSet presAssocID="{22385F41-B723-4C1F-A43B-F6D0C14E6FF0}" presName="posSpace" presStyleCnt="0"/>
      <dgm:spPr/>
    </dgm:pt>
    <dgm:pt modelId="{32D16E1F-212E-4C92-B77D-966C679AA25C}" type="pres">
      <dgm:prSet presAssocID="{22385F41-B723-4C1F-A43B-F6D0C14E6FF0}" presName="vertFlow" presStyleCnt="0"/>
      <dgm:spPr/>
    </dgm:pt>
    <dgm:pt modelId="{2A27CC6B-01DE-4CD6-B3A7-2C0DD7564180}" type="pres">
      <dgm:prSet presAssocID="{22385F41-B723-4C1F-A43B-F6D0C14E6FF0}" presName="topSpace" presStyleCnt="0"/>
      <dgm:spPr/>
    </dgm:pt>
    <dgm:pt modelId="{702CD2EF-85A1-49A4-B98B-1B48BC80B317}" type="pres">
      <dgm:prSet presAssocID="{22385F41-B723-4C1F-A43B-F6D0C14E6FF0}" presName="firstComp" presStyleCnt="0"/>
      <dgm:spPr/>
    </dgm:pt>
    <dgm:pt modelId="{3D7143CA-1AD7-4055-AAA4-81EB177F1F01}" type="pres">
      <dgm:prSet presAssocID="{22385F41-B723-4C1F-A43B-F6D0C14E6FF0}" presName="firstChild" presStyleLbl="bgAccFollowNode1" presStyleIdx="2" presStyleCnt="4" custLinFactNeighborX="-346" custLinFactNeighborY="-4214"/>
      <dgm:spPr/>
    </dgm:pt>
    <dgm:pt modelId="{0A33F00F-16A6-477D-B58C-287CAFD71C1C}" type="pres">
      <dgm:prSet presAssocID="{22385F41-B723-4C1F-A43B-F6D0C14E6FF0}" presName="firstChildTx" presStyleLbl="bgAccFollowNode1" presStyleIdx="2" presStyleCnt="4">
        <dgm:presLayoutVars>
          <dgm:bulletEnabled val="1"/>
        </dgm:presLayoutVars>
      </dgm:prSet>
      <dgm:spPr/>
    </dgm:pt>
    <dgm:pt modelId="{9C357587-D336-42C4-B85D-152576AB3A1E}" type="pres">
      <dgm:prSet presAssocID="{074A4091-0645-452B-8EEF-A543A37CC8FB}" presName="comp" presStyleCnt="0"/>
      <dgm:spPr/>
    </dgm:pt>
    <dgm:pt modelId="{EF6C4943-B597-47B5-8A40-97C80E76F272}" type="pres">
      <dgm:prSet presAssocID="{074A4091-0645-452B-8EEF-A543A37CC8FB}" presName="child" presStyleLbl="bgAccFollowNode1" presStyleIdx="3" presStyleCnt="4" custLinFactNeighborX="283" custLinFactNeighborY="-4185"/>
      <dgm:spPr/>
    </dgm:pt>
    <dgm:pt modelId="{35C9517B-552C-4B86-BE4D-3AB01D4D5C12}" type="pres">
      <dgm:prSet presAssocID="{074A4091-0645-452B-8EEF-A543A37CC8FB}" presName="childTx" presStyleLbl="bgAccFollowNode1" presStyleIdx="3" presStyleCnt="4">
        <dgm:presLayoutVars>
          <dgm:bulletEnabled val="1"/>
        </dgm:presLayoutVars>
      </dgm:prSet>
      <dgm:spPr/>
    </dgm:pt>
    <dgm:pt modelId="{5E2E5F85-4499-4043-A461-3323BDB29784}" type="pres">
      <dgm:prSet presAssocID="{22385F41-B723-4C1F-A43B-F6D0C14E6FF0}" presName="negSpace" presStyleCnt="0"/>
      <dgm:spPr/>
    </dgm:pt>
    <dgm:pt modelId="{F3AD5F61-D9C1-4230-8E5C-5574366AE223}" type="pres">
      <dgm:prSet presAssocID="{22385F41-B723-4C1F-A43B-F6D0C14E6FF0}" presName="circle" presStyleLbl="node1" presStyleIdx="1" presStyleCnt="2" custScaleX="106319" custScaleY="83980" custLinFactNeighborX="-1539" custLinFactNeighborY="5182"/>
      <dgm:spPr/>
    </dgm:pt>
  </dgm:ptLst>
  <dgm:cxnLst>
    <dgm:cxn modelId="{DB14D32C-C274-4EAD-B7C7-7E9E7329C309}" type="presOf" srcId="{074A4091-0645-452B-8EEF-A543A37CC8FB}" destId="{35C9517B-552C-4B86-BE4D-3AB01D4D5C12}" srcOrd="1" destOrd="0" presId="urn:microsoft.com/office/officeart/2005/8/layout/hList9"/>
    <dgm:cxn modelId="{FC8D5F34-50C7-47A0-9F96-8A465606B221}" type="presOf" srcId="{9AF382BC-BAFB-45D4-9FA7-0B2F2AAAF6F1}" destId="{96C62311-0DBB-4480-977E-6DAE74CDFF3E}" srcOrd="1" destOrd="0" presId="urn:microsoft.com/office/officeart/2005/8/layout/hList9"/>
    <dgm:cxn modelId="{0808C339-F08C-47BE-8ED9-942EB1E2DAA5}" srcId="{71DD3619-93C3-4B73-A945-BA2049A1E2CF}" destId="{9AF382BC-BAFB-45D4-9FA7-0B2F2AAAF6F1}" srcOrd="0" destOrd="0" parTransId="{CFE382F3-1533-41F3-AE37-5549D312F076}" sibTransId="{87BD9836-871F-409E-9E6B-436CE1025A30}"/>
    <dgm:cxn modelId="{6515455C-5228-4D41-A32F-3F5FAADCDBE9}" type="presOf" srcId="{26A67FE6-7DEE-4DD2-A307-8E484612ED83}" destId="{3D7143CA-1AD7-4055-AAA4-81EB177F1F01}" srcOrd="0" destOrd="0" presId="urn:microsoft.com/office/officeart/2005/8/layout/hList9"/>
    <dgm:cxn modelId="{E54C5E5D-30EA-40EF-97CB-80E401E393CC}" srcId="{71DD3619-93C3-4B73-A945-BA2049A1E2CF}" destId="{798A9E5F-B8DF-481F-9A4D-57EEF4D59D48}" srcOrd="1" destOrd="0" parTransId="{8ABC277E-1D76-480C-94DD-EADC0CC69CB9}" sibTransId="{C83884F5-2CC5-4627-B122-2B50531777B0}"/>
    <dgm:cxn modelId="{AF306C63-4B1A-4493-9157-4C4038CB9FF5}" type="presOf" srcId="{71DD3619-93C3-4B73-A945-BA2049A1E2CF}" destId="{4A987DE6-FE56-4218-B684-9E746F04DB7B}" srcOrd="0" destOrd="0" presId="urn:microsoft.com/office/officeart/2005/8/layout/hList9"/>
    <dgm:cxn modelId="{AFA77E63-807F-46A3-B01A-14443ECCB2DE}" type="presOf" srcId="{798A9E5F-B8DF-481F-9A4D-57EEF4D59D48}" destId="{BF2FA193-8F08-4D4B-B24A-395EB3DF336D}" srcOrd="1" destOrd="0" presId="urn:microsoft.com/office/officeart/2005/8/layout/hList9"/>
    <dgm:cxn modelId="{68F6DF81-3E9F-4094-8EC3-9F7DB33D2339}" srcId="{22385F41-B723-4C1F-A43B-F6D0C14E6FF0}" destId="{26A67FE6-7DEE-4DD2-A307-8E484612ED83}" srcOrd="0" destOrd="0" parTransId="{46382815-61A0-4941-ABBC-EF8856816239}" sibTransId="{F864F824-9C11-46CE-BB08-42418E87CB3C}"/>
    <dgm:cxn modelId="{1DD44AA2-2A92-4629-8158-0B1CEA84F719}" srcId="{2DF0130A-3622-421C-A7EC-86D5377BB4B6}" destId="{71DD3619-93C3-4B73-A945-BA2049A1E2CF}" srcOrd="0" destOrd="0" parTransId="{8A68A82D-94C6-4B14-91F0-532B11EEC887}" sibTransId="{2D701A2B-8199-4B12-9148-3697E309D633}"/>
    <dgm:cxn modelId="{B4C1E2BE-9AD1-4D4A-BD02-07042BBFE130}" type="presOf" srcId="{9AF382BC-BAFB-45D4-9FA7-0B2F2AAAF6F1}" destId="{885BD805-76C5-42BF-A57B-F6C52DF1B709}" srcOrd="0" destOrd="0" presId="urn:microsoft.com/office/officeart/2005/8/layout/hList9"/>
    <dgm:cxn modelId="{94881AC6-DB6D-422D-A470-39C069779744}" type="presOf" srcId="{074A4091-0645-452B-8EEF-A543A37CC8FB}" destId="{EF6C4943-B597-47B5-8A40-97C80E76F272}" srcOrd="0" destOrd="0" presId="urn:microsoft.com/office/officeart/2005/8/layout/hList9"/>
    <dgm:cxn modelId="{BB81E4CC-F156-440A-8519-C846D5949436}" type="presOf" srcId="{2DF0130A-3622-421C-A7EC-86D5377BB4B6}" destId="{15D0C30D-7429-4F7B-A009-0409A777CDF3}" srcOrd="0" destOrd="0" presId="urn:microsoft.com/office/officeart/2005/8/layout/hList9"/>
    <dgm:cxn modelId="{68CC91D3-F0C2-481C-BBB8-62765AC8BF76}" srcId="{2DF0130A-3622-421C-A7EC-86D5377BB4B6}" destId="{22385F41-B723-4C1F-A43B-F6D0C14E6FF0}" srcOrd="1" destOrd="0" parTransId="{215838A4-C91E-4DE0-B41D-82FD089ADBB8}" sibTransId="{65AE9D64-D4EC-461B-9A41-94864C3D2C9F}"/>
    <dgm:cxn modelId="{2D70AADA-9015-4F9C-A642-379F46FEB23C}" type="presOf" srcId="{22385F41-B723-4C1F-A43B-F6D0C14E6FF0}" destId="{F3AD5F61-D9C1-4230-8E5C-5574366AE223}" srcOrd="0" destOrd="0" presId="urn:microsoft.com/office/officeart/2005/8/layout/hList9"/>
    <dgm:cxn modelId="{49624AEF-348F-481C-B63F-7E722B458C3A}" type="presOf" srcId="{798A9E5F-B8DF-481F-9A4D-57EEF4D59D48}" destId="{A0639B48-E83D-47A5-9C5A-D214F8E00A59}" srcOrd="0" destOrd="0" presId="urn:microsoft.com/office/officeart/2005/8/layout/hList9"/>
    <dgm:cxn modelId="{C3AA09F1-187E-4D74-A4E8-F112DAACE8A6}" srcId="{22385F41-B723-4C1F-A43B-F6D0C14E6FF0}" destId="{074A4091-0645-452B-8EEF-A543A37CC8FB}" srcOrd="1" destOrd="0" parTransId="{BF052B5C-5AA5-4F96-863C-C37420059DE0}" sibTransId="{0418DAED-CCDD-4DF4-91F8-D27460556E3E}"/>
    <dgm:cxn modelId="{042E2BFA-2185-4B10-93ED-E2427CCB6208}" type="presOf" srcId="{26A67FE6-7DEE-4DD2-A307-8E484612ED83}" destId="{0A33F00F-16A6-477D-B58C-287CAFD71C1C}" srcOrd="1" destOrd="0" presId="urn:microsoft.com/office/officeart/2005/8/layout/hList9"/>
    <dgm:cxn modelId="{AE2F5369-87C3-4F0A-B891-D4073F07ACA6}" type="presParOf" srcId="{15D0C30D-7429-4F7B-A009-0409A777CDF3}" destId="{958E6153-2934-4D83-8B7C-9266162441B7}" srcOrd="0" destOrd="0" presId="urn:microsoft.com/office/officeart/2005/8/layout/hList9"/>
    <dgm:cxn modelId="{A314716C-83F6-45F1-9A04-F13889DF9B79}" type="presParOf" srcId="{15D0C30D-7429-4F7B-A009-0409A777CDF3}" destId="{10AAFAA4-4BB4-4252-83EC-FD5157AF0A41}" srcOrd="1" destOrd="0" presId="urn:microsoft.com/office/officeart/2005/8/layout/hList9"/>
    <dgm:cxn modelId="{B720571B-C36A-4727-B651-AA80AE3E731A}" type="presParOf" srcId="{10AAFAA4-4BB4-4252-83EC-FD5157AF0A41}" destId="{0D92E987-5AD0-4DC1-AFA7-BB7C19AF46BD}" srcOrd="0" destOrd="0" presId="urn:microsoft.com/office/officeart/2005/8/layout/hList9"/>
    <dgm:cxn modelId="{F3EEBB1A-9346-4911-80EC-C290BC122FC3}" type="presParOf" srcId="{10AAFAA4-4BB4-4252-83EC-FD5157AF0A41}" destId="{F55E3BEF-71B1-45CC-8005-77EF26187BA4}" srcOrd="1" destOrd="0" presId="urn:microsoft.com/office/officeart/2005/8/layout/hList9"/>
    <dgm:cxn modelId="{4AED0F60-EC7B-45AC-A3AD-6FE44F5D650B}" type="presParOf" srcId="{F55E3BEF-71B1-45CC-8005-77EF26187BA4}" destId="{885BD805-76C5-42BF-A57B-F6C52DF1B709}" srcOrd="0" destOrd="0" presId="urn:microsoft.com/office/officeart/2005/8/layout/hList9"/>
    <dgm:cxn modelId="{FA4E211B-6E9D-4688-A730-9D9C2F8DD79B}" type="presParOf" srcId="{F55E3BEF-71B1-45CC-8005-77EF26187BA4}" destId="{96C62311-0DBB-4480-977E-6DAE74CDFF3E}" srcOrd="1" destOrd="0" presId="urn:microsoft.com/office/officeart/2005/8/layout/hList9"/>
    <dgm:cxn modelId="{1EB1590D-3192-45AC-8B9D-4768BCE7CC6C}" type="presParOf" srcId="{10AAFAA4-4BB4-4252-83EC-FD5157AF0A41}" destId="{3BC5D1FB-852B-4F8F-99BE-48688F9FA50A}" srcOrd="2" destOrd="0" presId="urn:microsoft.com/office/officeart/2005/8/layout/hList9"/>
    <dgm:cxn modelId="{21CE5D45-D743-462F-90CF-B59F04A7CFBF}" type="presParOf" srcId="{3BC5D1FB-852B-4F8F-99BE-48688F9FA50A}" destId="{A0639B48-E83D-47A5-9C5A-D214F8E00A59}" srcOrd="0" destOrd="0" presId="urn:microsoft.com/office/officeart/2005/8/layout/hList9"/>
    <dgm:cxn modelId="{5A26EBD3-196C-42AC-B904-FC90418B0C8F}" type="presParOf" srcId="{3BC5D1FB-852B-4F8F-99BE-48688F9FA50A}" destId="{BF2FA193-8F08-4D4B-B24A-395EB3DF336D}" srcOrd="1" destOrd="0" presId="urn:microsoft.com/office/officeart/2005/8/layout/hList9"/>
    <dgm:cxn modelId="{98E772D1-C78D-4626-AA4E-95A3746A5E07}" type="presParOf" srcId="{15D0C30D-7429-4F7B-A009-0409A777CDF3}" destId="{CAA597CB-A4D1-4C2B-A054-464F2AADEE34}" srcOrd="2" destOrd="0" presId="urn:microsoft.com/office/officeart/2005/8/layout/hList9"/>
    <dgm:cxn modelId="{120150C5-650D-4A5A-9EF1-DD1A5C9CA9C4}" type="presParOf" srcId="{15D0C30D-7429-4F7B-A009-0409A777CDF3}" destId="{4A987DE6-FE56-4218-B684-9E746F04DB7B}" srcOrd="3" destOrd="0" presId="urn:microsoft.com/office/officeart/2005/8/layout/hList9"/>
    <dgm:cxn modelId="{DCF267C2-70D4-4D7E-B940-39C71DE50B78}" type="presParOf" srcId="{15D0C30D-7429-4F7B-A009-0409A777CDF3}" destId="{1682075E-E73A-4023-846E-8AA76CA2061C}" srcOrd="4" destOrd="0" presId="urn:microsoft.com/office/officeart/2005/8/layout/hList9"/>
    <dgm:cxn modelId="{C5C3FCE6-E7B8-4D23-9FD9-72B5BC476D3C}" type="presParOf" srcId="{15D0C30D-7429-4F7B-A009-0409A777CDF3}" destId="{0AA24D58-FB83-4A7D-9E11-0024904970A5}" srcOrd="5" destOrd="0" presId="urn:microsoft.com/office/officeart/2005/8/layout/hList9"/>
    <dgm:cxn modelId="{9FA7D145-6E2C-45FF-83B3-13C25F4FD79A}" type="presParOf" srcId="{15D0C30D-7429-4F7B-A009-0409A777CDF3}" destId="{32D16E1F-212E-4C92-B77D-966C679AA25C}" srcOrd="6" destOrd="0" presId="urn:microsoft.com/office/officeart/2005/8/layout/hList9"/>
    <dgm:cxn modelId="{6082BF19-C57F-4319-AB65-0FD5F6B3C3E2}" type="presParOf" srcId="{32D16E1F-212E-4C92-B77D-966C679AA25C}" destId="{2A27CC6B-01DE-4CD6-B3A7-2C0DD7564180}" srcOrd="0" destOrd="0" presId="urn:microsoft.com/office/officeart/2005/8/layout/hList9"/>
    <dgm:cxn modelId="{BD23F0E2-9EE9-49B8-9713-B582B8911123}" type="presParOf" srcId="{32D16E1F-212E-4C92-B77D-966C679AA25C}" destId="{702CD2EF-85A1-49A4-B98B-1B48BC80B317}" srcOrd="1" destOrd="0" presId="urn:microsoft.com/office/officeart/2005/8/layout/hList9"/>
    <dgm:cxn modelId="{39D80A42-A0A5-46D8-B2A3-5FAD9B82CEBE}" type="presParOf" srcId="{702CD2EF-85A1-49A4-B98B-1B48BC80B317}" destId="{3D7143CA-1AD7-4055-AAA4-81EB177F1F01}" srcOrd="0" destOrd="0" presId="urn:microsoft.com/office/officeart/2005/8/layout/hList9"/>
    <dgm:cxn modelId="{BD92AE0C-E7B6-4260-97C1-57CA6AF76376}" type="presParOf" srcId="{702CD2EF-85A1-49A4-B98B-1B48BC80B317}" destId="{0A33F00F-16A6-477D-B58C-287CAFD71C1C}" srcOrd="1" destOrd="0" presId="urn:microsoft.com/office/officeart/2005/8/layout/hList9"/>
    <dgm:cxn modelId="{59F0584C-E052-4EB4-A4A0-D69BBD0A8241}" type="presParOf" srcId="{32D16E1F-212E-4C92-B77D-966C679AA25C}" destId="{9C357587-D336-42C4-B85D-152576AB3A1E}" srcOrd="2" destOrd="0" presId="urn:microsoft.com/office/officeart/2005/8/layout/hList9"/>
    <dgm:cxn modelId="{88ABA03C-ACA0-4F69-866B-C77E76D34B6C}" type="presParOf" srcId="{9C357587-D336-42C4-B85D-152576AB3A1E}" destId="{EF6C4943-B597-47B5-8A40-97C80E76F272}" srcOrd="0" destOrd="0" presId="urn:microsoft.com/office/officeart/2005/8/layout/hList9"/>
    <dgm:cxn modelId="{9D35CC7B-74E3-430E-809C-84741CF7C6EB}" type="presParOf" srcId="{9C357587-D336-42C4-B85D-152576AB3A1E}" destId="{35C9517B-552C-4B86-BE4D-3AB01D4D5C12}" srcOrd="1" destOrd="0" presId="urn:microsoft.com/office/officeart/2005/8/layout/hList9"/>
    <dgm:cxn modelId="{B3D076D5-A67F-49CB-ACA4-83218F5C6BDE}" type="presParOf" srcId="{15D0C30D-7429-4F7B-A009-0409A777CDF3}" destId="{5E2E5F85-4499-4043-A461-3323BDB29784}" srcOrd="7" destOrd="0" presId="urn:microsoft.com/office/officeart/2005/8/layout/hList9"/>
    <dgm:cxn modelId="{E459E269-C138-487F-A0B9-E88695AE3FC3}" type="presParOf" srcId="{15D0C30D-7429-4F7B-A009-0409A777CDF3}" destId="{F3AD5F61-D9C1-4230-8E5C-5574366AE223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EBE4EA-84CC-4641-BCB6-1333BB371B88}" type="doc">
      <dgm:prSet loTypeId="urn:microsoft.com/office/officeart/2005/8/layout/chevron2" loCatId="process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bs-Latn-BA"/>
        </a:p>
      </dgm:t>
    </dgm:pt>
    <dgm:pt modelId="{032A1D24-5018-4EDE-81CA-776E2DDB3B11}">
      <dgm:prSet phldrT="[Tekst]" custT="1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bs-Latn-B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čl.392. ZKP Italija</a:t>
          </a:r>
        </a:p>
      </dgm:t>
    </dgm:pt>
    <dgm:pt modelId="{006F09A3-D488-4039-89DE-DD0E17BF7D1A}" type="parTrans" cxnId="{906FE124-B36A-49A4-A106-B2B1F0234111}">
      <dgm:prSet/>
      <dgm:spPr/>
      <dgm:t>
        <a:bodyPr/>
        <a:lstStyle/>
        <a:p>
          <a:endParaRPr lang="bs-Latn-BA"/>
        </a:p>
      </dgm:t>
    </dgm:pt>
    <dgm:pt modelId="{30EA11F8-7856-4C7A-9D90-800140935AAB}" type="sibTrans" cxnId="{906FE124-B36A-49A4-A106-B2B1F0234111}">
      <dgm:prSet/>
      <dgm:spPr/>
      <dgm:t>
        <a:bodyPr/>
        <a:lstStyle/>
        <a:p>
          <a:endParaRPr lang="bs-Latn-BA"/>
        </a:p>
      </dgm:t>
    </dgm:pt>
    <dgm:pt modelId="{0EE2BCCD-D95E-4F56-9443-A49CD74E2BD8}">
      <dgm:prSet phldrT="[Tekst]" custT="1"/>
      <dgm:spPr>
        <a:solidFill>
          <a:srgbClr val="FFFF9B">
            <a:alpha val="89804"/>
          </a:srgbClr>
        </a:solidFill>
        <a:ln w="12700"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/>
          <a:contourClr>
            <a:schemeClr val="bg1"/>
          </a:contourClr>
        </a:sp3d>
      </dgm:spPr>
      <dgm:t>
        <a:bodyPr/>
        <a:lstStyle/>
        <a:p>
          <a:r>
            <a:rPr lang="bs-Latn-BA" sz="1600" dirty="0"/>
            <a:t> </a:t>
          </a:r>
          <a:r>
            <a:rPr lang="bs-Latn-BA" sz="1400" dirty="0"/>
            <a:t>tokom istražnog postupka - uzimanje iskaza ako se opravdano smatra da svjedok neće moći biti saslušan u okviru rasprave zbog bolesti i ozbiljne sprječenosti ili da svjedok može biti izložen nasilju, prijetnjama, uticajima od strane optuženog i druge </a:t>
          </a:r>
          <a:r>
            <a:rPr lang="bs-Latn-BA" sz="1600" dirty="0"/>
            <a:t>okolnosti</a:t>
          </a:r>
        </a:p>
      </dgm:t>
    </dgm:pt>
    <dgm:pt modelId="{72095B8E-6390-4B0A-AF05-C0E07DB0AFF8}" type="parTrans" cxnId="{CBBC399F-6B89-40DE-A93D-7F5F8E2FD070}">
      <dgm:prSet/>
      <dgm:spPr/>
      <dgm:t>
        <a:bodyPr/>
        <a:lstStyle/>
        <a:p>
          <a:endParaRPr lang="bs-Latn-BA"/>
        </a:p>
      </dgm:t>
    </dgm:pt>
    <dgm:pt modelId="{8D36D377-0426-4681-B439-6693123C41E0}" type="sibTrans" cxnId="{CBBC399F-6B89-40DE-A93D-7F5F8E2FD070}">
      <dgm:prSet/>
      <dgm:spPr/>
      <dgm:t>
        <a:bodyPr/>
        <a:lstStyle/>
        <a:p>
          <a:endParaRPr lang="bs-Latn-BA"/>
        </a:p>
      </dgm:t>
    </dgm:pt>
    <dgm:pt modelId="{64E3AEB4-92F4-4F86-B1C2-F7D1E022A097}">
      <dgm:prSet phldrT="[Tekst]" custT="1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bs-Latn-BA" sz="1600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Glava VI UEU</a:t>
          </a:r>
        </a:p>
      </dgm:t>
    </dgm:pt>
    <dgm:pt modelId="{526FAAF2-54A7-448C-9DE9-8D63FAD28763}" type="parTrans" cxnId="{E9DD25BF-10B6-4813-B045-C032D0D99B42}">
      <dgm:prSet/>
      <dgm:spPr/>
      <dgm:t>
        <a:bodyPr/>
        <a:lstStyle/>
        <a:p>
          <a:endParaRPr lang="bs-Latn-BA"/>
        </a:p>
      </dgm:t>
    </dgm:pt>
    <dgm:pt modelId="{F1492172-47C2-47DD-8792-6E06EB306DEE}" type="sibTrans" cxnId="{E9DD25BF-10B6-4813-B045-C032D0D99B42}">
      <dgm:prSet/>
      <dgm:spPr/>
      <dgm:t>
        <a:bodyPr/>
        <a:lstStyle/>
        <a:p>
          <a:endParaRPr lang="bs-Latn-BA"/>
        </a:p>
      </dgm:t>
    </dgm:pt>
    <dgm:pt modelId="{3A898609-125A-4923-948C-815083637CDF}">
      <dgm:prSet phldrT="[Tekst]" custT="1"/>
      <dgm:spPr>
        <a:solidFill>
          <a:srgbClr val="FFFF9B">
            <a:alpha val="90000"/>
          </a:srgbClr>
        </a:solid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/>
          <a:contourClr>
            <a:schemeClr val="bg1"/>
          </a:contourClr>
        </a:sp3d>
      </dgm:spPr>
      <dgm:t>
        <a:bodyPr/>
        <a:lstStyle/>
        <a:p>
          <a:r>
            <a:rPr lang="bs-Latn-BA" sz="1600" dirty="0"/>
            <a:t>okvirne odluke obavezuju države članice u okviru rezultata koje trebaju postići, ali prepuštaju nacionalnim tijelima na odabir oblika i metoda. One nemaju direktan učinak.</a:t>
          </a:r>
        </a:p>
      </dgm:t>
    </dgm:pt>
    <dgm:pt modelId="{BA494389-AFB8-4871-9E43-221B5F27D7F7}" type="parTrans" cxnId="{1EE0D9F3-039E-4989-A123-ED9772E34671}">
      <dgm:prSet/>
      <dgm:spPr/>
      <dgm:t>
        <a:bodyPr/>
        <a:lstStyle/>
        <a:p>
          <a:endParaRPr lang="bs-Latn-BA"/>
        </a:p>
      </dgm:t>
    </dgm:pt>
    <dgm:pt modelId="{81BDEEC2-2509-428B-A97A-E6A3296756CC}" type="sibTrans" cxnId="{1EE0D9F3-039E-4989-A123-ED9772E34671}">
      <dgm:prSet/>
      <dgm:spPr/>
      <dgm:t>
        <a:bodyPr/>
        <a:lstStyle/>
        <a:p>
          <a:endParaRPr lang="bs-Latn-BA"/>
        </a:p>
      </dgm:t>
    </dgm:pt>
    <dgm:pt modelId="{2D9DC044-A9B5-4FA1-B826-2C79331D6A4E}">
      <dgm:prSet phldrT="[Tekst]" custT="1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bs-Latn-B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OKVIRNA ODLUKA 2001/220</a:t>
          </a:r>
        </a:p>
      </dgm:t>
    </dgm:pt>
    <dgm:pt modelId="{6F296E56-F408-4413-BEFA-660BC27897BE}" type="parTrans" cxnId="{633AB5F1-343B-4D4C-9489-657B8758784D}">
      <dgm:prSet/>
      <dgm:spPr/>
      <dgm:t>
        <a:bodyPr/>
        <a:lstStyle/>
        <a:p>
          <a:endParaRPr lang="bs-Latn-BA"/>
        </a:p>
      </dgm:t>
    </dgm:pt>
    <dgm:pt modelId="{D3021348-21D3-42AA-A2C3-FB184056F474}" type="sibTrans" cxnId="{633AB5F1-343B-4D4C-9489-657B8758784D}">
      <dgm:prSet/>
      <dgm:spPr/>
      <dgm:t>
        <a:bodyPr/>
        <a:lstStyle/>
        <a:p>
          <a:endParaRPr lang="bs-Latn-BA"/>
        </a:p>
      </dgm:t>
    </dgm:pt>
    <dgm:pt modelId="{CF980ADC-2ACF-45A5-A039-E9B630EB12C6}">
      <dgm:prSet phldrT="[Tekst]" custT="1"/>
      <dgm:spPr>
        <a:solidFill>
          <a:srgbClr val="FFFF9B">
            <a:alpha val="90000"/>
          </a:srgbClr>
        </a:solid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/>
          <a:contourClr>
            <a:schemeClr val="bg1"/>
          </a:contourClr>
        </a:sp3d>
      </dgm:spPr>
      <dgm:t>
        <a:bodyPr/>
        <a:lstStyle/>
        <a:p>
          <a:r>
            <a:rPr lang="bs-Latn-BA" sz="1600" dirty="0"/>
            <a:t>Okvirna odluka Vijeća o položaju žrtava u krivičnom postupku od 15. marta 2001. godine</a:t>
          </a:r>
        </a:p>
      </dgm:t>
    </dgm:pt>
    <dgm:pt modelId="{2826E301-62D9-4B17-8D5C-A5D2C6E158F2}" type="parTrans" cxnId="{B53C477B-2112-482E-A31D-6780709F4604}">
      <dgm:prSet/>
      <dgm:spPr/>
      <dgm:t>
        <a:bodyPr/>
        <a:lstStyle/>
        <a:p>
          <a:endParaRPr lang="bs-Latn-BA"/>
        </a:p>
      </dgm:t>
    </dgm:pt>
    <dgm:pt modelId="{77B87162-1865-4A6B-98B2-B2E1A85B9C41}" type="sibTrans" cxnId="{B53C477B-2112-482E-A31D-6780709F4604}">
      <dgm:prSet/>
      <dgm:spPr/>
      <dgm:t>
        <a:bodyPr/>
        <a:lstStyle/>
        <a:p>
          <a:endParaRPr lang="bs-Latn-BA"/>
        </a:p>
      </dgm:t>
    </dgm:pt>
    <dgm:pt modelId="{38F7F4EC-3637-43B8-9483-CC2EC84EEF9D}" type="pres">
      <dgm:prSet presAssocID="{17EBE4EA-84CC-4641-BCB6-1333BB371B88}" presName="linearFlow" presStyleCnt="0">
        <dgm:presLayoutVars>
          <dgm:dir/>
          <dgm:animLvl val="lvl"/>
          <dgm:resizeHandles val="exact"/>
        </dgm:presLayoutVars>
      </dgm:prSet>
      <dgm:spPr/>
    </dgm:pt>
    <dgm:pt modelId="{9F91601F-02B7-443A-A008-6BC3E0493199}" type="pres">
      <dgm:prSet presAssocID="{032A1D24-5018-4EDE-81CA-776E2DDB3B11}" presName="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C05686BF-EDF5-4C79-B3C3-09AA3918749A}" type="pres">
      <dgm:prSet presAssocID="{032A1D24-5018-4EDE-81CA-776E2DDB3B1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DA75605-0E2E-4C74-888E-00E834EBDF26}" type="pres">
      <dgm:prSet presAssocID="{032A1D24-5018-4EDE-81CA-776E2DDB3B11}" presName="descendantText" presStyleLbl="alignAcc1" presStyleIdx="0" presStyleCnt="3" custScaleY="127841">
        <dgm:presLayoutVars>
          <dgm:bulletEnabled val="1"/>
        </dgm:presLayoutVars>
      </dgm:prSet>
      <dgm:spPr/>
    </dgm:pt>
    <dgm:pt modelId="{E39BE066-7ACD-492E-8875-D0DC21333780}" type="pres">
      <dgm:prSet presAssocID="{30EA11F8-7856-4C7A-9D90-800140935AAB}" presName="sp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18F1B056-97DE-41EF-B098-7A0600FC7992}" type="pres">
      <dgm:prSet presAssocID="{64E3AEB4-92F4-4F86-B1C2-F7D1E022A097}" presName="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D83EC2D3-2B45-4474-A016-95C0520868FA}" type="pres">
      <dgm:prSet presAssocID="{64E3AEB4-92F4-4F86-B1C2-F7D1E022A09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4BD10357-4110-4BA3-9F90-D8D27080A75D}" type="pres">
      <dgm:prSet presAssocID="{64E3AEB4-92F4-4F86-B1C2-F7D1E022A097}" presName="descendantText" presStyleLbl="alignAcc1" presStyleIdx="1" presStyleCnt="3" custScaleY="121261">
        <dgm:presLayoutVars>
          <dgm:bulletEnabled val="1"/>
        </dgm:presLayoutVars>
      </dgm:prSet>
      <dgm:spPr/>
    </dgm:pt>
    <dgm:pt modelId="{CAB428B2-4AD2-411F-A8F0-16A4525D31FC}" type="pres">
      <dgm:prSet presAssocID="{F1492172-47C2-47DD-8792-6E06EB306DEE}" presName="sp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58447CC2-5D9F-4C61-BEB5-147A0B4DB6CE}" type="pres">
      <dgm:prSet presAssocID="{2D9DC044-A9B5-4FA1-B826-2C79331D6A4E}" presName="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65BEC05F-B9D6-4E1A-8314-B70D649FA5C8}" type="pres">
      <dgm:prSet presAssocID="{2D9DC044-A9B5-4FA1-B826-2C79331D6A4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632C687-1260-4581-801E-E734F0B06D57}" type="pres">
      <dgm:prSet presAssocID="{2D9DC044-A9B5-4FA1-B826-2C79331D6A4E}" presName="descendantText" presStyleLbl="alignAcc1" presStyleIdx="2" presStyleCnt="3" custScaleY="125170" custLinFactNeighborX="140" custLinFactNeighborY="-2939">
        <dgm:presLayoutVars>
          <dgm:bulletEnabled val="1"/>
        </dgm:presLayoutVars>
      </dgm:prSet>
      <dgm:spPr/>
    </dgm:pt>
  </dgm:ptLst>
  <dgm:cxnLst>
    <dgm:cxn modelId="{CDE72821-2B03-437E-9CEC-18F22DABF924}" type="presOf" srcId="{0EE2BCCD-D95E-4F56-9443-A49CD74E2BD8}" destId="{DDA75605-0E2E-4C74-888E-00E834EBDF26}" srcOrd="0" destOrd="0" presId="urn:microsoft.com/office/officeart/2005/8/layout/chevron2"/>
    <dgm:cxn modelId="{D37BCA22-2063-4A3D-AFDD-E513A971ADAE}" type="presOf" srcId="{64E3AEB4-92F4-4F86-B1C2-F7D1E022A097}" destId="{D83EC2D3-2B45-4474-A016-95C0520868FA}" srcOrd="0" destOrd="0" presId="urn:microsoft.com/office/officeart/2005/8/layout/chevron2"/>
    <dgm:cxn modelId="{906FE124-B36A-49A4-A106-B2B1F0234111}" srcId="{17EBE4EA-84CC-4641-BCB6-1333BB371B88}" destId="{032A1D24-5018-4EDE-81CA-776E2DDB3B11}" srcOrd="0" destOrd="0" parTransId="{006F09A3-D488-4039-89DE-DD0E17BF7D1A}" sibTransId="{30EA11F8-7856-4C7A-9D90-800140935AAB}"/>
    <dgm:cxn modelId="{514C743E-ABBA-4FCC-8C7C-8FF1148ABC29}" type="presOf" srcId="{032A1D24-5018-4EDE-81CA-776E2DDB3B11}" destId="{C05686BF-EDF5-4C79-B3C3-09AA3918749A}" srcOrd="0" destOrd="0" presId="urn:microsoft.com/office/officeart/2005/8/layout/chevron2"/>
    <dgm:cxn modelId="{B53C477B-2112-482E-A31D-6780709F4604}" srcId="{2D9DC044-A9B5-4FA1-B826-2C79331D6A4E}" destId="{CF980ADC-2ACF-45A5-A039-E9B630EB12C6}" srcOrd="0" destOrd="0" parTransId="{2826E301-62D9-4B17-8D5C-A5D2C6E158F2}" sibTransId="{77B87162-1865-4A6B-98B2-B2E1A85B9C41}"/>
    <dgm:cxn modelId="{BE847990-2BDF-4ABE-A946-DF1B4EC99832}" type="presOf" srcId="{17EBE4EA-84CC-4641-BCB6-1333BB371B88}" destId="{38F7F4EC-3637-43B8-9483-CC2EC84EEF9D}" srcOrd="0" destOrd="0" presId="urn:microsoft.com/office/officeart/2005/8/layout/chevron2"/>
    <dgm:cxn modelId="{A67C6697-FC9A-4E04-8889-A6BF6C28CD5F}" type="presOf" srcId="{CF980ADC-2ACF-45A5-A039-E9B630EB12C6}" destId="{1632C687-1260-4581-801E-E734F0B06D57}" srcOrd="0" destOrd="0" presId="urn:microsoft.com/office/officeart/2005/8/layout/chevron2"/>
    <dgm:cxn modelId="{CBBC399F-6B89-40DE-A93D-7F5F8E2FD070}" srcId="{032A1D24-5018-4EDE-81CA-776E2DDB3B11}" destId="{0EE2BCCD-D95E-4F56-9443-A49CD74E2BD8}" srcOrd="0" destOrd="0" parTransId="{72095B8E-6390-4B0A-AF05-C0E07DB0AFF8}" sibTransId="{8D36D377-0426-4681-B439-6693123C41E0}"/>
    <dgm:cxn modelId="{B6C1D4B7-1611-412C-BE15-71531474DC44}" type="presOf" srcId="{3A898609-125A-4923-948C-815083637CDF}" destId="{4BD10357-4110-4BA3-9F90-D8D27080A75D}" srcOrd="0" destOrd="0" presId="urn:microsoft.com/office/officeart/2005/8/layout/chevron2"/>
    <dgm:cxn modelId="{E9DD25BF-10B6-4813-B045-C032D0D99B42}" srcId="{17EBE4EA-84CC-4641-BCB6-1333BB371B88}" destId="{64E3AEB4-92F4-4F86-B1C2-F7D1E022A097}" srcOrd="1" destOrd="0" parTransId="{526FAAF2-54A7-448C-9DE9-8D63FAD28763}" sibTransId="{F1492172-47C2-47DD-8792-6E06EB306DEE}"/>
    <dgm:cxn modelId="{E60443DC-7D1A-42E5-915E-180C33C51EDA}" type="presOf" srcId="{2D9DC044-A9B5-4FA1-B826-2C79331D6A4E}" destId="{65BEC05F-B9D6-4E1A-8314-B70D649FA5C8}" srcOrd="0" destOrd="0" presId="urn:microsoft.com/office/officeart/2005/8/layout/chevron2"/>
    <dgm:cxn modelId="{633AB5F1-343B-4D4C-9489-657B8758784D}" srcId="{17EBE4EA-84CC-4641-BCB6-1333BB371B88}" destId="{2D9DC044-A9B5-4FA1-B826-2C79331D6A4E}" srcOrd="2" destOrd="0" parTransId="{6F296E56-F408-4413-BEFA-660BC27897BE}" sibTransId="{D3021348-21D3-42AA-A2C3-FB184056F474}"/>
    <dgm:cxn modelId="{1EE0D9F3-039E-4989-A123-ED9772E34671}" srcId="{64E3AEB4-92F4-4F86-B1C2-F7D1E022A097}" destId="{3A898609-125A-4923-948C-815083637CDF}" srcOrd="0" destOrd="0" parTransId="{BA494389-AFB8-4871-9E43-221B5F27D7F7}" sibTransId="{81BDEEC2-2509-428B-A97A-E6A3296756CC}"/>
    <dgm:cxn modelId="{D0F7BD5E-1193-4040-8FF8-7B3C17FCF6C0}" type="presParOf" srcId="{38F7F4EC-3637-43B8-9483-CC2EC84EEF9D}" destId="{9F91601F-02B7-443A-A008-6BC3E0493199}" srcOrd="0" destOrd="0" presId="urn:microsoft.com/office/officeart/2005/8/layout/chevron2"/>
    <dgm:cxn modelId="{FB7AE874-F7CF-45E7-BB17-139258CB295A}" type="presParOf" srcId="{9F91601F-02B7-443A-A008-6BC3E0493199}" destId="{C05686BF-EDF5-4C79-B3C3-09AA3918749A}" srcOrd="0" destOrd="0" presId="urn:microsoft.com/office/officeart/2005/8/layout/chevron2"/>
    <dgm:cxn modelId="{6CEB6168-AE47-4648-ACAC-B449F293B54D}" type="presParOf" srcId="{9F91601F-02B7-443A-A008-6BC3E0493199}" destId="{DDA75605-0E2E-4C74-888E-00E834EBDF26}" srcOrd="1" destOrd="0" presId="urn:microsoft.com/office/officeart/2005/8/layout/chevron2"/>
    <dgm:cxn modelId="{AC0DF668-A708-4677-B1C4-9BF487793119}" type="presParOf" srcId="{38F7F4EC-3637-43B8-9483-CC2EC84EEF9D}" destId="{E39BE066-7ACD-492E-8875-D0DC21333780}" srcOrd="1" destOrd="0" presId="urn:microsoft.com/office/officeart/2005/8/layout/chevron2"/>
    <dgm:cxn modelId="{0AD40D19-F8E4-4551-BE0D-202EF3C7AA47}" type="presParOf" srcId="{38F7F4EC-3637-43B8-9483-CC2EC84EEF9D}" destId="{18F1B056-97DE-41EF-B098-7A0600FC7992}" srcOrd="2" destOrd="0" presId="urn:microsoft.com/office/officeart/2005/8/layout/chevron2"/>
    <dgm:cxn modelId="{31633713-BA2A-4010-B1C3-18C4D1BA4291}" type="presParOf" srcId="{18F1B056-97DE-41EF-B098-7A0600FC7992}" destId="{D83EC2D3-2B45-4474-A016-95C0520868FA}" srcOrd="0" destOrd="0" presId="urn:microsoft.com/office/officeart/2005/8/layout/chevron2"/>
    <dgm:cxn modelId="{21E2253D-B6F2-4137-A90A-1C35A7E32564}" type="presParOf" srcId="{18F1B056-97DE-41EF-B098-7A0600FC7992}" destId="{4BD10357-4110-4BA3-9F90-D8D27080A75D}" srcOrd="1" destOrd="0" presId="urn:microsoft.com/office/officeart/2005/8/layout/chevron2"/>
    <dgm:cxn modelId="{DC977BD6-6728-4504-9130-F8A4D189F14C}" type="presParOf" srcId="{38F7F4EC-3637-43B8-9483-CC2EC84EEF9D}" destId="{CAB428B2-4AD2-411F-A8F0-16A4525D31FC}" srcOrd="3" destOrd="0" presId="urn:microsoft.com/office/officeart/2005/8/layout/chevron2"/>
    <dgm:cxn modelId="{8F71F1B2-F62C-4C29-A2A9-CC1B4144502B}" type="presParOf" srcId="{38F7F4EC-3637-43B8-9483-CC2EC84EEF9D}" destId="{58447CC2-5D9F-4C61-BEB5-147A0B4DB6CE}" srcOrd="4" destOrd="0" presId="urn:microsoft.com/office/officeart/2005/8/layout/chevron2"/>
    <dgm:cxn modelId="{81C3F31A-21C4-41BA-B7CC-D505FDE3571A}" type="presParOf" srcId="{58447CC2-5D9F-4C61-BEB5-147A0B4DB6CE}" destId="{65BEC05F-B9D6-4E1A-8314-B70D649FA5C8}" srcOrd="0" destOrd="0" presId="urn:microsoft.com/office/officeart/2005/8/layout/chevron2"/>
    <dgm:cxn modelId="{1694969E-4982-4DDF-A545-CCF15ECCF4FB}" type="presParOf" srcId="{58447CC2-5D9F-4C61-BEB5-147A0B4DB6CE}" destId="{1632C687-1260-4581-801E-E734F0B06D57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57B589-D2BE-4350-9F0E-729CC306521E}" type="doc">
      <dgm:prSet loTypeId="urn:microsoft.com/office/officeart/2005/8/layout/orgChart1" loCatId="hierarchy" qsTypeId="urn:microsoft.com/office/officeart/2005/8/quickstyle/3d7" qsCatId="3D" csTypeId="urn:microsoft.com/office/officeart/2005/8/colors/accent6_2" csCatId="accent6" phldr="1"/>
      <dgm:spPr/>
      <dgm:t>
        <a:bodyPr/>
        <a:lstStyle/>
        <a:p>
          <a:endParaRPr lang="bs-Latn-BA"/>
        </a:p>
      </dgm:t>
    </dgm:pt>
    <dgm:pt modelId="{5AF6330C-800E-4F62-A20A-934E798F7EAA}">
      <dgm:prSet phldrT="[Tekst]"/>
      <dgm:spPr>
        <a:solidFill>
          <a:srgbClr val="FFFF65"/>
        </a:solidFill>
        <a:ln>
          <a:solidFill>
            <a:schemeClr val="tx1"/>
          </a:solidFill>
        </a:ln>
      </dgm:spPr>
      <dgm:t>
        <a:bodyPr/>
        <a:lstStyle/>
        <a:p>
          <a:r>
            <a:rPr lang="bs-Latn-BA" dirty="0"/>
            <a:t>Ugovorom </a:t>
          </a:r>
          <a:r>
            <a:rPr lang="pl-PL" dirty="0"/>
            <a:t>o osnivanju Europske zajednice za atomsku energiju, 1952. godina</a:t>
          </a:r>
          <a:r>
            <a:rPr lang="bs-Latn-BA" dirty="0"/>
            <a:t> </a:t>
          </a:r>
        </a:p>
      </dgm:t>
    </dgm:pt>
    <dgm:pt modelId="{4350836F-268C-4A1D-9512-88CC542B9C42}" type="parTrans" cxnId="{C22AFE2D-E3E4-4672-89F9-0674F9606CE5}">
      <dgm:prSet/>
      <dgm:spPr/>
      <dgm:t>
        <a:bodyPr/>
        <a:lstStyle/>
        <a:p>
          <a:endParaRPr lang="bs-Latn-BA"/>
        </a:p>
      </dgm:t>
    </dgm:pt>
    <dgm:pt modelId="{F5A76F2D-88B9-4AE9-907D-9330E6F6C566}" type="sibTrans" cxnId="{C22AFE2D-E3E4-4672-89F9-0674F9606CE5}">
      <dgm:prSet/>
      <dgm:spPr/>
      <dgm:t>
        <a:bodyPr/>
        <a:lstStyle/>
        <a:p>
          <a:endParaRPr lang="bs-Latn-BA"/>
        </a:p>
      </dgm:t>
    </dgm:pt>
    <dgm:pt modelId="{4AEF81C9-0B98-4C83-8A65-185B48F8A8ED}">
      <dgm:prSet phldrT="[Tekst]"/>
      <dgm:spPr>
        <a:solidFill>
          <a:srgbClr val="FFFF65"/>
        </a:solidFill>
        <a:ln>
          <a:solidFill>
            <a:schemeClr val="tx1"/>
          </a:solidFill>
        </a:ln>
      </dgm:spPr>
      <dgm:t>
        <a:bodyPr/>
        <a:lstStyle/>
        <a:p>
          <a:r>
            <a:rPr lang="bs-Latn-BA" dirty="0"/>
            <a:t>Ugovorom o funkcionisanju Evropske unije, 1957. godina</a:t>
          </a:r>
        </a:p>
      </dgm:t>
    </dgm:pt>
    <dgm:pt modelId="{FCCBEEBC-9A57-4383-BFBC-2821D0528DD3}" type="parTrans" cxnId="{39D0798A-06ED-4A55-87C9-07D2D43D1140}">
      <dgm:prSet/>
      <dgm:spPr>
        <a:ln>
          <a:solidFill>
            <a:schemeClr val="tx1"/>
          </a:solidFill>
        </a:ln>
      </dgm:spPr>
      <dgm:t>
        <a:bodyPr/>
        <a:lstStyle/>
        <a:p>
          <a:endParaRPr lang="bs-Latn-BA"/>
        </a:p>
      </dgm:t>
    </dgm:pt>
    <dgm:pt modelId="{21029644-2586-4F18-B88E-C8627F338AAB}" type="sibTrans" cxnId="{39D0798A-06ED-4A55-87C9-07D2D43D1140}">
      <dgm:prSet/>
      <dgm:spPr/>
      <dgm:t>
        <a:bodyPr/>
        <a:lstStyle/>
        <a:p>
          <a:endParaRPr lang="bs-Latn-BA"/>
        </a:p>
      </dgm:t>
    </dgm:pt>
    <dgm:pt modelId="{F584FED5-04A8-471B-BF87-69F146FD7711}">
      <dgm:prSet/>
      <dgm:spPr>
        <a:solidFill>
          <a:srgbClr val="FFFF65"/>
        </a:solidFill>
        <a:ln>
          <a:solidFill>
            <a:schemeClr val="tx1"/>
          </a:solidFill>
        </a:ln>
      </dgm:spPr>
      <dgm:t>
        <a:bodyPr/>
        <a:lstStyle/>
        <a:p>
          <a:r>
            <a:rPr lang="bs-Latn-BA" dirty="0"/>
            <a:t>Ugovorom o Evropskoj uniji, 1992. godina</a:t>
          </a:r>
        </a:p>
      </dgm:t>
    </dgm:pt>
    <dgm:pt modelId="{D1880A3E-1C4F-4ED1-B02B-88C74E7F7501}" type="parTrans" cxnId="{12796441-A0D9-4809-864B-7A3D592A1B6C}">
      <dgm:prSet/>
      <dgm:spPr>
        <a:ln>
          <a:solidFill>
            <a:schemeClr val="tx1"/>
          </a:solidFill>
        </a:ln>
      </dgm:spPr>
      <dgm:t>
        <a:bodyPr/>
        <a:lstStyle/>
        <a:p>
          <a:endParaRPr lang="bs-Latn-BA"/>
        </a:p>
      </dgm:t>
    </dgm:pt>
    <dgm:pt modelId="{23951F36-09AC-4898-8B87-9E658C85AB99}" type="sibTrans" cxnId="{12796441-A0D9-4809-864B-7A3D592A1B6C}">
      <dgm:prSet/>
      <dgm:spPr/>
      <dgm:t>
        <a:bodyPr/>
        <a:lstStyle/>
        <a:p>
          <a:endParaRPr lang="bs-Latn-BA"/>
        </a:p>
      </dgm:t>
    </dgm:pt>
    <dgm:pt modelId="{49322401-AD01-4975-824A-DE2D7096264F}" type="pres">
      <dgm:prSet presAssocID="{F557B589-D2BE-4350-9F0E-729CC30652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49BE7E9-0896-4EA0-B57D-D40D0F8A00C9}" type="pres">
      <dgm:prSet presAssocID="{5AF6330C-800E-4F62-A20A-934E798F7EAA}" presName="hierRoot1" presStyleCnt="0">
        <dgm:presLayoutVars>
          <dgm:hierBranch val="init"/>
        </dgm:presLayoutVars>
      </dgm:prSet>
      <dgm:spPr/>
    </dgm:pt>
    <dgm:pt modelId="{2D8B7C4C-5338-4B17-BC07-9003C4543455}" type="pres">
      <dgm:prSet presAssocID="{5AF6330C-800E-4F62-A20A-934E798F7EAA}" presName="rootComposite1" presStyleCnt="0"/>
      <dgm:spPr/>
    </dgm:pt>
    <dgm:pt modelId="{29FB7BF4-81CD-4920-ADE9-DC528B4A524C}" type="pres">
      <dgm:prSet presAssocID="{5AF6330C-800E-4F62-A20A-934E798F7EAA}" presName="rootText1" presStyleLbl="node0" presStyleIdx="0" presStyleCnt="1" custScaleX="136263">
        <dgm:presLayoutVars>
          <dgm:chPref val="3"/>
        </dgm:presLayoutVars>
      </dgm:prSet>
      <dgm:spPr/>
    </dgm:pt>
    <dgm:pt modelId="{E93540DC-0D58-4532-81A5-879A6134BAE1}" type="pres">
      <dgm:prSet presAssocID="{5AF6330C-800E-4F62-A20A-934E798F7EAA}" presName="rootConnector1" presStyleLbl="node1" presStyleIdx="0" presStyleCnt="0"/>
      <dgm:spPr/>
    </dgm:pt>
    <dgm:pt modelId="{1A1E13DF-DBEF-4DB1-890B-57C9EF81E9AD}" type="pres">
      <dgm:prSet presAssocID="{5AF6330C-800E-4F62-A20A-934E798F7EAA}" presName="hierChild2" presStyleCnt="0"/>
      <dgm:spPr/>
    </dgm:pt>
    <dgm:pt modelId="{DDB330DC-9AF5-4D07-9143-F5027B5380B8}" type="pres">
      <dgm:prSet presAssocID="{FCCBEEBC-9A57-4383-BFBC-2821D0528DD3}" presName="Name37" presStyleLbl="parChTrans1D2" presStyleIdx="0" presStyleCnt="2"/>
      <dgm:spPr/>
    </dgm:pt>
    <dgm:pt modelId="{BC50C11E-2D4C-4E9D-B2F5-7679C85BC037}" type="pres">
      <dgm:prSet presAssocID="{4AEF81C9-0B98-4C83-8A65-185B48F8A8ED}" presName="hierRoot2" presStyleCnt="0">
        <dgm:presLayoutVars>
          <dgm:hierBranch val="init"/>
        </dgm:presLayoutVars>
      </dgm:prSet>
      <dgm:spPr/>
    </dgm:pt>
    <dgm:pt modelId="{5F8770D5-C939-430D-B3BE-1585328163C4}" type="pres">
      <dgm:prSet presAssocID="{4AEF81C9-0B98-4C83-8A65-185B48F8A8ED}" presName="rootComposite" presStyleCnt="0"/>
      <dgm:spPr/>
    </dgm:pt>
    <dgm:pt modelId="{A1C561F7-7A1D-4523-B6DB-E0190F396D17}" type="pres">
      <dgm:prSet presAssocID="{4AEF81C9-0B98-4C83-8A65-185B48F8A8ED}" presName="rootText" presStyleLbl="node2" presStyleIdx="0" presStyleCnt="2">
        <dgm:presLayoutVars>
          <dgm:chPref val="3"/>
        </dgm:presLayoutVars>
      </dgm:prSet>
      <dgm:spPr/>
    </dgm:pt>
    <dgm:pt modelId="{A80744C6-401D-4FD7-8FBC-4F9FE6BDC13F}" type="pres">
      <dgm:prSet presAssocID="{4AEF81C9-0B98-4C83-8A65-185B48F8A8ED}" presName="rootConnector" presStyleLbl="node2" presStyleIdx="0" presStyleCnt="2"/>
      <dgm:spPr/>
    </dgm:pt>
    <dgm:pt modelId="{B0E0F495-4ACA-48D4-A311-1EAC426925F8}" type="pres">
      <dgm:prSet presAssocID="{4AEF81C9-0B98-4C83-8A65-185B48F8A8ED}" presName="hierChild4" presStyleCnt="0"/>
      <dgm:spPr/>
    </dgm:pt>
    <dgm:pt modelId="{F4F67576-9C52-49D3-A8CE-C28299FD14A3}" type="pres">
      <dgm:prSet presAssocID="{4AEF81C9-0B98-4C83-8A65-185B48F8A8ED}" presName="hierChild5" presStyleCnt="0"/>
      <dgm:spPr/>
    </dgm:pt>
    <dgm:pt modelId="{176B7A77-228E-45DB-B198-49FE6ECDA1BE}" type="pres">
      <dgm:prSet presAssocID="{D1880A3E-1C4F-4ED1-B02B-88C74E7F7501}" presName="Name37" presStyleLbl="parChTrans1D2" presStyleIdx="1" presStyleCnt="2"/>
      <dgm:spPr/>
    </dgm:pt>
    <dgm:pt modelId="{0EF97307-722A-420D-8407-F8AE5447A3C4}" type="pres">
      <dgm:prSet presAssocID="{F584FED5-04A8-471B-BF87-69F146FD7711}" presName="hierRoot2" presStyleCnt="0">
        <dgm:presLayoutVars>
          <dgm:hierBranch val="init"/>
        </dgm:presLayoutVars>
      </dgm:prSet>
      <dgm:spPr/>
    </dgm:pt>
    <dgm:pt modelId="{343D6FFE-EFC7-4F93-A33B-87FBA14703BA}" type="pres">
      <dgm:prSet presAssocID="{F584FED5-04A8-471B-BF87-69F146FD7711}" presName="rootComposite" presStyleCnt="0"/>
      <dgm:spPr/>
    </dgm:pt>
    <dgm:pt modelId="{2C06C9B6-0CA8-45C7-9109-2BF8612BF052}" type="pres">
      <dgm:prSet presAssocID="{F584FED5-04A8-471B-BF87-69F146FD7711}" presName="rootText" presStyleLbl="node2" presStyleIdx="1" presStyleCnt="2">
        <dgm:presLayoutVars>
          <dgm:chPref val="3"/>
        </dgm:presLayoutVars>
      </dgm:prSet>
      <dgm:spPr/>
    </dgm:pt>
    <dgm:pt modelId="{48FE1534-0BCF-477D-B844-376DCFBB5199}" type="pres">
      <dgm:prSet presAssocID="{F584FED5-04A8-471B-BF87-69F146FD7711}" presName="rootConnector" presStyleLbl="node2" presStyleIdx="1" presStyleCnt="2"/>
      <dgm:spPr/>
    </dgm:pt>
    <dgm:pt modelId="{C3771829-52C6-4AEA-A35C-74D5EF780A9D}" type="pres">
      <dgm:prSet presAssocID="{F584FED5-04A8-471B-BF87-69F146FD7711}" presName="hierChild4" presStyleCnt="0"/>
      <dgm:spPr/>
    </dgm:pt>
    <dgm:pt modelId="{C8AB7142-BA2B-4E54-A0F1-AC8121D01435}" type="pres">
      <dgm:prSet presAssocID="{F584FED5-04A8-471B-BF87-69F146FD7711}" presName="hierChild5" presStyleCnt="0"/>
      <dgm:spPr/>
    </dgm:pt>
    <dgm:pt modelId="{C6E2DBF3-566B-422E-8DC7-B085987A3B84}" type="pres">
      <dgm:prSet presAssocID="{5AF6330C-800E-4F62-A20A-934E798F7EAA}" presName="hierChild3" presStyleCnt="0"/>
      <dgm:spPr/>
    </dgm:pt>
  </dgm:ptLst>
  <dgm:cxnLst>
    <dgm:cxn modelId="{AF84CC12-13B4-43A1-A754-9E29C0B4660F}" type="presOf" srcId="{5AF6330C-800E-4F62-A20A-934E798F7EAA}" destId="{E93540DC-0D58-4532-81A5-879A6134BAE1}" srcOrd="1" destOrd="0" presId="urn:microsoft.com/office/officeart/2005/8/layout/orgChart1"/>
    <dgm:cxn modelId="{2ED2461F-F10A-49D1-9266-DBFA1C10A9BB}" type="presOf" srcId="{F584FED5-04A8-471B-BF87-69F146FD7711}" destId="{2C06C9B6-0CA8-45C7-9109-2BF8612BF052}" srcOrd="0" destOrd="0" presId="urn:microsoft.com/office/officeart/2005/8/layout/orgChart1"/>
    <dgm:cxn modelId="{C22AFE2D-E3E4-4672-89F9-0674F9606CE5}" srcId="{F557B589-D2BE-4350-9F0E-729CC306521E}" destId="{5AF6330C-800E-4F62-A20A-934E798F7EAA}" srcOrd="0" destOrd="0" parTransId="{4350836F-268C-4A1D-9512-88CC542B9C42}" sibTransId="{F5A76F2D-88B9-4AE9-907D-9330E6F6C566}"/>
    <dgm:cxn modelId="{A0830B37-BDCD-4411-BF8F-58DFCDC917C7}" type="presOf" srcId="{F584FED5-04A8-471B-BF87-69F146FD7711}" destId="{48FE1534-0BCF-477D-B844-376DCFBB5199}" srcOrd="1" destOrd="0" presId="urn:microsoft.com/office/officeart/2005/8/layout/orgChart1"/>
    <dgm:cxn modelId="{12796441-A0D9-4809-864B-7A3D592A1B6C}" srcId="{5AF6330C-800E-4F62-A20A-934E798F7EAA}" destId="{F584FED5-04A8-471B-BF87-69F146FD7711}" srcOrd="1" destOrd="0" parTransId="{D1880A3E-1C4F-4ED1-B02B-88C74E7F7501}" sibTransId="{23951F36-09AC-4898-8B87-9E658C85AB99}"/>
    <dgm:cxn modelId="{38FE3744-7CEF-44B5-86E1-CA4EA66E041C}" type="presOf" srcId="{4AEF81C9-0B98-4C83-8A65-185B48F8A8ED}" destId="{A80744C6-401D-4FD7-8FBC-4F9FE6BDC13F}" srcOrd="1" destOrd="0" presId="urn:microsoft.com/office/officeart/2005/8/layout/orgChart1"/>
    <dgm:cxn modelId="{39D0798A-06ED-4A55-87C9-07D2D43D1140}" srcId="{5AF6330C-800E-4F62-A20A-934E798F7EAA}" destId="{4AEF81C9-0B98-4C83-8A65-185B48F8A8ED}" srcOrd="0" destOrd="0" parTransId="{FCCBEEBC-9A57-4383-BFBC-2821D0528DD3}" sibTransId="{21029644-2586-4F18-B88E-C8627F338AAB}"/>
    <dgm:cxn modelId="{775FA48D-0526-4083-A13C-D64357E8748F}" type="presOf" srcId="{F557B589-D2BE-4350-9F0E-729CC306521E}" destId="{49322401-AD01-4975-824A-DE2D7096264F}" srcOrd="0" destOrd="0" presId="urn:microsoft.com/office/officeart/2005/8/layout/orgChart1"/>
    <dgm:cxn modelId="{7C515A93-609F-4FB4-94D2-FD42209C4C67}" type="presOf" srcId="{D1880A3E-1C4F-4ED1-B02B-88C74E7F7501}" destId="{176B7A77-228E-45DB-B198-49FE6ECDA1BE}" srcOrd="0" destOrd="0" presId="urn:microsoft.com/office/officeart/2005/8/layout/orgChart1"/>
    <dgm:cxn modelId="{339536D5-00C5-4716-B4DE-D0DD678A76F9}" type="presOf" srcId="{4AEF81C9-0B98-4C83-8A65-185B48F8A8ED}" destId="{A1C561F7-7A1D-4523-B6DB-E0190F396D17}" srcOrd="0" destOrd="0" presId="urn:microsoft.com/office/officeart/2005/8/layout/orgChart1"/>
    <dgm:cxn modelId="{846A05E0-B949-4994-936F-545D0BF19516}" type="presOf" srcId="{5AF6330C-800E-4F62-A20A-934E798F7EAA}" destId="{29FB7BF4-81CD-4920-ADE9-DC528B4A524C}" srcOrd="0" destOrd="0" presId="urn:microsoft.com/office/officeart/2005/8/layout/orgChart1"/>
    <dgm:cxn modelId="{E76916F7-4B8A-454E-80AB-10DB60A3DD13}" type="presOf" srcId="{FCCBEEBC-9A57-4383-BFBC-2821D0528DD3}" destId="{DDB330DC-9AF5-4D07-9143-F5027B5380B8}" srcOrd="0" destOrd="0" presId="urn:microsoft.com/office/officeart/2005/8/layout/orgChart1"/>
    <dgm:cxn modelId="{55FF2BB7-5F02-40DC-9717-E5BE50E0BBF6}" type="presParOf" srcId="{49322401-AD01-4975-824A-DE2D7096264F}" destId="{949BE7E9-0896-4EA0-B57D-D40D0F8A00C9}" srcOrd="0" destOrd="0" presId="urn:microsoft.com/office/officeart/2005/8/layout/orgChart1"/>
    <dgm:cxn modelId="{FC1E8634-7675-4B3B-ADC4-2F00A0F4FD9D}" type="presParOf" srcId="{949BE7E9-0896-4EA0-B57D-D40D0F8A00C9}" destId="{2D8B7C4C-5338-4B17-BC07-9003C4543455}" srcOrd="0" destOrd="0" presId="urn:microsoft.com/office/officeart/2005/8/layout/orgChart1"/>
    <dgm:cxn modelId="{F6ECB006-A6D6-4CD6-A3F4-CA0259A964E7}" type="presParOf" srcId="{2D8B7C4C-5338-4B17-BC07-9003C4543455}" destId="{29FB7BF4-81CD-4920-ADE9-DC528B4A524C}" srcOrd="0" destOrd="0" presId="urn:microsoft.com/office/officeart/2005/8/layout/orgChart1"/>
    <dgm:cxn modelId="{45DD5C73-C0D6-49F6-A9A8-C1AD234FFB68}" type="presParOf" srcId="{2D8B7C4C-5338-4B17-BC07-9003C4543455}" destId="{E93540DC-0D58-4532-81A5-879A6134BAE1}" srcOrd="1" destOrd="0" presId="urn:microsoft.com/office/officeart/2005/8/layout/orgChart1"/>
    <dgm:cxn modelId="{4F19381A-03C5-4392-9C23-60CFEBB4CFE6}" type="presParOf" srcId="{949BE7E9-0896-4EA0-B57D-D40D0F8A00C9}" destId="{1A1E13DF-DBEF-4DB1-890B-57C9EF81E9AD}" srcOrd="1" destOrd="0" presId="urn:microsoft.com/office/officeart/2005/8/layout/orgChart1"/>
    <dgm:cxn modelId="{F92D0328-7545-498A-839D-3DDD0959FF20}" type="presParOf" srcId="{1A1E13DF-DBEF-4DB1-890B-57C9EF81E9AD}" destId="{DDB330DC-9AF5-4D07-9143-F5027B5380B8}" srcOrd="0" destOrd="0" presId="urn:microsoft.com/office/officeart/2005/8/layout/orgChart1"/>
    <dgm:cxn modelId="{1894D33C-5A45-47B1-AC59-BA5F099389D5}" type="presParOf" srcId="{1A1E13DF-DBEF-4DB1-890B-57C9EF81E9AD}" destId="{BC50C11E-2D4C-4E9D-B2F5-7679C85BC037}" srcOrd="1" destOrd="0" presId="urn:microsoft.com/office/officeart/2005/8/layout/orgChart1"/>
    <dgm:cxn modelId="{3F776D4E-2321-4E07-B03A-075C2F704DF8}" type="presParOf" srcId="{BC50C11E-2D4C-4E9D-B2F5-7679C85BC037}" destId="{5F8770D5-C939-430D-B3BE-1585328163C4}" srcOrd="0" destOrd="0" presId="urn:microsoft.com/office/officeart/2005/8/layout/orgChart1"/>
    <dgm:cxn modelId="{888370F7-05EC-40CA-B32D-FB59A310E2F6}" type="presParOf" srcId="{5F8770D5-C939-430D-B3BE-1585328163C4}" destId="{A1C561F7-7A1D-4523-B6DB-E0190F396D17}" srcOrd="0" destOrd="0" presId="urn:microsoft.com/office/officeart/2005/8/layout/orgChart1"/>
    <dgm:cxn modelId="{0581521E-892C-4440-92E5-CDDC1243667C}" type="presParOf" srcId="{5F8770D5-C939-430D-B3BE-1585328163C4}" destId="{A80744C6-401D-4FD7-8FBC-4F9FE6BDC13F}" srcOrd="1" destOrd="0" presId="urn:microsoft.com/office/officeart/2005/8/layout/orgChart1"/>
    <dgm:cxn modelId="{63085FD6-88EB-433E-8943-65EBF523B323}" type="presParOf" srcId="{BC50C11E-2D4C-4E9D-B2F5-7679C85BC037}" destId="{B0E0F495-4ACA-48D4-A311-1EAC426925F8}" srcOrd="1" destOrd="0" presId="urn:microsoft.com/office/officeart/2005/8/layout/orgChart1"/>
    <dgm:cxn modelId="{BA54329E-2C55-45C2-9A24-6B67D5CA0BB1}" type="presParOf" srcId="{BC50C11E-2D4C-4E9D-B2F5-7679C85BC037}" destId="{F4F67576-9C52-49D3-A8CE-C28299FD14A3}" srcOrd="2" destOrd="0" presId="urn:microsoft.com/office/officeart/2005/8/layout/orgChart1"/>
    <dgm:cxn modelId="{F2190BD6-43E3-47A4-890C-06976A6E65FA}" type="presParOf" srcId="{1A1E13DF-DBEF-4DB1-890B-57C9EF81E9AD}" destId="{176B7A77-228E-45DB-B198-49FE6ECDA1BE}" srcOrd="2" destOrd="0" presId="urn:microsoft.com/office/officeart/2005/8/layout/orgChart1"/>
    <dgm:cxn modelId="{621C8A67-CE31-4612-AB9F-DE745FEBF956}" type="presParOf" srcId="{1A1E13DF-DBEF-4DB1-890B-57C9EF81E9AD}" destId="{0EF97307-722A-420D-8407-F8AE5447A3C4}" srcOrd="3" destOrd="0" presId="urn:microsoft.com/office/officeart/2005/8/layout/orgChart1"/>
    <dgm:cxn modelId="{D6317C07-8A64-4115-A250-E62401ED0902}" type="presParOf" srcId="{0EF97307-722A-420D-8407-F8AE5447A3C4}" destId="{343D6FFE-EFC7-4F93-A33B-87FBA14703BA}" srcOrd="0" destOrd="0" presId="urn:microsoft.com/office/officeart/2005/8/layout/orgChart1"/>
    <dgm:cxn modelId="{1C2AC987-0973-440D-8BC2-0997010C7DF7}" type="presParOf" srcId="{343D6FFE-EFC7-4F93-A33B-87FBA14703BA}" destId="{2C06C9B6-0CA8-45C7-9109-2BF8612BF052}" srcOrd="0" destOrd="0" presId="urn:microsoft.com/office/officeart/2005/8/layout/orgChart1"/>
    <dgm:cxn modelId="{EC22B011-A9E9-4925-81E0-7484A5AB366C}" type="presParOf" srcId="{343D6FFE-EFC7-4F93-A33B-87FBA14703BA}" destId="{48FE1534-0BCF-477D-B844-376DCFBB5199}" srcOrd="1" destOrd="0" presId="urn:microsoft.com/office/officeart/2005/8/layout/orgChart1"/>
    <dgm:cxn modelId="{914F071C-B6BB-424E-8FA5-98270DB3D895}" type="presParOf" srcId="{0EF97307-722A-420D-8407-F8AE5447A3C4}" destId="{C3771829-52C6-4AEA-A35C-74D5EF780A9D}" srcOrd="1" destOrd="0" presId="urn:microsoft.com/office/officeart/2005/8/layout/orgChart1"/>
    <dgm:cxn modelId="{4327286F-F12A-4632-BA28-141143B541B6}" type="presParOf" srcId="{0EF97307-722A-420D-8407-F8AE5447A3C4}" destId="{C8AB7142-BA2B-4E54-A0F1-AC8121D01435}" srcOrd="2" destOrd="0" presId="urn:microsoft.com/office/officeart/2005/8/layout/orgChart1"/>
    <dgm:cxn modelId="{72A59745-0531-406E-9A2A-E0AE2E230DDE}" type="presParOf" srcId="{949BE7E9-0896-4EA0-B57D-D40D0F8A00C9}" destId="{C6E2DBF3-566B-422E-8DC7-B085987A3B8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84FE4A-0467-407D-8C4F-F5980F5141C6}" type="doc">
      <dgm:prSet loTypeId="urn:microsoft.com/office/officeart/2005/8/layout/arrow3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bs-Latn-BA"/>
        </a:p>
      </dgm:t>
    </dgm:pt>
    <dgm:pt modelId="{F5F8ACAE-30CF-4648-B222-A89E75E9363E}">
      <dgm:prSet phldrT="[Tekst]" custT="1"/>
      <dgm:spPr/>
      <dgm:t>
        <a:bodyPr/>
        <a:lstStyle/>
        <a:p>
          <a:r>
            <a:rPr lang="bs-Latn-BA" sz="2000" dirty="0"/>
            <a:t>postoji li </a:t>
          </a:r>
          <a:r>
            <a:rPr lang="bs-Latn-BA" sz="2000" b="1" dirty="0"/>
            <a:t>obaveza</a:t>
          </a:r>
          <a:r>
            <a:rPr lang="bs-Latn-BA" sz="2000" dirty="0"/>
            <a:t> nacionalnih sudova da tumače svoje domaće pravo u skladu sa odredbama okvirnih odluka?</a:t>
          </a:r>
        </a:p>
      </dgm:t>
    </dgm:pt>
    <dgm:pt modelId="{78446988-6C86-4908-A2DA-52EE5A666F22}" type="parTrans" cxnId="{F8A01C1F-522D-46A5-9F31-1D0E6D14A4DB}">
      <dgm:prSet/>
      <dgm:spPr/>
      <dgm:t>
        <a:bodyPr/>
        <a:lstStyle/>
        <a:p>
          <a:endParaRPr lang="bs-Latn-BA"/>
        </a:p>
      </dgm:t>
    </dgm:pt>
    <dgm:pt modelId="{84637A54-A63E-4039-9C1D-EC09E3BD09CF}" type="sibTrans" cxnId="{F8A01C1F-522D-46A5-9F31-1D0E6D14A4DB}">
      <dgm:prSet/>
      <dgm:spPr/>
      <dgm:t>
        <a:bodyPr/>
        <a:lstStyle/>
        <a:p>
          <a:endParaRPr lang="bs-Latn-BA"/>
        </a:p>
      </dgm:t>
    </dgm:pt>
    <dgm:pt modelId="{13D592A3-CF1E-4D4A-947F-D48C48A0A9CA}">
      <dgm:prSet phldrT="[Tekst]" custT="1"/>
      <dgm:spPr/>
      <dgm:t>
        <a:bodyPr/>
        <a:lstStyle/>
        <a:p>
          <a:r>
            <a:rPr lang="bs-Latn-BA" sz="2000" dirty="0"/>
            <a:t>kako izvrštiti </a:t>
          </a:r>
          <a:r>
            <a:rPr lang="bs-Latn-BA" sz="2000" b="1" dirty="0"/>
            <a:t>tumačenje </a:t>
          </a:r>
          <a:r>
            <a:rPr lang="bs-Latn-BA" sz="2000" dirty="0"/>
            <a:t>odredbi članova 2., 3. i 8. Okvirne odluke 2001/220 te iste primijeniti u konkretnom slučaju?</a:t>
          </a:r>
        </a:p>
      </dgm:t>
    </dgm:pt>
    <dgm:pt modelId="{FF110A62-808B-486D-B931-42A72A3F8EBD}" type="parTrans" cxnId="{04B03BE0-7981-4601-8C3E-CD190159F08E}">
      <dgm:prSet/>
      <dgm:spPr/>
      <dgm:t>
        <a:bodyPr/>
        <a:lstStyle/>
        <a:p>
          <a:endParaRPr lang="bs-Latn-BA"/>
        </a:p>
      </dgm:t>
    </dgm:pt>
    <dgm:pt modelId="{AAD927A9-A502-40A5-A1E0-C8C9D274C426}" type="sibTrans" cxnId="{04B03BE0-7981-4601-8C3E-CD190159F08E}">
      <dgm:prSet/>
      <dgm:spPr/>
      <dgm:t>
        <a:bodyPr/>
        <a:lstStyle/>
        <a:p>
          <a:endParaRPr lang="bs-Latn-BA"/>
        </a:p>
      </dgm:t>
    </dgm:pt>
    <dgm:pt modelId="{712338C7-3076-469C-8FC5-DA1F079183CE}" type="pres">
      <dgm:prSet presAssocID="{3C84FE4A-0467-407D-8C4F-F5980F5141C6}" presName="compositeShape" presStyleCnt="0">
        <dgm:presLayoutVars>
          <dgm:chMax val="2"/>
          <dgm:dir/>
          <dgm:resizeHandles val="exact"/>
        </dgm:presLayoutVars>
      </dgm:prSet>
      <dgm:spPr/>
    </dgm:pt>
    <dgm:pt modelId="{150E6807-2CFF-449E-8837-F74EB60ECE1E}" type="pres">
      <dgm:prSet presAssocID="{3C84FE4A-0467-407D-8C4F-F5980F5141C6}" presName="divider" presStyleLbl="fgShp" presStyleIdx="0" presStyleCnt="1"/>
      <dgm:spPr/>
    </dgm:pt>
    <dgm:pt modelId="{EC877EFF-D747-41FA-9316-DE9F6B30862E}" type="pres">
      <dgm:prSet presAssocID="{F5F8ACAE-30CF-4648-B222-A89E75E9363E}" presName="downArrow" presStyleLbl="node1" presStyleIdx="0" presStyleCnt="2" custScaleY="125916"/>
      <dgm:spPr/>
    </dgm:pt>
    <dgm:pt modelId="{03A14048-F93E-4BAD-9FAD-FD6F38E11B35}" type="pres">
      <dgm:prSet presAssocID="{F5F8ACAE-30CF-4648-B222-A89E75E9363E}" presName="downArrowText" presStyleLbl="revTx" presStyleIdx="0" presStyleCnt="2" custScaleX="175581">
        <dgm:presLayoutVars>
          <dgm:bulletEnabled val="1"/>
        </dgm:presLayoutVars>
      </dgm:prSet>
      <dgm:spPr/>
    </dgm:pt>
    <dgm:pt modelId="{23092F7F-843E-4421-B74E-238843F6F8BF}" type="pres">
      <dgm:prSet presAssocID="{13D592A3-CF1E-4D4A-947F-D48C48A0A9CA}" presName="upArrow" presStyleLbl="node1" presStyleIdx="1" presStyleCnt="2" custScaleY="130261"/>
      <dgm:spPr/>
    </dgm:pt>
    <dgm:pt modelId="{21F5199A-6B1A-4C3A-BB56-9D6D2446B675}" type="pres">
      <dgm:prSet presAssocID="{13D592A3-CF1E-4D4A-947F-D48C48A0A9CA}" presName="upArrowText" presStyleLbl="revTx" presStyleIdx="1" presStyleCnt="2" custScaleX="139099">
        <dgm:presLayoutVars>
          <dgm:bulletEnabled val="1"/>
        </dgm:presLayoutVars>
      </dgm:prSet>
      <dgm:spPr/>
    </dgm:pt>
  </dgm:ptLst>
  <dgm:cxnLst>
    <dgm:cxn modelId="{DBB82302-D6B7-4FCD-A4E7-AE4CA27E2757}" type="presOf" srcId="{F5F8ACAE-30CF-4648-B222-A89E75E9363E}" destId="{03A14048-F93E-4BAD-9FAD-FD6F38E11B35}" srcOrd="0" destOrd="0" presId="urn:microsoft.com/office/officeart/2005/8/layout/arrow3"/>
    <dgm:cxn modelId="{F8A01C1F-522D-46A5-9F31-1D0E6D14A4DB}" srcId="{3C84FE4A-0467-407D-8C4F-F5980F5141C6}" destId="{F5F8ACAE-30CF-4648-B222-A89E75E9363E}" srcOrd="0" destOrd="0" parTransId="{78446988-6C86-4908-A2DA-52EE5A666F22}" sibTransId="{84637A54-A63E-4039-9C1D-EC09E3BD09CF}"/>
    <dgm:cxn modelId="{34AB5F53-D195-4B8C-A374-AE67FD7D13FF}" type="presOf" srcId="{3C84FE4A-0467-407D-8C4F-F5980F5141C6}" destId="{712338C7-3076-469C-8FC5-DA1F079183CE}" srcOrd="0" destOrd="0" presId="urn:microsoft.com/office/officeart/2005/8/layout/arrow3"/>
    <dgm:cxn modelId="{60AFA1A7-8F3D-4E16-87BB-71F3C0569C29}" type="presOf" srcId="{13D592A3-CF1E-4D4A-947F-D48C48A0A9CA}" destId="{21F5199A-6B1A-4C3A-BB56-9D6D2446B675}" srcOrd="0" destOrd="0" presId="urn:microsoft.com/office/officeart/2005/8/layout/arrow3"/>
    <dgm:cxn modelId="{04B03BE0-7981-4601-8C3E-CD190159F08E}" srcId="{3C84FE4A-0467-407D-8C4F-F5980F5141C6}" destId="{13D592A3-CF1E-4D4A-947F-D48C48A0A9CA}" srcOrd="1" destOrd="0" parTransId="{FF110A62-808B-486D-B931-42A72A3F8EBD}" sibTransId="{AAD927A9-A502-40A5-A1E0-C8C9D274C426}"/>
    <dgm:cxn modelId="{622CCB8E-E278-474A-BD57-D7F89BE3245B}" type="presParOf" srcId="{712338C7-3076-469C-8FC5-DA1F079183CE}" destId="{150E6807-2CFF-449E-8837-F74EB60ECE1E}" srcOrd="0" destOrd="0" presId="urn:microsoft.com/office/officeart/2005/8/layout/arrow3"/>
    <dgm:cxn modelId="{C55F01D0-45A8-41AC-AC28-AE3CB03177EC}" type="presParOf" srcId="{712338C7-3076-469C-8FC5-DA1F079183CE}" destId="{EC877EFF-D747-41FA-9316-DE9F6B30862E}" srcOrd="1" destOrd="0" presId="urn:microsoft.com/office/officeart/2005/8/layout/arrow3"/>
    <dgm:cxn modelId="{E922D943-0394-4281-9AB4-403F7D87D47E}" type="presParOf" srcId="{712338C7-3076-469C-8FC5-DA1F079183CE}" destId="{03A14048-F93E-4BAD-9FAD-FD6F38E11B35}" srcOrd="2" destOrd="0" presId="urn:microsoft.com/office/officeart/2005/8/layout/arrow3"/>
    <dgm:cxn modelId="{D75016FF-9950-43AC-B9B8-036E6190ABDF}" type="presParOf" srcId="{712338C7-3076-469C-8FC5-DA1F079183CE}" destId="{23092F7F-843E-4421-B74E-238843F6F8BF}" srcOrd="3" destOrd="0" presId="urn:microsoft.com/office/officeart/2005/8/layout/arrow3"/>
    <dgm:cxn modelId="{D0EB5D58-EE14-494D-9CD9-08E2B569299B}" type="presParOf" srcId="{712338C7-3076-469C-8FC5-DA1F079183CE}" destId="{21F5199A-6B1A-4C3A-BB56-9D6D2446B675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258D7F-FB4A-46C6-A41F-9A05CCEF1F98}" type="doc">
      <dgm:prSet loTypeId="urn:microsoft.com/office/officeart/2009/3/layout/PlusandMinus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bs-Latn-BA"/>
        </a:p>
      </dgm:t>
    </dgm:pt>
    <dgm:pt modelId="{39286ADF-988E-432D-B090-B300C010F2CF}">
      <dgm:prSet phldrT="[Tekst]" custT="1"/>
      <dgm:spPr/>
      <dgm:t>
        <a:bodyPr/>
        <a:lstStyle/>
        <a:p>
          <a:pPr algn="ctr"/>
          <a:r>
            <a:rPr lang="bs-Latn-BA" sz="2000" b="0" i="0" u="none" strike="noStrike" baseline="0" dirty="0">
              <a:latin typeface="+mj-lt"/>
            </a:rPr>
            <a:t>iskaz koji je dat tokom prethodnog istražnog postupka, </a:t>
          </a:r>
          <a:r>
            <a:rPr lang="bs-Latn-BA" sz="2000" b="1" i="0" u="none" strike="noStrike" baseline="0" dirty="0">
              <a:latin typeface="+mj-lt"/>
            </a:rPr>
            <a:t>mora biti ponovljen na javnoj raspravi da bi stekao potpunu dokaznu vrijednost. </a:t>
          </a:r>
          <a:endParaRPr lang="bs-Latn-BA" sz="2000" dirty="0"/>
        </a:p>
      </dgm:t>
    </dgm:pt>
    <dgm:pt modelId="{E957BE93-4A8A-4C0D-A50C-BDB49F3F9001}" type="parTrans" cxnId="{C8136725-E244-4229-82E1-9F50A76DCBC8}">
      <dgm:prSet/>
      <dgm:spPr/>
      <dgm:t>
        <a:bodyPr/>
        <a:lstStyle/>
        <a:p>
          <a:endParaRPr lang="bs-Latn-BA"/>
        </a:p>
      </dgm:t>
    </dgm:pt>
    <dgm:pt modelId="{D397DEFF-F997-4137-B53E-79416385C724}" type="sibTrans" cxnId="{C8136725-E244-4229-82E1-9F50A76DCBC8}">
      <dgm:prSet/>
      <dgm:spPr/>
      <dgm:t>
        <a:bodyPr/>
        <a:lstStyle/>
        <a:p>
          <a:endParaRPr lang="bs-Latn-BA"/>
        </a:p>
      </dgm:t>
    </dgm:pt>
    <dgm:pt modelId="{10B1255C-62AB-4E41-A647-8229BB71A51A}">
      <dgm:prSet phldrT="[Tekst]" custT="1"/>
      <dgm:spPr/>
      <dgm:t>
        <a:bodyPr/>
        <a:lstStyle/>
        <a:p>
          <a:pPr algn="ctr"/>
          <a:r>
            <a:rPr lang="bs-Latn-BA" sz="2000" dirty="0"/>
            <a:t>iskaz koji je dat samo jedanput tokom prethodnog istražnog postupka </a:t>
          </a:r>
          <a:r>
            <a:rPr lang="bs-Latn-BA" sz="2000" b="1" dirty="0"/>
            <a:t>ima istu dokaznu vrijednost,</a:t>
          </a:r>
          <a:r>
            <a:rPr lang="bs-Latn-BA" sz="2000" dirty="0"/>
            <a:t> naročito uzimajući u obzir </a:t>
          </a:r>
          <a:r>
            <a:rPr lang="bs-Latn-BA" sz="2000" b="1" dirty="0"/>
            <a:t>žrtvu krivičnog djela.</a:t>
          </a:r>
        </a:p>
      </dgm:t>
    </dgm:pt>
    <dgm:pt modelId="{F42B35F1-7FC5-4206-BAB5-4BE912788838}" type="parTrans" cxnId="{7CE4EA01-53CF-4301-B37E-1AB23327E626}">
      <dgm:prSet/>
      <dgm:spPr/>
      <dgm:t>
        <a:bodyPr/>
        <a:lstStyle/>
        <a:p>
          <a:endParaRPr lang="bs-Latn-BA"/>
        </a:p>
      </dgm:t>
    </dgm:pt>
    <dgm:pt modelId="{0D1F2E5B-AD15-42B6-938F-AEBC920EB16A}" type="sibTrans" cxnId="{7CE4EA01-53CF-4301-B37E-1AB23327E626}">
      <dgm:prSet/>
      <dgm:spPr/>
      <dgm:t>
        <a:bodyPr/>
        <a:lstStyle/>
        <a:p>
          <a:endParaRPr lang="bs-Latn-BA"/>
        </a:p>
      </dgm:t>
    </dgm:pt>
    <dgm:pt modelId="{F3CEBF1C-43C7-45E6-85E4-7D471AA8D740}" type="pres">
      <dgm:prSet presAssocID="{B0258D7F-FB4A-46C6-A41F-9A05CCEF1F98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4B6A5742-B647-4997-8468-8A0D411B57F2}" type="pres">
      <dgm:prSet presAssocID="{B0258D7F-FB4A-46C6-A41F-9A05CCEF1F98}" presName="Background" presStyleLbl="bgImgPlace1" presStyleIdx="0" presStyleCnt="1"/>
      <dgm:spPr>
        <a:solidFill>
          <a:srgbClr val="FFFFB9"/>
        </a:solidFill>
        <a:ln>
          <a:solidFill>
            <a:schemeClr val="tx1">
              <a:lumMod val="95000"/>
              <a:lumOff val="5000"/>
            </a:schemeClr>
          </a:solidFill>
        </a:ln>
      </dgm:spPr>
    </dgm:pt>
    <dgm:pt modelId="{B093885E-42B1-46FE-966D-011B3EA7B4EB}" type="pres">
      <dgm:prSet presAssocID="{B0258D7F-FB4A-46C6-A41F-9A05CCEF1F98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6F9250A9-D4A2-418A-8DF2-2AB7308A28C0}" type="pres">
      <dgm:prSet presAssocID="{B0258D7F-FB4A-46C6-A41F-9A05CCEF1F98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DB180D96-F969-48D1-AEB3-7EDCA4C7567D}" type="pres">
      <dgm:prSet presAssocID="{B0258D7F-FB4A-46C6-A41F-9A05CCEF1F98}" presName="Plus" presStyleLbl="alignNode1" presStyleIdx="0" presStyleCnt="2" custLinFactX="204104" custLinFactNeighborX="300000" custLinFactNeighborY="6156"/>
      <dgm:spPr>
        <a:solidFill>
          <a:srgbClr val="FFFF9B"/>
        </a:solidFill>
        <a:ln>
          <a:solidFill>
            <a:schemeClr val="tx1"/>
          </a:solidFill>
        </a:ln>
      </dgm:spPr>
    </dgm:pt>
    <dgm:pt modelId="{8AFBCC62-90C7-4E8A-BA44-967898357BFB}" type="pres">
      <dgm:prSet presAssocID="{B0258D7F-FB4A-46C6-A41F-9A05CCEF1F98}" presName="Minus" presStyleLbl="alignNode1" presStyleIdx="1" presStyleCnt="2" custScaleX="135747" custScaleY="88805" custLinFactX="-200000" custLinFactNeighborX="-298110" custLinFactNeighborY="-12401"/>
      <dgm:spPr>
        <a:solidFill>
          <a:srgbClr val="FFFF9B"/>
        </a:solidFill>
        <a:ln>
          <a:solidFill>
            <a:schemeClr val="tx1">
              <a:lumMod val="95000"/>
              <a:lumOff val="5000"/>
            </a:schemeClr>
          </a:solidFill>
        </a:ln>
      </dgm:spPr>
    </dgm:pt>
    <dgm:pt modelId="{3AD68D53-8180-451E-AD1A-7CCEC5ADA356}" type="pres">
      <dgm:prSet presAssocID="{B0258D7F-FB4A-46C6-A41F-9A05CCEF1F98}" presName="Divider" presStyleLbl="parChTrans1D1" presStyleIdx="0" presStyleCnt="1"/>
      <dgm:spPr>
        <a:ln>
          <a:solidFill>
            <a:schemeClr val="tx1">
              <a:lumMod val="95000"/>
              <a:lumOff val="5000"/>
            </a:schemeClr>
          </a:solidFill>
        </a:ln>
      </dgm:spPr>
    </dgm:pt>
  </dgm:ptLst>
  <dgm:cxnLst>
    <dgm:cxn modelId="{7CE4EA01-53CF-4301-B37E-1AB23327E626}" srcId="{B0258D7F-FB4A-46C6-A41F-9A05CCEF1F98}" destId="{10B1255C-62AB-4E41-A647-8229BB71A51A}" srcOrd="1" destOrd="0" parTransId="{F42B35F1-7FC5-4206-BAB5-4BE912788838}" sibTransId="{0D1F2E5B-AD15-42B6-938F-AEBC920EB16A}"/>
    <dgm:cxn modelId="{C8136725-E244-4229-82E1-9F50A76DCBC8}" srcId="{B0258D7F-FB4A-46C6-A41F-9A05CCEF1F98}" destId="{39286ADF-988E-432D-B090-B300C010F2CF}" srcOrd="0" destOrd="0" parTransId="{E957BE93-4A8A-4C0D-A50C-BDB49F3F9001}" sibTransId="{D397DEFF-F997-4137-B53E-79416385C724}"/>
    <dgm:cxn modelId="{E19C9835-0598-4748-B5FD-441E25ACD662}" type="presOf" srcId="{10B1255C-62AB-4E41-A647-8229BB71A51A}" destId="{6F9250A9-D4A2-418A-8DF2-2AB7308A28C0}" srcOrd="0" destOrd="0" presId="urn:microsoft.com/office/officeart/2009/3/layout/PlusandMinus"/>
    <dgm:cxn modelId="{03135F72-AE5C-4315-8BB5-DCE9890B1C8D}" type="presOf" srcId="{39286ADF-988E-432D-B090-B300C010F2CF}" destId="{B093885E-42B1-46FE-966D-011B3EA7B4EB}" srcOrd="0" destOrd="0" presId="urn:microsoft.com/office/officeart/2009/3/layout/PlusandMinus"/>
    <dgm:cxn modelId="{BDA6A787-2E61-47EE-99B4-417D288833E1}" type="presOf" srcId="{B0258D7F-FB4A-46C6-A41F-9A05CCEF1F98}" destId="{F3CEBF1C-43C7-45E6-85E4-7D471AA8D740}" srcOrd="0" destOrd="0" presId="urn:microsoft.com/office/officeart/2009/3/layout/PlusandMinus"/>
    <dgm:cxn modelId="{4345A14F-5DFC-42B3-8072-D6D1058DAA02}" type="presParOf" srcId="{F3CEBF1C-43C7-45E6-85E4-7D471AA8D740}" destId="{4B6A5742-B647-4997-8468-8A0D411B57F2}" srcOrd="0" destOrd="0" presId="urn:microsoft.com/office/officeart/2009/3/layout/PlusandMinus"/>
    <dgm:cxn modelId="{CBF54AE6-EDAB-4E21-B297-B030203667A2}" type="presParOf" srcId="{F3CEBF1C-43C7-45E6-85E4-7D471AA8D740}" destId="{B093885E-42B1-46FE-966D-011B3EA7B4EB}" srcOrd="1" destOrd="0" presId="urn:microsoft.com/office/officeart/2009/3/layout/PlusandMinus"/>
    <dgm:cxn modelId="{A666E23D-D0D6-426C-88CA-E3FE0DC4A4A4}" type="presParOf" srcId="{F3CEBF1C-43C7-45E6-85E4-7D471AA8D740}" destId="{6F9250A9-D4A2-418A-8DF2-2AB7308A28C0}" srcOrd="2" destOrd="0" presId="urn:microsoft.com/office/officeart/2009/3/layout/PlusandMinus"/>
    <dgm:cxn modelId="{DFAD8608-932C-4708-9790-87722C776BB3}" type="presParOf" srcId="{F3CEBF1C-43C7-45E6-85E4-7D471AA8D740}" destId="{DB180D96-F969-48D1-AEB3-7EDCA4C7567D}" srcOrd="3" destOrd="0" presId="urn:microsoft.com/office/officeart/2009/3/layout/PlusandMinus"/>
    <dgm:cxn modelId="{4B38595C-5FD6-4507-9FBE-D0C0C6DCEB5C}" type="presParOf" srcId="{F3CEBF1C-43C7-45E6-85E4-7D471AA8D740}" destId="{8AFBCC62-90C7-4E8A-BA44-967898357BFB}" srcOrd="4" destOrd="0" presId="urn:microsoft.com/office/officeart/2009/3/layout/PlusandMinus"/>
    <dgm:cxn modelId="{E9779F28-E68C-403A-BBC4-003C98D1D77C}" type="presParOf" srcId="{F3CEBF1C-43C7-45E6-85E4-7D471AA8D740}" destId="{3AD68D53-8180-451E-AD1A-7CCEC5ADA356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6A53674-0016-4A8F-88B8-10CADABE0937}" type="doc">
      <dgm:prSet loTypeId="urn:microsoft.com/office/officeart/2009/layout/CircleArrowProcess" loCatId="cycl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bs-Latn-BA"/>
        </a:p>
      </dgm:t>
    </dgm:pt>
    <dgm:pt modelId="{534A1A3F-94C2-4A7E-9E30-DC505A5142FE}">
      <dgm:prSet phldrT="[Tekst]" custT="1"/>
      <dgm:spPr/>
      <dgm:t>
        <a:bodyPr/>
        <a:lstStyle/>
        <a:p>
          <a:r>
            <a:rPr lang="bs-Latn-BA" sz="1400" dirty="0"/>
            <a:t>Djeca jesu ranjiva kategorija.</a:t>
          </a:r>
        </a:p>
      </dgm:t>
    </dgm:pt>
    <dgm:pt modelId="{CBEF072F-F8CC-4D42-852F-A4B21AFE352E}" type="parTrans" cxnId="{F41951D6-D333-4C44-B2AD-AE5E26A87BAF}">
      <dgm:prSet/>
      <dgm:spPr/>
      <dgm:t>
        <a:bodyPr/>
        <a:lstStyle/>
        <a:p>
          <a:endParaRPr lang="bs-Latn-BA"/>
        </a:p>
      </dgm:t>
    </dgm:pt>
    <dgm:pt modelId="{E9BC182F-EE49-4F91-9B34-7E0D72A4E52C}" type="sibTrans" cxnId="{F41951D6-D333-4C44-B2AD-AE5E26A87BAF}">
      <dgm:prSet/>
      <dgm:spPr/>
      <dgm:t>
        <a:bodyPr/>
        <a:lstStyle/>
        <a:p>
          <a:endParaRPr lang="bs-Latn-BA"/>
        </a:p>
      </dgm:t>
    </dgm:pt>
    <dgm:pt modelId="{E63E9F2A-4D4A-4881-B433-A7A2E7BF2795}">
      <dgm:prSet phldrT="[Tekst]" custT="1"/>
      <dgm:spPr/>
      <dgm:t>
        <a:bodyPr/>
        <a:lstStyle/>
        <a:p>
          <a:r>
            <a:rPr lang="bs-Latn-BA" sz="1400" dirty="0"/>
            <a:t>Iskaz dat u istrazi je valjan dokaz.</a:t>
          </a:r>
        </a:p>
      </dgm:t>
    </dgm:pt>
    <dgm:pt modelId="{909599FE-7096-4542-BF9D-51B6DEF290AC}" type="parTrans" cxnId="{DBD7D54C-CFDB-4672-B1B2-7928D1CF0173}">
      <dgm:prSet/>
      <dgm:spPr/>
      <dgm:t>
        <a:bodyPr/>
        <a:lstStyle/>
        <a:p>
          <a:endParaRPr lang="bs-Latn-BA"/>
        </a:p>
      </dgm:t>
    </dgm:pt>
    <dgm:pt modelId="{53B42BD0-7C79-40F5-AF1A-0D899989D6CC}" type="sibTrans" cxnId="{DBD7D54C-CFDB-4672-B1B2-7928D1CF0173}">
      <dgm:prSet/>
      <dgm:spPr/>
      <dgm:t>
        <a:bodyPr/>
        <a:lstStyle/>
        <a:p>
          <a:endParaRPr lang="bs-Latn-BA"/>
        </a:p>
      </dgm:t>
    </dgm:pt>
    <dgm:pt modelId="{8A94BDED-E02E-4398-B841-83AA8F7A92E0}">
      <dgm:prSet phldrT="[Tekst]" custT="1"/>
      <dgm:spPr/>
      <dgm:t>
        <a:bodyPr/>
        <a:lstStyle/>
        <a:p>
          <a:r>
            <a:rPr lang="bs-Latn-BA" sz="1400" dirty="0"/>
            <a:t>Nacionalni sud mora omogućiti </a:t>
          </a:r>
          <a:br>
            <a:rPr lang="bs-Latn-BA" sz="1400" dirty="0"/>
          </a:br>
          <a:r>
            <a:rPr lang="bs-Latn-BA" sz="1400" dirty="0"/>
            <a:t>davanje iskaza van javne rasprave.</a:t>
          </a:r>
        </a:p>
      </dgm:t>
    </dgm:pt>
    <dgm:pt modelId="{60ED8FDB-66E8-4F13-9CE6-16DF8738C7C7}" type="parTrans" cxnId="{6FF14466-DA7B-4E0A-A1BB-1CC20F9FB134}">
      <dgm:prSet/>
      <dgm:spPr/>
      <dgm:t>
        <a:bodyPr/>
        <a:lstStyle/>
        <a:p>
          <a:endParaRPr lang="bs-Latn-BA"/>
        </a:p>
      </dgm:t>
    </dgm:pt>
    <dgm:pt modelId="{FB6FBC23-B846-4F91-9082-76BC1AE7BDC9}" type="sibTrans" cxnId="{6FF14466-DA7B-4E0A-A1BB-1CC20F9FB134}">
      <dgm:prSet/>
      <dgm:spPr/>
      <dgm:t>
        <a:bodyPr/>
        <a:lstStyle/>
        <a:p>
          <a:endParaRPr lang="bs-Latn-BA"/>
        </a:p>
      </dgm:t>
    </dgm:pt>
    <dgm:pt modelId="{D42A311F-1495-4414-95ED-506D36AC37C1}">
      <dgm:prSet phldrT="[Tekst]" custT="1"/>
      <dgm:spPr/>
      <dgm:t>
        <a:bodyPr/>
        <a:lstStyle/>
        <a:p>
          <a:r>
            <a:rPr lang="bs-Latn-BA" sz="1400" dirty="0"/>
            <a:t>Nacionalno pravo treba interpretirati </a:t>
          </a:r>
          <a:br>
            <a:rPr lang="bs-Latn-BA" sz="1400" dirty="0"/>
          </a:br>
          <a:r>
            <a:rPr lang="bs-Latn-BA" sz="1400" dirty="0"/>
            <a:t>u skladu sa Okvirnom odlukom</a:t>
          </a:r>
        </a:p>
      </dgm:t>
    </dgm:pt>
    <dgm:pt modelId="{46989AAC-E05B-4EC3-97EA-E25C7958475B}" type="parTrans" cxnId="{F2B6ED2C-E3F3-4FF9-B919-5AC45C347CCF}">
      <dgm:prSet/>
      <dgm:spPr/>
      <dgm:t>
        <a:bodyPr/>
        <a:lstStyle/>
        <a:p>
          <a:endParaRPr lang="bs-Latn-BA"/>
        </a:p>
      </dgm:t>
    </dgm:pt>
    <dgm:pt modelId="{F8ABCCDB-74BA-4A41-A93F-86766CEDBF65}" type="sibTrans" cxnId="{F2B6ED2C-E3F3-4FF9-B919-5AC45C347CCF}">
      <dgm:prSet/>
      <dgm:spPr/>
      <dgm:t>
        <a:bodyPr/>
        <a:lstStyle/>
        <a:p>
          <a:endParaRPr lang="bs-Latn-BA"/>
        </a:p>
      </dgm:t>
    </dgm:pt>
    <dgm:pt modelId="{C75B646A-2B7F-4C40-9EE2-AC0000748BEB}" type="pres">
      <dgm:prSet presAssocID="{96A53674-0016-4A8F-88B8-10CADABE093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E98124D-3D66-4538-8C14-AA63D8166DAF}" type="pres">
      <dgm:prSet presAssocID="{534A1A3F-94C2-4A7E-9E30-DC505A5142FE}" presName="Accent1" presStyleCnt="0"/>
      <dgm:spPr/>
    </dgm:pt>
    <dgm:pt modelId="{853FB3FA-922F-47D0-BB7F-6C07FFDDEF9F}" type="pres">
      <dgm:prSet presAssocID="{534A1A3F-94C2-4A7E-9E30-DC505A5142FE}" presName="Accent" presStyleLbl="node1" presStyleIdx="0" presStyleCnt="4" custAng="0" custLinFactNeighborX="2193" custLinFactNeighborY="365"/>
      <dgm:spPr>
        <a:solidFill>
          <a:srgbClr val="FFE285"/>
        </a:solidFill>
        <a:ln>
          <a:solidFill>
            <a:schemeClr val="tx1"/>
          </a:solidFill>
        </a:ln>
      </dgm:spPr>
    </dgm:pt>
    <dgm:pt modelId="{46C50CCD-9201-468F-A65D-E178943F87D3}" type="pres">
      <dgm:prSet presAssocID="{534A1A3F-94C2-4A7E-9E30-DC505A5142FE}" presName="Parent1" presStyleLbl="revTx" presStyleIdx="0" presStyleCnt="4" custScaleX="196417" custLinFactNeighborX="-58289" custLinFactNeighborY="18340">
        <dgm:presLayoutVars>
          <dgm:chMax val="1"/>
          <dgm:chPref val="1"/>
          <dgm:bulletEnabled val="1"/>
        </dgm:presLayoutVars>
      </dgm:prSet>
      <dgm:spPr/>
    </dgm:pt>
    <dgm:pt modelId="{3118918F-3CB8-4FB9-87F2-37B330BB341C}" type="pres">
      <dgm:prSet presAssocID="{E63E9F2A-4D4A-4881-B433-A7A2E7BF2795}" presName="Accent2" presStyleCnt="0"/>
      <dgm:spPr/>
    </dgm:pt>
    <dgm:pt modelId="{58FD0126-D526-42F3-99DE-298A25495E8B}" type="pres">
      <dgm:prSet presAssocID="{E63E9F2A-4D4A-4881-B433-A7A2E7BF2795}" presName="Accent" presStyleLbl="node1" presStyleIdx="1" presStyleCnt="4"/>
      <dgm:spPr>
        <a:xfrm>
          <a:off x="1114907" y="1114596"/>
          <a:ext cx="1939416" cy="193961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FFE285"/>
        </a:solidFill>
        <a:ln>
          <a:solidFill>
            <a:schemeClr val="tx1"/>
          </a:solidFill>
        </a:ln>
      </dgm:spPr>
    </dgm:pt>
    <dgm:pt modelId="{9A2ACC75-AEEB-4946-ADD3-7816B384D12E}" type="pres">
      <dgm:prSet presAssocID="{E63E9F2A-4D4A-4881-B433-A7A2E7BF2795}" presName="Parent2" presStyleLbl="revTx" presStyleIdx="1" presStyleCnt="4" custScaleX="192885" custLinFactNeighborX="53704" custLinFactNeighborY="0">
        <dgm:presLayoutVars>
          <dgm:chMax val="1"/>
          <dgm:chPref val="1"/>
          <dgm:bulletEnabled val="1"/>
        </dgm:presLayoutVars>
      </dgm:prSet>
      <dgm:spPr/>
    </dgm:pt>
    <dgm:pt modelId="{6E863268-3E97-48FC-A11C-3A62018B68BB}" type="pres">
      <dgm:prSet presAssocID="{8A94BDED-E02E-4398-B841-83AA8F7A92E0}" presName="Accent3" presStyleCnt="0"/>
      <dgm:spPr/>
    </dgm:pt>
    <dgm:pt modelId="{D7E39199-DD14-4DC6-9B86-70A16072CFDF}" type="pres">
      <dgm:prSet presAssocID="{8A94BDED-E02E-4398-B841-83AA8F7A92E0}" presName="Accent" presStyleLbl="node1" presStyleIdx="2" presStyleCnt="4"/>
      <dgm:spPr>
        <a:xfrm>
          <a:off x="1653694" y="2233307"/>
          <a:ext cx="1939416" cy="193961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FFE285"/>
        </a:solidFill>
        <a:ln>
          <a:solidFill>
            <a:schemeClr val="tx1"/>
          </a:solidFill>
        </a:ln>
      </dgm:spPr>
    </dgm:pt>
    <dgm:pt modelId="{D22B15AE-AF6E-4A94-92F0-0D349D6A8948}" type="pres">
      <dgm:prSet presAssocID="{8A94BDED-E02E-4398-B841-83AA8F7A92E0}" presName="Parent3" presStyleLbl="revTx" presStyleIdx="2" presStyleCnt="4" custScaleX="305137" custLinFactNeighborX="-96276" custLinFactNeighborY="-1310">
        <dgm:presLayoutVars>
          <dgm:chMax val="1"/>
          <dgm:chPref val="1"/>
          <dgm:bulletEnabled val="1"/>
        </dgm:presLayoutVars>
      </dgm:prSet>
      <dgm:spPr/>
    </dgm:pt>
    <dgm:pt modelId="{E8B9FC46-5BDB-4F9A-B929-674076ED2F19}" type="pres">
      <dgm:prSet presAssocID="{D42A311F-1495-4414-95ED-506D36AC37C1}" presName="Accent4" presStyleCnt="0"/>
      <dgm:spPr/>
    </dgm:pt>
    <dgm:pt modelId="{439C2EA2-7239-4432-B078-CA878539546C}" type="pres">
      <dgm:prSet presAssocID="{D42A311F-1495-4414-95ED-506D36AC37C1}" presName="Accent" presStyleLbl="node1" presStyleIdx="3" presStyleCnt="4"/>
      <dgm:spPr>
        <a:xfrm>
          <a:off x="1253151" y="3476491"/>
          <a:ext cx="1666202" cy="166700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FFE285"/>
        </a:solidFill>
        <a:ln>
          <a:solidFill>
            <a:schemeClr val="tx1"/>
          </a:solidFill>
        </a:ln>
      </dgm:spPr>
    </dgm:pt>
    <dgm:pt modelId="{273C0FC4-D217-420B-B800-17C3101F8A53}" type="pres">
      <dgm:prSet presAssocID="{D42A311F-1495-4414-95ED-506D36AC37C1}" presName="Parent4" presStyleLbl="revTx" presStyleIdx="3" presStyleCnt="4" custScaleX="282586" custLinFactNeighborX="79867" custLinFactNeighborY="-22270">
        <dgm:presLayoutVars>
          <dgm:chMax val="1"/>
          <dgm:chPref val="1"/>
          <dgm:bulletEnabled val="1"/>
        </dgm:presLayoutVars>
      </dgm:prSet>
      <dgm:spPr/>
    </dgm:pt>
  </dgm:ptLst>
  <dgm:cxnLst>
    <dgm:cxn modelId="{12E97A0C-1C7F-48F7-AEF4-8AE1CCC9361B}" type="presOf" srcId="{8A94BDED-E02E-4398-B841-83AA8F7A92E0}" destId="{D22B15AE-AF6E-4A94-92F0-0D349D6A8948}" srcOrd="0" destOrd="0" presId="urn:microsoft.com/office/officeart/2009/layout/CircleArrowProcess"/>
    <dgm:cxn modelId="{2F521D1D-1CDA-493F-9076-9BA0FA2F0770}" type="presOf" srcId="{534A1A3F-94C2-4A7E-9E30-DC505A5142FE}" destId="{46C50CCD-9201-468F-A65D-E178943F87D3}" srcOrd="0" destOrd="0" presId="urn:microsoft.com/office/officeart/2009/layout/CircleArrowProcess"/>
    <dgm:cxn modelId="{F2B6ED2C-E3F3-4FF9-B919-5AC45C347CCF}" srcId="{96A53674-0016-4A8F-88B8-10CADABE0937}" destId="{D42A311F-1495-4414-95ED-506D36AC37C1}" srcOrd="3" destOrd="0" parTransId="{46989AAC-E05B-4EC3-97EA-E25C7958475B}" sibTransId="{F8ABCCDB-74BA-4A41-A93F-86766CEDBF65}"/>
    <dgm:cxn modelId="{6FF14466-DA7B-4E0A-A1BB-1CC20F9FB134}" srcId="{96A53674-0016-4A8F-88B8-10CADABE0937}" destId="{8A94BDED-E02E-4398-B841-83AA8F7A92E0}" srcOrd="2" destOrd="0" parTransId="{60ED8FDB-66E8-4F13-9CE6-16DF8738C7C7}" sibTransId="{FB6FBC23-B846-4F91-9082-76BC1AE7BDC9}"/>
    <dgm:cxn modelId="{DBD7D54C-CFDB-4672-B1B2-7928D1CF0173}" srcId="{96A53674-0016-4A8F-88B8-10CADABE0937}" destId="{E63E9F2A-4D4A-4881-B433-A7A2E7BF2795}" srcOrd="1" destOrd="0" parTransId="{909599FE-7096-4542-BF9D-51B6DEF290AC}" sibTransId="{53B42BD0-7C79-40F5-AF1A-0D899989D6CC}"/>
    <dgm:cxn modelId="{EDE6CC80-EAD4-4D0A-BF5B-6A454CFC16D8}" type="presOf" srcId="{D42A311F-1495-4414-95ED-506D36AC37C1}" destId="{273C0FC4-D217-420B-B800-17C3101F8A53}" srcOrd="0" destOrd="0" presId="urn:microsoft.com/office/officeart/2009/layout/CircleArrowProcess"/>
    <dgm:cxn modelId="{4BC38F81-C1E8-4354-9BD0-E770ADE2F54B}" type="presOf" srcId="{96A53674-0016-4A8F-88B8-10CADABE0937}" destId="{C75B646A-2B7F-4C40-9EE2-AC0000748BEB}" srcOrd="0" destOrd="0" presId="urn:microsoft.com/office/officeart/2009/layout/CircleArrowProcess"/>
    <dgm:cxn modelId="{F7A7189C-8D51-48DA-AFA5-32508F84125B}" type="presOf" srcId="{E63E9F2A-4D4A-4881-B433-A7A2E7BF2795}" destId="{9A2ACC75-AEEB-4946-ADD3-7816B384D12E}" srcOrd="0" destOrd="0" presId="urn:microsoft.com/office/officeart/2009/layout/CircleArrowProcess"/>
    <dgm:cxn modelId="{F41951D6-D333-4C44-B2AD-AE5E26A87BAF}" srcId="{96A53674-0016-4A8F-88B8-10CADABE0937}" destId="{534A1A3F-94C2-4A7E-9E30-DC505A5142FE}" srcOrd="0" destOrd="0" parTransId="{CBEF072F-F8CC-4D42-852F-A4B21AFE352E}" sibTransId="{E9BC182F-EE49-4F91-9B34-7E0D72A4E52C}"/>
    <dgm:cxn modelId="{FCBF08A7-2D98-478B-B2EF-9BBC1D31C5D5}" type="presParOf" srcId="{C75B646A-2B7F-4C40-9EE2-AC0000748BEB}" destId="{EE98124D-3D66-4538-8C14-AA63D8166DAF}" srcOrd="0" destOrd="0" presId="urn:microsoft.com/office/officeart/2009/layout/CircleArrowProcess"/>
    <dgm:cxn modelId="{731AFB09-CF8C-4E9E-860A-E8CEC29ED9DE}" type="presParOf" srcId="{EE98124D-3D66-4538-8C14-AA63D8166DAF}" destId="{853FB3FA-922F-47D0-BB7F-6C07FFDDEF9F}" srcOrd="0" destOrd="0" presId="urn:microsoft.com/office/officeart/2009/layout/CircleArrowProcess"/>
    <dgm:cxn modelId="{6D1F92E7-0B53-4FA8-BA7F-52596D917C52}" type="presParOf" srcId="{C75B646A-2B7F-4C40-9EE2-AC0000748BEB}" destId="{46C50CCD-9201-468F-A65D-E178943F87D3}" srcOrd="1" destOrd="0" presId="urn:microsoft.com/office/officeart/2009/layout/CircleArrowProcess"/>
    <dgm:cxn modelId="{F06887BD-32A3-42BF-B538-6C8CB95FA9DA}" type="presParOf" srcId="{C75B646A-2B7F-4C40-9EE2-AC0000748BEB}" destId="{3118918F-3CB8-4FB9-87F2-37B330BB341C}" srcOrd="2" destOrd="0" presId="urn:microsoft.com/office/officeart/2009/layout/CircleArrowProcess"/>
    <dgm:cxn modelId="{1CB4DD4A-6B48-4893-B096-48503DAD0BDC}" type="presParOf" srcId="{3118918F-3CB8-4FB9-87F2-37B330BB341C}" destId="{58FD0126-D526-42F3-99DE-298A25495E8B}" srcOrd="0" destOrd="0" presId="urn:microsoft.com/office/officeart/2009/layout/CircleArrowProcess"/>
    <dgm:cxn modelId="{68C3F0B6-685D-44B3-8C6A-C83590F2A6D7}" type="presParOf" srcId="{C75B646A-2B7F-4C40-9EE2-AC0000748BEB}" destId="{9A2ACC75-AEEB-4946-ADD3-7816B384D12E}" srcOrd="3" destOrd="0" presId="urn:microsoft.com/office/officeart/2009/layout/CircleArrowProcess"/>
    <dgm:cxn modelId="{AE9C7B0F-EDEA-46EA-B4CF-BD81E89B9296}" type="presParOf" srcId="{C75B646A-2B7F-4C40-9EE2-AC0000748BEB}" destId="{6E863268-3E97-48FC-A11C-3A62018B68BB}" srcOrd="4" destOrd="0" presId="urn:microsoft.com/office/officeart/2009/layout/CircleArrowProcess"/>
    <dgm:cxn modelId="{F2F542C7-800D-48DB-9D9A-8A6C943E4C93}" type="presParOf" srcId="{6E863268-3E97-48FC-A11C-3A62018B68BB}" destId="{D7E39199-DD14-4DC6-9B86-70A16072CFDF}" srcOrd="0" destOrd="0" presId="urn:microsoft.com/office/officeart/2009/layout/CircleArrowProcess"/>
    <dgm:cxn modelId="{D93E48F1-0BBC-45DC-A705-36BCD26380D6}" type="presParOf" srcId="{C75B646A-2B7F-4C40-9EE2-AC0000748BEB}" destId="{D22B15AE-AF6E-4A94-92F0-0D349D6A8948}" srcOrd="5" destOrd="0" presId="urn:microsoft.com/office/officeart/2009/layout/CircleArrowProcess"/>
    <dgm:cxn modelId="{CC42837B-79A5-4E05-9C55-59BBB0408921}" type="presParOf" srcId="{C75B646A-2B7F-4C40-9EE2-AC0000748BEB}" destId="{E8B9FC46-5BDB-4F9A-B929-674076ED2F19}" srcOrd="6" destOrd="0" presId="urn:microsoft.com/office/officeart/2009/layout/CircleArrowProcess"/>
    <dgm:cxn modelId="{51A752C8-14C3-4582-9805-0A89EEC534E7}" type="presParOf" srcId="{E8B9FC46-5BDB-4F9A-B929-674076ED2F19}" destId="{439C2EA2-7239-4432-B078-CA878539546C}" srcOrd="0" destOrd="0" presId="urn:microsoft.com/office/officeart/2009/layout/CircleArrowProcess"/>
    <dgm:cxn modelId="{C7110D76-592A-4E28-B8CC-C5C32F670911}" type="presParOf" srcId="{C75B646A-2B7F-4C40-9EE2-AC0000748BEB}" destId="{273C0FC4-D217-420B-B800-17C3101F8A5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AF6614F-DC78-4024-A421-4B8DBDB226AD}" type="doc">
      <dgm:prSet loTypeId="urn:microsoft.com/office/officeart/2005/8/layout/radial2" loCatId="relationship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bs-Latn-BA"/>
        </a:p>
      </dgm:t>
    </dgm:pt>
    <dgm:pt modelId="{F78A0E1E-A87A-4050-BA5A-C397C059F43D}">
      <dgm:prSet phldrT="[Tekst]" custT="1"/>
      <dgm:spPr>
        <a:solidFill>
          <a:srgbClr val="9AB7DA"/>
        </a:solidFill>
      </dgm:spPr>
      <dgm:t>
        <a:bodyPr/>
        <a:lstStyle/>
        <a:p>
          <a:r>
            <a:rPr lang="bs-Latn-BA" sz="3200" dirty="0"/>
            <a:t>I nivo</a:t>
          </a:r>
        </a:p>
      </dgm:t>
    </dgm:pt>
    <dgm:pt modelId="{D6D64E96-8D33-498D-8A54-7AF6108F0BC8}" type="parTrans" cxnId="{3C937153-9B5F-4D23-84CC-0885DF2AC4C7}">
      <dgm:prSet/>
      <dgm:spPr/>
      <dgm:t>
        <a:bodyPr/>
        <a:lstStyle/>
        <a:p>
          <a:endParaRPr lang="bs-Latn-BA"/>
        </a:p>
      </dgm:t>
    </dgm:pt>
    <dgm:pt modelId="{2CAF4611-D7F6-4B93-967D-D560050BAC0A}" type="sibTrans" cxnId="{3C937153-9B5F-4D23-84CC-0885DF2AC4C7}">
      <dgm:prSet/>
      <dgm:spPr/>
      <dgm:t>
        <a:bodyPr/>
        <a:lstStyle/>
        <a:p>
          <a:endParaRPr lang="bs-Latn-BA"/>
        </a:p>
      </dgm:t>
    </dgm:pt>
    <dgm:pt modelId="{F6E204EB-827B-4ACB-A3ED-E1521052D1F8}">
      <dgm:prSet phldrT="[Tekst]" custT="1"/>
      <dgm:spPr/>
      <dgm:t>
        <a:bodyPr/>
        <a:lstStyle/>
        <a:p>
          <a:r>
            <a:rPr lang="bs-Latn-BA" sz="1600" dirty="0"/>
            <a:t>postojanje posebnog postupka za ispitivanje djece kao oštećenih i/ili svjedoka određenog krivičnog djela;</a:t>
          </a:r>
        </a:p>
      </dgm:t>
    </dgm:pt>
    <dgm:pt modelId="{67AB531F-1773-4D13-BA4D-B620CD9EA561}" type="parTrans" cxnId="{B64CCC6B-0F36-4C0D-895B-751D2E63865E}">
      <dgm:prSet/>
      <dgm:spPr/>
      <dgm:t>
        <a:bodyPr/>
        <a:lstStyle/>
        <a:p>
          <a:endParaRPr lang="bs-Latn-BA"/>
        </a:p>
      </dgm:t>
    </dgm:pt>
    <dgm:pt modelId="{F042B7AD-D49D-455D-80E5-473D558C17C0}" type="sibTrans" cxnId="{B64CCC6B-0F36-4C0D-895B-751D2E63865E}">
      <dgm:prSet/>
      <dgm:spPr/>
      <dgm:t>
        <a:bodyPr/>
        <a:lstStyle/>
        <a:p>
          <a:endParaRPr lang="bs-Latn-BA"/>
        </a:p>
      </dgm:t>
    </dgm:pt>
    <dgm:pt modelId="{E256E61A-F0B6-48AA-8CDB-CE5D7ED894AA}">
      <dgm:prSet phldrT="[Tekst]" custT="1"/>
      <dgm:spPr>
        <a:solidFill>
          <a:srgbClr val="9AB7D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gm:spPr>
      <dgm:t>
        <a:bodyPr spcFirstLastPara="0" vert="horz" wrap="square" lIns="19685" tIns="19685" rIns="19685" bIns="19685" numCol="1" spcCol="1270" anchor="ctr" anchorCtr="0"/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280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II nivo</a:t>
          </a:r>
        </a:p>
      </dgm:t>
    </dgm:pt>
    <dgm:pt modelId="{17F38273-C879-4F26-9965-EF4D43A2D0E9}" type="parTrans" cxnId="{69E82181-BCD3-4938-81D0-9886E0DC6C24}">
      <dgm:prSet/>
      <dgm:spPr/>
      <dgm:t>
        <a:bodyPr/>
        <a:lstStyle/>
        <a:p>
          <a:endParaRPr lang="bs-Latn-BA"/>
        </a:p>
      </dgm:t>
    </dgm:pt>
    <dgm:pt modelId="{623AECCD-C7F2-4752-B5AC-7A9931455CAE}" type="sibTrans" cxnId="{69E82181-BCD3-4938-81D0-9886E0DC6C24}">
      <dgm:prSet/>
      <dgm:spPr/>
      <dgm:t>
        <a:bodyPr/>
        <a:lstStyle/>
        <a:p>
          <a:endParaRPr lang="bs-Latn-BA"/>
        </a:p>
      </dgm:t>
    </dgm:pt>
    <dgm:pt modelId="{39B41B68-ECE7-4038-860D-86950FE60C7B}">
      <dgm:prSet phldrT="[Tekst]" custT="1"/>
      <dgm:spPr/>
      <dgm:t>
        <a:bodyPr/>
        <a:lstStyle/>
        <a:p>
          <a:r>
            <a:rPr lang="pl-PL" sz="1800" dirty="0"/>
            <a:t>Postojanje posebnog postupka u fazi istrage</a:t>
          </a:r>
          <a:endParaRPr lang="bs-Latn-BA" sz="1800" dirty="0"/>
        </a:p>
      </dgm:t>
    </dgm:pt>
    <dgm:pt modelId="{BDE2D180-8164-49B6-8120-7219A1316BB7}" type="parTrans" cxnId="{E1D903C3-689F-4E9A-9B55-7C8C79F09E55}">
      <dgm:prSet/>
      <dgm:spPr/>
      <dgm:t>
        <a:bodyPr/>
        <a:lstStyle/>
        <a:p>
          <a:endParaRPr lang="bs-Latn-BA"/>
        </a:p>
      </dgm:t>
    </dgm:pt>
    <dgm:pt modelId="{36FFE554-765B-4EE0-A5CA-CBE139919F18}" type="sibTrans" cxnId="{E1D903C3-689F-4E9A-9B55-7C8C79F09E55}">
      <dgm:prSet/>
      <dgm:spPr/>
      <dgm:t>
        <a:bodyPr/>
        <a:lstStyle/>
        <a:p>
          <a:endParaRPr lang="bs-Latn-BA"/>
        </a:p>
      </dgm:t>
    </dgm:pt>
    <dgm:pt modelId="{8EAE4EE8-F659-4885-A26D-9B4A63B5173E}" type="pres">
      <dgm:prSet presAssocID="{AAF6614F-DC78-4024-A421-4B8DBDB226AD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10ADC8BC-AF51-4A8B-ACD7-6AAD129F879B}" type="pres">
      <dgm:prSet presAssocID="{AAF6614F-DC78-4024-A421-4B8DBDB226AD}" presName="cycle" presStyleCnt="0"/>
      <dgm:spPr/>
    </dgm:pt>
    <dgm:pt modelId="{5EC6ED82-DCB0-4A2D-BE45-5827F27878BA}" type="pres">
      <dgm:prSet presAssocID="{AAF6614F-DC78-4024-A421-4B8DBDB226AD}" presName="centerShape" presStyleCnt="0"/>
      <dgm:spPr/>
    </dgm:pt>
    <dgm:pt modelId="{C7B7FFEF-E413-477A-B7C2-2326F5B12091}" type="pres">
      <dgm:prSet presAssocID="{AAF6614F-DC78-4024-A421-4B8DBDB226AD}" presName="connSite" presStyleLbl="node1" presStyleIdx="0" presStyleCnt="3"/>
      <dgm:spPr/>
    </dgm:pt>
    <dgm:pt modelId="{5472F404-FBED-4317-83CB-24D7CA1B0B93}" type="pres">
      <dgm:prSet presAssocID="{AAF6614F-DC78-4024-A421-4B8DBDB226AD}" presName="visible" presStyleLbl="node1" presStyleIdx="0" presStyleCnt="3" custScaleX="104366" custScaleY="93345"/>
      <dgm:spPr>
        <a:solidFill>
          <a:schemeClr val="tx2">
            <a:lumMod val="20000"/>
            <a:lumOff val="80000"/>
          </a:schemeClr>
        </a:solidFill>
      </dgm:spPr>
    </dgm:pt>
    <dgm:pt modelId="{27A5CA76-210A-4A2F-AF8E-E2C55A4A722F}" type="pres">
      <dgm:prSet presAssocID="{D6D64E96-8D33-498D-8A54-7AF6108F0BC8}" presName="Name25" presStyleLbl="parChTrans1D1" presStyleIdx="0" presStyleCnt="2"/>
      <dgm:spPr/>
    </dgm:pt>
    <dgm:pt modelId="{696B9AFD-0549-4432-996E-58CB41F9D041}" type="pres">
      <dgm:prSet presAssocID="{F78A0E1E-A87A-4050-BA5A-C397C059F43D}" presName="node" presStyleCnt="0"/>
      <dgm:spPr/>
    </dgm:pt>
    <dgm:pt modelId="{26378C19-3C53-4696-A032-63985CFB092A}" type="pres">
      <dgm:prSet presAssocID="{F78A0E1E-A87A-4050-BA5A-C397C059F43D}" presName="parentNode" presStyleLbl="node1" presStyleIdx="1" presStyleCnt="3">
        <dgm:presLayoutVars>
          <dgm:chMax val="1"/>
          <dgm:bulletEnabled val="1"/>
        </dgm:presLayoutVars>
      </dgm:prSet>
      <dgm:spPr/>
    </dgm:pt>
    <dgm:pt modelId="{7BF613CA-AB03-467A-8867-25D39810333E}" type="pres">
      <dgm:prSet presAssocID="{F78A0E1E-A87A-4050-BA5A-C397C059F43D}" presName="childNode" presStyleLbl="revTx" presStyleIdx="0" presStyleCnt="2">
        <dgm:presLayoutVars>
          <dgm:bulletEnabled val="1"/>
        </dgm:presLayoutVars>
      </dgm:prSet>
      <dgm:spPr/>
    </dgm:pt>
    <dgm:pt modelId="{A72696B9-6DE9-451A-B048-E4B7991A6A97}" type="pres">
      <dgm:prSet presAssocID="{17F38273-C879-4F26-9965-EF4D43A2D0E9}" presName="Name25" presStyleLbl="parChTrans1D1" presStyleIdx="1" presStyleCnt="2"/>
      <dgm:spPr/>
    </dgm:pt>
    <dgm:pt modelId="{7290E05F-286B-477A-8D00-174B03034FEB}" type="pres">
      <dgm:prSet presAssocID="{E256E61A-F0B6-48AA-8CDB-CE5D7ED894AA}" presName="node" presStyleCnt="0"/>
      <dgm:spPr/>
    </dgm:pt>
    <dgm:pt modelId="{90A83822-B2B2-4D0B-A964-E2951E6ED0D7}" type="pres">
      <dgm:prSet presAssocID="{E256E61A-F0B6-48AA-8CDB-CE5D7ED894AA}" presName="parentNode" presStyleLbl="node1" presStyleIdx="2" presStyleCnt="3" custScaleX="111689">
        <dgm:presLayoutVars>
          <dgm:chMax val="1"/>
          <dgm:bulletEnabled val="1"/>
        </dgm:presLayoutVars>
      </dgm:prSet>
      <dgm:spPr>
        <a:xfrm>
          <a:off x="2860111" y="2185776"/>
          <a:ext cx="1456962" cy="1304481"/>
        </a:xfrm>
        <a:prstGeom prst="ellipse">
          <a:avLst/>
        </a:prstGeom>
      </dgm:spPr>
    </dgm:pt>
    <dgm:pt modelId="{F2AA6425-A94C-44C2-8944-166AD5832C85}" type="pres">
      <dgm:prSet presAssocID="{E256E61A-F0B6-48AA-8CDB-CE5D7ED894AA}" presName="childNode" presStyleLbl="revTx" presStyleIdx="1" presStyleCnt="2">
        <dgm:presLayoutVars>
          <dgm:bulletEnabled val="1"/>
        </dgm:presLayoutVars>
      </dgm:prSet>
      <dgm:spPr/>
    </dgm:pt>
  </dgm:ptLst>
  <dgm:cxnLst>
    <dgm:cxn modelId="{FC4F180E-7B7C-4779-B606-7619AABA0A18}" type="presOf" srcId="{F6E204EB-827B-4ACB-A3ED-E1521052D1F8}" destId="{7BF613CA-AB03-467A-8867-25D39810333E}" srcOrd="0" destOrd="0" presId="urn:microsoft.com/office/officeart/2005/8/layout/radial2"/>
    <dgm:cxn modelId="{1F7CF55C-FCCC-499F-A33E-303738F0910B}" type="presOf" srcId="{F78A0E1E-A87A-4050-BA5A-C397C059F43D}" destId="{26378C19-3C53-4696-A032-63985CFB092A}" srcOrd="0" destOrd="0" presId="urn:microsoft.com/office/officeart/2005/8/layout/radial2"/>
    <dgm:cxn modelId="{70228846-DBA6-4F63-9621-521262ADF378}" type="presOf" srcId="{39B41B68-ECE7-4038-860D-86950FE60C7B}" destId="{F2AA6425-A94C-44C2-8944-166AD5832C85}" srcOrd="0" destOrd="0" presId="urn:microsoft.com/office/officeart/2005/8/layout/radial2"/>
    <dgm:cxn modelId="{F0AE6D4B-0419-4E24-918A-02E61C381F69}" type="presOf" srcId="{17F38273-C879-4F26-9965-EF4D43A2D0E9}" destId="{A72696B9-6DE9-451A-B048-E4B7991A6A97}" srcOrd="0" destOrd="0" presId="urn:microsoft.com/office/officeart/2005/8/layout/radial2"/>
    <dgm:cxn modelId="{B64CCC6B-0F36-4C0D-895B-751D2E63865E}" srcId="{F78A0E1E-A87A-4050-BA5A-C397C059F43D}" destId="{F6E204EB-827B-4ACB-A3ED-E1521052D1F8}" srcOrd="0" destOrd="0" parTransId="{67AB531F-1773-4D13-BA4D-B620CD9EA561}" sibTransId="{F042B7AD-D49D-455D-80E5-473D558C17C0}"/>
    <dgm:cxn modelId="{E5954A52-6263-4347-8401-7C2B2969097A}" type="presOf" srcId="{D6D64E96-8D33-498D-8A54-7AF6108F0BC8}" destId="{27A5CA76-210A-4A2F-AF8E-E2C55A4A722F}" srcOrd="0" destOrd="0" presId="urn:microsoft.com/office/officeart/2005/8/layout/radial2"/>
    <dgm:cxn modelId="{3C937153-9B5F-4D23-84CC-0885DF2AC4C7}" srcId="{AAF6614F-DC78-4024-A421-4B8DBDB226AD}" destId="{F78A0E1E-A87A-4050-BA5A-C397C059F43D}" srcOrd="0" destOrd="0" parTransId="{D6D64E96-8D33-498D-8A54-7AF6108F0BC8}" sibTransId="{2CAF4611-D7F6-4B93-967D-D560050BAC0A}"/>
    <dgm:cxn modelId="{69E82181-BCD3-4938-81D0-9886E0DC6C24}" srcId="{AAF6614F-DC78-4024-A421-4B8DBDB226AD}" destId="{E256E61A-F0B6-48AA-8CDB-CE5D7ED894AA}" srcOrd="1" destOrd="0" parTransId="{17F38273-C879-4F26-9965-EF4D43A2D0E9}" sibTransId="{623AECCD-C7F2-4752-B5AC-7A9931455CAE}"/>
    <dgm:cxn modelId="{619B088B-CF9E-49A2-B68F-31492E37F213}" type="presOf" srcId="{AAF6614F-DC78-4024-A421-4B8DBDB226AD}" destId="{8EAE4EE8-F659-4885-A26D-9B4A63B5173E}" srcOrd="0" destOrd="0" presId="urn:microsoft.com/office/officeart/2005/8/layout/radial2"/>
    <dgm:cxn modelId="{E1D903C3-689F-4E9A-9B55-7C8C79F09E55}" srcId="{E256E61A-F0B6-48AA-8CDB-CE5D7ED894AA}" destId="{39B41B68-ECE7-4038-860D-86950FE60C7B}" srcOrd="0" destOrd="0" parTransId="{BDE2D180-8164-49B6-8120-7219A1316BB7}" sibTransId="{36FFE554-765B-4EE0-A5CA-CBE139919F18}"/>
    <dgm:cxn modelId="{D9E0DDDE-A267-473A-85AD-65E6743C071E}" type="presOf" srcId="{E256E61A-F0B6-48AA-8CDB-CE5D7ED894AA}" destId="{90A83822-B2B2-4D0B-A964-E2951E6ED0D7}" srcOrd="0" destOrd="0" presId="urn:microsoft.com/office/officeart/2005/8/layout/radial2"/>
    <dgm:cxn modelId="{34A6DB5E-E476-4E20-A7B0-90A8B65C8169}" type="presParOf" srcId="{8EAE4EE8-F659-4885-A26D-9B4A63B5173E}" destId="{10ADC8BC-AF51-4A8B-ACD7-6AAD129F879B}" srcOrd="0" destOrd="0" presId="urn:microsoft.com/office/officeart/2005/8/layout/radial2"/>
    <dgm:cxn modelId="{C10E7BC2-D6CD-4F68-8FDA-A422358C37AF}" type="presParOf" srcId="{10ADC8BC-AF51-4A8B-ACD7-6AAD129F879B}" destId="{5EC6ED82-DCB0-4A2D-BE45-5827F27878BA}" srcOrd="0" destOrd="0" presId="urn:microsoft.com/office/officeart/2005/8/layout/radial2"/>
    <dgm:cxn modelId="{8A1B25DF-1E63-4A52-8C76-E020E3EEA887}" type="presParOf" srcId="{5EC6ED82-DCB0-4A2D-BE45-5827F27878BA}" destId="{C7B7FFEF-E413-477A-B7C2-2326F5B12091}" srcOrd="0" destOrd="0" presId="urn:microsoft.com/office/officeart/2005/8/layout/radial2"/>
    <dgm:cxn modelId="{5FDFC28D-9BFD-4F6D-BD1C-430F9E76D0E8}" type="presParOf" srcId="{5EC6ED82-DCB0-4A2D-BE45-5827F27878BA}" destId="{5472F404-FBED-4317-83CB-24D7CA1B0B93}" srcOrd="1" destOrd="0" presId="urn:microsoft.com/office/officeart/2005/8/layout/radial2"/>
    <dgm:cxn modelId="{FF011830-593B-499B-8909-D46D367D7B62}" type="presParOf" srcId="{10ADC8BC-AF51-4A8B-ACD7-6AAD129F879B}" destId="{27A5CA76-210A-4A2F-AF8E-E2C55A4A722F}" srcOrd="1" destOrd="0" presId="urn:microsoft.com/office/officeart/2005/8/layout/radial2"/>
    <dgm:cxn modelId="{2D7958D2-ED59-470C-BA97-5B3B97E81FB2}" type="presParOf" srcId="{10ADC8BC-AF51-4A8B-ACD7-6AAD129F879B}" destId="{696B9AFD-0549-4432-996E-58CB41F9D041}" srcOrd="2" destOrd="0" presId="urn:microsoft.com/office/officeart/2005/8/layout/radial2"/>
    <dgm:cxn modelId="{2485E544-1AB9-43F0-9495-5991C3043009}" type="presParOf" srcId="{696B9AFD-0549-4432-996E-58CB41F9D041}" destId="{26378C19-3C53-4696-A032-63985CFB092A}" srcOrd="0" destOrd="0" presId="urn:microsoft.com/office/officeart/2005/8/layout/radial2"/>
    <dgm:cxn modelId="{5EA2EEA8-2E7B-4EEF-8B0A-CB1A13EE10DF}" type="presParOf" srcId="{696B9AFD-0549-4432-996E-58CB41F9D041}" destId="{7BF613CA-AB03-467A-8867-25D39810333E}" srcOrd="1" destOrd="0" presId="urn:microsoft.com/office/officeart/2005/8/layout/radial2"/>
    <dgm:cxn modelId="{D51423BD-295E-4E1B-AD7D-3FC8BEEA19CB}" type="presParOf" srcId="{10ADC8BC-AF51-4A8B-ACD7-6AAD129F879B}" destId="{A72696B9-6DE9-451A-B048-E4B7991A6A97}" srcOrd="3" destOrd="0" presId="urn:microsoft.com/office/officeart/2005/8/layout/radial2"/>
    <dgm:cxn modelId="{B7D999C0-E0A1-4F1C-8963-722A1737CF57}" type="presParOf" srcId="{10ADC8BC-AF51-4A8B-ACD7-6AAD129F879B}" destId="{7290E05F-286B-477A-8D00-174B03034FEB}" srcOrd="4" destOrd="0" presId="urn:microsoft.com/office/officeart/2005/8/layout/radial2"/>
    <dgm:cxn modelId="{8D1896C2-529F-4790-8159-BA877D798AFC}" type="presParOf" srcId="{7290E05F-286B-477A-8D00-174B03034FEB}" destId="{90A83822-B2B2-4D0B-A964-E2951E6ED0D7}" srcOrd="0" destOrd="0" presId="urn:microsoft.com/office/officeart/2005/8/layout/radial2"/>
    <dgm:cxn modelId="{05427DDD-D604-4DB2-864D-5383278BEB97}" type="presParOf" srcId="{7290E05F-286B-477A-8D00-174B03034FEB}" destId="{F2AA6425-A94C-44C2-8944-166AD5832C8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570CD-A8D8-4793-AD93-F3269CE7A7ED}">
      <dsp:nvSpPr>
        <dsp:cNvPr id="0" name=""/>
        <dsp:cNvSpPr/>
      </dsp:nvSpPr>
      <dsp:spPr>
        <a:xfrm>
          <a:off x="-5021858" y="-769402"/>
          <a:ext cx="5980682" cy="5980682"/>
        </a:xfrm>
        <a:prstGeom prst="blockArc">
          <a:avLst>
            <a:gd name="adj1" fmla="val 18900000"/>
            <a:gd name="adj2" fmla="val 2700000"/>
            <a:gd name="adj3" fmla="val 361"/>
          </a:avLst>
        </a:pr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4EE00-F3AC-4967-9E58-37C04764B4DB}">
      <dsp:nvSpPr>
        <dsp:cNvPr id="0" name=""/>
        <dsp:cNvSpPr/>
      </dsp:nvSpPr>
      <dsp:spPr>
        <a:xfrm>
          <a:off x="616675" y="444187"/>
          <a:ext cx="5537469" cy="8883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05148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2600" kern="1200" dirty="0"/>
            <a:t>stub Zajednice </a:t>
          </a:r>
        </a:p>
      </dsp:txBody>
      <dsp:txXfrm>
        <a:off x="616675" y="444187"/>
        <a:ext cx="5537469" cy="888375"/>
      </dsp:txXfrm>
    </dsp:sp>
    <dsp:sp modelId="{5F84BF34-DF63-4E02-AA31-4F64E2DCF5CB}">
      <dsp:nvSpPr>
        <dsp:cNvPr id="0" name=""/>
        <dsp:cNvSpPr/>
      </dsp:nvSpPr>
      <dsp:spPr>
        <a:xfrm>
          <a:off x="61441" y="333140"/>
          <a:ext cx="1110469" cy="11104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93308-2FA5-4B14-A61F-94895468B60B}">
      <dsp:nvSpPr>
        <dsp:cNvPr id="0" name=""/>
        <dsp:cNvSpPr/>
      </dsp:nvSpPr>
      <dsp:spPr>
        <a:xfrm>
          <a:off x="918220" y="1794829"/>
          <a:ext cx="5214545" cy="8883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05148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2600" kern="1200" dirty="0"/>
            <a:t>stub zajedničke vanjske i sigurnosne politike</a:t>
          </a:r>
        </a:p>
      </dsp:txBody>
      <dsp:txXfrm>
        <a:off x="918220" y="1794829"/>
        <a:ext cx="5214545" cy="888375"/>
      </dsp:txXfrm>
    </dsp:sp>
    <dsp:sp modelId="{DE1B07EA-2CF2-4917-9100-67D236AE4D1C}">
      <dsp:nvSpPr>
        <dsp:cNvPr id="0" name=""/>
        <dsp:cNvSpPr/>
      </dsp:nvSpPr>
      <dsp:spPr>
        <a:xfrm>
          <a:off x="384365" y="1665703"/>
          <a:ext cx="1110469" cy="11104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014A28-0A81-4421-8A4E-CAAD9EB8223C}">
      <dsp:nvSpPr>
        <dsp:cNvPr id="0" name=""/>
        <dsp:cNvSpPr/>
      </dsp:nvSpPr>
      <dsp:spPr>
        <a:xfrm>
          <a:off x="616675" y="3109313"/>
          <a:ext cx="5537469" cy="8883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05148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2600" kern="1200" dirty="0"/>
            <a:t> stub policijske i pravosudne saradnje u kaznenim stvarima</a:t>
          </a:r>
        </a:p>
      </dsp:txBody>
      <dsp:txXfrm>
        <a:off x="616675" y="3109313"/>
        <a:ext cx="5537469" cy="888375"/>
      </dsp:txXfrm>
    </dsp:sp>
    <dsp:sp modelId="{51D7A17D-F082-4088-A81B-B678D0DB0A9B}">
      <dsp:nvSpPr>
        <dsp:cNvPr id="0" name=""/>
        <dsp:cNvSpPr/>
      </dsp:nvSpPr>
      <dsp:spPr>
        <a:xfrm>
          <a:off x="61441" y="2998266"/>
          <a:ext cx="1110469" cy="11104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AEBD6-7A38-4718-9BB8-E63E3FF26ECE}">
      <dsp:nvSpPr>
        <dsp:cNvPr id="0" name=""/>
        <dsp:cNvSpPr/>
      </dsp:nvSpPr>
      <dsp:spPr>
        <a:xfrm>
          <a:off x="2400" y="1329522"/>
          <a:ext cx="2924770" cy="1404954"/>
        </a:xfrm>
        <a:prstGeom prst="chevron">
          <a:avLst/>
        </a:prstGeom>
        <a:gradFill flip="none" rotWithShape="0">
          <a:gsLst>
            <a:gs pos="0">
              <a:srgbClr val="D2ECB6">
                <a:shade val="30000"/>
                <a:satMod val="115000"/>
              </a:srgbClr>
            </a:gs>
            <a:gs pos="50000">
              <a:srgbClr val="D2ECB6">
                <a:shade val="67500"/>
                <a:satMod val="115000"/>
              </a:srgbClr>
            </a:gs>
            <a:gs pos="100000">
              <a:srgbClr val="D2ECB6">
                <a:shade val="100000"/>
                <a:satMod val="115000"/>
              </a:srgb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kern="1200" dirty="0">
              <a:solidFill>
                <a:schemeClr val="tx1"/>
              </a:solidFill>
              <a:latin typeface="+mn-lt"/>
            </a:rPr>
            <a:t>da li su pitanja dovoljno jasna i primjerena uzrastu maloljetnika</a:t>
          </a:r>
        </a:p>
      </dsp:txBody>
      <dsp:txXfrm>
        <a:off x="704877" y="1329522"/>
        <a:ext cx="1519816" cy="1404954"/>
      </dsp:txXfrm>
    </dsp:sp>
    <dsp:sp modelId="{F6FE221A-67E6-4D72-9094-33E8A4CF80BE}">
      <dsp:nvSpPr>
        <dsp:cNvPr id="0" name=""/>
        <dsp:cNvSpPr/>
      </dsp:nvSpPr>
      <dsp:spPr>
        <a:xfrm>
          <a:off x="2634693" y="1329522"/>
          <a:ext cx="2924770" cy="1404954"/>
        </a:xfrm>
        <a:prstGeom prst="chevron">
          <a:avLst/>
        </a:prstGeom>
        <a:gradFill flip="none" rotWithShape="0">
          <a:gsLst>
            <a:gs pos="0">
              <a:srgbClr val="D2ECB6">
                <a:shade val="30000"/>
                <a:satMod val="115000"/>
              </a:srgbClr>
            </a:gs>
            <a:gs pos="50000">
              <a:srgbClr val="D2ECB6">
                <a:shade val="67500"/>
                <a:satMod val="115000"/>
              </a:srgbClr>
            </a:gs>
            <a:gs pos="100000">
              <a:srgbClr val="D2ECB6">
                <a:shade val="100000"/>
                <a:satMod val="115000"/>
              </a:srgb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da li maloljetnik može dati odgovor na takvo pitanje</a:t>
          </a:r>
        </a:p>
      </dsp:txBody>
      <dsp:txXfrm>
        <a:off x="3337170" y="1329522"/>
        <a:ext cx="1519816" cy="1404954"/>
      </dsp:txXfrm>
    </dsp:sp>
    <dsp:sp modelId="{428C2404-523D-4A57-BF94-995C8ADA78DC}">
      <dsp:nvSpPr>
        <dsp:cNvPr id="0" name=""/>
        <dsp:cNvSpPr/>
      </dsp:nvSpPr>
      <dsp:spPr>
        <a:xfrm>
          <a:off x="5266987" y="1329522"/>
          <a:ext cx="2924770" cy="1404954"/>
        </a:xfrm>
        <a:prstGeom prst="chevron">
          <a:avLst/>
        </a:prstGeom>
        <a:gradFill flip="none" rotWithShape="0">
          <a:gsLst>
            <a:gs pos="0">
              <a:srgbClr val="D2ECB6">
                <a:shade val="30000"/>
                <a:satMod val="115000"/>
              </a:srgbClr>
            </a:gs>
            <a:gs pos="50000">
              <a:srgbClr val="D2ECB6">
                <a:shade val="67500"/>
                <a:satMod val="115000"/>
              </a:srgbClr>
            </a:gs>
            <a:gs pos="100000">
              <a:srgbClr val="D2ECB6">
                <a:shade val="100000"/>
                <a:satMod val="115000"/>
              </a:srgb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kern="1200" dirty="0">
              <a:solidFill>
                <a:schemeClr val="tx1"/>
              </a:solidFill>
              <a:latin typeface="+mn-lt"/>
            </a:rPr>
            <a:t>da li je takav iskaz oštećenog plod mašte</a:t>
          </a:r>
        </a:p>
      </dsp:txBody>
      <dsp:txXfrm>
        <a:off x="5969464" y="1329522"/>
        <a:ext cx="1519816" cy="140495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FACF34-C80F-4547-AE46-424811EBE748}">
      <dsp:nvSpPr>
        <dsp:cNvPr id="0" name=""/>
        <dsp:cNvSpPr/>
      </dsp:nvSpPr>
      <dsp:spPr>
        <a:xfrm>
          <a:off x="0" y="3194692"/>
          <a:ext cx="6413203" cy="79777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b="1" i="0" u="none" strike="noStrike" kern="1200" baseline="0" dirty="0">
              <a:latin typeface="+mn-lt"/>
            </a:rPr>
            <a:t>zabranjeno je vršiti suočenje sa osumnjičenim/optuženim. </a:t>
          </a:r>
          <a:endParaRPr lang="bs-Latn-BA" sz="1800" b="0" i="0" u="none" strike="noStrike" kern="1200" baseline="0" dirty="0">
            <a:latin typeface="+mn-lt"/>
          </a:endParaRPr>
        </a:p>
      </dsp:txBody>
      <dsp:txXfrm>
        <a:off x="0" y="3194692"/>
        <a:ext cx="6413203" cy="797776"/>
      </dsp:txXfrm>
    </dsp:sp>
    <dsp:sp modelId="{738A1974-82E9-4516-A06F-1889B834D7C8}">
      <dsp:nvSpPr>
        <dsp:cNvPr id="0" name=""/>
        <dsp:cNvSpPr/>
      </dsp:nvSpPr>
      <dsp:spPr>
        <a:xfrm rot="10800000">
          <a:off x="0" y="1597357"/>
          <a:ext cx="6413203" cy="1613067"/>
        </a:xfrm>
        <a:prstGeom prst="upArrowCallou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b="1" i="0" u="none" strike="noStrike" kern="1200" baseline="0" dirty="0">
              <a:latin typeface="+mn-lt"/>
            </a:rPr>
            <a:t>obazrivo odnositi prema djetetu ili maloljetniku</a:t>
          </a:r>
          <a:endParaRPr lang="bs-Latn-BA" sz="1800" kern="1200" dirty="0">
            <a:latin typeface="+mn-lt"/>
          </a:endParaRPr>
        </a:p>
      </dsp:txBody>
      <dsp:txXfrm rot="-10800000">
        <a:off x="0" y="1597357"/>
        <a:ext cx="6413203" cy="566186"/>
      </dsp:txXfrm>
    </dsp:sp>
    <dsp:sp modelId="{A73D574F-6AEA-4280-88FB-056114B0E958}">
      <dsp:nvSpPr>
        <dsp:cNvPr id="0" name=""/>
        <dsp:cNvSpPr/>
      </dsp:nvSpPr>
      <dsp:spPr>
        <a:xfrm>
          <a:off x="0" y="2191445"/>
          <a:ext cx="3206601" cy="48230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400" b="1" i="0" u="none" strike="noStrike" kern="1200" baseline="0" dirty="0">
              <a:latin typeface="+mn-lt"/>
            </a:rPr>
            <a:t>saslušanje se može provesti najviše dva puta; </a:t>
          </a:r>
          <a:endParaRPr lang="bs-Latn-BA" sz="1400" kern="1200" dirty="0">
            <a:latin typeface="+mn-lt"/>
          </a:endParaRPr>
        </a:p>
      </dsp:txBody>
      <dsp:txXfrm>
        <a:off x="0" y="2191445"/>
        <a:ext cx="3206601" cy="482307"/>
      </dsp:txXfrm>
    </dsp:sp>
    <dsp:sp modelId="{D3F0D8DB-CD12-4ABF-B684-FB9F29F0C8B1}">
      <dsp:nvSpPr>
        <dsp:cNvPr id="0" name=""/>
        <dsp:cNvSpPr/>
      </dsp:nvSpPr>
      <dsp:spPr>
        <a:xfrm>
          <a:off x="3206601" y="2163544"/>
          <a:ext cx="3206601" cy="482307"/>
        </a:xfrm>
        <a:prstGeom prst="rect">
          <a:avLst/>
        </a:prstGeom>
        <a:solidFill>
          <a:schemeClr val="accent4">
            <a:tint val="40000"/>
            <a:alpha val="90000"/>
            <a:hueOff val="-1972855"/>
            <a:satOff val="11079"/>
            <a:lumOff val="704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400" b="0" i="0" u="none" strike="noStrike" kern="1200" baseline="0" dirty="0">
              <a:latin typeface="+mn-lt"/>
            </a:rPr>
            <a:t>saslušanje se vrši uz </a:t>
          </a:r>
          <a:r>
            <a:rPr lang="bs-Latn-BA" sz="1400" b="1" i="0" u="none" strike="noStrike" kern="1200" baseline="0" dirty="0">
              <a:latin typeface="+mn-lt"/>
            </a:rPr>
            <a:t>prisustvo pedagoga, psihologa ili druge stručne osobe</a:t>
          </a:r>
          <a:r>
            <a:rPr lang="bs-Latn-BA" sz="1400" kern="1200" dirty="0">
              <a:latin typeface="+mn-lt"/>
            </a:rPr>
            <a:t>;</a:t>
          </a:r>
        </a:p>
      </dsp:txBody>
      <dsp:txXfrm>
        <a:off x="3206601" y="2163544"/>
        <a:ext cx="3206601" cy="482307"/>
      </dsp:txXfrm>
    </dsp:sp>
    <dsp:sp modelId="{9A32C909-6728-456E-ADD5-FF5CB44AD500}">
      <dsp:nvSpPr>
        <dsp:cNvPr id="0" name=""/>
        <dsp:cNvSpPr/>
      </dsp:nvSpPr>
      <dsp:spPr>
        <a:xfrm rot="10800000">
          <a:off x="0" y="0"/>
          <a:ext cx="6413203" cy="1613067"/>
        </a:xfrm>
        <a:prstGeom prst="upArrowCallou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bs-Latn-BA" sz="1800" b="0" i="0" u="none" strike="noStrike" kern="1200" baseline="0" dirty="0">
              <a:latin typeface="+mn-lt"/>
            </a:rPr>
            <a:t>postupak vodi </a:t>
          </a:r>
          <a:r>
            <a:rPr lang="bs-Latn-BA" sz="1800" b="1" i="0" u="none" strike="noStrike" kern="1200" baseline="0" dirty="0">
              <a:latin typeface="+mn-lt"/>
            </a:rPr>
            <a:t>sudija za maloljetnike </a:t>
          </a:r>
        </a:p>
      </dsp:txBody>
      <dsp:txXfrm rot="-10800000">
        <a:off x="0" y="0"/>
        <a:ext cx="6413203" cy="566186"/>
      </dsp:txXfrm>
    </dsp:sp>
    <dsp:sp modelId="{50C138B3-CD77-47C8-93E5-B693ACDBA085}">
      <dsp:nvSpPr>
        <dsp:cNvPr id="0" name=""/>
        <dsp:cNvSpPr/>
      </dsp:nvSpPr>
      <dsp:spPr>
        <a:xfrm>
          <a:off x="0" y="566208"/>
          <a:ext cx="6413203" cy="482307"/>
        </a:xfrm>
        <a:prstGeom prst="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400" b="0" i="0" u="none" strike="noStrike" kern="1200" baseline="0" dirty="0">
              <a:latin typeface="+mn-lt"/>
            </a:rPr>
            <a:t>da istragu vodi </a:t>
          </a:r>
          <a:r>
            <a:rPr lang="bs-Latn-BA" sz="1400" b="1" i="0" u="none" strike="noStrike" kern="1200" baseline="0" dirty="0">
              <a:latin typeface="+mn-lt"/>
            </a:rPr>
            <a:t>tužitelj </a:t>
          </a:r>
          <a:r>
            <a:rPr lang="bs-Latn-BA" sz="1400" b="0" i="0" u="none" strike="noStrike" kern="1200" baseline="0" dirty="0">
              <a:latin typeface="+mn-lt"/>
            </a:rPr>
            <a:t>sa </a:t>
          </a:r>
          <a:r>
            <a:rPr lang="bs-Latn-BA" sz="1400" b="1" i="0" u="none" strike="noStrike" kern="1200" baseline="0" dirty="0">
              <a:latin typeface="+mn-lt"/>
            </a:rPr>
            <a:t>posebnim znanja iz oblasti prava djeteta</a:t>
          </a:r>
          <a:r>
            <a:rPr lang="bs-Latn-BA" sz="1400" b="0" i="0" u="none" strike="noStrike" kern="1200" baseline="0" dirty="0">
              <a:latin typeface="+mn-lt"/>
            </a:rPr>
            <a:t>; </a:t>
          </a:r>
        </a:p>
      </dsp:txBody>
      <dsp:txXfrm>
        <a:off x="0" y="566208"/>
        <a:ext cx="6413203" cy="4823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AFAEE2-4A26-41CD-9E54-BF6F7BB01125}">
      <dsp:nvSpPr>
        <dsp:cNvPr id="0" name=""/>
        <dsp:cNvSpPr/>
      </dsp:nvSpPr>
      <dsp:spPr>
        <a:xfrm>
          <a:off x="3223466" y="1178861"/>
          <a:ext cx="210850" cy="923727"/>
        </a:xfrm>
        <a:custGeom>
          <a:avLst/>
          <a:gdLst/>
          <a:ahLst/>
          <a:cxnLst/>
          <a:rect l="0" t="0" r="0" b="0"/>
          <a:pathLst>
            <a:path>
              <a:moveTo>
                <a:pt x="210850" y="0"/>
              </a:moveTo>
              <a:lnTo>
                <a:pt x="210850" y="923727"/>
              </a:lnTo>
              <a:lnTo>
                <a:pt x="0" y="923727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4459D447-7AE0-427A-A334-3EACC6C552BC}">
      <dsp:nvSpPr>
        <dsp:cNvPr id="0" name=""/>
        <dsp:cNvSpPr/>
      </dsp:nvSpPr>
      <dsp:spPr>
        <a:xfrm>
          <a:off x="3434317" y="1178861"/>
          <a:ext cx="2429804" cy="1847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6603"/>
              </a:lnTo>
              <a:lnTo>
                <a:pt x="2429804" y="1636603"/>
              </a:lnTo>
              <a:lnTo>
                <a:pt x="2429804" y="1847454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BF77835C-6591-4388-A8B7-0611FC095B52}">
      <dsp:nvSpPr>
        <dsp:cNvPr id="0" name=""/>
        <dsp:cNvSpPr/>
      </dsp:nvSpPr>
      <dsp:spPr>
        <a:xfrm>
          <a:off x="3388597" y="1178861"/>
          <a:ext cx="91440" cy="18474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7454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698932C7-AE7A-4947-AEB7-4B868312A463}">
      <dsp:nvSpPr>
        <dsp:cNvPr id="0" name=""/>
        <dsp:cNvSpPr/>
      </dsp:nvSpPr>
      <dsp:spPr>
        <a:xfrm>
          <a:off x="1004051" y="1178861"/>
          <a:ext cx="2430265" cy="1864362"/>
        </a:xfrm>
        <a:custGeom>
          <a:avLst/>
          <a:gdLst/>
          <a:ahLst/>
          <a:cxnLst/>
          <a:rect l="0" t="0" r="0" b="0"/>
          <a:pathLst>
            <a:path>
              <a:moveTo>
                <a:pt x="2430265" y="0"/>
              </a:moveTo>
              <a:lnTo>
                <a:pt x="2430265" y="1653512"/>
              </a:lnTo>
              <a:lnTo>
                <a:pt x="0" y="1653512"/>
              </a:lnTo>
              <a:lnTo>
                <a:pt x="0" y="1864362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08D285B6-6BBE-46FF-B69A-9AC380E28676}">
      <dsp:nvSpPr>
        <dsp:cNvPr id="0" name=""/>
        <dsp:cNvSpPr/>
      </dsp:nvSpPr>
      <dsp:spPr>
        <a:xfrm>
          <a:off x="2282459" y="174809"/>
          <a:ext cx="2303715" cy="1004051"/>
        </a:xfrm>
        <a:prstGeom prst="rect">
          <a:avLst/>
        </a:prstGeom>
        <a:gradFill flip="none" rotWithShape="1">
          <a:gsLst>
            <a:gs pos="0">
              <a:srgbClr val="7AE6F2">
                <a:shade val="30000"/>
                <a:satMod val="115000"/>
              </a:srgbClr>
            </a:gs>
            <a:gs pos="50000">
              <a:srgbClr val="7AE6F2">
                <a:shade val="67500"/>
                <a:satMod val="115000"/>
              </a:srgbClr>
            </a:gs>
            <a:gs pos="100000">
              <a:srgbClr val="7AE6F2">
                <a:shade val="100000"/>
                <a:satMod val="115000"/>
              </a:srgbClr>
            </a:gs>
          </a:gsLst>
          <a:lin ang="18900000" scaled="1"/>
          <a:tileRect/>
        </a:gradFill>
        <a:ln w="28575" cmpd="dbl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2000" b="1" kern="1200" dirty="0">
              <a:solidFill>
                <a:schemeClr val="tx1"/>
              </a:solidFill>
            </a:rPr>
            <a:t>Može se izvršiti saslušanje oštećene osobe u fazi istrage</a:t>
          </a:r>
        </a:p>
      </dsp:txBody>
      <dsp:txXfrm>
        <a:off x="2282459" y="174809"/>
        <a:ext cx="2303715" cy="1004051"/>
      </dsp:txXfrm>
    </dsp:sp>
    <dsp:sp modelId="{8834C56C-3A2B-4813-B322-72D2F46A4C1F}">
      <dsp:nvSpPr>
        <dsp:cNvPr id="0" name=""/>
        <dsp:cNvSpPr/>
      </dsp:nvSpPr>
      <dsp:spPr>
        <a:xfrm>
          <a:off x="0" y="3043224"/>
          <a:ext cx="2008102" cy="1004051"/>
        </a:xfrm>
        <a:prstGeom prst="rect">
          <a:avLst/>
        </a:prstGeom>
        <a:gradFill flip="none" rotWithShape="1">
          <a:gsLst>
            <a:gs pos="0">
              <a:srgbClr val="7AE6F2">
                <a:shade val="30000"/>
                <a:satMod val="115000"/>
              </a:srgbClr>
            </a:gs>
            <a:gs pos="50000">
              <a:srgbClr val="7AE6F2">
                <a:shade val="67500"/>
                <a:satMod val="115000"/>
              </a:srgbClr>
            </a:gs>
            <a:gs pos="100000">
              <a:srgbClr val="7AE6F2">
                <a:shade val="100000"/>
                <a:satMod val="115000"/>
              </a:srgbClr>
            </a:gs>
          </a:gsLst>
          <a:lin ang="18900000" scaled="1"/>
          <a:tileRect/>
        </a:gradFill>
        <a:ln w="28575" cmpd="dbl">
          <a:solidFill>
            <a:prstClr val="black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Ovlašten tužitelj</a:t>
          </a:r>
        </a:p>
      </dsp:txBody>
      <dsp:txXfrm>
        <a:off x="0" y="3043224"/>
        <a:ext cx="2008102" cy="1004051"/>
      </dsp:txXfrm>
    </dsp:sp>
    <dsp:sp modelId="{4716611F-47DF-4C7C-B2DE-39007375B5B4}">
      <dsp:nvSpPr>
        <dsp:cNvPr id="0" name=""/>
        <dsp:cNvSpPr/>
      </dsp:nvSpPr>
      <dsp:spPr>
        <a:xfrm>
          <a:off x="2430265" y="3026315"/>
          <a:ext cx="2008102" cy="1004051"/>
        </a:xfrm>
        <a:prstGeom prst="rect">
          <a:avLst/>
        </a:prstGeom>
        <a:gradFill flip="none" rotWithShape="1">
          <a:gsLst>
            <a:gs pos="0">
              <a:srgbClr val="7AE6F2">
                <a:shade val="30000"/>
                <a:satMod val="115000"/>
              </a:srgbClr>
            </a:gs>
            <a:gs pos="50000">
              <a:srgbClr val="7AE6F2">
                <a:shade val="67500"/>
                <a:satMod val="115000"/>
              </a:srgbClr>
            </a:gs>
            <a:gs pos="100000">
              <a:srgbClr val="7AE6F2">
                <a:shade val="100000"/>
                <a:satMod val="115000"/>
              </a:srgbClr>
            </a:gs>
          </a:gsLst>
          <a:lin ang="18900000" scaled="1"/>
          <a:tileRect/>
        </a:gradFill>
        <a:ln w="28575" cmpd="dbl">
          <a:solidFill>
            <a:prstClr val="black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Obazrivo postupanje</a:t>
          </a:r>
        </a:p>
      </dsp:txBody>
      <dsp:txXfrm>
        <a:off x="2430265" y="3026315"/>
        <a:ext cx="2008102" cy="1004051"/>
      </dsp:txXfrm>
    </dsp:sp>
    <dsp:sp modelId="{58551DC1-82E2-44F5-A632-B77A82C9DDFC}">
      <dsp:nvSpPr>
        <dsp:cNvPr id="0" name=""/>
        <dsp:cNvSpPr/>
      </dsp:nvSpPr>
      <dsp:spPr>
        <a:xfrm>
          <a:off x="4860070" y="3026315"/>
          <a:ext cx="2008102" cy="1004051"/>
        </a:xfrm>
        <a:prstGeom prst="rect">
          <a:avLst/>
        </a:prstGeom>
        <a:gradFill flip="none" rotWithShape="1">
          <a:gsLst>
            <a:gs pos="0">
              <a:srgbClr val="7AE6F2">
                <a:shade val="30000"/>
                <a:satMod val="115000"/>
              </a:srgbClr>
            </a:gs>
            <a:gs pos="50000">
              <a:srgbClr val="7AE6F2">
                <a:shade val="67500"/>
                <a:satMod val="115000"/>
              </a:srgbClr>
            </a:gs>
            <a:gs pos="100000">
              <a:srgbClr val="7AE6F2">
                <a:shade val="100000"/>
                <a:satMod val="115000"/>
              </a:srgbClr>
            </a:gs>
          </a:gsLst>
          <a:lin ang="18900000" scaled="1"/>
          <a:tileRect/>
        </a:gradFill>
        <a:ln w="28575" cmpd="dbl">
          <a:solidFill>
            <a:prstClr val="black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Rezultat?</a:t>
          </a:r>
        </a:p>
      </dsp:txBody>
      <dsp:txXfrm>
        <a:off x="4860070" y="3026315"/>
        <a:ext cx="2008102" cy="1004051"/>
      </dsp:txXfrm>
    </dsp:sp>
    <dsp:sp modelId="{FEC80A9C-A45D-4DBC-AC01-7D6B4E1C96B7}">
      <dsp:nvSpPr>
        <dsp:cNvPr id="0" name=""/>
        <dsp:cNvSpPr/>
      </dsp:nvSpPr>
      <dsp:spPr>
        <a:xfrm>
          <a:off x="882801" y="1600562"/>
          <a:ext cx="2340664" cy="1004051"/>
        </a:xfrm>
        <a:prstGeom prst="rect">
          <a:avLst/>
        </a:prstGeom>
        <a:gradFill flip="none" rotWithShape="1">
          <a:gsLst>
            <a:gs pos="0">
              <a:srgbClr val="7AE6F2">
                <a:shade val="30000"/>
                <a:satMod val="115000"/>
              </a:srgbClr>
            </a:gs>
            <a:gs pos="50000">
              <a:srgbClr val="7AE6F2">
                <a:shade val="67500"/>
                <a:satMod val="115000"/>
              </a:srgbClr>
            </a:gs>
            <a:gs pos="100000">
              <a:srgbClr val="7AE6F2">
                <a:shade val="100000"/>
                <a:satMod val="115000"/>
              </a:srgbClr>
            </a:gs>
          </a:gsLst>
          <a:lin ang="18900000" scaled="1"/>
          <a:tileRect/>
        </a:gradFill>
        <a:ln w="28575" cmpd="dbl">
          <a:solidFill>
            <a:prstClr val="black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9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Cilj: osigurati sigurnost informacija o samom događaju</a:t>
          </a:r>
          <a:r>
            <a:rPr lang="bs-Latn-BA" sz="1800" kern="1200" dirty="0"/>
            <a:t>.</a:t>
          </a:r>
        </a:p>
      </dsp:txBody>
      <dsp:txXfrm>
        <a:off x="882801" y="1600562"/>
        <a:ext cx="2340664" cy="100405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274B55-A76E-488D-825E-9F47CB6591BF}">
      <dsp:nvSpPr>
        <dsp:cNvPr id="0" name=""/>
        <dsp:cNvSpPr/>
      </dsp:nvSpPr>
      <dsp:spPr>
        <a:xfrm>
          <a:off x="168579" y="0"/>
          <a:ext cx="1939847" cy="1950720"/>
        </a:xfrm>
        <a:prstGeom prst="up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solidFill>
            <a:schemeClr val="accent1"/>
          </a:solidFill>
        </a:ln>
        <a:effectLst>
          <a:glow rad="139700">
            <a:schemeClr val="accent5">
              <a:satMod val="175000"/>
              <a:alpha val="4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8725E05-B642-47A3-B8F5-EBE55C5EC7D2}">
      <dsp:nvSpPr>
        <dsp:cNvPr id="0" name=""/>
        <dsp:cNvSpPr/>
      </dsp:nvSpPr>
      <dsp:spPr>
        <a:xfrm>
          <a:off x="2062706" y="0"/>
          <a:ext cx="5604514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0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kern="1200" dirty="0"/>
            <a:t>sud svoju odluku može temeljiti jedino na dokazima koji su izvedeni na glavnoj raspravi te u koje je on imao neposredan uvid</a:t>
          </a:r>
        </a:p>
      </dsp:txBody>
      <dsp:txXfrm>
        <a:off x="2062706" y="0"/>
        <a:ext cx="5604514" cy="1950720"/>
      </dsp:txXfrm>
    </dsp:sp>
    <dsp:sp modelId="{851AD22C-804C-45B9-87D4-189AECD3DBA8}">
      <dsp:nvSpPr>
        <dsp:cNvPr id="0" name=""/>
        <dsp:cNvSpPr/>
      </dsp:nvSpPr>
      <dsp:spPr>
        <a:xfrm>
          <a:off x="941337" y="2113280"/>
          <a:ext cx="1954907" cy="1950720"/>
        </a:xfrm>
        <a:prstGeom prst="downArrow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solidFill>
            <a:schemeClr val="accent6">
              <a:lumMod val="75000"/>
            </a:schemeClr>
          </a:solidFill>
        </a:ln>
        <a:effectLst>
          <a:glow rad="139700">
            <a:schemeClr val="accent6">
              <a:satMod val="175000"/>
              <a:alpha val="4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FBE08A5-D64A-4056-AA95-88020D0989AD}">
      <dsp:nvSpPr>
        <dsp:cNvPr id="0" name=""/>
        <dsp:cNvSpPr/>
      </dsp:nvSpPr>
      <dsp:spPr>
        <a:xfrm>
          <a:off x="3073540" y="2113280"/>
          <a:ext cx="5143423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0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kern="1200" dirty="0"/>
            <a:t>zapisnici o iskazima datim u istrazi mogu po odluci sudije, odnosno vijeća pročitati i koristiti kao dokaz na glavnom pretresu samo u slučaju ako su ispitane osobe .... </a:t>
          </a:r>
          <a:r>
            <a:rPr lang="bs-Latn-BA" sz="1800" b="1" u="sng" kern="1200" dirty="0"/>
            <a:t>njihov dolazak pred sud znatno otežan iz važnih uzroka </a:t>
          </a:r>
          <a:r>
            <a:rPr lang="bs-Latn-BA" sz="1800" kern="1200" dirty="0"/>
            <a:t>ili ako bez zakonskih razloga neće da daju iskaz na glavnoj raspravi.</a:t>
          </a:r>
        </a:p>
      </dsp:txBody>
      <dsp:txXfrm>
        <a:off x="3073540" y="2113280"/>
        <a:ext cx="5143423" cy="19507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A6970-637C-4158-9FB5-0A4FEE6B9522}">
      <dsp:nvSpPr>
        <dsp:cNvPr id="0" name=""/>
        <dsp:cNvSpPr/>
      </dsp:nvSpPr>
      <dsp:spPr>
        <a:xfrm>
          <a:off x="-7" y="0"/>
          <a:ext cx="7381858" cy="414867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lumMod val="40000"/>
            <a:lumOff val="6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E45EF9-4F5E-400B-AB8E-7BB08190990C}">
      <dsp:nvSpPr>
        <dsp:cNvPr id="0" name=""/>
        <dsp:cNvSpPr/>
      </dsp:nvSpPr>
      <dsp:spPr>
        <a:xfrm>
          <a:off x="883005" y="2971543"/>
          <a:ext cx="152671" cy="152671"/>
        </a:xfrm>
        <a:prstGeom prst="ellipse">
          <a:avLst/>
        </a:prstGeom>
        <a:solidFill>
          <a:schemeClr val="tx1">
            <a:alpha val="90000"/>
          </a:schemeClr>
        </a:solidFill>
        <a:ln>
          <a:solidFill>
            <a:schemeClr val="accent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46049C-C540-4CF2-A106-F78C17BE5A73}">
      <dsp:nvSpPr>
        <dsp:cNvPr id="0" name=""/>
        <dsp:cNvSpPr/>
      </dsp:nvSpPr>
      <dsp:spPr>
        <a:xfrm>
          <a:off x="1148128" y="3161292"/>
          <a:ext cx="1691788" cy="98738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897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600" b="1" kern="1200" dirty="0">
              <a:solidFill>
                <a:schemeClr val="bg1"/>
              </a:solidFill>
            </a:rPr>
            <a:t>Činjenično stanje u predmetu „Pupino“</a:t>
          </a:r>
        </a:p>
      </dsp:txBody>
      <dsp:txXfrm>
        <a:off x="1148128" y="3161292"/>
        <a:ext cx="1691788" cy="987385"/>
      </dsp:txXfrm>
    </dsp:sp>
    <dsp:sp modelId="{038C2F47-AB04-4FD6-8F04-F02A35990551}">
      <dsp:nvSpPr>
        <dsp:cNvPr id="0" name=""/>
        <dsp:cNvSpPr/>
      </dsp:nvSpPr>
      <dsp:spPr>
        <a:xfrm>
          <a:off x="2104467" y="2119974"/>
          <a:ext cx="265515" cy="265515"/>
        </a:xfrm>
        <a:prstGeom prst="ellipse">
          <a:avLst/>
        </a:prstGeom>
        <a:solidFill>
          <a:prstClr val="black">
            <a:alpha val="90000"/>
          </a:prstClr>
        </a:solidFill>
        <a:ln>
          <a:solidFill>
            <a:srgbClr val="F7964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E73662-644A-4E6C-A238-E22CF060924B}">
      <dsp:nvSpPr>
        <dsp:cNvPr id="0" name=""/>
        <dsp:cNvSpPr/>
      </dsp:nvSpPr>
      <dsp:spPr>
        <a:xfrm>
          <a:off x="2272659" y="2409688"/>
          <a:ext cx="1393955" cy="77087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691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600" b="1" kern="1200" dirty="0">
              <a:solidFill>
                <a:schemeClr val="bg1"/>
              </a:solidFill>
            </a:rPr>
            <a:t>Sud Evropske unije - odluka</a:t>
          </a:r>
        </a:p>
      </dsp:txBody>
      <dsp:txXfrm>
        <a:off x="2272659" y="2409688"/>
        <a:ext cx="1393955" cy="770872"/>
      </dsp:txXfrm>
    </dsp:sp>
    <dsp:sp modelId="{34E6E717-8E7E-4415-B605-80441D5D99C4}">
      <dsp:nvSpPr>
        <dsp:cNvPr id="0" name=""/>
        <dsp:cNvSpPr/>
      </dsp:nvSpPr>
      <dsp:spPr>
        <a:xfrm>
          <a:off x="3481828" y="1408891"/>
          <a:ext cx="351807" cy="351807"/>
        </a:xfrm>
        <a:prstGeom prst="ellipse">
          <a:avLst/>
        </a:prstGeom>
        <a:solidFill>
          <a:prstClr val="black">
            <a:alpha val="90000"/>
          </a:prstClr>
        </a:solidFill>
        <a:ln>
          <a:solidFill>
            <a:srgbClr val="F7964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804FCD-584E-460A-8A9F-C250B12D8EB9}">
      <dsp:nvSpPr>
        <dsp:cNvPr id="0" name=""/>
        <dsp:cNvSpPr/>
      </dsp:nvSpPr>
      <dsp:spPr>
        <a:xfrm>
          <a:off x="3714438" y="1894653"/>
          <a:ext cx="1393955" cy="5833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416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b="1" kern="1200" dirty="0">
              <a:solidFill>
                <a:schemeClr val="bg1"/>
              </a:solidFill>
            </a:rPr>
            <a:t>Direktiva o žrtvama</a:t>
          </a:r>
        </a:p>
      </dsp:txBody>
      <dsp:txXfrm>
        <a:off x="3714438" y="1894653"/>
        <a:ext cx="1393955" cy="583360"/>
      </dsp:txXfrm>
    </dsp:sp>
    <dsp:sp modelId="{2ACF41F8-D6D2-49B0-91CF-B5CF2AAE7D6E}">
      <dsp:nvSpPr>
        <dsp:cNvPr id="0" name=""/>
        <dsp:cNvSpPr/>
      </dsp:nvSpPr>
      <dsp:spPr>
        <a:xfrm>
          <a:off x="4981990" y="938430"/>
          <a:ext cx="471289" cy="471289"/>
        </a:xfrm>
        <a:prstGeom prst="ellipse">
          <a:avLst/>
        </a:prstGeom>
        <a:solidFill>
          <a:prstClr val="black">
            <a:alpha val="90000"/>
          </a:prstClr>
        </a:solidFill>
        <a:ln>
          <a:solidFill>
            <a:srgbClr val="F7964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D44395-8448-41BF-9179-88BEFE887E0F}">
      <dsp:nvSpPr>
        <dsp:cNvPr id="0" name=""/>
        <dsp:cNvSpPr/>
      </dsp:nvSpPr>
      <dsp:spPr>
        <a:xfrm>
          <a:off x="4963231" y="1639407"/>
          <a:ext cx="2044528" cy="150523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727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b="1" kern="1200" dirty="0">
              <a:solidFill>
                <a:schemeClr val="bg1"/>
              </a:solidFill>
            </a:rPr>
            <a:t>Usklađenost zakonodavnih odredaba BiH sa Odlukom Suda Evropske unije</a:t>
          </a:r>
        </a:p>
      </dsp:txBody>
      <dsp:txXfrm>
        <a:off x="4963231" y="1639407"/>
        <a:ext cx="2044528" cy="15052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BD805-76C5-42BF-A57B-F6C52DF1B709}">
      <dsp:nvSpPr>
        <dsp:cNvPr id="0" name=""/>
        <dsp:cNvSpPr/>
      </dsp:nvSpPr>
      <dsp:spPr>
        <a:xfrm>
          <a:off x="1670674" y="530862"/>
          <a:ext cx="2254642" cy="150384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kern="1200" dirty="0"/>
            <a:t>Tužitelj istražuje pod nadzorom sudije, prikuplja dokaze i podatke</a:t>
          </a:r>
        </a:p>
      </dsp:txBody>
      <dsp:txXfrm>
        <a:off x="2031416" y="530862"/>
        <a:ext cx="1893899" cy="1503846"/>
      </dsp:txXfrm>
    </dsp:sp>
    <dsp:sp modelId="{A0639B48-E83D-47A5-9C5A-D214F8E00A59}">
      <dsp:nvSpPr>
        <dsp:cNvPr id="0" name=""/>
        <dsp:cNvSpPr/>
      </dsp:nvSpPr>
      <dsp:spPr>
        <a:xfrm>
          <a:off x="1670674" y="2042227"/>
          <a:ext cx="2254642" cy="1503846"/>
        </a:xfrm>
        <a:prstGeom prst="rect">
          <a:avLst/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3580161"/>
              <a:satOff val="16084"/>
              <a:lumOff val="110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kern="1200" dirty="0"/>
            <a:t>Procijenjuje da li će zahtjevati suđenje ili obustaviti postupak</a:t>
          </a:r>
        </a:p>
      </dsp:txBody>
      <dsp:txXfrm>
        <a:off x="2031416" y="2042227"/>
        <a:ext cx="1893899" cy="1503846"/>
      </dsp:txXfrm>
    </dsp:sp>
    <dsp:sp modelId="{4A987DE6-FE56-4218-B684-9E746F04DB7B}">
      <dsp:nvSpPr>
        <dsp:cNvPr id="0" name=""/>
        <dsp:cNvSpPr/>
      </dsp:nvSpPr>
      <dsp:spPr>
        <a:xfrm>
          <a:off x="425292" y="4"/>
          <a:ext cx="1530706" cy="131762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b="1" strike="noStrik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ISTRAŽNI</a:t>
          </a:r>
          <a:br>
            <a:rPr lang="bs-Latn-BA" sz="1800" b="1" strike="noStrik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bs-Latn-BA" sz="1800" b="1" strike="noStrik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POSTUPAK</a:t>
          </a:r>
        </a:p>
      </dsp:txBody>
      <dsp:txXfrm>
        <a:off x="649459" y="192966"/>
        <a:ext cx="1082372" cy="931703"/>
      </dsp:txXfrm>
    </dsp:sp>
    <dsp:sp modelId="{3D7143CA-1AD7-4055-AAA4-81EB177F1F01}">
      <dsp:nvSpPr>
        <dsp:cNvPr id="0" name=""/>
        <dsp:cNvSpPr/>
      </dsp:nvSpPr>
      <dsp:spPr>
        <a:xfrm>
          <a:off x="5725227" y="537945"/>
          <a:ext cx="2254642" cy="1503846"/>
        </a:xfrm>
        <a:prstGeom prst="rect">
          <a:avLst/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7160321"/>
              <a:satOff val="32169"/>
              <a:lumOff val="221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kern="1200" dirty="0"/>
            <a:t>Prikupljanje dokaza na zahtjev stranaka (načelo kontradiktornosti)</a:t>
          </a:r>
        </a:p>
      </dsp:txBody>
      <dsp:txXfrm>
        <a:off x="6085969" y="537945"/>
        <a:ext cx="1893899" cy="1503846"/>
      </dsp:txXfrm>
    </dsp:sp>
    <dsp:sp modelId="{EF6C4943-B597-47B5-8A40-97C80E76F272}">
      <dsp:nvSpPr>
        <dsp:cNvPr id="0" name=""/>
        <dsp:cNvSpPr/>
      </dsp:nvSpPr>
      <dsp:spPr>
        <a:xfrm>
          <a:off x="5739408" y="2042227"/>
          <a:ext cx="2254642" cy="1503846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kern="1200" dirty="0"/>
            <a:t>Podnesci, svjedočenja – dokazi u tehničkom smislu</a:t>
          </a:r>
        </a:p>
      </dsp:txBody>
      <dsp:txXfrm>
        <a:off x="6100151" y="2042227"/>
        <a:ext cx="1893899" cy="1503846"/>
      </dsp:txXfrm>
    </dsp:sp>
    <dsp:sp modelId="{F3AD5F61-D9C1-4230-8E5C-5574366AE223}">
      <dsp:nvSpPr>
        <dsp:cNvPr id="0" name=""/>
        <dsp:cNvSpPr/>
      </dsp:nvSpPr>
      <dsp:spPr>
        <a:xfrm>
          <a:off x="4477347" y="77970"/>
          <a:ext cx="1598075" cy="1262298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RASPRAVNA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FAZA</a:t>
          </a:r>
        </a:p>
      </dsp:txBody>
      <dsp:txXfrm>
        <a:off x="4711380" y="262829"/>
        <a:ext cx="1130009" cy="8925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686BF-EDF5-4C79-B3C3-09AA3918749A}">
      <dsp:nvSpPr>
        <dsp:cNvPr id="0" name=""/>
        <dsp:cNvSpPr/>
      </dsp:nvSpPr>
      <dsp:spPr>
        <a:xfrm rot="5400000">
          <a:off x="-216146" y="363874"/>
          <a:ext cx="1440976" cy="100868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čl.392. ZKP Italija</a:t>
          </a:r>
        </a:p>
      </dsp:txBody>
      <dsp:txXfrm rot="-5400000">
        <a:off x="1" y="652070"/>
        <a:ext cx="1008683" cy="432293"/>
      </dsp:txXfrm>
    </dsp:sp>
    <dsp:sp modelId="{DDA75605-0E2E-4C74-888E-00E834EBDF26}">
      <dsp:nvSpPr>
        <dsp:cNvPr id="0" name=""/>
        <dsp:cNvSpPr/>
      </dsp:nvSpPr>
      <dsp:spPr>
        <a:xfrm rot="5400000">
          <a:off x="3208506" y="-2182547"/>
          <a:ext cx="1198033" cy="5597679"/>
        </a:xfrm>
        <a:prstGeom prst="round2SameRect">
          <a:avLst/>
        </a:prstGeom>
        <a:solidFill>
          <a:srgbClr val="FFFF9B">
            <a:alpha val="89804"/>
          </a:srgbClr>
        </a:solidFill>
        <a:ln w="12700" cap="flat" cmpd="sng" algn="ctr">
          <a:solidFill>
            <a:schemeClr val="tx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s-Latn-BA" sz="1600" kern="1200" dirty="0"/>
            <a:t> </a:t>
          </a:r>
          <a:r>
            <a:rPr lang="bs-Latn-BA" sz="1400" kern="1200" dirty="0"/>
            <a:t>tokom istražnog postupka - uzimanje iskaza ako se opravdano smatra da svjedok neće moći biti saslušan u okviru rasprave zbog bolesti i ozbiljne sprječenosti ili da svjedok može biti izložen nasilju, prijetnjama, uticajima od strane optuženog i druge </a:t>
          </a:r>
          <a:r>
            <a:rPr lang="bs-Latn-BA" sz="1600" kern="1200" dirty="0"/>
            <a:t>okolnosti</a:t>
          </a:r>
        </a:p>
      </dsp:txBody>
      <dsp:txXfrm rot="-5400000">
        <a:off x="1008684" y="75758"/>
        <a:ext cx="5539196" cy="1081067"/>
      </dsp:txXfrm>
    </dsp:sp>
    <dsp:sp modelId="{D83EC2D3-2B45-4474-A016-95C0520868FA}">
      <dsp:nvSpPr>
        <dsp:cNvPr id="0" name=""/>
        <dsp:cNvSpPr/>
      </dsp:nvSpPr>
      <dsp:spPr>
        <a:xfrm rot="5400000">
          <a:off x="-216146" y="1726992"/>
          <a:ext cx="1440976" cy="100868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600" b="1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Glava VI UEU</a:t>
          </a:r>
        </a:p>
      </dsp:txBody>
      <dsp:txXfrm rot="-5400000">
        <a:off x="1" y="2015188"/>
        <a:ext cx="1008683" cy="432293"/>
      </dsp:txXfrm>
    </dsp:sp>
    <dsp:sp modelId="{4BD10357-4110-4BA3-9F90-D8D27080A75D}">
      <dsp:nvSpPr>
        <dsp:cNvPr id="0" name=""/>
        <dsp:cNvSpPr/>
      </dsp:nvSpPr>
      <dsp:spPr>
        <a:xfrm rot="5400000">
          <a:off x="3239636" y="-819675"/>
          <a:ext cx="1135772" cy="5597679"/>
        </a:xfrm>
        <a:prstGeom prst="round2SameRect">
          <a:avLst/>
        </a:prstGeom>
        <a:solidFill>
          <a:srgbClr val="FFFF9B">
            <a:alpha val="90000"/>
          </a:srgbClr>
        </a:solidFill>
        <a:ln w="9525" cap="flat" cmpd="sng" algn="ctr">
          <a:solidFill>
            <a:schemeClr val="tx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s-Latn-BA" sz="1600" kern="1200" dirty="0"/>
            <a:t>okvirne odluke obavezuju države članice u okviru rezultata koje trebaju postići, ali prepuštaju nacionalnim tijelima na odabir oblika i metoda. One nemaju direktan učinak.</a:t>
          </a:r>
        </a:p>
      </dsp:txBody>
      <dsp:txXfrm rot="-5400000">
        <a:off x="1008683" y="1466722"/>
        <a:ext cx="5542235" cy="1024884"/>
      </dsp:txXfrm>
    </dsp:sp>
    <dsp:sp modelId="{65BEC05F-B9D6-4E1A-8314-B70D649FA5C8}">
      <dsp:nvSpPr>
        <dsp:cNvPr id="0" name=""/>
        <dsp:cNvSpPr/>
      </dsp:nvSpPr>
      <dsp:spPr>
        <a:xfrm rot="5400000">
          <a:off x="-216146" y="3108417"/>
          <a:ext cx="1440976" cy="100868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OKVIRNA ODLUKA 2001/220</a:t>
          </a:r>
        </a:p>
      </dsp:txBody>
      <dsp:txXfrm rot="-5400000">
        <a:off x="1" y="3396613"/>
        <a:ext cx="1008683" cy="432293"/>
      </dsp:txXfrm>
    </dsp:sp>
    <dsp:sp modelId="{1632C687-1260-4581-801E-E734F0B06D57}">
      <dsp:nvSpPr>
        <dsp:cNvPr id="0" name=""/>
        <dsp:cNvSpPr/>
      </dsp:nvSpPr>
      <dsp:spPr>
        <a:xfrm rot="5400000">
          <a:off x="3221330" y="534221"/>
          <a:ext cx="1172385" cy="5597679"/>
        </a:xfrm>
        <a:prstGeom prst="round2SameRect">
          <a:avLst/>
        </a:prstGeom>
        <a:solidFill>
          <a:srgbClr val="FFFF9B">
            <a:alpha val="90000"/>
          </a:srgbClr>
        </a:solidFill>
        <a:ln w="9525" cap="flat" cmpd="sng" algn="ctr">
          <a:solidFill>
            <a:schemeClr val="tx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s-Latn-BA" sz="1600" kern="1200" dirty="0"/>
            <a:t>Okvirna odluka Vijeća o položaju žrtava u krivičnom postupku od 15. marta 2001. godine</a:t>
          </a:r>
        </a:p>
      </dsp:txBody>
      <dsp:txXfrm rot="-5400000">
        <a:off x="1008684" y="2804099"/>
        <a:ext cx="5540448" cy="10579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B7A77-228E-45DB-B198-49FE6ECDA1BE}">
      <dsp:nvSpPr>
        <dsp:cNvPr id="0" name=""/>
        <dsp:cNvSpPr/>
      </dsp:nvSpPr>
      <dsp:spPr>
        <a:xfrm>
          <a:off x="3664689" y="1366358"/>
          <a:ext cx="1650944" cy="573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527"/>
              </a:lnTo>
              <a:lnTo>
                <a:pt x="1650944" y="286527"/>
              </a:lnTo>
              <a:lnTo>
                <a:pt x="1650944" y="57305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B330DC-9AF5-4D07-9143-F5027B5380B8}">
      <dsp:nvSpPr>
        <dsp:cNvPr id="0" name=""/>
        <dsp:cNvSpPr/>
      </dsp:nvSpPr>
      <dsp:spPr>
        <a:xfrm>
          <a:off x="2013744" y="1366358"/>
          <a:ext cx="1650944" cy="573055"/>
        </a:xfrm>
        <a:custGeom>
          <a:avLst/>
          <a:gdLst/>
          <a:ahLst/>
          <a:cxnLst/>
          <a:rect l="0" t="0" r="0" b="0"/>
          <a:pathLst>
            <a:path>
              <a:moveTo>
                <a:pt x="1650944" y="0"/>
              </a:moveTo>
              <a:lnTo>
                <a:pt x="1650944" y="286527"/>
              </a:lnTo>
              <a:lnTo>
                <a:pt x="0" y="286527"/>
              </a:lnTo>
              <a:lnTo>
                <a:pt x="0" y="57305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FB7BF4-81CD-4920-ADE9-DC528B4A524C}">
      <dsp:nvSpPr>
        <dsp:cNvPr id="0" name=""/>
        <dsp:cNvSpPr/>
      </dsp:nvSpPr>
      <dsp:spPr>
        <a:xfrm>
          <a:off x="1805493" y="1942"/>
          <a:ext cx="3718390" cy="1364416"/>
        </a:xfrm>
        <a:prstGeom prst="rect">
          <a:avLst/>
        </a:prstGeom>
        <a:solidFill>
          <a:srgbClr val="FFFF65"/>
        </a:solidFill>
        <a:ln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2300" kern="1200" dirty="0"/>
            <a:t>Ugovorom </a:t>
          </a:r>
          <a:r>
            <a:rPr lang="pl-PL" sz="2300" kern="1200" dirty="0"/>
            <a:t>o osnivanju Europske zajednice za atomsku energiju, 1952. godina</a:t>
          </a:r>
          <a:r>
            <a:rPr lang="bs-Latn-BA" sz="2300" kern="1200" dirty="0"/>
            <a:t> </a:t>
          </a:r>
        </a:p>
      </dsp:txBody>
      <dsp:txXfrm>
        <a:off x="1805493" y="1942"/>
        <a:ext cx="3718390" cy="1364416"/>
      </dsp:txXfrm>
    </dsp:sp>
    <dsp:sp modelId="{A1C561F7-7A1D-4523-B6DB-E0190F396D17}">
      <dsp:nvSpPr>
        <dsp:cNvPr id="0" name=""/>
        <dsp:cNvSpPr/>
      </dsp:nvSpPr>
      <dsp:spPr>
        <a:xfrm>
          <a:off x="649328" y="1939414"/>
          <a:ext cx="2728833" cy="1364416"/>
        </a:xfrm>
        <a:prstGeom prst="rect">
          <a:avLst/>
        </a:prstGeom>
        <a:solidFill>
          <a:srgbClr val="FFFF65"/>
        </a:solidFill>
        <a:ln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2300" kern="1200" dirty="0"/>
            <a:t>Ugovorom o funkcionisanju Evropske unije, 1957. godina</a:t>
          </a:r>
        </a:p>
      </dsp:txBody>
      <dsp:txXfrm>
        <a:off x="649328" y="1939414"/>
        <a:ext cx="2728833" cy="1364416"/>
      </dsp:txXfrm>
    </dsp:sp>
    <dsp:sp modelId="{2C06C9B6-0CA8-45C7-9109-2BF8612BF052}">
      <dsp:nvSpPr>
        <dsp:cNvPr id="0" name=""/>
        <dsp:cNvSpPr/>
      </dsp:nvSpPr>
      <dsp:spPr>
        <a:xfrm>
          <a:off x="3951216" y="1939414"/>
          <a:ext cx="2728833" cy="1364416"/>
        </a:xfrm>
        <a:prstGeom prst="rect">
          <a:avLst/>
        </a:prstGeom>
        <a:solidFill>
          <a:srgbClr val="FFFF65"/>
        </a:solidFill>
        <a:ln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2300" kern="1200" dirty="0"/>
            <a:t>Ugovorom o Evropskoj uniji, 1992. godina</a:t>
          </a:r>
        </a:p>
      </dsp:txBody>
      <dsp:txXfrm>
        <a:off x="3951216" y="1939414"/>
        <a:ext cx="2728833" cy="13644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E6807-2CFF-449E-8837-F74EB60ECE1E}">
      <dsp:nvSpPr>
        <dsp:cNvPr id="0" name=""/>
        <dsp:cNvSpPr/>
      </dsp:nvSpPr>
      <dsp:spPr>
        <a:xfrm rot="21300000">
          <a:off x="22024" y="1524865"/>
          <a:ext cx="7132928" cy="816827"/>
        </a:xfrm>
        <a:prstGeom prst="mathMinus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877EFF-D747-41FA-9316-DE9F6B30862E}">
      <dsp:nvSpPr>
        <dsp:cNvPr id="0" name=""/>
        <dsp:cNvSpPr/>
      </dsp:nvSpPr>
      <dsp:spPr>
        <a:xfrm>
          <a:off x="861237" y="-7083"/>
          <a:ext cx="2153093" cy="1947446"/>
        </a:xfrm>
        <a:prstGeom prst="downArrow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A14048-F93E-4BAD-9FAD-FD6F38E11B35}">
      <dsp:nvSpPr>
        <dsp:cNvPr id="0" name=""/>
        <dsp:cNvSpPr/>
      </dsp:nvSpPr>
      <dsp:spPr>
        <a:xfrm>
          <a:off x="2935888" y="0"/>
          <a:ext cx="4032450" cy="162395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2000" kern="1200" dirty="0"/>
            <a:t>postoji li </a:t>
          </a:r>
          <a:r>
            <a:rPr lang="bs-Latn-BA" sz="2000" b="1" kern="1200" dirty="0"/>
            <a:t>obaveza</a:t>
          </a:r>
          <a:r>
            <a:rPr lang="bs-Latn-BA" sz="2000" kern="1200" dirty="0"/>
            <a:t> nacionalnih sudova da tumače svoje domaće pravo u skladu sa odredbama okvirnih odluka?</a:t>
          </a:r>
        </a:p>
      </dsp:txBody>
      <dsp:txXfrm>
        <a:off x="2935888" y="0"/>
        <a:ext cx="4032450" cy="1623954"/>
      </dsp:txXfrm>
    </dsp:sp>
    <dsp:sp modelId="{23092F7F-843E-4421-B74E-238843F6F8BF}">
      <dsp:nvSpPr>
        <dsp:cNvPr id="0" name=""/>
        <dsp:cNvSpPr/>
      </dsp:nvSpPr>
      <dsp:spPr>
        <a:xfrm>
          <a:off x="4162646" y="1892595"/>
          <a:ext cx="2153093" cy="2014647"/>
        </a:xfrm>
        <a:prstGeom prst="upArrow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F5199A-6B1A-4C3A-BB56-9D6D2446B675}">
      <dsp:nvSpPr>
        <dsp:cNvPr id="0" name=""/>
        <dsp:cNvSpPr/>
      </dsp:nvSpPr>
      <dsp:spPr>
        <a:xfrm>
          <a:off x="627566" y="2242604"/>
          <a:ext cx="3194593" cy="162395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2000" kern="1200" dirty="0"/>
            <a:t>kako izvrštiti </a:t>
          </a:r>
          <a:r>
            <a:rPr lang="bs-Latn-BA" sz="2000" b="1" kern="1200" dirty="0"/>
            <a:t>tumačenje </a:t>
          </a:r>
          <a:r>
            <a:rPr lang="bs-Latn-BA" sz="2000" kern="1200" dirty="0"/>
            <a:t>odredbi članova 2., 3. i 8. Okvirne odluke 2001/220 te iste primijeniti u konkretnom slučaju?</a:t>
          </a:r>
        </a:p>
      </dsp:txBody>
      <dsp:txXfrm>
        <a:off x="627566" y="2242604"/>
        <a:ext cx="3194593" cy="16239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A5742-B647-4997-8468-8A0D411B57F2}">
      <dsp:nvSpPr>
        <dsp:cNvPr id="0" name=""/>
        <dsp:cNvSpPr/>
      </dsp:nvSpPr>
      <dsp:spPr>
        <a:xfrm>
          <a:off x="831805" y="691309"/>
          <a:ext cx="6375500" cy="3294819"/>
        </a:xfrm>
        <a:prstGeom prst="rect">
          <a:avLst/>
        </a:prstGeom>
        <a:solidFill>
          <a:srgbClr val="FFFFB9"/>
        </a:solidFill>
        <a:ln>
          <a:solidFill>
            <a:schemeClr val="tx1">
              <a:lumMod val="95000"/>
              <a:lumOff val="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093885E-42B1-46FE-966D-011B3EA7B4EB}">
      <dsp:nvSpPr>
        <dsp:cNvPr id="0" name=""/>
        <dsp:cNvSpPr/>
      </dsp:nvSpPr>
      <dsp:spPr>
        <a:xfrm>
          <a:off x="1022337" y="1076642"/>
          <a:ext cx="2960577" cy="281867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2000" b="0" i="0" u="none" strike="noStrike" kern="1200" baseline="0" dirty="0">
              <a:latin typeface="+mj-lt"/>
            </a:rPr>
            <a:t>iskaz koji je dat tokom prethodnog istražnog postupka, </a:t>
          </a:r>
          <a:r>
            <a:rPr lang="bs-Latn-BA" sz="2000" b="1" i="0" u="none" strike="noStrike" kern="1200" baseline="0" dirty="0">
              <a:latin typeface="+mj-lt"/>
            </a:rPr>
            <a:t>mora biti ponovljen na javnoj raspravi da bi stekao potpunu dokaznu vrijednost. </a:t>
          </a:r>
          <a:endParaRPr lang="bs-Latn-BA" sz="2000" kern="1200" dirty="0"/>
        </a:p>
      </dsp:txBody>
      <dsp:txXfrm>
        <a:off x="1022337" y="1076642"/>
        <a:ext cx="2960577" cy="2818678"/>
      </dsp:txXfrm>
    </dsp:sp>
    <dsp:sp modelId="{6F9250A9-D4A2-418A-8DF2-2AB7308A28C0}">
      <dsp:nvSpPr>
        <dsp:cNvPr id="0" name=""/>
        <dsp:cNvSpPr/>
      </dsp:nvSpPr>
      <dsp:spPr>
        <a:xfrm>
          <a:off x="4048868" y="1076642"/>
          <a:ext cx="2960577" cy="281867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2000" kern="1200" dirty="0"/>
            <a:t>iskaz koji je dat samo jedanput tokom prethodnog istražnog postupka </a:t>
          </a:r>
          <a:r>
            <a:rPr lang="bs-Latn-BA" sz="2000" b="1" kern="1200" dirty="0"/>
            <a:t>ima istu dokaznu vrijednost,</a:t>
          </a:r>
          <a:r>
            <a:rPr lang="bs-Latn-BA" sz="2000" kern="1200" dirty="0"/>
            <a:t> naročito uzimajući u obzir </a:t>
          </a:r>
          <a:r>
            <a:rPr lang="bs-Latn-BA" sz="2000" b="1" kern="1200" dirty="0"/>
            <a:t>žrtvu krivičnog djela.</a:t>
          </a:r>
        </a:p>
      </dsp:txBody>
      <dsp:txXfrm>
        <a:off x="4048868" y="1076642"/>
        <a:ext cx="2960577" cy="2818678"/>
      </dsp:txXfrm>
    </dsp:sp>
    <dsp:sp modelId="{DB180D96-F969-48D1-AEB3-7EDCA4C7567D}">
      <dsp:nvSpPr>
        <dsp:cNvPr id="0" name=""/>
        <dsp:cNvSpPr/>
      </dsp:nvSpPr>
      <dsp:spPr>
        <a:xfrm>
          <a:off x="6452335" y="108634"/>
          <a:ext cx="1245787" cy="1245787"/>
        </a:xfrm>
        <a:prstGeom prst="plus">
          <a:avLst>
            <a:gd name="adj" fmla="val 32810"/>
          </a:avLst>
        </a:prstGeom>
        <a:solidFill>
          <a:srgbClr val="FFFF9B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FBCC62-90C7-4E8A-BA44-967898357BFB}">
      <dsp:nvSpPr>
        <dsp:cNvPr id="0" name=""/>
        <dsp:cNvSpPr/>
      </dsp:nvSpPr>
      <dsp:spPr>
        <a:xfrm>
          <a:off x="277989" y="452621"/>
          <a:ext cx="1591641" cy="356824"/>
        </a:xfrm>
        <a:prstGeom prst="rect">
          <a:avLst/>
        </a:prstGeom>
        <a:solidFill>
          <a:srgbClr val="FFFF9B"/>
        </a:solidFill>
        <a:ln>
          <a:solidFill>
            <a:schemeClr val="tx1">
              <a:lumMod val="95000"/>
              <a:lumOff val="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D68D53-8180-451E-AD1A-7CCEC5ADA356}">
      <dsp:nvSpPr>
        <dsp:cNvPr id="0" name=""/>
        <dsp:cNvSpPr/>
      </dsp:nvSpPr>
      <dsp:spPr>
        <a:xfrm>
          <a:off x="4019555" y="1082669"/>
          <a:ext cx="732" cy="2692108"/>
        </a:xfrm>
        <a:prstGeom prst="line">
          <a:avLst/>
        </a:prstGeom>
        <a:noFill/>
        <a:ln w="25400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3FB3FA-922F-47D0-BB7F-6C07FFDDEF9F}">
      <dsp:nvSpPr>
        <dsp:cNvPr id="0" name=""/>
        <dsp:cNvSpPr/>
      </dsp:nvSpPr>
      <dsp:spPr>
        <a:xfrm>
          <a:off x="1529823" y="7707"/>
          <a:ext cx="2111474" cy="211168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FFE285"/>
        </a:solidFill>
        <a:ln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6C50CCD-9201-468F-A65D-E178943F87D3}">
      <dsp:nvSpPr>
        <dsp:cNvPr id="0" name=""/>
        <dsp:cNvSpPr/>
      </dsp:nvSpPr>
      <dsp:spPr>
        <a:xfrm>
          <a:off x="694814" y="872415"/>
          <a:ext cx="2314426" cy="589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400" kern="1200" dirty="0"/>
            <a:t>Djeca jesu ranjiva kategorija.</a:t>
          </a:r>
        </a:p>
      </dsp:txBody>
      <dsp:txXfrm>
        <a:off x="694814" y="872415"/>
        <a:ext cx="2314426" cy="589100"/>
      </dsp:txXfrm>
    </dsp:sp>
    <dsp:sp modelId="{58FD0126-D526-42F3-99DE-298A25495E8B}">
      <dsp:nvSpPr>
        <dsp:cNvPr id="0" name=""/>
        <dsp:cNvSpPr/>
      </dsp:nvSpPr>
      <dsp:spPr>
        <a:xfrm>
          <a:off x="896931" y="1213479"/>
          <a:ext cx="2111474" cy="211168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FFE285"/>
        </a:solidFill>
        <a:ln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A2ACC75-AEEB-4946-ADD3-7816B384D12E}">
      <dsp:nvSpPr>
        <dsp:cNvPr id="0" name=""/>
        <dsp:cNvSpPr/>
      </dsp:nvSpPr>
      <dsp:spPr>
        <a:xfrm>
          <a:off x="1446299" y="1980094"/>
          <a:ext cx="2272807" cy="589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400" kern="1200" dirty="0"/>
            <a:t>Iskaz dat u istrazi je valjan dokaz.</a:t>
          </a:r>
        </a:p>
      </dsp:txBody>
      <dsp:txXfrm>
        <a:off x="1446299" y="1980094"/>
        <a:ext cx="2272807" cy="589100"/>
      </dsp:txXfrm>
    </dsp:sp>
    <dsp:sp modelId="{D7E39199-DD14-4DC6-9B86-70A16072CFDF}">
      <dsp:nvSpPr>
        <dsp:cNvPr id="0" name=""/>
        <dsp:cNvSpPr/>
      </dsp:nvSpPr>
      <dsp:spPr>
        <a:xfrm>
          <a:off x="1483518" y="2431439"/>
          <a:ext cx="2111474" cy="211168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FFE285"/>
        </a:solidFill>
        <a:ln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22B15AE-AF6E-4A94-92F0-0D349D6A8948}">
      <dsp:nvSpPr>
        <dsp:cNvPr id="0" name=""/>
        <dsp:cNvSpPr/>
      </dsp:nvSpPr>
      <dsp:spPr>
        <a:xfrm>
          <a:off x="0" y="3188096"/>
          <a:ext cx="3595498" cy="589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400" kern="1200" dirty="0"/>
            <a:t>Nacionalni sud mora omogućiti </a:t>
          </a:r>
          <a:br>
            <a:rPr lang="bs-Latn-BA" sz="1400" kern="1200" dirty="0"/>
          </a:br>
          <a:r>
            <a:rPr lang="bs-Latn-BA" sz="1400" kern="1200" dirty="0"/>
            <a:t>davanje iskaza van javne rasprave.</a:t>
          </a:r>
        </a:p>
      </dsp:txBody>
      <dsp:txXfrm>
        <a:off x="0" y="3188096"/>
        <a:ext cx="3595498" cy="589100"/>
      </dsp:txXfrm>
    </dsp:sp>
    <dsp:sp modelId="{439C2EA2-7239-4432-B078-CA878539546C}">
      <dsp:nvSpPr>
        <dsp:cNvPr id="0" name=""/>
        <dsp:cNvSpPr/>
      </dsp:nvSpPr>
      <dsp:spPr>
        <a:xfrm>
          <a:off x="1047440" y="3784914"/>
          <a:ext cx="1814022" cy="181489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FFE285"/>
        </a:solidFill>
        <a:ln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73C0FC4-D217-420B-B800-17C3101F8A53}">
      <dsp:nvSpPr>
        <dsp:cNvPr id="0" name=""/>
        <dsp:cNvSpPr/>
      </dsp:nvSpPr>
      <dsp:spPr>
        <a:xfrm>
          <a:off x="1226100" y="4280340"/>
          <a:ext cx="3329774" cy="589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400" kern="1200" dirty="0"/>
            <a:t>Nacionalno pravo treba interpretirati </a:t>
          </a:r>
          <a:br>
            <a:rPr lang="bs-Latn-BA" sz="1400" kern="1200" dirty="0"/>
          </a:br>
          <a:r>
            <a:rPr lang="bs-Latn-BA" sz="1400" kern="1200" dirty="0"/>
            <a:t>u skladu sa Okvirnom odlukom</a:t>
          </a:r>
        </a:p>
      </dsp:txBody>
      <dsp:txXfrm>
        <a:off x="1226100" y="4280340"/>
        <a:ext cx="3329774" cy="5891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696B9-6DE9-451A-B048-E4B7991A6A97}">
      <dsp:nvSpPr>
        <dsp:cNvPr id="0" name=""/>
        <dsp:cNvSpPr/>
      </dsp:nvSpPr>
      <dsp:spPr>
        <a:xfrm rot="1774463">
          <a:off x="2954751" y="2652141"/>
          <a:ext cx="698478" cy="53789"/>
        </a:xfrm>
        <a:custGeom>
          <a:avLst/>
          <a:gdLst/>
          <a:ahLst/>
          <a:cxnLst/>
          <a:rect l="0" t="0" r="0" b="0"/>
          <a:pathLst>
            <a:path>
              <a:moveTo>
                <a:pt x="0" y="26894"/>
              </a:moveTo>
              <a:lnTo>
                <a:pt x="698478" y="268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A5CA76-210A-4A2F-AF8E-E2C55A4A722F}">
      <dsp:nvSpPr>
        <dsp:cNvPr id="0" name=""/>
        <dsp:cNvSpPr/>
      </dsp:nvSpPr>
      <dsp:spPr>
        <a:xfrm rot="19840225">
          <a:off x="2949993" y="1291796"/>
          <a:ext cx="784162" cy="53789"/>
        </a:xfrm>
        <a:custGeom>
          <a:avLst/>
          <a:gdLst/>
          <a:ahLst/>
          <a:cxnLst/>
          <a:rect l="0" t="0" r="0" b="0"/>
          <a:pathLst>
            <a:path>
              <a:moveTo>
                <a:pt x="0" y="26894"/>
              </a:moveTo>
              <a:lnTo>
                <a:pt x="784162" y="268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72F404-FBED-4317-83CB-24D7CA1B0B93}">
      <dsp:nvSpPr>
        <dsp:cNvPr id="0" name=""/>
        <dsp:cNvSpPr/>
      </dsp:nvSpPr>
      <dsp:spPr>
        <a:xfrm>
          <a:off x="803584" y="830259"/>
          <a:ext cx="2629610" cy="2351924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6378C19-3C53-4696-A032-63985CFB092A}">
      <dsp:nvSpPr>
        <dsp:cNvPr id="0" name=""/>
        <dsp:cNvSpPr/>
      </dsp:nvSpPr>
      <dsp:spPr>
        <a:xfrm>
          <a:off x="3587006" y="500"/>
          <a:ext cx="1511762" cy="1511762"/>
        </a:xfrm>
        <a:prstGeom prst="ellipse">
          <a:avLst/>
        </a:prstGeom>
        <a:solidFill>
          <a:srgbClr val="9AB7D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3200" kern="1200" dirty="0"/>
            <a:t>I nivo</a:t>
          </a:r>
        </a:p>
      </dsp:txBody>
      <dsp:txXfrm>
        <a:off x="3808398" y="221892"/>
        <a:ext cx="1068978" cy="1068978"/>
      </dsp:txXfrm>
    </dsp:sp>
    <dsp:sp modelId="{7BF613CA-AB03-467A-8867-25D39810333E}">
      <dsp:nvSpPr>
        <dsp:cNvPr id="0" name=""/>
        <dsp:cNvSpPr/>
      </dsp:nvSpPr>
      <dsp:spPr>
        <a:xfrm>
          <a:off x="5249945" y="500"/>
          <a:ext cx="2267644" cy="1511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s-Latn-BA" sz="1600" kern="1200" dirty="0"/>
            <a:t>postojanje posebnog postupka za ispitivanje djece kao oštećenih i/ili svjedoka određenog krivičnog djela;</a:t>
          </a:r>
        </a:p>
      </dsp:txBody>
      <dsp:txXfrm>
        <a:off x="5249945" y="500"/>
        <a:ext cx="2267644" cy="1511762"/>
      </dsp:txXfrm>
    </dsp:sp>
    <dsp:sp modelId="{90A83822-B2B2-4D0B-A964-E2951E6ED0D7}">
      <dsp:nvSpPr>
        <dsp:cNvPr id="0" name=""/>
        <dsp:cNvSpPr/>
      </dsp:nvSpPr>
      <dsp:spPr>
        <a:xfrm>
          <a:off x="3476562" y="2500180"/>
          <a:ext cx="1688472" cy="1511762"/>
        </a:xfrm>
        <a:prstGeom prst="ellipse">
          <a:avLst/>
        </a:prstGeom>
        <a:solidFill>
          <a:srgbClr val="9AB7D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280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II nivo</a:t>
          </a:r>
        </a:p>
      </dsp:txBody>
      <dsp:txXfrm>
        <a:off x="3723833" y="2721572"/>
        <a:ext cx="1193930" cy="1068978"/>
      </dsp:txXfrm>
    </dsp:sp>
    <dsp:sp modelId="{F2AA6425-A94C-44C2-8944-166AD5832C85}">
      <dsp:nvSpPr>
        <dsp:cNvPr id="0" name=""/>
        <dsp:cNvSpPr/>
      </dsp:nvSpPr>
      <dsp:spPr>
        <a:xfrm>
          <a:off x="5095324" y="2500180"/>
          <a:ext cx="2532709" cy="1511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Postojanje posebnog postupka u fazi istrage</a:t>
          </a:r>
          <a:endParaRPr lang="bs-Latn-BA" sz="1800" kern="1200" dirty="0"/>
        </a:p>
      </dsp:txBody>
      <dsp:txXfrm>
        <a:off x="5095324" y="2500180"/>
        <a:ext cx="2532709" cy="1511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39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71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61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30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0550" y="287589"/>
            <a:ext cx="7860888" cy="1482217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928" y="3904635"/>
            <a:ext cx="7846143" cy="678426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3" y="98975"/>
            <a:ext cx="8259098" cy="763526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445" y="1415845"/>
            <a:ext cx="8244349" cy="3333136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233" y="436035"/>
            <a:ext cx="6751111" cy="72534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2543" y="1209368"/>
            <a:ext cx="6776884" cy="350862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67" y="146280"/>
            <a:ext cx="8093365" cy="76352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611273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083670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11273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083670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4.jpeg"/><Relationship Id="rId9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microsoft.com/office/2017/06/relationships/model3d" Target="../media/model3d2.glb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5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17/06/relationships/model3d" Target="../media/model3d1.glb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50987C4C-06FD-4101-A973-0D6BA9D89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7DF18EB4-5738-41DC-9700-AC0CE7D8A390}"/>
              </a:ext>
            </a:extLst>
          </p:cNvPr>
          <p:cNvSpPr txBox="1"/>
          <p:nvPr/>
        </p:nvSpPr>
        <p:spPr>
          <a:xfrm>
            <a:off x="857692" y="1176427"/>
            <a:ext cx="7740503" cy="107721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s-Latn-BA" sz="80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OKVIR</a:t>
            </a:r>
            <a:r>
              <a:rPr lang="bs-Latn-BA" sz="80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ODLUKA O ŽRTVAMA</a:t>
            </a:r>
          </a:p>
          <a:p>
            <a:pPr algn="ctr"/>
            <a:r>
              <a:rPr lang="bs-Latn-BA" sz="80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PREDMET </a:t>
            </a:r>
            <a:r>
              <a:rPr lang="bs-Latn-BA" sz="8000" b="1" i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„PUPINO“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2205749B-D10F-4AE7-913C-FC854225BE38}"/>
              </a:ext>
            </a:extLst>
          </p:cNvPr>
          <p:cNvSpPr txBox="1"/>
          <p:nvPr/>
        </p:nvSpPr>
        <p:spPr>
          <a:xfrm>
            <a:off x="6195236" y="4697675"/>
            <a:ext cx="323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Poljo Nirma i Fehratović Sajra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Yellow Light Sparkles Photograph by Merrymoonmary">
            <a:extLst>
              <a:ext uri="{FF2B5EF4-FFF2-40B4-BE49-F238E27FC236}">
                <a16:creationId xmlns:a16="http://schemas.microsoft.com/office/drawing/2014/main" id="{6A6629F1-7569-469B-B22E-11F3ECB0D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4FE89A6F-8E53-424C-A250-54F2042FB895}"/>
              </a:ext>
            </a:extLst>
          </p:cNvPr>
          <p:cNvSpPr txBox="1"/>
          <p:nvPr/>
        </p:nvSpPr>
        <p:spPr>
          <a:xfrm>
            <a:off x="382772" y="113414"/>
            <a:ext cx="7768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PRAVNI</a:t>
            </a:r>
            <a:r>
              <a:rPr lang="bs-Latn-B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s-Latn-B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OKVIR</a:t>
            </a:r>
            <a:endParaRPr lang="bs-Latn-B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30E72069-358D-4D9D-9EF7-30AFAFDC6E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404256"/>
              </p:ext>
            </p:extLst>
          </p:nvPr>
        </p:nvGraphicFramePr>
        <p:xfrm>
          <a:off x="2402957" y="815163"/>
          <a:ext cx="6606363" cy="4350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kstniOkvir 5">
            <a:extLst>
              <a:ext uri="{FF2B5EF4-FFF2-40B4-BE49-F238E27FC236}">
                <a16:creationId xmlns:a16="http://schemas.microsoft.com/office/drawing/2014/main" id="{C231F1CC-FB7D-4D74-9145-FA37ADA8BB01}"/>
              </a:ext>
            </a:extLst>
          </p:cNvPr>
          <p:cNvSpPr txBox="1"/>
          <p:nvPr/>
        </p:nvSpPr>
        <p:spPr>
          <a:xfrm>
            <a:off x="134680" y="811603"/>
            <a:ext cx="22682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bs-Latn-BA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bs-Latn-B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Nacionalno zakonodavstvo</a:t>
            </a:r>
          </a:p>
          <a:p>
            <a:pPr marL="285750" indent="-285750">
              <a:buFontTx/>
              <a:buChar char="-"/>
            </a:pPr>
            <a:endParaRPr lang="bs-Latn-BA" sz="2000" dirty="0"/>
          </a:p>
          <a:p>
            <a:pPr marL="285750" indent="-285750">
              <a:buFontTx/>
              <a:buChar char="-"/>
            </a:pPr>
            <a:endParaRPr lang="bs-Latn-BA" sz="2000" dirty="0"/>
          </a:p>
          <a:p>
            <a:pPr marL="285750" indent="-285750">
              <a:buFontTx/>
              <a:buChar char="-"/>
            </a:pPr>
            <a:endParaRPr lang="bs-Latn-BA" sz="2000" dirty="0"/>
          </a:p>
          <a:p>
            <a:pPr marL="285750" indent="-285750">
              <a:buFontTx/>
              <a:buChar char="-"/>
            </a:pPr>
            <a:r>
              <a:rPr lang="bs-Latn-B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Pravo Evropske unije</a:t>
            </a:r>
          </a:p>
          <a:p>
            <a:pPr marL="285750" indent="-285750">
              <a:buFontTx/>
              <a:buChar char="-"/>
            </a:pPr>
            <a:endParaRPr lang="bs-Latn-BA" sz="2000" dirty="0"/>
          </a:p>
          <a:p>
            <a:endParaRPr lang="bs-Latn-BA" sz="2000" dirty="0"/>
          </a:p>
          <a:p>
            <a:endParaRPr lang="bs-Latn-BA" sz="2000" dirty="0"/>
          </a:p>
          <a:p>
            <a:pPr marL="285750" indent="-285750">
              <a:buFontTx/>
              <a:buChar char="-"/>
            </a:pPr>
            <a:r>
              <a:rPr lang="bs-Latn-B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Okvirna odluka</a:t>
            </a:r>
          </a:p>
        </p:txBody>
      </p:sp>
    </p:spTree>
    <p:extLst>
      <p:ext uri="{BB962C8B-B14F-4D97-AF65-F5344CB8AC3E}">
        <p14:creationId xmlns:p14="http://schemas.microsoft.com/office/powerpoint/2010/main" val="381287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Oil Color | Free Vectors, Stock Photos &amp; PSD">
            <a:extLst>
              <a:ext uri="{FF2B5EF4-FFF2-40B4-BE49-F238E27FC236}">
                <a16:creationId xmlns:a16="http://schemas.microsoft.com/office/drawing/2014/main" id="{696796D9-F7FA-4947-8C49-8AF5AA733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E38299A-B572-4A2F-8916-A8ACF9A979C9}"/>
              </a:ext>
            </a:extLst>
          </p:cNvPr>
          <p:cNvSpPr txBox="1"/>
          <p:nvPr/>
        </p:nvSpPr>
        <p:spPr>
          <a:xfrm>
            <a:off x="106325" y="148855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ZAŠTO JE BITNA OKVIRNA ODLUKA 2001/220?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8642F8C0-8A30-48B2-B963-C95658527F31}"/>
              </a:ext>
            </a:extLst>
          </p:cNvPr>
          <p:cNvSpPr txBox="1"/>
          <p:nvPr/>
        </p:nvSpPr>
        <p:spPr>
          <a:xfrm>
            <a:off x="106325" y="759375"/>
            <a:ext cx="89384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sz="2000" b="1" dirty="0"/>
              <a:t>Okvirna odluka Vijeća o položaju žrtava</a:t>
            </a:r>
          </a:p>
          <a:p>
            <a:pPr marL="285750" indent="-285750">
              <a:buFontTx/>
              <a:buChar char="-"/>
            </a:pPr>
            <a:r>
              <a:rPr lang="bs-Latn-BA" sz="2000" dirty="0"/>
              <a:t>Donesena </a:t>
            </a:r>
            <a:r>
              <a:rPr lang="bs-Latn-BA" sz="2000" b="1" dirty="0"/>
              <a:t>15. marta 2001. godine</a:t>
            </a:r>
          </a:p>
          <a:p>
            <a:pPr marL="285750" indent="-285750">
              <a:buFontTx/>
              <a:buChar char="-"/>
            </a:pPr>
            <a:r>
              <a:rPr lang="bs-Latn-BA" sz="2000" b="1" i="0" u="none" strike="noStrike" baseline="0" dirty="0">
                <a:solidFill>
                  <a:srgbClr val="000000"/>
                </a:solidFill>
              </a:rPr>
              <a:t>Cilj: </a:t>
            </a: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poboljšati položaj žrtve u krivičnom postupku, </a:t>
            </a:r>
            <a:br>
              <a:rPr lang="bs-Latn-BA" sz="2000" b="0" i="0" u="none" strike="noStrike" baseline="0" dirty="0">
                <a:solidFill>
                  <a:srgbClr val="000000"/>
                </a:solidFill>
              </a:rPr>
            </a:b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        osigurati da se prema žrtvi postupa uz poštivanje njenog ličnog dostojanstva,</a:t>
            </a:r>
            <a:br>
              <a:rPr lang="bs-Latn-BA" sz="2000" b="0" i="0" u="none" strike="noStrike" baseline="0" dirty="0">
                <a:solidFill>
                  <a:srgbClr val="000000"/>
                </a:solidFill>
              </a:rPr>
            </a:b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        osigurati da ranjive žrtve imaju poseban tretman.</a:t>
            </a:r>
          </a:p>
          <a:p>
            <a:pPr marL="285750" indent="-285750">
              <a:buFontTx/>
              <a:buChar char="-"/>
            </a:pPr>
            <a:r>
              <a:rPr lang="bs-Latn-BA" sz="2000" b="1" dirty="0">
                <a:solidFill>
                  <a:srgbClr val="000000"/>
                </a:solidFill>
              </a:rPr>
              <a:t>Instrument </a:t>
            </a:r>
            <a:r>
              <a:rPr lang="bs-Latn-BA" sz="2000" b="1" i="0" u="none" strike="noStrike" baseline="0" dirty="0">
                <a:solidFill>
                  <a:srgbClr val="000000"/>
                </a:solidFill>
              </a:rPr>
              <a:t>trećeg stuba prava Evropske unije. </a:t>
            </a:r>
          </a:p>
          <a:p>
            <a:pPr marL="285750" indent="-285750">
              <a:buFontTx/>
              <a:buChar char="-"/>
            </a:pP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Ne primjenjuje se neposredno na području država članica.</a:t>
            </a:r>
          </a:p>
          <a:p>
            <a:pPr marL="285750" indent="-285750">
              <a:buFontTx/>
              <a:buChar char="-"/>
            </a:pPr>
            <a:r>
              <a:rPr lang="bs-Latn-BA" sz="2000" dirty="0">
                <a:solidFill>
                  <a:srgbClr val="000000"/>
                </a:solidFill>
              </a:rPr>
              <a:t>Postoji </a:t>
            </a:r>
            <a:r>
              <a:rPr lang="bs-Latn-BA" sz="2000" b="1" dirty="0">
                <a:solidFill>
                  <a:srgbClr val="000000"/>
                </a:solidFill>
              </a:rPr>
              <a:t>dužnost implementacije </a:t>
            </a:r>
            <a:r>
              <a:rPr lang="bs-Latn-BA" sz="2000" dirty="0">
                <a:solidFill>
                  <a:srgbClr val="000000"/>
                </a:solidFill>
              </a:rPr>
              <a:t>ali u </a:t>
            </a: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 pogledu </a:t>
            </a:r>
            <a:r>
              <a:rPr lang="bs-Latn-BA" sz="2000" b="1" i="0" u="none" strike="noStrike" baseline="0" dirty="0">
                <a:solidFill>
                  <a:srgbClr val="000000"/>
                </a:solidFill>
              </a:rPr>
              <a:t>rezultata</a:t>
            </a: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 koji se nastoje postići.</a:t>
            </a:r>
          </a:p>
          <a:p>
            <a:pPr marL="285750" indent="-285750">
              <a:buFontTx/>
              <a:buChar char="-"/>
            </a:pPr>
            <a:r>
              <a:rPr lang="bs-Latn-BA" sz="2000" dirty="0">
                <a:solidFill>
                  <a:srgbClr val="000000"/>
                </a:solidFill>
              </a:rPr>
              <a:t>N</a:t>
            </a: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acionalne vlasti uživaju </a:t>
            </a:r>
            <a:r>
              <a:rPr lang="bs-Latn-BA" sz="2000" b="1" i="0" u="none" strike="noStrike" baseline="0" dirty="0">
                <a:solidFill>
                  <a:srgbClr val="000000"/>
                </a:solidFill>
              </a:rPr>
              <a:t>potpunu slobodu u izboru oblika </a:t>
            </a: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i metode ostvarivanja takvog rezultata. </a:t>
            </a:r>
          </a:p>
          <a:p>
            <a:pPr marL="285750" indent="-285750">
              <a:buFontTx/>
              <a:buChar char="-"/>
            </a:pPr>
            <a:r>
              <a:rPr lang="bs-Latn-BA" sz="2000" dirty="0"/>
              <a:t>Italija je smatrala kako je njeno nacionalno pravo iznad Okvirne odluke.</a:t>
            </a:r>
          </a:p>
        </p:txBody>
      </p:sp>
    </p:spTree>
    <p:extLst>
      <p:ext uri="{BB962C8B-B14F-4D97-AF65-F5344CB8AC3E}">
        <p14:creationId xmlns:p14="http://schemas.microsoft.com/office/powerpoint/2010/main" val="3377384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1A60D1-DA46-4ABF-8677-0823E3505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860" y="195031"/>
            <a:ext cx="7279479" cy="725349"/>
          </a:xfrm>
        </p:spPr>
        <p:txBody>
          <a:bodyPr>
            <a:noAutofit/>
          </a:bodyPr>
          <a:lstStyle/>
          <a:p>
            <a:pPr algn="ctr"/>
            <a:r>
              <a:rPr lang="bs-Latn-BA" b="1" dirty="0">
                <a:solidFill>
                  <a:srgbClr val="FFFF00"/>
                </a:solidFill>
              </a:rPr>
              <a:t>SUD EVROPSKE UNIJE</a:t>
            </a:r>
            <a:br>
              <a:rPr lang="bs-Latn-BA" b="1" dirty="0">
                <a:solidFill>
                  <a:srgbClr val="FFFF00"/>
                </a:solidFill>
              </a:rPr>
            </a:br>
            <a:r>
              <a:rPr lang="bs-Latn-BA" b="1" i="1" dirty="0">
                <a:solidFill>
                  <a:srgbClr val="FFFF00"/>
                </a:solidFill>
              </a:rPr>
              <a:t>„Repetitio est mater studiorum.“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7C4BB70-C55F-4644-972E-0CEAE467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455" y="1131396"/>
            <a:ext cx="6776884" cy="35086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s-Latn-BA" sz="1800" b="1" u="none" strike="noStrike" baseline="0" dirty="0"/>
              <a:t>Osnovan 1952. godine, sjedište Luxemburgu. </a:t>
            </a:r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16D152CF-6DF2-4BEA-AC0B-CC2E6AEED9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821119"/>
              </p:ext>
            </p:extLst>
          </p:nvPr>
        </p:nvGraphicFramePr>
        <p:xfrm>
          <a:off x="2503968" y="1545265"/>
          <a:ext cx="7329378" cy="3305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niOkvir 4">
            <a:extLst>
              <a:ext uri="{FF2B5EF4-FFF2-40B4-BE49-F238E27FC236}">
                <a16:creationId xmlns:a16="http://schemas.microsoft.com/office/drawing/2014/main" id="{D7DD5E90-D38E-47B7-9A39-0A05DB56E9F6}"/>
              </a:ext>
            </a:extLst>
          </p:cNvPr>
          <p:cNvSpPr txBox="1"/>
          <p:nvPr/>
        </p:nvSpPr>
        <p:spPr>
          <a:xfrm>
            <a:off x="2395871" y="193676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b="1" dirty="0">
                <a:solidFill>
                  <a:srgbClr val="FFF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OSNOVAN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97932447-E2B6-424E-8901-3C2F5D987FEB}"/>
              </a:ext>
            </a:extLst>
          </p:cNvPr>
          <p:cNvSpPr txBox="1"/>
          <p:nvPr/>
        </p:nvSpPr>
        <p:spPr>
          <a:xfrm>
            <a:off x="1672455" y="3662779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b="1" dirty="0">
                <a:solidFill>
                  <a:srgbClr val="FFF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POTVRĐEN</a:t>
            </a:r>
          </a:p>
        </p:txBody>
      </p:sp>
    </p:spTree>
    <p:extLst>
      <p:ext uri="{BB962C8B-B14F-4D97-AF65-F5344CB8AC3E}">
        <p14:creationId xmlns:p14="http://schemas.microsoft.com/office/powerpoint/2010/main" val="1611914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ndo de textura de acero inoxidable | Foto Premium">
            <a:extLst>
              <a:ext uri="{FF2B5EF4-FFF2-40B4-BE49-F238E27FC236}">
                <a16:creationId xmlns:a16="http://schemas.microsoft.com/office/drawing/2014/main" id="{14165CE5-09A1-448A-9A24-52E7899CE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slov 1">
            <a:extLst>
              <a:ext uri="{FF2B5EF4-FFF2-40B4-BE49-F238E27FC236}">
                <a16:creationId xmlns:a16="http://schemas.microsoft.com/office/drawing/2014/main" id="{4A5F10BE-44E1-499A-A317-8D9B7EAD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860" y="195031"/>
            <a:ext cx="7279479" cy="725349"/>
          </a:xfrm>
        </p:spPr>
        <p:txBody>
          <a:bodyPr>
            <a:noAutofit/>
          </a:bodyPr>
          <a:lstStyle/>
          <a:p>
            <a:pPr algn="ctr"/>
            <a:r>
              <a:rPr lang="bs-Latn-BA" b="1" dirty="0">
                <a:solidFill>
                  <a:srgbClr val="FFFF00"/>
                </a:solidFill>
              </a:rPr>
              <a:t>SUD EVROPSKE UNIJE</a:t>
            </a:r>
            <a:br>
              <a:rPr lang="bs-Latn-BA" b="1" dirty="0">
                <a:solidFill>
                  <a:srgbClr val="FFFF00"/>
                </a:solidFill>
              </a:rPr>
            </a:br>
            <a:r>
              <a:rPr lang="bs-Latn-BA" b="1" i="1" dirty="0">
                <a:solidFill>
                  <a:srgbClr val="FFFF00"/>
                </a:solidFill>
              </a:rPr>
              <a:t>„Repetitio est mater studiorum.“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B8203838-327F-464C-8E01-75DE98E1FEB3}"/>
              </a:ext>
            </a:extLst>
          </p:cNvPr>
          <p:cNvSpPr txBox="1"/>
          <p:nvPr/>
        </p:nvSpPr>
        <p:spPr>
          <a:xfrm>
            <a:off x="303027" y="1880931"/>
            <a:ext cx="86938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sz="2000" i="0" u="none" strike="noStrike" baseline="0" dirty="0">
                <a:latin typeface="+mj-lt"/>
              </a:rPr>
              <a:t>osigurati da se pravo Evropske unije </a:t>
            </a:r>
            <a:r>
              <a:rPr lang="bs-Latn-BA" sz="2000" b="1" i="0" u="none" strike="noStrike" baseline="0" dirty="0">
                <a:latin typeface="+mj-lt"/>
              </a:rPr>
              <a:t>jednako tumači </a:t>
            </a:r>
            <a:r>
              <a:rPr lang="bs-Latn-BA" sz="2000" i="0" u="none" strike="noStrike" baseline="0" dirty="0">
                <a:latin typeface="+mj-lt"/>
              </a:rPr>
              <a:t>i </a:t>
            </a:r>
          </a:p>
          <a:p>
            <a:r>
              <a:rPr lang="bs-Latn-BA" sz="2000" b="1" i="0" u="none" strike="noStrike" baseline="0" dirty="0">
                <a:latin typeface="+mj-lt"/>
              </a:rPr>
              <a:t>     primjenjuje</a:t>
            </a:r>
            <a:r>
              <a:rPr lang="bs-Latn-BA" sz="2000" i="0" u="none" strike="noStrike" baseline="0" dirty="0">
                <a:latin typeface="+mj-lt"/>
              </a:rPr>
              <a:t> u svim zemljama Evropske unije,</a:t>
            </a:r>
          </a:p>
          <a:p>
            <a:pPr marL="285750" indent="-285750">
              <a:buFontTx/>
              <a:buChar char="-"/>
            </a:pPr>
            <a:r>
              <a:rPr lang="bs-Latn-BA" sz="2000" dirty="0">
                <a:latin typeface="+mj-lt"/>
              </a:rPr>
              <a:t>osigurati </a:t>
            </a:r>
            <a:r>
              <a:rPr lang="bs-Latn-BA" sz="2000" i="0" u="none" strike="noStrike" baseline="0" dirty="0">
                <a:latin typeface="+mj-lt"/>
              </a:rPr>
              <a:t>da institucije Evropske unije </a:t>
            </a:r>
            <a:r>
              <a:rPr lang="bs-Latn-BA" sz="2000" b="1" i="0" u="none" strike="noStrike" baseline="0" dirty="0">
                <a:latin typeface="+mj-lt"/>
              </a:rPr>
              <a:t>poštuju</a:t>
            </a:r>
            <a:r>
              <a:rPr lang="bs-Latn-BA" sz="2000" i="0" u="none" strike="noStrike" baseline="0" dirty="0">
                <a:latin typeface="+mj-lt"/>
              </a:rPr>
              <a:t> pravo </a:t>
            </a:r>
          </a:p>
          <a:p>
            <a:r>
              <a:rPr lang="bs-Latn-BA" sz="2000" dirty="0">
                <a:latin typeface="+mj-lt"/>
              </a:rPr>
              <a:t>     </a:t>
            </a:r>
            <a:r>
              <a:rPr lang="bs-Latn-BA" sz="2000" i="0" u="none" strike="noStrike" baseline="0" dirty="0">
                <a:latin typeface="+mj-lt"/>
              </a:rPr>
              <a:t>Evropske unije,</a:t>
            </a:r>
          </a:p>
          <a:p>
            <a:pPr marL="285750" indent="-285750">
              <a:buFontTx/>
              <a:buChar char="-"/>
            </a:pPr>
            <a:r>
              <a:rPr lang="bs-Latn-BA" sz="2000" i="0" u="none" strike="noStrike" baseline="0" dirty="0">
                <a:latin typeface="+mj-lt"/>
              </a:rPr>
              <a:t>vrši </a:t>
            </a:r>
            <a:r>
              <a:rPr lang="bs-Latn-BA" sz="2000" b="1" i="0" u="none" strike="noStrike" baseline="0" dirty="0">
                <a:latin typeface="+mj-lt"/>
              </a:rPr>
              <a:t>tumačenje</a:t>
            </a:r>
            <a:r>
              <a:rPr lang="bs-Latn-BA" sz="2000" i="0" u="none" strike="noStrike" baseline="0" dirty="0">
                <a:latin typeface="+mj-lt"/>
              </a:rPr>
              <a:t> prava kako bi se osigurala njegova</a:t>
            </a:r>
          </a:p>
          <a:p>
            <a:r>
              <a:rPr lang="bs-Latn-BA" sz="2000" b="1" dirty="0">
                <a:latin typeface="+mj-lt"/>
              </a:rPr>
              <a:t>     u</a:t>
            </a:r>
            <a:r>
              <a:rPr lang="bs-Latn-BA" sz="2000" b="1" i="0" u="none" strike="noStrike" baseline="0" dirty="0">
                <a:latin typeface="+mj-lt"/>
              </a:rPr>
              <a:t>jednačena</a:t>
            </a:r>
            <a:r>
              <a:rPr lang="bs-Latn-BA" sz="2000" i="0" u="none" strike="noStrike" baseline="0" dirty="0">
                <a:latin typeface="+mj-lt"/>
              </a:rPr>
              <a:t> </a:t>
            </a:r>
            <a:r>
              <a:rPr lang="bs-Latn-BA" sz="2000" b="1" i="0" u="none" strike="noStrike" baseline="0" dirty="0">
                <a:latin typeface="+mj-lt"/>
              </a:rPr>
              <a:t>primjena</a:t>
            </a:r>
            <a:r>
              <a:rPr lang="bs-Latn-BA" sz="2000" i="0" u="none" strike="noStrike" baseline="0" dirty="0">
                <a:latin typeface="+mj-lt"/>
              </a:rPr>
              <a:t> u svim državama članicama,</a:t>
            </a:r>
          </a:p>
          <a:p>
            <a:pPr marL="285750" indent="-285750">
              <a:buFontTx/>
              <a:buChar char="-"/>
            </a:pPr>
            <a:r>
              <a:rPr lang="bs-Latn-BA" sz="2000" b="1" dirty="0">
                <a:latin typeface="+mj-lt"/>
              </a:rPr>
              <a:t>r</a:t>
            </a:r>
            <a:r>
              <a:rPr lang="bs-Latn-BA" sz="2000" b="1" i="0" u="none" strike="noStrike" baseline="0" dirty="0">
                <a:latin typeface="+mj-lt"/>
              </a:rPr>
              <a:t>ješava</a:t>
            </a:r>
            <a:r>
              <a:rPr lang="bs-Latn-BA" sz="2000" i="0" u="none" strike="noStrike" baseline="0" dirty="0">
                <a:latin typeface="+mj-lt"/>
              </a:rPr>
              <a:t> </a:t>
            </a:r>
            <a:r>
              <a:rPr lang="bs-Latn-BA" sz="2000" b="1" i="0" u="none" strike="noStrike" baseline="0" dirty="0">
                <a:latin typeface="+mj-lt"/>
              </a:rPr>
              <a:t>pravne</a:t>
            </a:r>
            <a:r>
              <a:rPr lang="bs-Latn-BA" sz="2000" i="0" u="none" strike="noStrike" baseline="0" dirty="0">
                <a:latin typeface="+mj-lt"/>
              </a:rPr>
              <a:t> </a:t>
            </a:r>
            <a:r>
              <a:rPr lang="bs-Latn-BA" sz="2000" b="1" i="0" u="none" strike="noStrike" baseline="0" dirty="0">
                <a:latin typeface="+mj-lt"/>
              </a:rPr>
              <a:t>sporove</a:t>
            </a:r>
            <a:r>
              <a:rPr lang="bs-Latn-BA" sz="2000" i="0" u="none" strike="noStrike" baseline="0" dirty="0">
                <a:latin typeface="+mj-lt"/>
              </a:rPr>
              <a:t> između nacionalnih vlada i institucija Evropske unije,</a:t>
            </a:r>
          </a:p>
          <a:p>
            <a:pPr marL="285750" indent="-285750">
              <a:buFontTx/>
              <a:buChar char="-"/>
            </a:pPr>
            <a:r>
              <a:rPr lang="bs-Latn-BA" sz="2000" i="0" u="none" strike="noStrike" baseline="0" dirty="0">
                <a:latin typeface="+mj-lt"/>
              </a:rPr>
              <a:t>vrši </a:t>
            </a:r>
            <a:r>
              <a:rPr lang="bs-Latn-BA" sz="2000" b="1" i="0" u="none" strike="noStrike" baseline="0" dirty="0">
                <a:latin typeface="+mj-lt"/>
              </a:rPr>
              <a:t>provođenje</a:t>
            </a:r>
            <a:r>
              <a:rPr lang="bs-Latn-BA" sz="2000" i="0" u="none" strike="noStrike" baseline="0" dirty="0">
                <a:latin typeface="+mj-lt"/>
              </a:rPr>
              <a:t> prava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A3E2BB57-844E-48BE-80F0-5D40275C8A0A}"/>
              </a:ext>
            </a:extLst>
          </p:cNvPr>
          <p:cNvSpPr txBox="1"/>
          <p:nvPr/>
        </p:nvSpPr>
        <p:spPr>
          <a:xfrm>
            <a:off x="2055627" y="1135549"/>
            <a:ext cx="5188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ULOGA SUDA EVROPSKE UNIJE</a:t>
            </a:r>
          </a:p>
        </p:txBody>
      </p:sp>
      <p:pic>
        <p:nvPicPr>
          <p:cNvPr id="2050" name="Picture 2" descr="Svijest - Životna škola">
            <a:extLst>
              <a:ext uri="{FF2B5EF4-FFF2-40B4-BE49-F238E27FC236}">
                <a16:creationId xmlns:a16="http://schemas.microsoft.com/office/drawing/2014/main" id="{F4EB4ABA-9CFC-46F4-8883-EE668C36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667" y="1154127"/>
            <a:ext cx="2590800" cy="268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672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ky Blue Background wallpaper | Blue background wallpapers, Blue ...">
            <a:extLst>
              <a:ext uri="{FF2B5EF4-FFF2-40B4-BE49-F238E27FC236}">
                <a16:creationId xmlns:a16="http://schemas.microsoft.com/office/drawing/2014/main" id="{219B5E49-A116-41BE-9011-C26C0D9BB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D26765E-F56D-4E68-A0B0-BA0E9C7CD36E}"/>
              </a:ext>
            </a:extLst>
          </p:cNvPr>
          <p:cNvSpPr txBox="1"/>
          <p:nvPr/>
        </p:nvSpPr>
        <p:spPr>
          <a:xfrm>
            <a:off x="836428" y="204893"/>
            <a:ext cx="747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RAZMATRANJE SLUČAJA „PUPINO“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49AED001-149C-4973-BEA1-EA78AFC347FC}"/>
              </a:ext>
            </a:extLst>
          </p:cNvPr>
          <p:cNvSpPr txBox="1"/>
          <p:nvPr/>
        </p:nvSpPr>
        <p:spPr>
          <a:xfrm>
            <a:off x="304800" y="1041991"/>
            <a:ext cx="83004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sz="2000" dirty="0"/>
              <a:t>Sud u Firenzi proslijedio predmet Sudu u Evropskoj uniji da odluči o sukobu nadležnosti</a:t>
            </a:r>
          </a:p>
          <a:p>
            <a:pPr marL="285750" indent="-285750">
              <a:buFontTx/>
              <a:buChar char="-"/>
            </a:pPr>
            <a:endParaRPr lang="bs-Latn-BA" dirty="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2C0982C8-F62E-4DD0-B277-91761BF8E506}"/>
              </a:ext>
            </a:extLst>
          </p:cNvPr>
          <p:cNvSpPr/>
          <p:nvPr/>
        </p:nvSpPr>
        <p:spPr>
          <a:xfrm>
            <a:off x="836428" y="1775999"/>
            <a:ext cx="3086987" cy="17791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>
                <a:solidFill>
                  <a:schemeClr val="tx1"/>
                </a:solidFill>
              </a:rPr>
              <a:t>Da li se voditi odredbama nacionalnog prava koje propisuju kako se </a:t>
            </a:r>
            <a:r>
              <a:rPr lang="bs-Latn-BA" sz="1800" b="0" i="0" u="none" strike="noStrike" baseline="0" dirty="0">
                <a:solidFill>
                  <a:schemeClr val="tx1"/>
                </a:solidFill>
              </a:rPr>
              <a:t>iskaz oštećenog ne može uzeti kao valjan prije raspravne faze </a:t>
            </a:r>
            <a:endParaRPr lang="bs-Latn-BA" dirty="0">
              <a:solidFill>
                <a:schemeClr val="tx1"/>
              </a:solidFill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FF8A2D11-A6C2-4F84-BD60-2CABEFFFB0F7}"/>
              </a:ext>
            </a:extLst>
          </p:cNvPr>
          <p:cNvSpPr/>
          <p:nvPr/>
        </p:nvSpPr>
        <p:spPr>
          <a:xfrm>
            <a:off x="5071729" y="1775999"/>
            <a:ext cx="3086987" cy="17791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Primijeniti odredbe nadnacionalnog prava koje propisuje da je takva radnja moguća i valjana. </a:t>
            </a:r>
            <a:endParaRPr lang="bs-Latn-BA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2FD32DF-A6AD-4C8F-9C30-ADE63AD2A98D}"/>
              </a:ext>
            </a:extLst>
          </p:cNvPr>
          <p:cNvSpPr txBox="1"/>
          <p:nvPr/>
        </p:nvSpPr>
        <p:spPr>
          <a:xfrm>
            <a:off x="4281375" y="2387139"/>
            <a:ext cx="38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/>
              <a:t>ili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46E8574-0806-4F0A-968E-F69F20ECBC21}"/>
              </a:ext>
            </a:extLst>
          </p:cNvPr>
          <p:cNvSpPr txBox="1"/>
          <p:nvPr/>
        </p:nvSpPr>
        <p:spPr>
          <a:xfrm>
            <a:off x="65567" y="4284776"/>
            <a:ext cx="8591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bs-Latn-BA" sz="2000" dirty="0"/>
              <a:t>Razmatraju se član 2., član 3., i član 8. Okvirne odluke, jer oni govore o mogućnosti primjene nadnacionalnog prava i derogiranju nacionalnih odredbi.</a:t>
            </a:r>
          </a:p>
          <a:p>
            <a:endParaRPr lang="bs-Latn-BA" sz="2000" dirty="0"/>
          </a:p>
          <a:p>
            <a:r>
              <a:rPr lang="bs-Latn-BA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3643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188D84-1C20-4D72-886A-44BB499B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60" y="60352"/>
            <a:ext cx="8867553" cy="725349"/>
          </a:xfrm>
        </p:spPr>
        <p:txBody>
          <a:bodyPr>
            <a:normAutofit fontScale="90000"/>
          </a:bodyPr>
          <a:lstStyle/>
          <a:p>
            <a:r>
              <a:rPr lang="bs-Latn-BA" b="1" dirty="0">
                <a:solidFill>
                  <a:schemeClr val="bg1"/>
                </a:solidFill>
              </a:rPr>
              <a:t>SUKOB NADLEŽNOSTI ZAKONODAVNIH ODREDBI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6F2FB885-ACB8-45FB-B5D5-C406EC5CE530}"/>
              </a:ext>
            </a:extLst>
          </p:cNvPr>
          <p:cNvSpPr/>
          <p:nvPr/>
        </p:nvSpPr>
        <p:spPr>
          <a:xfrm>
            <a:off x="4207445" y="622725"/>
            <a:ext cx="144816" cy="4520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 dirty="0"/>
          </a:p>
        </p:txBody>
      </p:sp>
      <p:sp>
        <p:nvSpPr>
          <p:cNvPr id="7" name="Strelica: peterokut 6">
            <a:extLst>
              <a:ext uri="{FF2B5EF4-FFF2-40B4-BE49-F238E27FC236}">
                <a16:creationId xmlns:a16="http://schemas.microsoft.com/office/drawing/2014/main" id="{5980A286-AFF5-4779-B8C3-517B23E56537}"/>
              </a:ext>
            </a:extLst>
          </p:cNvPr>
          <p:cNvSpPr/>
          <p:nvPr/>
        </p:nvSpPr>
        <p:spPr>
          <a:xfrm flipH="1">
            <a:off x="1623236" y="2389985"/>
            <a:ext cx="4118343" cy="1127052"/>
          </a:xfrm>
          <a:prstGeom prst="homePlate">
            <a:avLst>
              <a:gd name="adj" fmla="val 7502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 sz="20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11" name="Strelica: peterokut 10">
            <a:extLst>
              <a:ext uri="{FF2B5EF4-FFF2-40B4-BE49-F238E27FC236}">
                <a16:creationId xmlns:a16="http://schemas.microsoft.com/office/drawing/2014/main" id="{422C6A01-6691-4C82-86E6-273607B9C90F}"/>
              </a:ext>
            </a:extLst>
          </p:cNvPr>
          <p:cNvSpPr/>
          <p:nvPr/>
        </p:nvSpPr>
        <p:spPr>
          <a:xfrm>
            <a:off x="3306232" y="1010423"/>
            <a:ext cx="3987703" cy="1127052"/>
          </a:xfrm>
          <a:prstGeom prst="homePlate">
            <a:avLst>
              <a:gd name="adj" fmla="val 7502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 sz="20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Bahnschrift Light" panose="020B0502040204020203" pitchFamily="34" charset="0"/>
            </a:endParaRPr>
          </a:p>
        </p:txBody>
      </p:sp>
      <p:pic>
        <p:nvPicPr>
          <p:cNvPr id="10242" name="Picture 2" descr="Italian Flag Classic transparent PNG - StickPNG">
            <a:extLst>
              <a:ext uri="{FF2B5EF4-FFF2-40B4-BE49-F238E27FC236}">
                <a16:creationId xmlns:a16="http://schemas.microsoft.com/office/drawing/2014/main" id="{8DE20161-68D0-4312-83F6-0CBB68E6B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262">
            <a:off x="3364342" y="1095832"/>
            <a:ext cx="1975839" cy="11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Eu flag png, Picture #627943 eu flag png">
            <a:extLst>
              <a:ext uri="{FF2B5EF4-FFF2-40B4-BE49-F238E27FC236}">
                <a16:creationId xmlns:a16="http://schemas.microsoft.com/office/drawing/2014/main" id="{64FB4B3E-714A-405F-905A-772FA6F5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0752">
            <a:off x="2330986" y="2353703"/>
            <a:ext cx="3234157" cy="12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D4C6B65-3A2A-4A8D-8CF4-6EF26364E657}"/>
              </a:ext>
            </a:extLst>
          </p:cNvPr>
          <p:cNvSpPr txBox="1"/>
          <p:nvPr/>
        </p:nvSpPr>
        <p:spPr>
          <a:xfrm rot="21072897">
            <a:off x="5612635" y="1137874"/>
            <a:ext cx="138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8B58A4B-59F8-4770-9F6B-4061176533B9}"/>
              </a:ext>
            </a:extLst>
          </p:cNvPr>
          <p:cNvSpPr txBox="1"/>
          <p:nvPr/>
        </p:nvSpPr>
        <p:spPr>
          <a:xfrm rot="21072897">
            <a:off x="2294324" y="2806789"/>
            <a:ext cx="1623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77B733E6-4D30-4FE1-A6E5-31A1A42EE438}"/>
              </a:ext>
            </a:extLst>
          </p:cNvPr>
          <p:cNvSpPr txBox="1"/>
          <p:nvPr/>
        </p:nvSpPr>
        <p:spPr>
          <a:xfrm>
            <a:off x="7293935" y="1233377"/>
            <a:ext cx="1233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000" i="1" dirty="0">
                <a:solidFill>
                  <a:schemeClr val="bg1"/>
                </a:solidFill>
              </a:rPr>
              <a:t>Član 392. ZKP Italije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6796180C-34DC-45D4-B0F9-CC4CF90705AE}"/>
              </a:ext>
            </a:extLst>
          </p:cNvPr>
          <p:cNvSpPr txBox="1"/>
          <p:nvPr/>
        </p:nvSpPr>
        <p:spPr>
          <a:xfrm>
            <a:off x="1747068" y="3769547"/>
            <a:ext cx="206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000" i="1" dirty="0">
                <a:solidFill>
                  <a:schemeClr val="bg1"/>
                </a:solidFill>
              </a:rPr>
              <a:t>Okvirna odluka 2001/220</a:t>
            </a:r>
          </a:p>
        </p:txBody>
      </p:sp>
    </p:spTree>
    <p:extLst>
      <p:ext uri="{BB962C8B-B14F-4D97-AF65-F5344CB8AC3E}">
        <p14:creationId xmlns:p14="http://schemas.microsoft.com/office/powerpoint/2010/main" val="3783659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>
            <a:extLst>
              <a:ext uri="{FF2B5EF4-FFF2-40B4-BE49-F238E27FC236}">
                <a16:creationId xmlns:a16="http://schemas.microsoft.com/office/drawing/2014/main" id="{61B859C7-5116-426A-8888-8294033BF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085"/>
            <a:ext cx="9144000" cy="4175051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354FFFB4-8E36-4718-A725-DE4AAE7B3723}"/>
              </a:ext>
            </a:extLst>
          </p:cNvPr>
          <p:cNvSpPr txBox="1"/>
          <p:nvPr/>
        </p:nvSpPr>
        <p:spPr>
          <a:xfrm>
            <a:off x="0" y="0"/>
            <a:ext cx="87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POSTAVLJENA PITANJA NA KOJA SUD EU TREBA ODGOVORITI</a:t>
            </a:r>
          </a:p>
        </p:txBody>
      </p:sp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id="{571B4EB4-307C-47DB-8DD5-7223006A8C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9485014"/>
              </p:ext>
            </p:extLst>
          </p:nvPr>
        </p:nvGraphicFramePr>
        <p:xfrm>
          <a:off x="517451" y="992372"/>
          <a:ext cx="7176977" cy="3866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62042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ky Blue Background wallpaper | Blue background wallpapers, Blue ...">
            <a:extLst>
              <a:ext uri="{FF2B5EF4-FFF2-40B4-BE49-F238E27FC236}">
                <a16:creationId xmlns:a16="http://schemas.microsoft.com/office/drawing/2014/main" id="{219B5E49-A116-41BE-9011-C26C0D9BB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D26765E-F56D-4E68-A0B0-BA0E9C7CD36E}"/>
              </a:ext>
            </a:extLst>
          </p:cNvPr>
          <p:cNvSpPr txBox="1"/>
          <p:nvPr/>
        </p:nvSpPr>
        <p:spPr>
          <a:xfrm>
            <a:off x="836427" y="204893"/>
            <a:ext cx="80665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RAZMATRANJE SLUČAJA „PUPINO“</a:t>
            </a:r>
          </a:p>
          <a:p>
            <a:pPr algn="ctr"/>
            <a:r>
              <a:rPr lang="bs-Latn-B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Šta propisuju relevantni članovi Okvirne odluke 2001/220?</a:t>
            </a:r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EB4D8B9D-A97A-48A0-8634-820BF8983DCD}"/>
              </a:ext>
            </a:extLst>
          </p:cNvPr>
          <p:cNvSpPr/>
          <p:nvPr/>
        </p:nvSpPr>
        <p:spPr>
          <a:xfrm>
            <a:off x="340241" y="1302338"/>
            <a:ext cx="1566530" cy="971107"/>
          </a:xfrm>
          <a:prstGeom prst="ellipse">
            <a:avLst/>
          </a:prstGeom>
          <a:gradFill flip="none" rotWithShape="1">
            <a:gsLst>
              <a:gs pos="0">
                <a:srgbClr val="0000C0">
                  <a:tint val="66000"/>
                  <a:satMod val="160000"/>
                </a:srgbClr>
              </a:gs>
              <a:gs pos="50000">
                <a:srgbClr val="0000C0">
                  <a:tint val="44500"/>
                  <a:satMod val="160000"/>
                </a:srgbClr>
              </a:gs>
              <a:gs pos="100000">
                <a:srgbClr val="0000C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2000" i="1" dirty="0">
                <a:solidFill>
                  <a:schemeClr val="tx1"/>
                </a:solidFill>
              </a:rPr>
              <a:t>Član 2.</a:t>
            </a:r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8B08046A-7EE3-48A1-8FA8-1130CC4D29C0}"/>
              </a:ext>
            </a:extLst>
          </p:cNvPr>
          <p:cNvSpPr/>
          <p:nvPr/>
        </p:nvSpPr>
        <p:spPr>
          <a:xfrm>
            <a:off x="340241" y="2571750"/>
            <a:ext cx="1566530" cy="971107"/>
          </a:xfrm>
          <a:prstGeom prst="ellipse">
            <a:avLst/>
          </a:prstGeom>
          <a:gradFill flip="none" rotWithShape="1">
            <a:gsLst>
              <a:gs pos="0">
                <a:srgbClr val="0000C0">
                  <a:tint val="66000"/>
                  <a:satMod val="160000"/>
                </a:srgbClr>
              </a:gs>
              <a:gs pos="50000">
                <a:srgbClr val="0000C0">
                  <a:tint val="44500"/>
                  <a:satMod val="160000"/>
                </a:srgbClr>
              </a:gs>
              <a:gs pos="100000">
                <a:srgbClr val="0000C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2000" i="1" dirty="0">
                <a:solidFill>
                  <a:schemeClr val="tx1"/>
                </a:solidFill>
              </a:rPr>
              <a:t>Član 3.</a:t>
            </a:r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6F79B809-21F2-406A-9C2F-9EDF5C48B08B}"/>
              </a:ext>
            </a:extLst>
          </p:cNvPr>
          <p:cNvSpPr/>
          <p:nvPr/>
        </p:nvSpPr>
        <p:spPr>
          <a:xfrm>
            <a:off x="340241" y="3930215"/>
            <a:ext cx="1566530" cy="971107"/>
          </a:xfrm>
          <a:prstGeom prst="ellipse">
            <a:avLst/>
          </a:prstGeom>
          <a:gradFill flip="none" rotWithShape="1">
            <a:gsLst>
              <a:gs pos="0">
                <a:srgbClr val="0000C0">
                  <a:tint val="66000"/>
                  <a:satMod val="160000"/>
                </a:srgbClr>
              </a:gs>
              <a:gs pos="50000">
                <a:srgbClr val="0000C0">
                  <a:tint val="44500"/>
                  <a:satMod val="160000"/>
                </a:srgbClr>
              </a:gs>
              <a:gs pos="100000">
                <a:srgbClr val="0000C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2000" i="1" dirty="0">
                <a:solidFill>
                  <a:schemeClr val="tx1"/>
                </a:solidFill>
              </a:rPr>
              <a:t>Član 8.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CEE0B71-9BD5-472B-9E7B-9D79D2F2AB47}"/>
              </a:ext>
            </a:extLst>
          </p:cNvPr>
          <p:cNvSpPr txBox="1"/>
          <p:nvPr/>
        </p:nvSpPr>
        <p:spPr>
          <a:xfrm>
            <a:off x="2523460" y="4015277"/>
            <a:ext cx="6620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800" u="none" strike="noStrike" baseline="0" dirty="0">
                <a:solidFill>
                  <a:srgbClr val="000000"/>
                </a:solidFill>
                <a:latin typeface="+mj-lt"/>
              </a:rPr>
              <a:t>„radi zaštite žrtava od posljedica davanja javnog iskaza na sudu, potrebno je da svaka država članica osigura da se žrtvi omogući davanje iskaza uz upotrebu odgovarajućih sredstava...“</a:t>
            </a:r>
            <a:endParaRPr lang="bs-Latn-BA" dirty="0">
              <a:latin typeface="+mj-lt"/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06663BE4-BEAA-4E8F-9AA0-63DA0DFD27BC}"/>
              </a:ext>
            </a:extLst>
          </p:cNvPr>
          <p:cNvSpPr txBox="1"/>
          <p:nvPr/>
        </p:nvSpPr>
        <p:spPr>
          <a:xfrm>
            <a:off x="2523460" y="1435914"/>
            <a:ext cx="650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800" u="none" strike="noStrike" baseline="0" dirty="0">
                <a:solidFill>
                  <a:srgbClr val="000000"/>
                </a:solidFill>
                <a:latin typeface="+mj-lt"/>
              </a:rPr>
              <a:t>“sve žrtve moraju dobiti odgovarajuću zaštitu te joj priznati sva prava kao i legitimne interese žrtve.” </a:t>
            </a:r>
            <a:endParaRPr lang="bs-Latn-BA" dirty="0">
              <a:latin typeface="+mj-lt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9474A3FF-640A-4D1C-87EB-757021FA04FF}"/>
              </a:ext>
            </a:extLst>
          </p:cNvPr>
          <p:cNvSpPr txBox="1"/>
          <p:nvPr/>
        </p:nvSpPr>
        <p:spPr>
          <a:xfrm>
            <a:off x="2523460" y="2634256"/>
            <a:ext cx="6620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800" u="none" strike="noStrike" baseline="0" dirty="0">
                <a:solidFill>
                  <a:srgbClr val="000000"/>
                </a:solidFill>
                <a:latin typeface="+mj-lt"/>
              </a:rPr>
              <a:t>„Svaka država članica će usvojiti mjere potrebne kako bi nadležna </a:t>
            </a:r>
            <a:br>
              <a:rPr lang="bs-Latn-BA" sz="1800" u="none" strike="noStrike" baseline="0" dirty="0">
                <a:solidFill>
                  <a:srgbClr val="000000"/>
                </a:solidFill>
                <a:latin typeface="+mj-lt"/>
              </a:rPr>
            </a:br>
            <a:r>
              <a:rPr lang="bs-Latn-BA" sz="1800" u="none" strike="noStrike" baseline="0" dirty="0">
                <a:solidFill>
                  <a:srgbClr val="000000"/>
                </a:solidFill>
                <a:latin typeface="+mj-lt"/>
              </a:rPr>
              <a:t>tijela žrtvu ispitala samo u mjeri koja je potrebna za krivični postupak.” </a:t>
            </a:r>
            <a:endParaRPr lang="bs-Latn-B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1400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ree Amber Stock Video Footage Download 4K HD 1 Clips">
            <a:extLst>
              <a:ext uri="{FF2B5EF4-FFF2-40B4-BE49-F238E27FC236}">
                <a16:creationId xmlns:a16="http://schemas.microsoft.com/office/drawing/2014/main" id="{775F52A0-9092-4958-B8DE-408088417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042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9396DB31-0306-4775-AFBC-333C56CF7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015" y="477100"/>
            <a:ext cx="2997412" cy="225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666C4792-7FF8-473F-BB3A-D1D8F711DD29}"/>
              </a:ext>
            </a:extLst>
          </p:cNvPr>
          <p:cNvSpPr txBox="1"/>
          <p:nvPr/>
        </p:nvSpPr>
        <p:spPr>
          <a:xfrm>
            <a:off x="560147" y="109538"/>
            <a:ext cx="8270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 EVROPSKE UNIJE DONOSI ODLUKU 2005. GODINE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39EFA122-619C-47E2-9AE7-F076896DAB57}"/>
              </a:ext>
            </a:extLst>
          </p:cNvPr>
          <p:cNvSpPr txBox="1"/>
          <p:nvPr/>
        </p:nvSpPr>
        <p:spPr>
          <a:xfrm>
            <a:off x="3018753" y="827075"/>
            <a:ext cx="324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IZREKA PRESUDE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AF33ADF-16FA-4F1A-AAAB-CB9703EC927D}"/>
              </a:ext>
            </a:extLst>
          </p:cNvPr>
          <p:cNvSpPr txBox="1"/>
          <p:nvPr/>
        </p:nvSpPr>
        <p:spPr>
          <a:xfrm>
            <a:off x="966906" y="2571750"/>
            <a:ext cx="7456967" cy="1938992"/>
          </a:xfrm>
          <a:prstGeom prst="rect">
            <a:avLst/>
          </a:prstGeom>
          <a:solidFill>
            <a:srgbClr val="FFFF97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Obaveza nacionalnog suca je da se prilikom tumačenja određenih pravila svog nacionalnog prava </a:t>
            </a:r>
            <a:r>
              <a:rPr lang="bs-Latn-BA" sz="2000" b="1" i="0" u="none" strike="noStrike" baseline="0" dirty="0">
                <a:solidFill>
                  <a:srgbClr val="000000"/>
                </a:solidFill>
                <a:latin typeface="+mj-lt"/>
              </a:rPr>
              <a:t>poziva na sadržaj </a:t>
            </a: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Okvirne odluke ograničena općim načelima prava. </a:t>
            </a:r>
          </a:p>
          <a:p>
            <a:pPr algn="ctr"/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Nacionalni sudac je </a:t>
            </a:r>
            <a:r>
              <a:rPr lang="bs-Latn-BA" sz="2000" b="1" i="0" u="none" strike="noStrike" baseline="0" dirty="0">
                <a:solidFill>
                  <a:srgbClr val="000000"/>
                </a:solidFill>
                <a:latin typeface="+mj-lt"/>
              </a:rPr>
              <a:t>dužan provjeriti </a:t>
            </a: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da li je u glavnom postupku moguće usklađeno tumačenje njegovog nacionalnog prava sa Okvirnom odlukom. </a:t>
            </a:r>
            <a:endParaRPr lang="bs-Latn-BA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5768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bstract Light Yellow Background Design">
            <a:extLst>
              <a:ext uri="{FF2B5EF4-FFF2-40B4-BE49-F238E27FC236}">
                <a16:creationId xmlns:a16="http://schemas.microsoft.com/office/drawing/2014/main" id="{43909D29-DAC7-4906-81F8-1B20B1DD5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C768803-2FEB-42B4-8AE3-BDB83D895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833" y="2489450"/>
            <a:ext cx="3264166" cy="245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040296D-848F-4DEE-A5C9-8B8FF0B61490}"/>
              </a:ext>
            </a:extLst>
          </p:cNvPr>
          <p:cNvSpPr txBox="1"/>
          <p:nvPr/>
        </p:nvSpPr>
        <p:spPr>
          <a:xfrm>
            <a:off x="1183758" y="203475"/>
            <a:ext cx="7329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OBRAZLOŽENJE PRESUDE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BC1B759-9D07-4307-A7A3-EA304578C43C}"/>
              </a:ext>
            </a:extLst>
          </p:cNvPr>
          <p:cNvSpPr txBox="1"/>
          <p:nvPr/>
        </p:nvSpPr>
        <p:spPr>
          <a:xfrm>
            <a:off x="106326" y="966676"/>
            <a:ext cx="8888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dirty="0"/>
              <a:t>U Okvirnoj odluci nije definisan pojam „ranjivosti žrtve“.</a:t>
            </a:r>
          </a:p>
          <a:p>
            <a:pPr marL="285750" indent="-285750">
              <a:buFontTx/>
              <a:buChar char="-"/>
            </a:pPr>
            <a:r>
              <a:rPr lang="bs-Latn-BA" dirty="0"/>
              <a:t>Ali, činjenica da dijete mlađe dobi tvrdi kako je bilo zlostavljano je: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8E208E1C-C341-4DC7-AE2F-E8A21FA6DBC1}"/>
              </a:ext>
            </a:extLst>
          </p:cNvPr>
          <p:cNvSpPr/>
          <p:nvPr/>
        </p:nvSpPr>
        <p:spPr>
          <a:xfrm>
            <a:off x="545804" y="1613007"/>
            <a:ext cx="8052391" cy="966676"/>
          </a:xfrm>
          <a:prstGeom prst="rect">
            <a:avLst/>
          </a:prstGeom>
          <a:solidFill>
            <a:srgbClr val="FFFF9B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>
                <a:solidFill>
                  <a:schemeClr val="tx1"/>
                </a:solidFill>
              </a:rPr>
              <a:t>„</a:t>
            </a:r>
            <a:r>
              <a:rPr lang="bs-Latn-BA" sz="1800" b="1" i="1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primjerena da se ta djeca svrstaju u ranjivu kategoriju, naročito s obzirom na njihovu dob i posljedice krivičnih djela, a čijim se žrtvama smatraju i maloljetnici.”</a:t>
            </a:r>
            <a:endParaRPr lang="bs-Latn-BA" dirty="0">
              <a:solidFill>
                <a:schemeClr val="tx1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972E3B6-25C3-442D-95F7-6A71D319908A}"/>
              </a:ext>
            </a:extLst>
          </p:cNvPr>
          <p:cNvSpPr txBox="1"/>
          <p:nvPr/>
        </p:nvSpPr>
        <p:spPr>
          <a:xfrm>
            <a:off x="276445" y="3021190"/>
            <a:ext cx="61456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 Evropske unije vrši tumačenje odredaba nacionalnog prava i Okvirne odluke. </a:t>
            </a:r>
          </a:p>
          <a:p>
            <a:pPr marL="285750" indent="-285750">
              <a:buFontTx/>
              <a:buChar char="-"/>
            </a:pPr>
            <a:r>
              <a:rPr lang="bs-Latn-B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Postoje razlike u propisivanju.</a:t>
            </a:r>
          </a:p>
          <a:p>
            <a:pPr marL="285750" indent="-285750">
              <a:buFontTx/>
              <a:buChar char="-"/>
            </a:pPr>
            <a:r>
              <a:rPr lang="bs-Latn-B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Kome dati prednost?</a:t>
            </a:r>
          </a:p>
          <a:p>
            <a:pPr marL="285750" indent="-285750">
              <a:buFontTx/>
              <a:buChar char="-"/>
            </a:pPr>
            <a:r>
              <a:rPr lang="bs-Latn-B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Zašto?</a:t>
            </a:r>
          </a:p>
        </p:txBody>
      </p:sp>
    </p:spTree>
    <p:extLst>
      <p:ext uri="{BB962C8B-B14F-4D97-AF65-F5344CB8AC3E}">
        <p14:creationId xmlns:p14="http://schemas.microsoft.com/office/powerpoint/2010/main" val="3311960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266" y="-97609"/>
            <a:ext cx="8706926" cy="76352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bs-Latn-BA" b="1" dirty="0">
                <a:solidFill>
                  <a:schemeClr val="bg1">
                    <a:lumMod val="95000"/>
                  </a:schemeClr>
                </a:solidFill>
              </a:rPr>
              <a:t>Ugovor iz Maastrichta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6" name="Dijagram 5">
            <a:extLst>
              <a:ext uri="{FF2B5EF4-FFF2-40B4-BE49-F238E27FC236}">
                <a16:creationId xmlns:a16="http://schemas.microsoft.com/office/drawing/2014/main" id="{9FCF802D-35D4-4AFB-B0BC-A33C88DD65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8741520"/>
              </p:ext>
            </p:extLst>
          </p:nvPr>
        </p:nvGraphicFramePr>
        <p:xfrm>
          <a:off x="3027937" y="843517"/>
          <a:ext cx="6215300" cy="4441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kstniOkvir 6">
            <a:extLst>
              <a:ext uri="{FF2B5EF4-FFF2-40B4-BE49-F238E27FC236}">
                <a16:creationId xmlns:a16="http://schemas.microsoft.com/office/drawing/2014/main" id="{61A22FD7-455C-4523-99DA-419FC85488B6}"/>
              </a:ext>
            </a:extLst>
          </p:cNvPr>
          <p:cNvSpPr txBox="1"/>
          <p:nvPr/>
        </p:nvSpPr>
        <p:spPr>
          <a:xfrm>
            <a:off x="3811771" y="1550754"/>
            <a:ext cx="538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704C14B8-306D-4E12-BF91-EBB32F994D51}"/>
              </a:ext>
            </a:extLst>
          </p:cNvPr>
          <p:cNvSpPr txBox="1"/>
          <p:nvPr/>
        </p:nvSpPr>
        <p:spPr>
          <a:xfrm>
            <a:off x="4081129" y="2741289"/>
            <a:ext cx="538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17B04F6-ECAA-465E-B65D-9B41633A7BDE}"/>
              </a:ext>
            </a:extLst>
          </p:cNvPr>
          <p:cNvSpPr txBox="1"/>
          <p:nvPr/>
        </p:nvSpPr>
        <p:spPr>
          <a:xfrm>
            <a:off x="3742659" y="3931824"/>
            <a:ext cx="67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7328BFBC-3658-48DE-92C6-2F6CD88FEB9E}"/>
              </a:ext>
            </a:extLst>
          </p:cNvPr>
          <p:cNvSpPr txBox="1"/>
          <p:nvPr/>
        </p:nvSpPr>
        <p:spPr>
          <a:xfrm>
            <a:off x="928577" y="446595"/>
            <a:ext cx="4813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stupio na snagu 1. novembra 1993. godine</a:t>
            </a:r>
          </a:p>
          <a:p>
            <a:pPr marL="285750" indent="-285750">
              <a:buFontTx/>
              <a:buChar char="-"/>
            </a:pPr>
            <a:endParaRPr lang="bs-Latn-B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endParaRPr lang="bs-Latn-B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D12119FF-7D96-460B-B8CC-62BD58992BA0}"/>
              </a:ext>
            </a:extLst>
          </p:cNvPr>
          <p:cNvSpPr txBox="1"/>
          <p:nvPr/>
        </p:nvSpPr>
        <p:spPr>
          <a:xfrm>
            <a:off x="393119" y="1926917"/>
            <a:ext cx="2938416" cy="1754326"/>
          </a:xfrm>
          <a:prstGeom prst="rect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s-Latn-BA" b="1" dirty="0"/>
              <a:t>Ugovorom iz Maastrichta </a:t>
            </a:r>
          </a:p>
          <a:p>
            <a:pPr algn="ctr"/>
            <a:r>
              <a:rPr lang="bs-Latn-BA" dirty="0"/>
              <a:t>EZUČ, EEZ i Euroatom se</a:t>
            </a:r>
            <a:r>
              <a:rPr lang="bs-Latn-BA" b="1" dirty="0"/>
              <a:t> vežu u Evropsku uniju </a:t>
            </a:r>
            <a:r>
              <a:rPr lang="bs-Latn-BA" dirty="0"/>
              <a:t>kao novonastalu uniju kojom </a:t>
            </a:r>
            <a:r>
              <a:rPr lang="bs-Latn-BA" b="1" dirty="0"/>
              <a:t>prethodne ne prestaju postojati.</a:t>
            </a:r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bstract Light Yellow Background Design">
            <a:extLst>
              <a:ext uri="{FF2B5EF4-FFF2-40B4-BE49-F238E27FC236}">
                <a16:creationId xmlns:a16="http://schemas.microsoft.com/office/drawing/2014/main" id="{96B65527-9661-4B71-AFF6-6EBC0070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B90D1C4-A6D3-4998-8FDF-EC9B943C245C}"/>
              </a:ext>
            </a:extLst>
          </p:cNvPr>
          <p:cNvSpPr txBox="1"/>
          <p:nvPr/>
        </p:nvSpPr>
        <p:spPr>
          <a:xfrm>
            <a:off x="1006548" y="189299"/>
            <a:ext cx="7329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OBRAZLOŽENJE PRESUDE</a:t>
            </a:r>
          </a:p>
        </p:txBody>
      </p:sp>
      <p:graphicFrame>
        <p:nvGraphicFramePr>
          <p:cNvPr id="12" name="Dijagram 11">
            <a:extLst>
              <a:ext uri="{FF2B5EF4-FFF2-40B4-BE49-F238E27FC236}">
                <a16:creationId xmlns:a16="http://schemas.microsoft.com/office/drawing/2014/main" id="{C29C097D-C69F-4B16-B31E-03DD5EBF6A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0134110"/>
              </p:ext>
            </p:extLst>
          </p:nvPr>
        </p:nvGraphicFramePr>
        <p:xfrm>
          <a:off x="581245" y="773666"/>
          <a:ext cx="7882271" cy="4018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kstniOkvir 12">
            <a:extLst>
              <a:ext uri="{FF2B5EF4-FFF2-40B4-BE49-F238E27FC236}">
                <a16:creationId xmlns:a16="http://schemas.microsoft.com/office/drawing/2014/main" id="{2213E54A-1E56-48FB-9AAF-389C46C58D75}"/>
              </a:ext>
            </a:extLst>
          </p:cNvPr>
          <p:cNvSpPr txBox="1"/>
          <p:nvPr/>
        </p:nvSpPr>
        <p:spPr>
          <a:xfrm>
            <a:off x="864779" y="1243662"/>
            <a:ext cx="1573617" cy="338554"/>
          </a:xfrm>
          <a:prstGeom prst="rect">
            <a:avLst/>
          </a:prstGeom>
          <a:solidFill>
            <a:srgbClr val="FFFF9B"/>
          </a:solidFill>
          <a:ln>
            <a:solidFill>
              <a:prstClr val="black">
                <a:lumMod val="95000"/>
                <a:lumOff val="5000"/>
              </a:prst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wrap="square" rtlCol="0">
            <a:spAutoFit/>
          </a:bodyPr>
          <a:lstStyle/>
          <a:p>
            <a:pPr algn="ctr"/>
            <a:r>
              <a:rPr lang="bs-Latn-BA" sz="1600" b="1" dirty="0"/>
              <a:t>ZKP ITALIJA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8D2D78D4-729B-45CA-A1D5-0F2DFCADFC13}"/>
              </a:ext>
            </a:extLst>
          </p:cNvPr>
          <p:cNvSpPr txBox="1"/>
          <p:nvPr/>
        </p:nvSpPr>
        <p:spPr>
          <a:xfrm>
            <a:off x="7180523" y="1193797"/>
            <a:ext cx="1013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600" b="1" dirty="0"/>
              <a:t>OKVIRNA</a:t>
            </a:r>
            <a:br>
              <a:rPr lang="bs-Latn-BA" sz="1600" b="1" dirty="0"/>
            </a:br>
            <a:r>
              <a:rPr lang="bs-Latn-BA" sz="1600" b="1" dirty="0"/>
              <a:t>ODLUKA</a:t>
            </a:r>
          </a:p>
        </p:txBody>
      </p:sp>
    </p:spTree>
    <p:extLst>
      <p:ext uri="{BB962C8B-B14F-4D97-AF65-F5344CB8AC3E}">
        <p14:creationId xmlns:p14="http://schemas.microsoft.com/office/powerpoint/2010/main" val="552848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bstract Light Yellow Background Design">
            <a:extLst>
              <a:ext uri="{FF2B5EF4-FFF2-40B4-BE49-F238E27FC236}">
                <a16:creationId xmlns:a16="http://schemas.microsoft.com/office/drawing/2014/main" id="{92D4B6AC-26F1-4F80-8899-57E0E4E90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A7F0F9D6-D3A6-493F-9774-F40AE5E22DF3}"/>
              </a:ext>
            </a:extLst>
          </p:cNvPr>
          <p:cNvSpPr txBox="1"/>
          <p:nvPr/>
        </p:nvSpPr>
        <p:spPr>
          <a:xfrm>
            <a:off x="1006548" y="189299"/>
            <a:ext cx="73293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OBRAZLOŽENJE PRESUDE</a:t>
            </a:r>
          </a:p>
          <a:p>
            <a:pPr algn="ctr"/>
            <a:r>
              <a:rPr lang="bs-Latn-B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VEZA SA EVROPSKOM KONVENCIJOM O ZAŠTITI LJUDSKIH PRAVA I TEMELJNIH SLOBODA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2F8C516-E22B-4652-8EE0-FD559EABABA2}"/>
              </a:ext>
            </a:extLst>
          </p:cNvPr>
          <p:cNvSpPr txBox="1"/>
          <p:nvPr/>
        </p:nvSpPr>
        <p:spPr>
          <a:xfrm>
            <a:off x="42530" y="1476326"/>
            <a:ext cx="90234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Sud Evropske unije: nacionalni sud </a:t>
            </a:r>
            <a:r>
              <a:rPr lang="bs-Latn-BA" sz="2000" b="1" i="0" u="none" strike="noStrike" baseline="0" dirty="0">
                <a:solidFill>
                  <a:srgbClr val="000000"/>
                </a:solidFill>
                <a:latin typeface="+mj-lt"/>
              </a:rPr>
              <a:t>mora imati mogućnost </a:t>
            </a: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da se za posebno ranjive žrtve koristi postupakom za ranije iznošenje dokaza, ako takav postupak najbolje odgovara situaciji u kojoj se žrtva nalazi u cilju sprječavanja gubitka dokaza i negativnih posljedica za te žrtve koje bi one mogle pretrpjeti davanjem dokaza na javnoj raspravi. </a:t>
            </a:r>
          </a:p>
          <a:p>
            <a:pPr marL="285750" indent="-285750">
              <a:buFontTx/>
              <a:buChar char="-"/>
            </a:pP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Okvirna odluka se tumači u cilju poštivanja temeljnih prava između kojih je i </a:t>
            </a:r>
            <a:r>
              <a:rPr lang="bs-Latn-BA" sz="2000" b="1" i="0" u="none" strike="noStrike" baseline="0" dirty="0">
                <a:solidFill>
                  <a:srgbClr val="000000"/>
                </a:solidFill>
                <a:latin typeface="+mj-lt"/>
              </a:rPr>
              <a:t>pravo na pravično suđenje</a:t>
            </a: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bs-Latn-BA" sz="2000" dirty="0">
                <a:solidFill>
                  <a:srgbClr val="000000"/>
                </a:solidFill>
                <a:latin typeface="+mj-lt"/>
              </a:rPr>
              <a:t>N</a:t>
            </a: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acionalni sud mora osigurati da se pokrene sporedni postupak za ranije iznošenje dokaza i održavanja saslušanja.</a:t>
            </a:r>
          </a:p>
          <a:p>
            <a:pPr marL="285750" indent="-285750">
              <a:buFontTx/>
              <a:buChar char="-"/>
            </a:pPr>
            <a:r>
              <a:rPr lang="bs-Latn-BA" sz="2000" dirty="0">
                <a:solidFill>
                  <a:srgbClr val="000000"/>
                </a:solidFill>
                <a:latin typeface="+mj-lt"/>
              </a:rPr>
              <a:t>U </a:t>
            </a: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suprotnom cijeli postupak je nepravedan i u smislu člana 6. Evropske konvencije za zaštitu ljudskih prava i temeljnih sloboda. </a:t>
            </a:r>
            <a:endParaRPr lang="bs-Latn-BA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2579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bstract Light Yellow Background Design">
            <a:extLst>
              <a:ext uri="{FF2B5EF4-FFF2-40B4-BE49-F238E27FC236}">
                <a16:creationId xmlns:a16="http://schemas.microsoft.com/office/drawing/2014/main" id="{86156D70-C4C0-4386-AF62-4A573E985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46F35A56-264F-480D-9D91-0BF672CE15F3}"/>
              </a:ext>
            </a:extLst>
          </p:cNvPr>
          <p:cNvSpPr txBox="1"/>
          <p:nvPr/>
        </p:nvSpPr>
        <p:spPr>
          <a:xfrm>
            <a:off x="1006548" y="189299"/>
            <a:ext cx="73293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OBRAZLOŽENJE PRESUDE</a:t>
            </a:r>
          </a:p>
          <a:p>
            <a:pPr algn="ctr"/>
            <a:r>
              <a:rPr lang="bs-Latn-B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ODGOVORI NA POSTAVLJENA PITANJA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7D8D35B4-A0DF-4750-911C-613A4449D637}"/>
              </a:ext>
            </a:extLst>
          </p:cNvPr>
          <p:cNvSpPr txBox="1"/>
          <p:nvPr/>
        </p:nvSpPr>
        <p:spPr>
          <a:xfrm>
            <a:off x="70884" y="1725863"/>
            <a:ext cx="40829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Sud Evropske unije je priznao okvirnim odlukama posredni učinak tj. zauzeo shvaćanje </a:t>
            </a:r>
            <a:r>
              <a:rPr lang="bs-Latn-BA" sz="2000" b="1" i="0" u="none" strike="noStrike" baseline="0" dirty="0">
                <a:solidFill>
                  <a:srgbClr val="000000"/>
                </a:solidFill>
                <a:latin typeface="+mj-lt"/>
              </a:rPr>
              <a:t>da nacionalni sudovi imaju obavezu nacionalno pravo interpretirati u svjetlu Okvirne odluke. </a:t>
            </a:r>
            <a:endParaRPr lang="bs-Latn-BA" sz="2000" b="1" dirty="0">
              <a:latin typeface="+mj-lt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3F15141-B6C7-47AF-97D9-6122E22EEF67}"/>
              </a:ext>
            </a:extLst>
          </p:cNvPr>
          <p:cNvSpPr txBox="1"/>
          <p:nvPr/>
        </p:nvSpPr>
        <p:spPr>
          <a:xfrm>
            <a:off x="5280837" y="1516912"/>
            <a:ext cx="37922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000" dirty="0">
                <a:solidFill>
                  <a:srgbClr val="000000"/>
                </a:solidFill>
                <a:latin typeface="+mj-lt"/>
              </a:rPr>
              <a:t>Odredbe Okvirne odluke 2001/220 se tumače tako da nacionalni sud mora imati mogućnost odobriti da </a:t>
            </a:r>
            <a:r>
              <a:rPr lang="bs-Latn-BA" sz="2000" b="1" dirty="0">
                <a:solidFill>
                  <a:srgbClr val="000000"/>
                </a:solidFill>
                <a:latin typeface="+mj-lt"/>
              </a:rPr>
              <a:t>djeca mlađe dobi </a:t>
            </a:r>
            <a:r>
              <a:rPr lang="bs-Latn-BA" sz="2000" dirty="0">
                <a:solidFill>
                  <a:srgbClr val="000000"/>
                </a:solidFill>
                <a:latin typeface="+mj-lt"/>
              </a:rPr>
              <a:t>ko je tvrde da su bile </a:t>
            </a:r>
            <a:r>
              <a:rPr lang="bs-Latn-BA" sz="2000" b="1" dirty="0">
                <a:solidFill>
                  <a:srgbClr val="000000"/>
                </a:solidFill>
                <a:latin typeface="+mj-lt"/>
              </a:rPr>
              <a:t>žrtve zlostavljanja </a:t>
            </a:r>
            <a:r>
              <a:rPr lang="bs-Latn-BA" sz="2000" dirty="0">
                <a:solidFill>
                  <a:srgbClr val="000000"/>
                </a:solidFill>
                <a:latin typeface="+mj-lt"/>
              </a:rPr>
              <a:t>mogu dati svoje iskaze u uvjetima koji im osiguravaju odgovarajući nivo zaštite, npr. </a:t>
            </a:r>
            <a:r>
              <a:rPr lang="bs-Latn-BA" sz="2000" b="1" dirty="0">
                <a:solidFill>
                  <a:srgbClr val="000000"/>
                </a:solidFill>
                <a:latin typeface="+mj-lt"/>
              </a:rPr>
              <a:t>van javne raspravne ili prije njenog održavanja. </a:t>
            </a:r>
          </a:p>
        </p:txBody>
      </p:sp>
      <p:sp>
        <p:nvSpPr>
          <p:cNvPr id="26" name="Strelica: lijevo-desno 25">
            <a:extLst>
              <a:ext uri="{FF2B5EF4-FFF2-40B4-BE49-F238E27FC236}">
                <a16:creationId xmlns:a16="http://schemas.microsoft.com/office/drawing/2014/main" id="{F7C59C83-811F-4DC5-AF83-CF853EEF0D50}"/>
              </a:ext>
            </a:extLst>
          </p:cNvPr>
          <p:cNvSpPr/>
          <p:nvPr/>
        </p:nvSpPr>
        <p:spPr>
          <a:xfrm>
            <a:off x="4224669" y="2438400"/>
            <a:ext cx="921489" cy="453656"/>
          </a:xfrm>
          <a:prstGeom prst="leftRightArrow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3793064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bstract Light Yellow Background Design">
            <a:extLst>
              <a:ext uri="{FF2B5EF4-FFF2-40B4-BE49-F238E27FC236}">
                <a16:creationId xmlns:a16="http://schemas.microsoft.com/office/drawing/2014/main" id="{52D6EB68-C8F0-4C40-A6D3-FDDF2B929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Dijagram 12">
            <a:extLst>
              <a:ext uri="{FF2B5EF4-FFF2-40B4-BE49-F238E27FC236}">
                <a16:creationId xmlns:a16="http://schemas.microsoft.com/office/drawing/2014/main" id="{96F253A2-0400-4EA3-9AA7-1AE1086BA7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8166357"/>
              </p:ext>
            </p:extLst>
          </p:nvPr>
        </p:nvGraphicFramePr>
        <p:xfrm>
          <a:off x="4919329" y="-219740"/>
          <a:ext cx="4621619" cy="5599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kstniOkvir 14">
            <a:extLst>
              <a:ext uri="{FF2B5EF4-FFF2-40B4-BE49-F238E27FC236}">
                <a16:creationId xmlns:a16="http://schemas.microsoft.com/office/drawing/2014/main" id="{7CDEC8CC-76A0-466E-9262-37E8EBA661CB}"/>
              </a:ext>
            </a:extLst>
          </p:cNvPr>
          <p:cNvSpPr txBox="1"/>
          <p:nvPr/>
        </p:nvSpPr>
        <p:spPr>
          <a:xfrm>
            <a:off x="-99239" y="90062"/>
            <a:ext cx="7329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ZAKLJUČCI PRESUDE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44C5D99D-E9F1-49E2-82DF-4BB61A22B36A}"/>
              </a:ext>
            </a:extLst>
          </p:cNvPr>
          <p:cNvSpPr txBox="1"/>
          <p:nvPr/>
        </p:nvSpPr>
        <p:spPr>
          <a:xfrm>
            <a:off x="163034" y="1144910"/>
            <a:ext cx="51036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sz="2000" dirty="0"/>
              <a:t>Sud u Firenci je trebao primijeniti odredbe Okvirne odluke.</a:t>
            </a:r>
          </a:p>
          <a:p>
            <a:pPr marL="285750" indent="-285750">
              <a:buFontTx/>
              <a:buChar char="-"/>
            </a:pPr>
            <a:r>
              <a:rPr lang="bs-Latn-BA" sz="2000" dirty="0"/>
              <a:t>Nacionalno pravo Italije treba biti usklađeno sa Okvirnom odlukom.</a:t>
            </a:r>
          </a:p>
          <a:p>
            <a:pPr marL="285750" indent="-285750">
              <a:buFontTx/>
              <a:buChar char="-"/>
            </a:pPr>
            <a:r>
              <a:rPr lang="bs-Latn-BA" sz="2000" dirty="0"/>
              <a:t>Nacionalni sud može tumačiti svoje nacionalno pravo </a:t>
            </a:r>
            <a:r>
              <a:rPr lang="pl-PL" sz="2000" b="1" i="1" u="none" strike="noStrike" baseline="0" dirty="0">
                <a:solidFill>
                  <a:srgbClr val="000000"/>
                </a:solidFill>
              </a:rPr>
              <a:t>„u mjeri u kojoj je to bilo moguće, u kontekstu formulacije i svrhe Okvirne odluke”. </a:t>
            </a:r>
            <a:endParaRPr lang="bs-Latn-BA" sz="2000" dirty="0"/>
          </a:p>
        </p:txBody>
      </p:sp>
    </p:spTree>
    <p:extLst>
      <p:ext uri="{BB962C8B-B14F-4D97-AF65-F5344CB8AC3E}">
        <p14:creationId xmlns:p14="http://schemas.microsoft.com/office/powerpoint/2010/main" val="2346645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F711F28-BCE3-4F6E-AF33-924566FE4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" y="0"/>
            <a:ext cx="9143999" cy="5143500"/>
          </a:xfrm>
          <a:prstGeom prst="rect">
            <a:avLst/>
          </a:prstGeom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E26FF31B-1727-4B1E-AFC9-86444E6BF9B1}"/>
              </a:ext>
            </a:extLst>
          </p:cNvPr>
          <p:cNvSpPr/>
          <p:nvPr/>
        </p:nvSpPr>
        <p:spPr>
          <a:xfrm>
            <a:off x="163032" y="3981893"/>
            <a:ext cx="1651101" cy="1015409"/>
          </a:xfrm>
          <a:prstGeom prst="ellipse">
            <a:avLst/>
          </a:prstGeom>
          <a:solidFill>
            <a:srgbClr val="FFBEA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POSTUPAK</a:t>
            </a:r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5944F930-D5F6-4A69-8E24-999C57F1EB7D}"/>
              </a:ext>
            </a:extLst>
          </p:cNvPr>
          <p:cNvSpPr/>
          <p:nvPr/>
        </p:nvSpPr>
        <p:spPr>
          <a:xfrm>
            <a:off x="4085084" y="202019"/>
            <a:ext cx="1527544" cy="939209"/>
          </a:xfrm>
          <a:prstGeom prst="ellipse">
            <a:avLst/>
          </a:prstGeom>
          <a:solidFill>
            <a:srgbClr val="FFBEA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OKVIRNA ODLUKA</a:t>
            </a:r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5DC7311F-C152-4FE9-8D05-E914538BB8FC}"/>
              </a:ext>
            </a:extLst>
          </p:cNvPr>
          <p:cNvSpPr/>
          <p:nvPr/>
        </p:nvSpPr>
        <p:spPr>
          <a:xfrm>
            <a:off x="1240465" y="1404385"/>
            <a:ext cx="1325525" cy="808074"/>
          </a:xfrm>
          <a:prstGeom prst="ellipse">
            <a:avLst/>
          </a:prstGeom>
          <a:solidFill>
            <a:srgbClr val="FFBEA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ZKP ITALIJE</a:t>
            </a:r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A64508EB-DD09-42BE-A35E-61C2D23269D8}"/>
              </a:ext>
            </a:extLst>
          </p:cNvPr>
          <p:cNvSpPr/>
          <p:nvPr/>
        </p:nvSpPr>
        <p:spPr>
          <a:xfrm>
            <a:off x="7162800" y="1578492"/>
            <a:ext cx="1422420" cy="1044205"/>
          </a:xfrm>
          <a:prstGeom prst="ellipse">
            <a:avLst/>
          </a:prstGeom>
          <a:solidFill>
            <a:srgbClr val="FFBEA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PUPINO</a:t>
            </a: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E1AC5848-6B3F-4BCD-AC36-78EA22352DC1}"/>
              </a:ext>
            </a:extLst>
          </p:cNvPr>
          <p:cNvSpPr/>
          <p:nvPr/>
        </p:nvSpPr>
        <p:spPr>
          <a:xfrm>
            <a:off x="7293934" y="3981893"/>
            <a:ext cx="1396410" cy="808074"/>
          </a:xfrm>
          <a:prstGeom prst="ellipse">
            <a:avLst/>
          </a:prstGeom>
          <a:solidFill>
            <a:srgbClr val="FFBEA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 PRAKSA</a:t>
            </a:r>
          </a:p>
        </p:txBody>
      </p:sp>
      <p:pic>
        <p:nvPicPr>
          <p:cNvPr id="6146" name="Picture 2" descr="Free Curved Line Cliparts, Download Free Clip Art, Free Clip Art ...">
            <a:extLst>
              <a:ext uri="{FF2B5EF4-FFF2-40B4-BE49-F238E27FC236}">
                <a16:creationId xmlns:a16="http://schemas.microsoft.com/office/drawing/2014/main" id="{AD490245-0FC0-48F4-82CC-1952B743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38621">
            <a:off x="624404" y="2696822"/>
            <a:ext cx="1381836" cy="61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ee Curved Line Cliparts, Download Free Clip Art, Free Clip Art ...">
            <a:extLst>
              <a:ext uri="{FF2B5EF4-FFF2-40B4-BE49-F238E27FC236}">
                <a16:creationId xmlns:a16="http://schemas.microsoft.com/office/drawing/2014/main" id="{DB829DFA-6065-4D7F-B276-F2930DC48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4910">
            <a:off x="2364873" y="690584"/>
            <a:ext cx="1605687" cy="61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Curved Line Cliparts, Download Free Clip Art, Free Clip Art ...">
            <a:extLst>
              <a:ext uri="{FF2B5EF4-FFF2-40B4-BE49-F238E27FC236}">
                <a16:creationId xmlns:a16="http://schemas.microsoft.com/office/drawing/2014/main" id="{2ABFBE7A-EBE0-4D8F-9835-A2F1F6E7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28511">
            <a:off x="5887094" y="920055"/>
            <a:ext cx="1381836" cy="61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Curved Line Cliparts, Download Free Clip Art, Free Clip Art ...">
            <a:extLst>
              <a:ext uri="{FF2B5EF4-FFF2-40B4-BE49-F238E27FC236}">
                <a16:creationId xmlns:a16="http://schemas.microsoft.com/office/drawing/2014/main" id="{29CB010B-4CDC-42DC-B255-B24F02FD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2817" flipV="1">
            <a:off x="7487696" y="3047961"/>
            <a:ext cx="1137621" cy="51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22C4F7C-86CB-4A8D-84BB-BBFD630F8C33}"/>
              </a:ext>
            </a:extLst>
          </p:cNvPr>
          <p:cNvSpPr txBox="1"/>
          <p:nvPr/>
        </p:nvSpPr>
        <p:spPr>
          <a:xfrm rot="18320077">
            <a:off x="226718" y="2754697"/>
            <a:ext cx="1504343" cy="33855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bs-Latn-BA" sz="1600" i="1" dirty="0"/>
              <a:t>Sud u Firenci 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6381BFA3-927A-49C5-A1A5-0786DAAF525D}"/>
              </a:ext>
            </a:extLst>
          </p:cNvPr>
          <p:cNvSpPr txBox="1"/>
          <p:nvPr/>
        </p:nvSpPr>
        <p:spPr>
          <a:xfrm rot="19606354">
            <a:off x="1715443" y="607675"/>
            <a:ext cx="2238762" cy="30777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bs-Latn-BA" sz="1400" i="1" dirty="0"/>
              <a:t>postupak se „prebacuje“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35E2B293-0D4E-4C5B-AA6E-C48982D78670}"/>
              </a:ext>
            </a:extLst>
          </p:cNvPr>
          <p:cNvSpPr txBox="1"/>
          <p:nvPr/>
        </p:nvSpPr>
        <p:spPr>
          <a:xfrm rot="2442289">
            <a:off x="5886120" y="872489"/>
            <a:ext cx="1920877" cy="33855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bs-Latn-BA" sz="1600" i="1" dirty="0"/>
              <a:t>Sud Evropske unije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63F42E9F-B878-4DE1-9D79-CC3429805D0C}"/>
              </a:ext>
            </a:extLst>
          </p:cNvPr>
          <p:cNvSpPr txBox="1"/>
          <p:nvPr/>
        </p:nvSpPr>
        <p:spPr>
          <a:xfrm rot="5144854">
            <a:off x="7678969" y="3183477"/>
            <a:ext cx="1344491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bs-Latn-BA" sz="1600" i="1" dirty="0"/>
              <a:t>Direktiva </a:t>
            </a:r>
          </a:p>
        </p:txBody>
      </p:sp>
    </p:spTree>
    <p:extLst>
      <p:ext uri="{BB962C8B-B14F-4D97-AF65-F5344CB8AC3E}">
        <p14:creationId xmlns:p14="http://schemas.microsoft.com/office/powerpoint/2010/main" val="3360132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bstract Light Yellow Background Design">
            <a:extLst>
              <a:ext uri="{FF2B5EF4-FFF2-40B4-BE49-F238E27FC236}">
                <a16:creationId xmlns:a16="http://schemas.microsoft.com/office/drawing/2014/main" id="{4172091F-ADAF-4357-94FE-BB66DA448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E9604116-15F5-48E3-9C01-4131AB8C9C76}"/>
              </a:ext>
            </a:extLst>
          </p:cNvPr>
          <p:cNvSpPr txBox="1"/>
          <p:nvPr/>
        </p:nvSpPr>
        <p:spPr>
          <a:xfrm>
            <a:off x="109869" y="182210"/>
            <a:ext cx="8924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LI JE ODLUKA </a:t>
            </a:r>
            <a:r>
              <a:rPr lang="bs-Latn-B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„PUPINO“ </a:t>
            </a:r>
            <a:r>
              <a:rPr lang="bs-Latn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DONIJELA NEKE NOVOSTI U PRAVNI SISTEM?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8649689-FE5D-4EA3-9B44-EF96E62513CF}"/>
              </a:ext>
            </a:extLst>
          </p:cNvPr>
          <p:cNvSpPr txBox="1"/>
          <p:nvPr/>
        </p:nvSpPr>
        <p:spPr>
          <a:xfrm>
            <a:off x="276446" y="1136316"/>
            <a:ext cx="87576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bs-Latn-BA" sz="2000" b="0" i="0" u="none" strike="noStrike" baseline="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proširen koncept posrednog dejstva direktiva i na okvirne odluke; </a:t>
            </a:r>
          </a:p>
          <a:p>
            <a:pPr marL="285750" indent="-285750">
              <a:buFontTx/>
              <a:buChar char="-"/>
            </a:pP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veća potreba usklađivanja nacionalnog prava sa odredbama EU u oblasti pružanja zaštite žrtava krivičnog djela; </a:t>
            </a:r>
          </a:p>
          <a:p>
            <a:pPr marL="285750" indent="-285750">
              <a:buFontTx/>
              <a:buChar char="-"/>
            </a:pP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zaštititi žrtve krivičnog djela u svakoj fazi krivičnog postupka i pravne sigurnosti</a:t>
            </a:r>
          </a:p>
          <a:p>
            <a:pPr marL="285750" indent="-285750">
              <a:buFontTx/>
              <a:buChar char="-"/>
            </a:pPr>
            <a:r>
              <a:rPr lang="bs-Latn-BA" sz="2000" dirty="0">
                <a:solidFill>
                  <a:srgbClr val="000000"/>
                </a:solidFill>
              </a:rPr>
              <a:t>d</a:t>
            </a: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ržave članice ne smiju učiniti ništa što bi ugrozilo ciljeve Evropske unije;</a:t>
            </a:r>
          </a:p>
          <a:p>
            <a:pPr marL="285750" indent="-285750">
              <a:buFontTx/>
              <a:buChar char="-"/>
            </a:pP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k</a:t>
            </a:r>
            <a:r>
              <a:rPr lang="bs-Latn-BA" sz="2000" b="0" i="0" u="none" strike="noStrike" baseline="0" dirty="0"/>
              <a:t>ada sud donosi odluku treba primijeniti nacionalno pravo koje će interpretirati i tumačiti u svrhu ostvarivanja ciljeva koje je Okvirna odluka postavila; </a:t>
            </a:r>
          </a:p>
          <a:p>
            <a:pPr marL="285750" indent="-285750">
              <a:buFontTx/>
              <a:buChar char="-"/>
            </a:pPr>
            <a:r>
              <a:rPr lang="bs-Latn-BA" sz="2000" b="0" i="0" u="none" strike="noStrike" baseline="0" dirty="0"/>
              <a:t>stvaranje prostora i potrebe za donošenje Direktive 2012/29/EU. </a:t>
            </a:r>
          </a:p>
          <a:p>
            <a:endParaRPr lang="bs-Latn-BA" sz="2000" dirty="0"/>
          </a:p>
        </p:txBody>
      </p:sp>
    </p:spTree>
    <p:extLst>
      <p:ext uri="{BB962C8B-B14F-4D97-AF65-F5344CB8AC3E}">
        <p14:creationId xmlns:p14="http://schemas.microsoft.com/office/powerpoint/2010/main" val="2281302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eige cream abstract background smooth wave pattern, may use to ...">
            <a:extLst>
              <a:ext uri="{FF2B5EF4-FFF2-40B4-BE49-F238E27FC236}">
                <a16:creationId xmlns:a16="http://schemas.microsoft.com/office/drawing/2014/main" id="{20EF197B-40F0-4D63-B11B-6386EF240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7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8D5AA7A3-CA53-41E1-A31F-CBD949C19293}"/>
              </a:ext>
            </a:extLst>
          </p:cNvPr>
          <p:cNvSpPr txBox="1"/>
          <p:nvPr/>
        </p:nvSpPr>
        <p:spPr>
          <a:xfrm>
            <a:off x="-434802" y="5781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Okvirne odluke do Direktive...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B96DB7D2-06D6-469E-BBF6-4080148184FE}"/>
              </a:ext>
            </a:extLst>
          </p:cNvPr>
          <p:cNvSpPr txBox="1"/>
          <p:nvPr/>
        </p:nvSpPr>
        <p:spPr>
          <a:xfrm>
            <a:off x="29310" y="871738"/>
            <a:ext cx="80240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  <a:t>Evropska unija ima cilj da štiti žrtve krivičnih djela.</a:t>
            </a:r>
          </a:p>
          <a:p>
            <a:pPr marL="285750" indent="-285750">
              <a:buFontTx/>
              <a:buChar char="-"/>
            </a:pP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  <a:t>Okvirna odluka 2001/220 dana 15. marta 2001. </a:t>
            </a:r>
            <a:br>
              <a:rPr lang="bs-Latn-BA" sz="2000" b="0" i="0" u="none" strike="noStrike" baseline="0" dirty="0">
                <a:solidFill>
                  <a:srgbClr val="000000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  <a:t>godine je poboljšala položaj žrtava u krivičnom postupku. </a:t>
            </a:r>
          </a:p>
          <a:p>
            <a:pPr marL="285750" indent="-285750">
              <a:buFontTx/>
              <a:buChar char="-"/>
            </a:pP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  <a:t>Međutim, čitava lepeza sudskih slučajeva, </a:t>
            </a:r>
            <a:br>
              <a:rPr lang="bs-Latn-BA" sz="2000" b="0" i="0" u="none" strike="noStrike" baseline="0" dirty="0">
                <a:solidFill>
                  <a:srgbClr val="000000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  <a:t>među kojima je i predmet </a:t>
            </a:r>
            <a:r>
              <a:rPr lang="bs-Latn-BA" sz="2000" b="0" i="1" u="none" strike="noStrike" baseline="0" dirty="0">
                <a:solidFill>
                  <a:srgbClr val="000000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  <a:t>“Pupino”, </a:t>
            </a: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  <a:t>uticali su na </a:t>
            </a:r>
            <a:br>
              <a:rPr lang="bs-Latn-BA" sz="2000" b="0" i="0" u="none" strike="noStrike" baseline="0" dirty="0">
                <a:solidFill>
                  <a:srgbClr val="000000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  <a:t>praksu da nacionalni sudovi ignorišu </a:t>
            </a:r>
            <a:br>
              <a:rPr lang="bs-Latn-BA" sz="2000" b="0" i="0" u="none" strike="noStrike" baseline="0" dirty="0">
                <a:solidFill>
                  <a:srgbClr val="000000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  <a:t>Okvirnu odluku i nađu se u ulozi Suda u Firenci. </a:t>
            </a:r>
          </a:p>
          <a:p>
            <a:pPr marL="285750" indent="-285750">
              <a:buFontTx/>
              <a:buChar char="-"/>
            </a:pPr>
            <a:endParaRPr lang="bs-Latn-BA" sz="2000" dirty="0">
              <a:latin typeface="+mj-lt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8434" name="Picture 2" descr="Download Free png Road PNG images, highway PNG download - DLPNG.com">
            <a:extLst>
              <a:ext uri="{FF2B5EF4-FFF2-40B4-BE49-F238E27FC236}">
                <a16:creationId xmlns:a16="http://schemas.microsoft.com/office/drawing/2014/main" id="{76684026-3629-4C3E-A92A-637B6BBE3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655" y="694312"/>
            <a:ext cx="3746537" cy="436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Location Pin icon PNG, ICO or ICNS | Free vector icons">
            <a:extLst>
              <a:ext uri="{FF2B5EF4-FFF2-40B4-BE49-F238E27FC236}">
                <a16:creationId xmlns:a16="http://schemas.microsoft.com/office/drawing/2014/main" id="{A061B6AC-4AD4-47B2-BE61-3740D4C98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97" y="4214093"/>
            <a:ext cx="929407" cy="9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ocation Pin icon PNG, ICO or ICNS | Free vector icons">
            <a:extLst>
              <a:ext uri="{FF2B5EF4-FFF2-40B4-BE49-F238E27FC236}">
                <a16:creationId xmlns:a16="http://schemas.microsoft.com/office/drawing/2014/main" id="{4DD0F2D5-045F-43F1-BADF-9989102B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060" y="1346185"/>
            <a:ext cx="537777" cy="53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cation Pin icon PNG, ICO or ICNS | Free vector icons">
            <a:extLst>
              <a:ext uri="{FF2B5EF4-FFF2-40B4-BE49-F238E27FC236}">
                <a16:creationId xmlns:a16="http://schemas.microsoft.com/office/drawing/2014/main" id="{CFD9C33F-DC2F-4957-938B-637A71542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067" y="2336197"/>
            <a:ext cx="778519" cy="77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C04B53DD-93C2-44CE-A885-7FE22A6D0B52}"/>
              </a:ext>
            </a:extLst>
          </p:cNvPr>
          <p:cNvSpPr txBox="1"/>
          <p:nvPr/>
        </p:nvSpPr>
        <p:spPr>
          <a:xfrm>
            <a:off x="3565700" y="4546729"/>
            <a:ext cx="187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/>
              <a:t>Cilj: zaštiti žrtve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1457368-DF8B-4999-BA91-9FA47F596738}"/>
              </a:ext>
            </a:extLst>
          </p:cNvPr>
          <p:cNvSpPr txBox="1"/>
          <p:nvPr/>
        </p:nvSpPr>
        <p:spPr>
          <a:xfrm>
            <a:off x="8136677" y="1856624"/>
            <a:ext cx="872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600" dirty="0"/>
              <a:t>Okvirna </a:t>
            </a:r>
            <a:br>
              <a:rPr lang="bs-Latn-BA" sz="1600" dirty="0"/>
            </a:br>
            <a:r>
              <a:rPr lang="bs-Latn-BA" sz="1600" dirty="0"/>
              <a:t>odluka</a:t>
            </a:r>
          </a:p>
        </p:txBody>
      </p:sp>
      <p:pic>
        <p:nvPicPr>
          <p:cNvPr id="10" name="Picture 2" descr="Location Pin icon PNG, ICO or ICNS | Free vector icons">
            <a:extLst>
              <a:ext uri="{FF2B5EF4-FFF2-40B4-BE49-F238E27FC236}">
                <a16:creationId xmlns:a16="http://schemas.microsoft.com/office/drawing/2014/main" id="{0123BF63-64C0-4A44-9E8B-9A74AC6E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37" y="505305"/>
            <a:ext cx="537777" cy="53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ED74D3CE-6799-4ABE-A7AF-774FF608C2AE}"/>
              </a:ext>
            </a:extLst>
          </p:cNvPr>
          <p:cNvSpPr txBox="1"/>
          <p:nvPr/>
        </p:nvSpPr>
        <p:spPr>
          <a:xfrm>
            <a:off x="6711016" y="1276519"/>
            <a:ext cx="1388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600" dirty="0"/>
              <a:t>„Pupino“ i dr.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049B343-0FC3-4806-A816-4919C48EA43E}"/>
              </a:ext>
            </a:extLst>
          </p:cNvPr>
          <p:cNvSpPr txBox="1"/>
          <p:nvPr/>
        </p:nvSpPr>
        <p:spPr>
          <a:xfrm>
            <a:off x="7153631" y="576092"/>
            <a:ext cx="155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/>
              <a:t>Direktiva</a:t>
            </a:r>
          </a:p>
        </p:txBody>
      </p:sp>
    </p:spTree>
    <p:extLst>
      <p:ext uri="{BB962C8B-B14F-4D97-AF65-F5344CB8AC3E}">
        <p14:creationId xmlns:p14="http://schemas.microsoft.com/office/powerpoint/2010/main" val="2963262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eige cream abstract background smooth wave pattern, may use to ...">
            <a:extLst>
              <a:ext uri="{FF2B5EF4-FFF2-40B4-BE49-F238E27FC236}">
                <a16:creationId xmlns:a16="http://schemas.microsoft.com/office/drawing/2014/main" id="{DD4D5E39-7133-4A85-90F1-3B4DCEF1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E8410070-C8A9-4094-B090-DE8BDDD2371D}"/>
              </a:ext>
            </a:extLst>
          </p:cNvPr>
          <p:cNvSpPr txBox="1"/>
          <p:nvPr/>
        </p:nvSpPr>
        <p:spPr>
          <a:xfrm>
            <a:off x="68472" y="5072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Direktiva 2012/29/EU Evropskog parlamenta i Vijeća Evropske unije </a:t>
            </a:r>
            <a:endParaRPr lang="bs-Latn-B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Jednakokračni trokut 8">
            <a:extLst>
              <a:ext uri="{FF2B5EF4-FFF2-40B4-BE49-F238E27FC236}">
                <a16:creationId xmlns:a16="http://schemas.microsoft.com/office/drawing/2014/main" id="{80FC5532-FFD5-456C-8303-CDC0608ECF73}"/>
              </a:ext>
            </a:extLst>
          </p:cNvPr>
          <p:cNvSpPr/>
          <p:nvPr/>
        </p:nvSpPr>
        <p:spPr>
          <a:xfrm>
            <a:off x="2126511" y="1296343"/>
            <a:ext cx="5096539" cy="914400"/>
          </a:xfrm>
          <a:prstGeom prst="triangle">
            <a:avLst>
              <a:gd name="adj" fmla="val 48036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PRAVNI OSNOV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4C90F1F-E077-43E9-9EB8-34410B575FAB}"/>
              </a:ext>
            </a:extLst>
          </p:cNvPr>
          <p:cNvSpPr txBox="1"/>
          <p:nvPr/>
        </p:nvSpPr>
        <p:spPr>
          <a:xfrm>
            <a:off x="68472" y="546817"/>
            <a:ext cx="9075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dirty="0">
                <a:latin typeface="+mj-lt"/>
              </a:rPr>
              <a:t>25. oktobar 2012. godine Evropski parlament i Vijeće Evrope donose </a:t>
            </a:r>
            <a:r>
              <a:rPr lang="bs-Latn-BA" sz="1800" b="1" i="0" u="none" strike="noStrike" baseline="0" dirty="0">
                <a:latin typeface="+mj-lt"/>
              </a:rPr>
              <a:t>Direktivu o uspostavi minimalnih standarda za prava, potporu i zaštitu žrtava krivičnih djela.</a:t>
            </a:r>
          </a:p>
          <a:p>
            <a:r>
              <a:rPr lang="bs-Latn-BA" sz="1800" b="1" i="0" u="none" strike="noStrike" baseline="0" dirty="0">
                <a:latin typeface="+mj-lt"/>
              </a:rPr>
              <a:t> </a:t>
            </a:r>
            <a:endParaRPr lang="bs-Latn-BA" dirty="0">
              <a:latin typeface="+mj-lt"/>
            </a:endParaRP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B2004A1D-8BCB-432D-870D-A606B3514E1A}"/>
              </a:ext>
            </a:extLst>
          </p:cNvPr>
          <p:cNvSpPr/>
          <p:nvPr/>
        </p:nvSpPr>
        <p:spPr>
          <a:xfrm>
            <a:off x="2341500" y="2219673"/>
            <a:ext cx="2365180" cy="2594344"/>
          </a:xfrm>
          <a:prstGeom prst="rect">
            <a:avLst/>
          </a:prstGeom>
          <a:solidFill>
            <a:srgbClr val="FDE2C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800" b="1" i="1" u="none" strike="noStrike" baseline="0" dirty="0">
                <a:solidFill>
                  <a:srgbClr val="000000"/>
                </a:solidFill>
                <a:latin typeface="+mj-lt"/>
              </a:rPr>
              <a:t>Ugovor o funkcionisanju Evropske unije</a:t>
            </a:r>
          </a:p>
          <a:p>
            <a:pPr algn="ctr"/>
            <a:r>
              <a:rPr lang="bs-Latn-BA" sz="1800" b="0" i="0" u="none" strike="noStrike" baseline="0" dirty="0">
                <a:solidFill>
                  <a:srgbClr val="000000"/>
                </a:solidFill>
                <a:latin typeface="+mj-lt"/>
              </a:rPr>
              <a:t>usklađivanje zakona i drugih propisa država članica u području policijske i pravosudne saradnje u krivičnim stvarima </a:t>
            </a:r>
            <a:endParaRPr lang="bs-Latn-BA" dirty="0">
              <a:latin typeface="+mj-lt"/>
            </a:endParaRP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2D9E531B-18B7-41BD-83DB-8344FE51C077}"/>
              </a:ext>
            </a:extLst>
          </p:cNvPr>
          <p:cNvSpPr/>
          <p:nvPr/>
        </p:nvSpPr>
        <p:spPr>
          <a:xfrm>
            <a:off x="4743252" y="2219673"/>
            <a:ext cx="2365180" cy="2585414"/>
          </a:xfrm>
          <a:prstGeom prst="rect">
            <a:avLst/>
          </a:prstGeom>
          <a:solidFill>
            <a:srgbClr val="FDE2C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b="1" i="1" dirty="0">
                <a:solidFill>
                  <a:srgbClr val="000000"/>
                </a:solidFill>
                <a:latin typeface="+mj-lt"/>
              </a:rPr>
              <a:t>Okvirna odluka 2001/220 </a:t>
            </a:r>
          </a:p>
          <a:p>
            <a:pPr algn="ctr"/>
            <a:endParaRPr lang="bs-Latn-BA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bs-Latn-BA" dirty="0">
                <a:solidFill>
                  <a:srgbClr val="000000"/>
                </a:solidFill>
                <a:latin typeface="+mj-lt"/>
              </a:rPr>
              <a:t>članovi 2., 3. i 8.</a:t>
            </a:r>
          </a:p>
        </p:txBody>
      </p:sp>
    </p:spTree>
    <p:extLst>
      <p:ext uri="{BB962C8B-B14F-4D97-AF65-F5344CB8AC3E}">
        <p14:creationId xmlns:p14="http://schemas.microsoft.com/office/powerpoint/2010/main" val="2806824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6E30AA6-C2D4-45FF-8491-74119708D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46" y="114517"/>
            <a:ext cx="9143999" cy="4798829"/>
          </a:xfrm>
          <a:prstGeom prst="rect">
            <a:avLst/>
          </a:prstGeom>
        </p:spPr>
      </p:pic>
      <p:pic>
        <p:nvPicPr>
          <p:cNvPr id="5" name="Picture 2" descr="beige cream abstract background smooth wave pattern, may use to ...">
            <a:extLst>
              <a:ext uri="{FF2B5EF4-FFF2-40B4-BE49-F238E27FC236}">
                <a16:creationId xmlns:a16="http://schemas.microsoft.com/office/drawing/2014/main" id="{A3064DE2-10AF-4550-A449-1B88C7FE0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4FFC26F8-8676-4F1F-877F-C20E32F0EAA9}"/>
              </a:ext>
            </a:extLst>
          </p:cNvPr>
          <p:cNvSpPr txBox="1"/>
          <p:nvPr/>
        </p:nvSpPr>
        <p:spPr>
          <a:xfrm>
            <a:off x="68472" y="5072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Direktiva 2012/29/EU Evropskog parlamenta i Vijeća Evropske unije </a:t>
            </a:r>
            <a:endParaRPr lang="bs-Latn-B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670F6DAF-A498-42BA-8D98-6B0FAED900FC}"/>
              </a:ext>
            </a:extLst>
          </p:cNvPr>
          <p:cNvSpPr txBox="1"/>
          <p:nvPr/>
        </p:nvSpPr>
        <p:spPr>
          <a:xfrm>
            <a:off x="142973" y="886046"/>
            <a:ext cx="885805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sz="2000" b="1" i="0" u="none" strike="noStrike" baseline="0" dirty="0">
                <a:solidFill>
                  <a:srgbClr val="000000"/>
                </a:solidFill>
                <a:latin typeface="+mj-lt"/>
              </a:rPr>
              <a:t>Cilj: </a:t>
            </a: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revidirati i dopuniti načela koja su navedena u Okvirnoj odluci 2001/220 i poduzeti dalje korake prema višem nivou zaštite žrtava u cijeloj Uniji naročito u okviru krivičnog postupka. </a:t>
            </a:r>
          </a:p>
          <a:p>
            <a:pPr marL="285750" indent="-285750">
              <a:buFontTx/>
              <a:buChar char="-"/>
            </a:pPr>
            <a:r>
              <a:rPr lang="bs-Latn-BA" sz="2000" b="1" i="0" u="none" strike="noStrike" baseline="0" dirty="0">
                <a:solidFill>
                  <a:srgbClr val="000000"/>
                </a:solidFill>
                <a:latin typeface="+mj-lt"/>
              </a:rPr>
              <a:t>Direktiva članom 30. zamjenjuje Odluku 2001/220, te treba da ojača postojeće nacionalne mjere minimalnim standardima kada je u pitanju žrtva krivičnog djela. </a:t>
            </a:r>
          </a:p>
          <a:p>
            <a:pPr marL="285750" indent="-285750">
              <a:buFontTx/>
              <a:buChar char="-"/>
            </a:pP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Obvezuje države članice da uspostave službe za potporu, da se žrtvama osiguraju prava koja su povezana sa pravičnim suđenjem, prije svega pravo na raspravu i pravo na pravnu pomoć. </a:t>
            </a:r>
          </a:p>
          <a:p>
            <a:pPr marL="285750" indent="-285750">
              <a:buFontTx/>
              <a:buChar char="-"/>
            </a:pPr>
            <a:r>
              <a:rPr lang="bs-Latn-BA" sz="2000" dirty="0">
                <a:solidFill>
                  <a:srgbClr val="000000"/>
                </a:solidFill>
                <a:latin typeface="+mj-lt"/>
              </a:rPr>
              <a:t>Ž</a:t>
            </a: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rtvama mora biti pružena potpora, podizanje svijesti žrtava o njihovim pravima i zadovoljavajuće osposobljavanje radnika koji su zaduženi za provođenje zakona. </a:t>
            </a:r>
            <a:endParaRPr lang="bs-Latn-BA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8015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ere are we going?">
            <a:extLst>
              <a:ext uri="{FF2B5EF4-FFF2-40B4-BE49-F238E27FC236}">
                <a16:creationId xmlns:a16="http://schemas.microsoft.com/office/drawing/2014/main" id="{63F561C6-77B0-417A-9719-D3DC299BD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9FA4B142-6266-45A2-9EE1-9CF422FF95C7}"/>
              </a:ext>
            </a:extLst>
          </p:cNvPr>
          <p:cNvSpPr txBox="1"/>
          <p:nvPr/>
        </p:nvSpPr>
        <p:spPr>
          <a:xfrm>
            <a:off x="2197396" y="3941134"/>
            <a:ext cx="4437321" cy="1015663"/>
          </a:xfrm>
          <a:prstGeom prst="rect">
            <a:avLst/>
          </a:prstGeom>
          <a:solidFill>
            <a:srgbClr val="CDA68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s-Latn-BA" sz="2000" b="1" dirty="0"/>
              <a:t>OCJENA USKLAĐENOSTI BOSANSKOHERCEGOVAČKOG PRAVA </a:t>
            </a:r>
          </a:p>
          <a:p>
            <a:pPr algn="ctr"/>
            <a:r>
              <a:rPr lang="bs-Latn-BA" sz="2000" b="1" dirty="0"/>
              <a:t>SA ODLUKOM „PUPINO“</a:t>
            </a:r>
          </a:p>
        </p:txBody>
      </p:sp>
    </p:spTree>
    <p:extLst>
      <p:ext uri="{BB962C8B-B14F-4D97-AF65-F5344CB8AC3E}">
        <p14:creationId xmlns:p14="http://schemas.microsoft.com/office/powerpoint/2010/main" val="23993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42604" y="102009"/>
            <a:ext cx="5658791" cy="725349"/>
          </a:xfrm>
        </p:spPr>
        <p:txBody>
          <a:bodyPr>
            <a:noAutofit/>
          </a:bodyPr>
          <a:lstStyle/>
          <a:p>
            <a:r>
              <a:rPr lang="bs-Latn-BA" sz="4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stA="67000" endPos="36000" dist="38100" dir="5400000" sy="-100000" algn="bl" rotWithShape="0"/>
                </a:effectLst>
              </a:rPr>
              <a:t>Prikaz prezentacije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stA="67000" endPos="36000" dist="38100" dir="5400000" sy="-100000" algn="bl" rotWithShape="0"/>
              </a:effectLst>
            </a:endParaRPr>
          </a:p>
        </p:txBody>
      </p:sp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id="{A89C592E-CC7F-483C-8E34-11F33121CA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2301012"/>
              </p:ext>
            </p:extLst>
          </p:nvPr>
        </p:nvGraphicFramePr>
        <p:xfrm>
          <a:off x="1095849" y="827358"/>
          <a:ext cx="7381843" cy="4148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Pravokutnik 8">
            <a:extLst>
              <a:ext uri="{FF2B5EF4-FFF2-40B4-BE49-F238E27FC236}">
                <a16:creationId xmlns:a16="http://schemas.microsoft.com/office/drawing/2014/main" id="{7DA87E24-82C8-4037-B418-6CA265C45A44}"/>
              </a:ext>
            </a:extLst>
          </p:cNvPr>
          <p:cNvSpPr/>
          <p:nvPr/>
        </p:nvSpPr>
        <p:spPr>
          <a:xfrm>
            <a:off x="3571803" y="1838133"/>
            <a:ext cx="2000395" cy="146723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lue Watercolour Wallpaper | Blend Style | MuralsWallpaper">
            <a:extLst>
              <a:ext uri="{FF2B5EF4-FFF2-40B4-BE49-F238E27FC236}">
                <a16:creationId xmlns:a16="http://schemas.microsoft.com/office/drawing/2014/main" id="{90F1A95A-AC4D-4B31-A42C-9F6427A91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E3160B5B-CA52-4620-8992-B294D0EC1BF0}"/>
              </a:ext>
            </a:extLst>
          </p:cNvPr>
          <p:cNvSpPr txBox="1"/>
          <p:nvPr/>
        </p:nvSpPr>
        <p:spPr>
          <a:xfrm>
            <a:off x="421758" y="177209"/>
            <a:ext cx="8300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Bosna i Hercegovina i Odluka </a:t>
            </a:r>
            <a:r>
              <a:rPr lang="bs-Latn-B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„Pupino“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FEBCCB4-AE93-4941-AD19-0DEF144F625C}"/>
              </a:ext>
            </a:extLst>
          </p:cNvPr>
          <p:cNvSpPr txBox="1"/>
          <p:nvPr/>
        </p:nvSpPr>
        <p:spPr>
          <a:xfrm>
            <a:off x="85059" y="914400"/>
            <a:ext cx="89313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sz="2000" i="0" u="none" strike="noStrike" baseline="0" dirty="0">
                <a:solidFill>
                  <a:srgbClr val="000000"/>
                </a:solidFill>
              </a:rPr>
              <a:t>Oštećeni je osoba čije je lično ili imovinsko pravo krivičnim djelom povrijeđeno ili ugroženo.</a:t>
            </a:r>
          </a:p>
          <a:p>
            <a:pPr marL="285750" indent="-285750">
              <a:buFontTx/>
              <a:buChar char="-"/>
            </a:pPr>
            <a:r>
              <a:rPr lang="bs-Latn-BA" sz="2000" i="0" u="none" strike="noStrike" baseline="0" dirty="0">
                <a:solidFill>
                  <a:srgbClr val="000000"/>
                </a:solidFill>
              </a:rPr>
              <a:t>U krivičnom postupku oštećeni ima određena </a:t>
            </a:r>
            <a:br>
              <a:rPr lang="bs-Latn-BA" sz="2000" i="0" u="none" strike="noStrike" baseline="0" dirty="0">
                <a:solidFill>
                  <a:srgbClr val="000000"/>
                </a:solidFill>
              </a:rPr>
            </a:br>
            <a:r>
              <a:rPr lang="bs-Latn-BA" sz="2000" i="0" u="none" strike="noStrike" baseline="0" dirty="0">
                <a:solidFill>
                  <a:srgbClr val="000000"/>
                </a:solidFill>
              </a:rPr>
              <a:t>prava i dužnosti koja se </a:t>
            </a:r>
            <a:br>
              <a:rPr lang="bs-Latn-BA" sz="2000" i="0" u="none" strike="noStrike" baseline="0" dirty="0">
                <a:solidFill>
                  <a:srgbClr val="000000"/>
                </a:solidFill>
              </a:rPr>
            </a:br>
            <a:r>
              <a:rPr lang="bs-Latn-BA" sz="2000" i="0" u="none" strike="noStrike" baseline="0" dirty="0">
                <a:solidFill>
                  <a:srgbClr val="000000"/>
                </a:solidFill>
              </a:rPr>
              <a:t>vežu uz njegovo </a:t>
            </a:r>
            <a:r>
              <a:rPr lang="bs-Latn-BA" sz="2000" dirty="0">
                <a:solidFill>
                  <a:srgbClr val="000000"/>
                </a:solidFill>
              </a:rPr>
              <a:t>sv</a:t>
            </a:r>
            <a:r>
              <a:rPr lang="bs-Latn-BA" sz="2000" i="0" u="none" strike="noStrike" baseline="0" dirty="0"/>
              <a:t>ojstvo. </a:t>
            </a:r>
          </a:p>
          <a:p>
            <a:pPr marL="285750" indent="-285750">
              <a:buFontTx/>
              <a:buChar char="-"/>
            </a:pPr>
            <a:r>
              <a:rPr lang="bs-Latn-BA" sz="2000" dirty="0"/>
              <a:t>Izvršit ćemo razmatranje </a:t>
            </a:r>
            <a:br>
              <a:rPr lang="bs-Latn-BA" sz="2000" dirty="0"/>
            </a:br>
            <a:r>
              <a:rPr lang="bs-Latn-BA" sz="2000" dirty="0"/>
              <a:t>predmeta u BiH</a:t>
            </a:r>
            <a:br>
              <a:rPr lang="bs-Latn-BA" sz="2000" dirty="0"/>
            </a:br>
            <a:r>
              <a:rPr lang="bs-Latn-BA" sz="2000" dirty="0"/>
              <a:t>sa dva nivoa.</a:t>
            </a:r>
          </a:p>
        </p:txBody>
      </p:sp>
      <p:graphicFrame>
        <p:nvGraphicFramePr>
          <p:cNvPr id="9" name="Dijagram 8">
            <a:extLst>
              <a:ext uri="{FF2B5EF4-FFF2-40B4-BE49-F238E27FC236}">
                <a16:creationId xmlns:a16="http://schemas.microsoft.com/office/drawing/2014/main" id="{EF816C1E-BE96-4E94-9169-FCA013D9F4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4321900"/>
              </p:ext>
            </p:extLst>
          </p:nvPr>
        </p:nvGraphicFramePr>
        <p:xfrm>
          <a:off x="1761460" y="1308265"/>
          <a:ext cx="8431618" cy="4012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kstniOkvir 9">
            <a:extLst>
              <a:ext uri="{FF2B5EF4-FFF2-40B4-BE49-F238E27FC236}">
                <a16:creationId xmlns:a16="http://schemas.microsoft.com/office/drawing/2014/main" id="{10720FDD-F1F1-4A0E-8F5B-5A95689D0C72}"/>
              </a:ext>
            </a:extLst>
          </p:cNvPr>
          <p:cNvSpPr txBox="1"/>
          <p:nvPr/>
        </p:nvSpPr>
        <p:spPr>
          <a:xfrm>
            <a:off x="3579628" y="2960544"/>
            <a:ext cx="1438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ODLUKA „PUPINO“</a:t>
            </a:r>
          </a:p>
        </p:txBody>
      </p:sp>
    </p:spTree>
    <p:extLst>
      <p:ext uri="{BB962C8B-B14F-4D97-AF65-F5344CB8AC3E}">
        <p14:creationId xmlns:p14="http://schemas.microsoft.com/office/powerpoint/2010/main" val="3371051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lue Watercolour Wallpaper | Blend Style | MuralsWallpaper">
            <a:extLst>
              <a:ext uri="{FF2B5EF4-FFF2-40B4-BE49-F238E27FC236}">
                <a16:creationId xmlns:a16="http://schemas.microsoft.com/office/drawing/2014/main" id="{E231FF69-215D-4285-BA06-2698E2B22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6F2CF2E-C156-4267-A4BA-1DA0F0D2A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3999" cy="4798829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3BAE29E8-7F28-4BBF-8712-F6F373B37658}"/>
              </a:ext>
            </a:extLst>
          </p:cNvPr>
          <p:cNvSpPr txBox="1"/>
          <p:nvPr/>
        </p:nvSpPr>
        <p:spPr>
          <a:xfrm>
            <a:off x="0" y="160006"/>
            <a:ext cx="9789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bs-Latn-BA" sz="2000" b="1" dirty="0">
                <a:solidFill>
                  <a:schemeClr val="bg1"/>
                </a:solidFill>
              </a:rPr>
              <a:t>   POSEBAN POSTUPAK ZA ISPITIVANJE DJECE KAO SVJEDOKA</a:t>
            </a:r>
            <a:br>
              <a:rPr lang="bs-Latn-BA" sz="2000" b="1" dirty="0">
                <a:solidFill>
                  <a:schemeClr val="bg1"/>
                </a:solidFill>
              </a:rPr>
            </a:br>
            <a:r>
              <a:rPr lang="bs-Latn-BA" sz="2000" b="1" dirty="0">
                <a:solidFill>
                  <a:schemeClr val="bg1"/>
                </a:solidFill>
              </a:rPr>
              <a:t>                            KRIVIČNOG DJELA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Paper">
                <a:extLst>
                  <a:ext uri="{FF2B5EF4-FFF2-40B4-BE49-F238E27FC236}">
                    <a16:creationId xmlns:a16="http://schemas.microsoft.com/office/drawing/2014/main" id="{B4178ABA-B825-45B9-9EFC-A80EF4105E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59310398"/>
                  </p:ext>
                </p:extLst>
              </p:nvPr>
            </p:nvGraphicFramePr>
            <p:xfrm>
              <a:off x="4125432" y="0"/>
              <a:ext cx="6088332" cy="493416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088332" cy="4934166"/>
                    </a:xfrm>
                    <a:prstGeom prst="rect">
                      <a:avLst/>
                    </a:prstGeom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-1817618" ay="-1092027" az="62046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8822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Paper">
                <a:extLst>
                  <a:ext uri="{FF2B5EF4-FFF2-40B4-BE49-F238E27FC236}">
                    <a16:creationId xmlns:a16="http://schemas.microsoft.com/office/drawing/2014/main" id="{B4178ABA-B825-45B9-9EFC-A80EF4105E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5432" y="0"/>
                <a:ext cx="6088332" cy="4934166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kstniOkvir 12">
            <a:extLst>
              <a:ext uri="{FF2B5EF4-FFF2-40B4-BE49-F238E27FC236}">
                <a16:creationId xmlns:a16="http://schemas.microsoft.com/office/drawing/2014/main" id="{C2699C34-BE0B-4D34-B880-51C5712FA699}"/>
              </a:ext>
            </a:extLst>
          </p:cNvPr>
          <p:cNvSpPr txBox="1"/>
          <p:nvPr/>
        </p:nvSpPr>
        <p:spPr>
          <a:xfrm rot="21243008">
            <a:off x="6400508" y="1071092"/>
            <a:ext cx="2105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000" b="1" dirty="0">
                <a:solidFill>
                  <a:srgbClr val="333DFB"/>
                </a:solidFill>
              </a:rPr>
              <a:t>PRAVNI OKVIR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74743BBE-8526-42C7-A70D-FD86FAD04BE6}"/>
              </a:ext>
            </a:extLst>
          </p:cNvPr>
          <p:cNvSpPr txBox="1"/>
          <p:nvPr/>
        </p:nvSpPr>
        <p:spPr>
          <a:xfrm rot="21319092">
            <a:off x="6259033" y="1928037"/>
            <a:ext cx="221157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s-Latn-BA" b="1" dirty="0"/>
              <a:t>Zakon o krivičnom postupku FBiH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7C61113F-C9DC-46BC-AAE5-58634E540B25}"/>
              </a:ext>
            </a:extLst>
          </p:cNvPr>
          <p:cNvSpPr txBox="1"/>
          <p:nvPr/>
        </p:nvSpPr>
        <p:spPr>
          <a:xfrm rot="21371627">
            <a:off x="6426928" y="3069468"/>
            <a:ext cx="2211572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s-Latn-BA" sz="1600" b="1" dirty="0"/>
              <a:t>Zakon zaštiti i postupanju sa djecom i maloljetnicima u krivičnom postupku FBiH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E76E2613-5CBA-4E0F-9280-25AD0DA26E8B}"/>
              </a:ext>
            </a:extLst>
          </p:cNvPr>
          <p:cNvSpPr txBox="1"/>
          <p:nvPr/>
        </p:nvSpPr>
        <p:spPr>
          <a:xfrm>
            <a:off x="456608" y="1602530"/>
            <a:ext cx="47988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000" b="1" u="sng" dirty="0"/>
              <a:t>PITANJA ZA RAZMATRANJE</a:t>
            </a:r>
          </a:p>
          <a:p>
            <a:pPr algn="ctr"/>
            <a:endParaRPr lang="bs-Latn-BA" sz="2000" dirty="0"/>
          </a:p>
          <a:p>
            <a:pPr marL="285750" indent="-285750">
              <a:buFontTx/>
              <a:buChar char="-"/>
            </a:pPr>
            <a:r>
              <a:rPr lang="bs-Latn-BA" sz="2000" dirty="0"/>
              <a:t>Može li se maloljetno lice saslušati u cilju otkrivanja krivičnog djela?</a:t>
            </a:r>
          </a:p>
          <a:p>
            <a:pPr marL="285750" indent="-285750">
              <a:buFontTx/>
              <a:buChar char="-"/>
            </a:pPr>
            <a:r>
              <a:rPr lang="bs-Latn-BA" sz="2000" dirty="0"/>
              <a:t>U slučaju da, na koji način?</a:t>
            </a:r>
          </a:p>
          <a:p>
            <a:pPr marL="285750" indent="-285750">
              <a:buFontTx/>
              <a:buChar char="-"/>
            </a:pPr>
            <a:r>
              <a:rPr lang="bs-Latn-BA" sz="2000" dirty="0"/>
              <a:t>Šta propisuje ZZPDM?</a:t>
            </a:r>
          </a:p>
          <a:p>
            <a:pPr marL="285750" indent="-285750">
              <a:buFontTx/>
              <a:buChar char="-"/>
            </a:pPr>
            <a:r>
              <a:rPr lang="bs-Latn-BA" sz="2000" dirty="0"/>
              <a:t>Dejstvo izjave maloljetnog lica u istrazi.</a:t>
            </a:r>
          </a:p>
          <a:p>
            <a:pPr marL="285750" indent="-285750">
              <a:buFontTx/>
              <a:buChar char="-"/>
            </a:pPr>
            <a:r>
              <a:rPr lang="bs-Latn-BA" sz="2000" dirty="0"/>
              <a:t>Odnos između ZKP i Okvirne odluke?</a:t>
            </a:r>
          </a:p>
          <a:p>
            <a:pPr marL="285750" indent="-285750">
              <a:buFontTx/>
              <a:buChar char="-"/>
            </a:pPr>
            <a:endParaRPr lang="bs-Latn-BA" sz="2000" dirty="0"/>
          </a:p>
        </p:txBody>
      </p:sp>
    </p:spTree>
    <p:extLst>
      <p:ext uri="{BB962C8B-B14F-4D97-AF65-F5344CB8AC3E}">
        <p14:creationId xmlns:p14="http://schemas.microsoft.com/office/powerpoint/2010/main" val="4189811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lue Watercolour Wallpaper | Blend Style | MuralsWallpaper">
            <a:extLst>
              <a:ext uri="{FF2B5EF4-FFF2-40B4-BE49-F238E27FC236}">
                <a16:creationId xmlns:a16="http://schemas.microsoft.com/office/drawing/2014/main" id="{DB08BA0D-2E22-4A2F-9484-84EB9BD6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CF41BA5-2C57-4DD5-B13C-F13A887E0D7F}"/>
              </a:ext>
            </a:extLst>
          </p:cNvPr>
          <p:cNvSpPr txBox="1"/>
          <p:nvPr/>
        </p:nvSpPr>
        <p:spPr>
          <a:xfrm>
            <a:off x="-322521" y="105092"/>
            <a:ext cx="9789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  POSEBAN POSTUPAK ZA ISPITIVANJE DJECE KAO SVJEDOKA</a:t>
            </a:r>
          </a:p>
          <a:p>
            <a:pPr algn="ctr"/>
            <a:r>
              <a:rPr lang="bs-Latn-B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KRIVIČNOG DJELA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549FABC3-D4AA-4050-A582-E3A9BADC4F4F}"/>
              </a:ext>
            </a:extLst>
          </p:cNvPr>
          <p:cNvSpPr txBox="1"/>
          <p:nvPr/>
        </p:nvSpPr>
        <p:spPr>
          <a:xfrm>
            <a:off x="72262" y="1371519"/>
            <a:ext cx="89370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dirty="0"/>
              <a:t>član 96., stav 1., tačka d) ZKP FBiH propisuje</a:t>
            </a:r>
            <a:br>
              <a:rPr lang="bs-Latn-BA" dirty="0"/>
            </a:br>
            <a:r>
              <a:rPr lang="bs-Latn-BA" sz="1800" b="0" i="0" u="none" strike="noStrike" baseline="0" dirty="0">
                <a:solidFill>
                  <a:srgbClr val="000000"/>
                </a:solidFill>
              </a:rPr>
              <a:t>među osobama koje </a:t>
            </a:r>
            <a:r>
              <a:rPr lang="bs-Latn-BA" sz="1800" b="1" i="0" u="none" strike="noStrike" baseline="0" dirty="0">
                <a:solidFill>
                  <a:srgbClr val="000000"/>
                </a:solidFill>
              </a:rPr>
              <a:t>ne mogu biti saslušani kao svjedoci</a:t>
            </a:r>
            <a:br>
              <a:rPr lang="bs-Latn-BA" sz="1800" b="1" i="0" u="none" strike="noStrike" baseline="0" dirty="0">
                <a:solidFill>
                  <a:srgbClr val="000000"/>
                </a:solidFill>
              </a:rPr>
            </a:br>
            <a:r>
              <a:rPr lang="bs-Latn-BA" sz="1800" b="1" i="0" u="none" strike="noStrike" baseline="0" dirty="0">
                <a:solidFill>
                  <a:srgbClr val="000000"/>
                </a:solidFill>
              </a:rPr>
              <a:t>navodi i maloljetnu osobu </a:t>
            </a:r>
            <a:r>
              <a:rPr lang="bs-Latn-BA" sz="1800" b="0" i="0" u="none" strike="noStrike" baseline="0" dirty="0">
                <a:solidFill>
                  <a:srgbClr val="000000"/>
                </a:solidFill>
              </a:rPr>
              <a:t>koja, s obzirom na </a:t>
            </a:r>
            <a:r>
              <a:rPr lang="bs-Latn-BA" sz="1800" b="1" i="0" u="none" strike="noStrike" baseline="0" dirty="0">
                <a:solidFill>
                  <a:srgbClr val="000000"/>
                </a:solidFill>
              </a:rPr>
              <a:t>uzrast i </a:t>
            </a:r>
            <a:br>
              <a:rPr lang="bs-Latn-BA" sz="1800" b="1" i="0" u="none" strike="noStrike" baseline="0" dirty="0">
                <a:solidFill>
                  <a:srgbClr val="000000"/>
                </a:solidFill>
              </a:rPr>
            </a:br>
            <a:r>
              <a:rPr lang="bs-Latn-BA" sz="1800" b="1" i="0" u="none" strike="noStrike" baseline="0" dirty="0">
                <a:solidFill>
                  <a:srgbClr val="000000"/>
                </a:solidFill>
              </a:rPr>
              <a:t>duševnu razvijenost nije sposobna shvatiti značaj </a:t>
            </a:r>
            <a:br>
              <a:rPr lang="bs-Latn-BA" sz="1800" b="1" i="0" u="none" strike="noStrike" baseline="0" dirty="0">
                <a:solidFill>
                  <a:srgbClr val="000000"/>
                </a:solidFill>
              </a:rPr>
            </a:br>
            <a:r>
              <a:rPr lang="bs-Latn-BA" sz="1800" b="1" i="0" u="none" strike="noStrike" baseline="0" dirty="0">
                <a:solidFill>
                  <a:srgbClr val="000000"/>
                </a:solidFill>
              </a:rPr>
              <a:t>prava da ne mora svjedočiti. </a:t>
            </a:r>
          </a:p>
          <a:p>
            <a:pPr marL="285750" indent="-285750">
              <a:buFontTx/>
              <a:buChar char="-"/>
            </a:pPr>
            <a:endParaRPr lang="bs-Latn-BA" sz="1800" b="1" i="0" u="none" strike="noStrike" baseline="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bs-Latn-BA" dirty="0"/>
              <a:t>Član 100. ZKP FBiH propisuje da će se </a:t>
            </a:r>
            <a:r>
              <a:rPr lang="bs-Latn-BA" b="1" dirty="0"/>
              <a:t>s</a:t>
            </a:r>
            <a:r>
              <a:rPr lang="bs-Latn-BA" b="1" dirty="0">
                <a:solidFill>
                  <a:srgbClr val="000000"/>
                </a:solidFill>
              </a:rPr>
              <a:t>aslušanje maloljetne osobe </a:t>
            </a:r>
            <a:br>
              <a:rPr lang="bs-Latn-BA" b="1" dirty="0">
                <a:solidFill>
                  <a:srgbClr val="000000"/>
                </a:solidFill>
              </a:rPr>
            </a:br>
            <a:r>
              <a:rPr lang="bs-Latn-BA" b="1" dirty="0">
                <a:solidFill>
                  <a:srgbClr val="000000"/>
                </a:solidFill>
              </a:rPr>
              <a:t>izvršit će uz pomoć psihologa, </a:t>
            </a:r>
            <a:br>
              <a:rPr lang="bs-Latn-BA" b="1" dirty="0">
                <a:solidFill>
                  <a:srgbClr val="000000"/>
                </a:solidFill>
              </a:rPr>
            </a:br>
            <a:r>
              <a:rPr lang="bs-Latn-BA" b="1" dirty="0">
                <a:solidFill>
                  <a:srgbClr val="000000"/>
                </a:solidFill>
              </a:rPr>
              <a:t>pedagoga ili druge stručne osobe.“</a:t>
            </a:r>
          </a:p>
        </p:txBody>
      </p:sp>
      <p:pic>
        <p:nvPicPr>
          <p:cNvPr id="2050" name="Picture 2" descr="Judge Kid Transparent &amp; PNG Clipart Free Download - YWD">
            <a:extLst>
              <a:ext uri="{FF2B5EF4-FFF2-40B4-BE49-F238E27FC236}">
                <a16:creationId xmlns:a16="http://schemas.microsoft.com/office/drawing/2014/main" id="{8871B19A-ACB6-46C9-A47B-B1B5E66C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78" y="914239"/>
            <a:ext cx="2889259" cy="20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sychologist Counsel Transparent &amp; PNG Clipart Free Download - YWD">
            <a:extLst>
              <a:ext uri="{FF2B5EF4-FFF2-40B4-BE49-F238E27FC236}">
                <a16:creationId xmlns:a16="http://schemas.microsoft.com/office/drawing/2014/main" id="{88C9808D-8D1E-430A-89B3-78484E0CD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503" y="3578267"/>
            <a:ext cx="3312631" cy="14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199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lue Watercolour Wallpaper | Blend Style | MuralsWallpaper">
            <a:extLst>
              <a:ext uri="{FF2B5EF4-FFF2-40B4-BE49-F238E27FC236}">
                <a16:creationId xmlns:a16="http://schemas.microsoft.com/office/drawing/2014/main" id="{E4B2B583-D7BD-4C08-B8A1-2FFC49251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D27EE50A-1F37-462C-9FCC-BE6A120B8964}"/>
              </a:ext>
            </a:extLst>
          </p:cNvPr>
          <p:cNvSpPr txBox="1"/>
          <p:nvPr/>
        </p:nvSpPr>
        <p:spPr>
          <a:xfrm>
            <a:off x="-322521" y="105092"/>
            <a:ext cx="9789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  POSEBAN POSTUPAK ZA ISPITIVANJE DJECE KAO SVJEDOKA</a:t>
            </a:r>
          </a:p>
          <a:p>
            <a:pPr algn="ctr"/>
            <a:r>
              <a:rPr lang="bs-Latn-B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KRIVIČNOG DJELA</a:t>
            </a:r>
          </a:p>
          <a:p>
            <a:pPr algn="ctr"/>
            <a:endParaRPr lang="bs-Latn-B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1675419-4E07-42FD-8E42-F4B6B2FF2386}"/>
              </a:ext>
            </a:extLst>
          </p:cNvPr>
          <p:cNvSpPr txBox="1"/>
          <p:nvPr/>
        </p:nvSpPr>
        <p:spPr>
          <a:xfrm>
            <a:off x="159488" y="936089"/>
            <a:ext cx="8828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sz="1800" b="0" i="0" u="none" strike="noStrike" baseline="0" dirty="0">
                <a:solidFill>
                  <a:srgbClr val="000000"/>
                </a:solidFill>
                <a:latin typeface="+mj-lt"/>
              </a:rPr>
              <a:t>član 104. ZKP FBiH propisuje </a:t>
            </a:r>
            <a:r>
              <a:rPr lang="bs-Latn-BA" sz="1800" b="1" i="0" u="none" strike="noStrike" baseline="0" dirty="0">
                <a:solidFill>
                  <a:srgbClr val="000000"/>
                </a:solidFill>
                <a:latin typeface="+mj-lt"/>
              </a:rPr>
              <a:t>obligatorno snimanje audio ili audiovizuelnim sredstvima </a:t>
            </a:r>
            <a:r>
              <a:rPr lang="bs-Latn-BA" sz="1800" b="0" i="0" u="none" strike="noStrike" baseline="0" dirty="0">
                <a:solidFill>
                  <a:srgbClr val="000000"/>
                </a:solidFill>
                <a:latin typeface="+mj-lt"/>
              </a:rPr>
              <a:t>saslušanje svjedoka u u slučajevima kada se radi o maloljetnim osobama koje </a:t>
            </a:r>
            <a:r>
              <a:rPr lang="bs-Latn-BA" sz="1800" b="1" i="0" u="none" strike="noStrike" baseline="0" dirty="0">
                <a:solidFill>
                  <a:srgbClr val="000000"/>
                </a:solidFill>
                <a:latin typeface="+mj-lt"/>
              </a:rPr>
              <a:t>nisu navršile šesnaest godina života </a:t>
            </a:r>
            <a:r>
              <a:rPr lang="bs-Latn-BA" sz="1800" b="0" i="0" u="none" strike="noStrike" baseline="0" dirty="0">
                <a:solidFill>
                  <a:srgbClr val="000000"/>
                </a:solidFill>
                <a:latin typeface="+mj-lt"/>
              </a:rPr>
              <a:t>i koje su </a:t>
            </a:r>
            <a:r>
              <a:rPr lang="bs-Latn-BA" sz="1800" b="1" i="0" u="none" strike="noStrike" baseline="0" dirty="0">
                <a:solidFill>
                  <a:srgbClr val="000000"/>
                </a:solidFill>
                <a:latin typeface="+mj-lt"/>
              </a:rPr>
              <a:t>oštećene krivičnim djelom</a:t>
            </a:r>
            <a:r>
              <a:rPr lang="bs-Latn-BA" sz="1800" b="0" i="0" u="none" strike="noStrike" baseline="0" dirty="0">
                <a:solidFill>
                  <a:srgbClr val="000000"/>
                </a:solidFill>
                <a:latin typeface="+mj-lt"/>
              </a:rPr>
              <a:t>, kao i ako postoje </a:t>
            </a:r>
            <a:r>
              <a:rPr lang="bs-Latn-BA" sz="1800" b="1" i="0" u="sng" strike="noStrike" baseline="0" dirty="0">
                <a:solidFill>
                  <a:srgbClr val="000000"/>
                </a:solidFill>
                <a:latin typeface="+mj-lt"/>
              </a:rPr>
              <a:t>osnove za bojazan</a:t>
            </a:r>
            <a:r>
              <a:rPr lang="bs-Latn-BA" sz="1800" b="0" i="0" u="none" strike="noStrike" baseline="0" dirty="0">
                <a:solidFill>
                  <a:srgbClr val="000000"/>
                </a:solidFill>
                <a:latin typeface="+mj-lt"/>
              </a:rPr>
              <a:t> da se </a:t>
            </a:r>
            <a:r>
              <a:rPr lang="bs-Latn-BA" sz="1800" b="1" i="0" u="none" strike="noStrike" baseline="0" dirty="0">
                <a:solidFill>
                  <a:srgbClr val="000000"/>
                </a:solidFill>
                <a:latin typeface="+mj-lt"/>
              </a:rPr>
              <a:t>svjedok neće moći saslušati na glavnom pretresu</a:t>
            </a:r>
            <a:r>
              <a:rPr lang="bs-Latn-BA" sz="1800" b="0" i="0" u="none" strike="noStrike" baseline="0" dirty="0">
                <a:solidFill>
                  <a:srgbClr val="000000"/>
                </a:solidFill>
                <a:latin typeface="+mj-lt"/>
              </a:rPr>
              <a:t>. </a:t>
            </a:r>
            <a:endParaRPr lang="bs-Latn-BA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bs-Latn-BA" sz="18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13E71722-A0B2-4FB0-9FE3-45BFB2523F47}"/>
              </a:ext>
            </a:extLst>
          </p:cNvPr>
          <p:cNvSpPr/>
          <p:nvPr/>
        </p:nvSpPr>
        <p:spPr>
          <a:xfrm>
            <a:off x="744278" y="2353340"/>
            <a:ext cx="7861005" cy="376744"/>
          </a:xfrm>
          <a:prstGeom prst="rect">
            <a:avLst/>
          </a:prstGeom>
          <a:solidFill>
            <a:srgbClr val="F7C9E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b="1" dirty="0">
                <a:solidFill>
                  <a:schemeClr val="tx1"/>
                </a:solidFill>
              </a:rPr>
              <a:t>ZAŠTO SE SVJEDOK NE BI MOGAO SASLUŠATI NA GLAVNOM PRETRESU?</a:t>
            </a:r>
          </a:p>
        </p:txBody>
      </p:sp>
      <p:sp>
        <p:nvSpPr>
          <p:cNvPr id="21" name="Pravokutnik 20">
            <a:extLst>
              <a:ext uri="{FF2B5EF4-FFF2-40B4-BE49-F238E27FC236}">
                <a16:creationId xmlns:a16="http://schemas.microsoft.com/office/drawing/2014/main" id="{05C633AA-3366-4D5D-B595-5B41A01431FC}"/>
              </a:ext>
            </a:extLst>
          </p:cNvPr>
          <p:cNvSpPr/>
          <p:nvPr/>
        </p:nvSpPr>
        <p:spPr>
          <a:xfrm rot="842688">
            <a:off x="1308350" y="3758132"/>
            <a:ext cx="1956391" cy="318977"/>
          </a:xfrm>
          <a:prstGeom prst="rect">
            <a:avLst/>
          </a:prstGeom>
          <a:solidFill>
            <a:srgbClr val="E6D5F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b="1" dirty="0">
                <a:solidFill>
                  <a:schemeClr val="tx1"/>
                </a:solidFill>
              </a:rPr>
              <a:t>psihički razvoj </a:t>
            </a:r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id="{ABFFF1F1-4A7B-437F-87E4-4F9A7A2042FF}"/>
              </a:ext>
            </a:extLst>
          </p:cNvPr>
          <p:cNvSpPr/>
          <p:nvPr/>
        </p:nvSpPr>
        <p:spPr>
          <a:xfrm rot="20858935">
            <a:off x="318679" y="3301147"/>
            <a:ext cx="1956391" cy="318977"/>
          </a:xfrm>
          <a:prstGeom prst="rect">
            <a:avLst/>
          </a:prstGeom>
          <a:solidFill>
            <a:srgbClr val="E6D5F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b="1" dirty="0">
                <a:solidFill>
                  <a:schemeClr val="tx1"/>
                </a:solidFill>
              </a:rPr>
              <a:t>nerazvijenost </a:t>
            </a:r>
          </a:p>
        </p:txBody>
      </p:sp>
      <p:sp>
        <p:nvSpPr>
          <p:cNvPr id="26" name="Strelica: pruge udesno 25">
            <a:extLst>
              <a:ext uri="{FF2B5EF4-FFF2-40B4-BE49-F238E27FC236}">
                <a16:creationId xmlns:a16="http://schemas.microsoft.com/office/drawing/2014/main" id="{4D28A855-834A-45A9-9F6F-380BD8D25C52}"/>
              </a:ext>
            </a:extLst>
          </p:cNvPr>
          <p:cNvSpPr/>
          <p:nvPr/>
        </p:nvSpPr>
        <p:spPr>
          <a:xfrm>
            <a:off x="3473302" y="3350764"/>
            <a:ext cx="2570264" cy="1068835"/>
          </a:xfrm>
          <a:prstGeom prst="stripedRightArrow">
            <a:avLst/>
          </a:prstGeom>
          <a:solidFill>
            <a:srgbClr val="F7C9E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b="1" dirty="0">
                <a:solidFill>
                  <a:schemeClr val="tx1"/>
                </a:solidFill>
              </a:rPr>
              <a:t>POSLJEDICA</a:t>
            </a:r>
          </a:p>
        </p:txBody>
      </p:sp>
      <p:sp>
        <p:nvSpPr>
          <p:cNvPr id="25" name="Pravokutnik 24">
            <a:extLst>
              <a:ext uri="{FF2B5EF4-FFF2-40B4-BE49-F238E27FC236}">
                <a16:creationId xmlns:a16="http://schemas.microsoft.com/office/drawing/2014/main" id="{8AF9A3B8-E8D9-439A-B75A-F500EF98DF4B}"/>
              </a:ext>
            </a:extLst>
          </p:cNvPr>
          <p:cNvSpPr/>
          <p:nvPr/>
        </p:nvSpPr>
        <p:spPr>
          <a:xfrm rot="20753737">
            <a:off x="399749" y="4244928"/>
            <a:ext cx="1956391" cy="318977"/>
          </a:xfrm>
          <a:prstGeom prst="rect">
            <a:avLst/>
          </a:prstGeom>
          <a:solidFill>
            <a:srgbClr val="E6D5F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b="1" dirty="0">
                <a:solidFill>
                  <a:schemeClr val="tx1"/>
                </a:solidFill>
              </a:rPr>
              <a:t>osjetljivost</a:t>
            </a:r>
          </a:p>
        </p:txBody>
      </p:sp>
      <p:sp>
        <p:nvSpPr>
          <p:cNvPr id="27" name="Pravokutnik 26">
            <a:extLst>
              <a:ext uri="{FF2B5EF4-FFF2-40B4-BE49-F238E27FC236}">
                <a16:creationId xmlns:a16="http://schemas.microsoft.com/office/drawing/2014/main" id="{4F7454E6-A071-48B6-92A7-57F357496D58}"/>
              </a:ext>
            </a:extLst>
          </p:cNvPr>
          <p:cNvSpPr/>
          <p:nvPr/>
        </p:nvSpPr>
        <p:spPr>
          <a:xfrm>
            <a:off x="6663070" y="3460634"/>
            <a:ext cx="2169530" cy="849096"/>
          </a:xfrm>
          <a:prstGeom prst="rect">
            <a:avLst/>
          </a:prstGeom>
          <a:solidFill>
            <a:srgbClr val="FBAD9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trauma za cijeli život</a:t>
            </a:r>
          </a:p>
        </p:txBody>
      </p:sp>
    </p:spTree>
    <p:extLst>
      <p:ext uri="{BB962C8B-B14F-4D97-AF65-F5344CB8AC3E}">
        <p14:creationId xmlns:p14="http://schemas.microsoft.com/office/powerpoint/2010/main" val="3470825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lue Watercolour Wallpaper | Blend Style | MuralsWallpaper">
            <a:extLst>
              <a:ext uri="{FF2B5EF4-FFF2-40B4-BE49-F238E27FC236}">
                <a16:creationId xmlns:a16="http://schemas.microsoft.com/office/drawing/2014/main" id="{5F2F786D-3499-4B37-A939-73D3448F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6515202D-69CF-461A-9926-68FDFB4F1E2C}"/>
              </a:ext>
            </a:extLst>
          </p:cNvPr>
          <p:cNvSpPr txBox="1"/>
          <p:nvPr/>
        </p:nvSpPr>
        <p:spPr>
          <a:xfrm>
            <a:off x="-322521" y="105092"/>
            <a:ext cx="9789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  POSEBAN POSTUPAK ZA ISPITIVANJE DJECE KAO SVJEDOKA</a:t>
            </a:r>
          </a:p>
          <a:p>
            <a:pPr algn="ctr"/>
            <a:r>
              <a:rPr lang="bs-Latn-B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KRIVIČNOG DJELA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E439FC6-ECA0-4DA2-854A-0DE4E7F21638}"/>
              </a:ext>
            </a:extLst>
          </p:cNvPr>
          <p:cNvSpPr txBox="1"/>
          <p:nvPr/>
        </p:nvSpPr>
        <p:spPr>
          <a:xfrm>
            <a:off x="2555358" y="1041181"/>
            <a:ext cx="403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b="1" dirty="0"/>
              <a:t>ULOGA STRUČNIH OSOBA</a:t>
            </a:r>
          </a:p>
        </p:txBody>
      </p:sp>
      <p:graphicFrame>
        <p:nvGraphicFramePr>
          <p:cNvPr id="10" name="Dijagram 9">
            <a:extLst>
              <a:ext uri="{FF2B5EF4-FFF2-40B4-BE49-F238E27FC236}">
                <a16:creationId xmlns:a16="http://schemas.microsoft.com/office/drawing/2014/main" id="{74399BE9-27F3-41F8-901B-9AE15561AB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8466711"/>
              </p:ext>
            </p:extLst>
          </p:nvPr>
        </p:nvGraphicFramePr>
        <p:xfrm>
          <a:off x="503274" y="290625"/>
          <a:ext cx="819415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 descr="Cartoon Cat clipart - Green, Cartoon, Boy, transparent clip art">
            <a:extLst>
              <a:ext uri="{FF2B5EF4-FFF2-40B4-BE49-F238E27FC236}">
                <a16:creationId xmlns:a16="http://schemas.microsoft.com/office/drawing/2014/main" id="{70751191-0521-4687-8C2F-3859010F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98" y="2927950"/>
            <a:ext cx="2208028" cy="221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Library of telling kid vector png files ▻▻▻ Clipart Art 2019">
            <a:extLst>
              <a:ext uri="{FF2B5EF4-FFF2-40B4-BE49-F238E27FC236}">
                <a16:creationId xmlns:a16="http://schemas.microsoft.com/office/drawing/2014/main" id="{FDC81A12-6140-4BA1-9099-79144D403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576" y="2984203"/>
            <a:ext cx="3240847" cy="199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ealth_menu_stress | Himalaya">
            <a:extLst>
              <a:ext uri="{FF2B5EF4-FFF2-40B4-BE49-F238E27FC236}">
                <a16:creationId xmlns:a16="http://schemas.microsoft.com/office/drawing/2014/main" id="{BF4A8DDC-5509-4530-9980-B177C41C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521" y="2984203"/>
            <a:ext cx="2491563" cy="186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15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lue Watercolour Wallpaper | Blend Style | MuralsWallpaper">
            <a:extLst>
              <a:ext uri="{FF2B5EF4-FFF2-40B4-BE49-F238E27FC236}">
                <a16:creationId xmlns:a16="http://schemas.microsoft.com/office/drawing/2014/main" id="{DB08BA0D-2E22-4A2F-9484-84EB9BD6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CF41BA5-2C57-4DD5-B13C-F13A887E0D7F}"/>
              </a:ext>
            </a:extLst>
          </p:cNvPr>
          <p:cNvSpPr txBox="1"/>
          <p:nvPr/>
        </p:nvSpPr>
        <p:spPr>
          <a:xfrm>
            <a:off x="0" y="160006"/>
            <a:ext cx="9789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bs-Latn-BA" sz="2000" b="1" dirty="0">
                <a:solidFill>
                  <a:schemeClr val="bg1"/>
                </a:solidFill>
              </a:rPr>
              <a:t>   POSEBAN POSTUPAK ZA ISPITIVANJE DJECE KAO SVJEDOKA</a:t>
            </a:r>
            <a:br>
              <a:rPr lang="bs-Latn-BA" sz="2000" b="1" dirty="0">
                <a:solidFill>
                  <a:schemeClr val="bg1"/>
                </a:solidFill>
              </a:rPr>
            </a:br>
            <a:r>
              <a:rPr lang="bs-Latn-BA" sz="2000" b="1" dirty="0">
                <a:solidFill>
                  <a:schemeClr val="bg1"/>
                </a:solidFill>
              </a:rPr>
              <a:t>                            KRIVIČNOG DJELA</a:t>
            </a:r>
          </a:p>
        </p:txBody>
      </p:sp>
      <p:pic>
        <p:nvPicPr>
          <p:cNvPr id="2" name="Picture 2" descr="Blue Watercolour Wallpaper | Blend Style | MuralsWallpaper">
            <a:extLst>
              <a:ext uri="{FF2B5EF4-FFF2-40B4-BE49-F238E27FC236}">
                <a16:creationId xmlns:a16="http://schemas.microsoft.com/office/drawing/2014/main" id="{08FEB4E6-C899-4652-A4B5-4AF06CAC1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378758E7-051B-4AF1-8A52-665E2ACC2540}"/>
              </a:ext>
            </a:extLst>
          </p:cNvPr>
          <p:cNvSpPr txBox="1"/>
          <p:nvPr/>
        </p:nvSpPr>
        <p:spPr>
          <a:xfrm>
            <a:off x="-322521" y="105092"/>
            <a:ext cx="9789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  POSEBAN POSTUPAK ZA ISPITIVANJE DJECE KAO SVJEDOKA</a:t>
            </a:r>
          </a:p>
          <a:p>
            <a:pPr algn="ctr"/>
            <a:r>
              <a:rPr lang="bs-Latn-B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KRIVIČNOG DJELA</a:t>
            </a:r>
          </a:p>
        </p:txBody>
      </p:sp>
      <p:graphicFrame>
        <p:nvGraphicFramePr>
          <p:cNvPr id="13" name="Dijagram 12">
            <a:extLst>
              <a:ext uri="{FF2B5EF4-FFF2-40B4-BE49-F238E27FC236}">
                <a16:creationId xmlns:a16="http://schemas.microsoft.com/office/drawing/2014/main" id="{FA3D01EA-81B4-4976-9A18-DF0F3352F0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7981137"/>
              </p:ext>
            </p:extLst>
          </p:nvPr>
        </p:nvGraphicFramePr>
        <p:xfrm>
          <a:off x="2822945" y="991003"/>
          <a:ext cx="6413204" cy="3992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kstniOkvir 13">
            <a:extLst>
              <a:ext uri="{FF2B5EF4-FFF2-40B4-BE49-F238E27FC236}">
                <a16:creationId xmlns:a16="http://schemas.microsoft.com/office/drawing/2014/main" id="{F2258838-CF6E-4CC1-BD9E-8818DCCE2985}"/>
              </a:ext>
            </a:extLst>
          </p:cNvPr>
          <p:cNvSpPr txBox="1"/>
          <p:nvPr/>
        </p:nvSpPr>
        <p:spPr>
          <a:xfrm>
            <a:off x="290624" y="1318436"/>
            <a:ext cx="2721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800" dirty="0">
                <a:latin typeface="+mj-lt"/>
              </a:rPr>
              <a:t>ZZPDM FBiH kao </a:t>
            </a:r>
            <a:r>
              <a:rPr lang="bs-Latn-BA" sz="1800" b="1" i="1" dirty="0">
                <a:latin typeface="+mj-lt"/>
              </a:rPr>
              <a:t>lex specialis </a:t>
            </a:r>
            <a:r>
              <a:rPr lang="bs-Latn-BA" sz="1800" dirty="0">
                <a:latin typeface="+mj-lt"/>
              </a:rPr>
              <a:t>Zakon propisuje </a:t>
            </a:r>
            <a:r>
              <a:rPr lang="bs-Latn-BA" sz="1800" b="0" i="0" u="none" strike="noStrike" baseline="0" dirty="0">
                <a:solidFill>
                  <a:srgbClr val="000000"/>
                </a:solidFill>
                <a:latin typeface="+mj-lt"/>
              </a:rPr>
              <a:t>specifične odredbe o maloljetnicima u kojem se kao oštećena osoba pojavljuje dijete tj. maloljetnik </a:t>
            </a:r>
            <a:endParaRPr lang="bs-Latn-BA" sz="1800" dirty="0">
              <a:latin typeface="+mj-lt"/>
            </a:endParaRPr>
          </a:p>
          <a:p>
            <a:endParaRPr lang="bs-Latn-B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8066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olden texture — Stock Photo © HorenkO #37526565">
            <a:extLst>
              <a:ext uri="{FF2B5EF4-FFF2-40B4-BE49-F238E27FC236}">
                <a16:creationId xmlns:a16="http://schemas.microsoft.com/office/drawing/2014/main" id="{3B02529D-E2E8-43A2-A7BD-658C14970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CF58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4818D326-42D6-47EF-8430-8ABA714B2531}"/>
              </a:ext>
            </a:extLst>
          </p:cNvPr>
          <p:cNvSpPr txBox="1"/>
          <p:nvPr/>
        </p:nvSpPr>
        <p:spPr>
          <a:xfrm>
            <a:off x="-322521" y="105092"/>
            <a:ext cx="9789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/>
              <a:t>OCJENA USKLAĐENOSTI ZKP FBiH SA OKVIRNOM ODLUKOM 2001/220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F1F8F994-7C3D-4B39-AB15-66CC7470E897}"/>
              </a:ext>
            </a:extLst>
          </p:cNvPr>
          <p:cNvSpPr txBox="1"/>
          <p:nvPr/>
        </p:nvSpPr>
        <p:spPr>
          <a:xfrm>
            <a:off x="233916" y="935665"/>
            <a:ext cx="8555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000" b="1" dirty="0"/>
              <a:t>Odredbe ZKP FBiH su usklađene sa Okvirnom odlukom 2001/220. </a:t>
            </a:r>
          </a:p>
          <a:p>
            <a:pPr algn="ctr"/>
            <a:r>
              <a:rPr lang="bs-Latn-BA" sz="2000" b="1" dirty="0"/>
              <a:t>U čemu se ogleda usklađenost?</a:t>
            </a: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FB019577-76CE-492B-A94D-57597180EF15}"/>
              </a:ext>
            </a:extLst>
          </p:cNvPr>
          <p:cNvSpPr/>
          <p:nvPr/>
        </p:nvSpPr>
        <p:spPr>
          <a:xfrm>
            <a:off x="531628" y="2062715"/>
            <a:ext cx="2629786" cy="1268819"/>
          </a:xfrm>
          <a:prstGeom prst="rect">
            <a:avLst/>
          </a:prstGeom>
          <a:solidFill>
            <a:srgbClr val="FCF58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800" b="0" i="0" u="none" strike="noStrike" baseline="0" dirty="0">
                <a:solidFill>
                  <a:srgbClr val="000000"/>
                </a:solidFill>
              </a:rPr>
              <a:t>visok nivo zaštite žrtvama krivičnog djela kroz mogućnost saslušanja najviše dva puta </a:t>
            </a:r>
            <a:endParaRPr lang="bs-Latn-BA" dirty="0"/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A4E73576-C5E8-491C-8C0E-B54247CDADF3}"/>
              </a:ext>
            </a:extLst>
          </p:cNvPr>
          <p:cNvSpPr/>
          <p:nvPr/>
        </p:nvSpPr>
        <p:spPr>
          <a:xfrm>
            <a:off x="6248401" y="2062714"/>
            <a:ext cx="2629786" cy="1268819"/>
          </a:xfrm>
          <a:prstGeom prst="rect">
            <a:avLst/>
          </a:prstGeom>
          <a:solidFill>
            <a:srgbClr val="FCF58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>
                <a:solidFill>
                  <a:srgbClr val="000000"/>
                </a:solidFill>
              </a:rPr>
              <a:t>pruža se pravo na zaštitu u svakoj fazi postupka kroz prisustvo stručnih osoba </a:t>
            </a: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0C7239A4-706A-4983-A446-DF794F2F2406}"/>
              </a:ext>
            </a:extLst>
          </p:cNvPr>
          <p:cNvSpPr/>
          <p:nvPr/>
        </p:nvSpPr>
        <p:spPr>
          <a:xfrm>
            <a:off x="3352802" y="2062714"/>
            <a:ext cx="2629786" cy="1268819"/>
          </a:xfrm>
          <a:prstGeom prst="rect">
            <a:avLst/>
          </a:prstGeom>
          <a:solidFill>
            <a:srgbClr val="FCF58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>
                <a:solidFill>
                  <a:srgbClr val="000000"/>
                </a:solidFill>
              </a:rPr>
              <a:t>čuva se njihovo dostojanstvo ne izlažući ih obaveznom prisustvu glavnoj raspravi </a:t>
            </a:r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id="{894CD59C-1CE8-420C-B29A-AD5539A58F58}"/>
              </a:ext>
            </a:extLst>
          </p:cNvPr>
          <p:cNvSpPr/>
          <p:nvPr/>
        </p:nvSpPr>
        <p:spPr>
          <a:xfrm>
            <a:off x="3384698" y="3573424"/>
            <a:ext cx="2629786" cy="1268819"/>
          </a:xfrm>
          <a:prstGeom prst="rect">
            <a:avLst/>
          </a:prstGeom>
          <a:solidFill>
            <a:srgbClr val="FCF58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>
                <a:solidFill>
                  <a:srgbClr val="000000"/>
                </a:solidFill>
              </a:rPr>
              <a:t>omogućava se davanje iskaza uz upotrebu odgovarajućih sredstava </a:t>
            </a:r>
          </a:p>
        </p:txBody>
      </p:sp>
      <p:sp>
        <p:nvSpPr>
          <p:cNvPr id="21" name="Pravokutnik 20">
            <a:extLst>
              <a:ext uri="{FF2B5EF4-FFF2-40B4-BE49-F238E27FC236}">
                <a16:creationId xmlns:a16="http://schemas.microsoft.com/office/drawing/2014/main" id="{F48F0B67-4DA2-447A-A63C-1BBAFFEDBE6A}"/>
              </a:ext>
            </a:extLst>
          </p:cNvPr>
          <p:cNvSpPr/>
          <p:nvPr/>
        </p:nvSpPr>
        <p:spPr>
          <a:xfrm>
            <a:off x="520996" y="3573425"/>
            <a:ext cx="2629786" cy="1268819"/>
          </a:xfrm>
          <a:prstGeom prst="rect">
            <a:avLst/>
          </a:prstGeom>
          <a:solidFill>
            <a:srgbClr val="FCF58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>
                <a:solidFill>
                  <a:srgbClr val="000000"/>
                </a:solidFill>
              </a:rPr>
              <a:t>uvažava se njen nepovoljni položaj </a:t>
            </a:r>
          </a:p>
        </p:txBody>
      </p:sp>
      <p:sp>
        <p:nvSpPr>
          <p:cNvPr id="23" name="Pravokutnik 22">
            <a:extLst>
              <a:ext uri="{FF2B5EF4-FFF2-40B4-BE49-F238E27FC236}">
                <a16:creationId xmlns:a16="http://schemas.microsoft.com/office/drawing/2014/main" id="{3855130B-6A37-4B0B-AC87-C50FF3B7BF6B}"/>
              </a:ext>
            </a:extLst>
          </p:cNvPr>
          <p:cNvSpPr/>
          <p:nvPr/>
        </p:nvSpPr>
        <p:spPr>
          <a:xfrm>
            <a:off x="6248401" y="3603107"/>
            <a:ext cx="2629786" cy="1268819"/>
          </a:xfrm>
          <a:prstGeom prst="rect">
            <a:avLst/>
          </a:prstGeom>
          <a:solidFill>
            <a:srgbClr val="FCF58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>
                <a:solidFill>
                  <a:srgbClr val="000000"/>
                </a:solidFill>
              </a:rPr>
              <a:t>izbjegavanje neposrednog kontakta između oštećenog sa sudom i strankama, </a:t>
            </a:r>
          </a:p>
        </p:txBody>
      </p:sp>
    </p:spTree>
    <p:extLst>
      <p:ext uri="{BB962C8B-B14F-4D97-AF65-F5344CB8AC3E}">
        <p14:creationId xmlns:p14="http://schemas.microsoft.com/office/powerpoint/2010/main" val="4270566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ight Yellow Desktop Backgrounds HD (With images) | Backgrounds ...">
            <a:extLst>
              <a:ext uri="{FF2B5EF4-FFF2-40B4-BE49-F238E27FC236}">
                <a16:creationId xmlns:a16="http://schemas.microsoft.com/office/drawing/2014/main" id="{7D14821C-D34E-4602-B3C1-3666B1752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648D97F-464A-4932-A2FD-6CBE22CD8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4345173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09968FA6-88A7-464D-8D6F-78D811B3CAA3}"/>
              </a:ext>
            </a:extLst>
          </p:cNvPr>
          <p:cNvSpPr txBox="1"/>
          <p:nvPr/>
        </p:nvSpPr>
        <p:spPr>
          <a:xfrm>
            <a:off x="205559" y="92454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bs-Latn-BA" sz="2000" b="1" dirty="0">
                <a:solidFill>
                  <a:schemeClr val="bg1"/>
                </a:solidFill>
              </a:rPr>
              <a:t>  PRIMJENA POSEBNOG POSTUPKA U ISTRAŽNOJ FAZI</a:t>
            </a:r>
          </a:p>
          <a:p>
            <a:endParaRPr lang="bs-Latn-BA" sz="2000" b="1" dirty="0">
              <a:solidFill>
                <a:schemeClr val="bg1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DEE4EFB5-C490-4BC6-8369-D00514648EA0}"/>
              </a:ext>
            </a:extLst>
          </p:cNvPr>
          <p:cNvSpPr txBox="1"/>
          <p:nvPr/>
        </p:nvSpPr>
        <p:spPr>
          <a:xfrm>
            <a:off x="-671181" y="1244725"/>
            <a:ext cx="8328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PRESLIKAVANJE SLUČAJA „PUPINO“ U PRAVNI SISTEM BIH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08852763-FF68-4500-97CA-D7055FFD38D6}"/>
              </a:ext>
            </a:extLst>
          </p:cNvPr>
          <p:cNvSpPr txBox="1"/>
          <p:nvPr/>
        </p:nvSpPr>
        <p:spPr>
          <a:xfrm>
            <a:off x="28359" y="1793358"/>
            <a:ext cx="43699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dirty="0"/>
              <a:t>Učinitelj krivičnog djela: </a:t>
            </a:r>
            <a:r>
              <a:rPr lang="bs-Latn-BA" b="1" dirty="0"/>
              <a:t>dječija odgajateljica, punoljetna;</a:t>
            </a:r>
          </a:p>
          <a:p>
            <a:pPr marL="285750" indent="-285750">
              <a:buFontTx/>
              <a:buChar char="-"/>
            </a:pPr>
            <a:r>
              <a:rPr lang="bs-Latn-BA" dirty="0"/>
              <a:t>Žrtve krivičnog djela: </a:t>
            </a:r>
            <a:r>
              <a:rPr lang="bs-Latn-BA" b="1" dirty="0"/>
              <a:t>maloljetna djeca</a:t>
            </a:r>
            <a:r>
              <a:rPr lang="bs-Latn-BA" dirty="0"/>
              <a:t>;</a:t>
            </a:r>
          </a:p>
          <a:p>
            <a:pPr marL="285750" indent="-285750">
              <a:buFontTx/>
              <a:buChar char="-"/>
            </a:pPr>
            <a:r>
              <a:rPr lang="bs-Latn-BA" dirty="0"/>
              <a:t>Zahtjev: </a:t>
            </a:r>
            <a:r>
              <a:rPr lang="bs-Latn-BA" b="1" dirty="0"/>
              <a:t>u fazi istrage izvršiti saslušavanje žrtava/svjedoka krivičnog djela;</a:t>
            </a:r>
          </a:p>
          <a:p>
            <a:pPr marL="285750" indent="-285750">
              <a:buFontTx/>
              <a:buChar char="-"/>
            </a:pPr>
            <a:r>
              <a:rPr lang="bs-Latn-BA" dirty="0"/>
              <a:t>Pitanje: </a:t>
            </a:r>
            <a:r>
              <a:rPr lang="bs-Latn-BA" b="1" dirty="0"/>
              <a:t>da li zakonodavstvo BiH to dozvoljava?</a:t>
            </a:r>
          </a:p>
        </p:txBody>
      </p:sp>
      <p:pic>
        <p:nvPicPr>
          <p:cNvPr id="6146" name="Picture 2" descr="Student teacher Student teacher Education Estudante - Students and ...">
            <a:extLst>
              <a:ext uri="{FF2B5EF4-FFF2-40B4-BE49-F238E27FC236}">
                <a16:creationId xmlns:a16="http://schemas.microsoft.com/office/drawing/2014/main" id="{8F814CD1-F1C8-4911-9685-60F884307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681" y="1644835"/>
            <a:ext cx="3493238" cy="349323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ules clipart » Clipart Station">
            <a:extLst>
              <a:ext uri="{FF2B5EF4-FFF2-40B4-BE49-F238E27FC236}">
                <a16:creationId xmlns:a16="http://schemas.microsoft.com/office/drawing/2014/main" id="{E346782D-C5AE-45BD-B0B8-4365D2C47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0814">
            <a:off x="6958686" y="716278"/>
            <a:ext cx="1723999" cy="116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a 2" descr="Lagano zakrivljena strelica">
            <a:extLst>
              <a:ext uri="{FF2B5EF4-FFF2-40B4-BE49-F238E27FC236}">
                <a16:creationId xmlns:a16="http://schemas.microsoft.com/office/drawing/2014/main" id="{8AC4F663-3973-4BD0-8BDA-42E803991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20763" y="3918352"/>
            <a:ext cx="1428312" cy="914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4204069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hading Blisters Great Fresh Ice Water Png Free Download, Water ...">
            <a:extLst>
              <a:ext uri="{FF2B5EF4-FFF2-40B4-BE49-F238E27FC236}">
                <a16:creationId xmlns:a16="http://schemas.microsoft.com/office/drawing/2014/main" id="{A8F23AD9-8D78-488F-A812-3C9784B82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49"/>
            <a:ext cx="3643423" cy="50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F386376-9A0E-47EB-82A0-F246806DD569}"/>
              </a:ext>
            </a:extLst>
          </p:cNvPr>
          <p:cNvSpPr txBox="1"/>
          <p:nvPr/>
        </p:nvSpPr>
        <p:spPr>
          <a:xfrm>
            <a:off x="3856074" y="1729564"/>
            <a:ext cx="5195777" cy="2246769"/>
          </a:xfrm>
          <a:prstGeom prst="rect">
            <a:avLst/>
          </a:prstGeom>
          <a:solidFill>
            <a:srgbClr val="BCDDE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U toku provođenja istrage tužitelj može preduzeti sve istražne radnje, </a:t>
            </a:r>
            <a:r>
              <a:rPr lang="bs-Latn-BA" sz="2000" b="1" i="1" u="none" strike="noStrike" baseline="0" dirty="0">
                <a:solidFill>
                  <a:srgbClr val="000000"/>
                </a:solidFill>
                <a:latin typeface="+mj-lt"/>
              </a:rPr>
              <a:t>uključujući ispitivanje osumnjičenog i saslušanje oštećenog i svjedoka</a:t>
            </a:r>
            <a:r>
              <a:rPr lang="bs-Latn-BA" sz="2000" b="1" i="0" u="none" strike="noStrike" baseline="0" dirty="0">
                <a:solidFill>
                  <a:srgbClr val="000000"/>
                </a:solidFill>
                <a:latin typeface="+mj-lt"/>
              </a:rPr>
              <a:t>, vršenje </a:t>
            </a: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uviđaja i rekonstrukcije događaja, preduzimanje posebnih mjera koje osiguravaju </a:t>
            </a:r>
            <a:r>
              <a:rPr lang="bs-Latn-BA" sz="2000" b="1" i="1" u="none" strike="noStrike" baseline="0" dirty="0">
                <a:solidFill>
                  <a:srgbClr val="000000"/>
                </a:solidFill>
                <a:latin typeface="+mj-lt"/>
              </a:rPr>
              <a:t>sigurnost svjedoka i informacija </a:t>
            </a:r>
            <a:r>
              <a:rPr lang="bs-Latn-BA" sz="2000" b="0" i="0" u="none" strike="noStrike" baseline="0" dirty="0">
                <a:solidFill>
                  <a:srgbClr val="000000"/>
                </a:solidFill>
                <a:latin typeface="+mj-lt"/>
              </a:rPr>
              <a:t>i naređivanje potrebnih vjestačenja. </a:t>
            </a:r>
            <a:endParaRPr lang="bs-Latn-BA" sz="2000" dirty="0">
              <a:latin typeface="+mj-lt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8887028A-DA21-4449-8D09-0141EC5665D9}"/>
              </a:ext>
            </a:extLst>
          </p:cNvPr>
          <p:cNvSpPr txBox="1"/>
          <p:nvPr/>
        </p:nvSpPr>
        <p:spPr>
          <a:xfrm>
            <a:off x="5054009" y="1049080"/>
            <a:ext cx="303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/>
              <a:t>ČLAN 232. STAV 1. ZKP FBIH</a:t>
            </a:r>
          </a:p>
        </p:txBody>
      </p:sp>
    </p:spTree>
    <p:extLst>
      <p:ext uri="{BB962C8B-B14F-4D97-AF65-F5344CB8AC3E}">
        <p14:creationId xmlns:p14="http://schemas.microsoft.com/office/powerpoint/2010/main" val="3892359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ght Yellow Desktop Backgrounds HD (With images) | Backgrounds ...">
            <a:extLst>
              <a:ext uri="{FF2B5EF4-FFF2-40B4-BE49-F238E27FC236}">
                <a16:creationId xmlns:a16="http://schemas.microsoft.com/office/drawing/2014/main" id="{1E3DDF0E-0326-4602-AE66-2AEFBF16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F09FA3C-8AA9-4B15-85C1-44DF4B048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4345173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183017A0-9E0E-4155-ADBF-B620BCE79EC1}"/>
              </a:ext>
            </a:extLst>
          </p:cNvPr>
          <p:cNvSpPr txBox="1"/>
          <p:nvPr/>
        </p:nvSpPr>
        <p:spPr>
          <a:xfrm>
            <a:off x="205559" y="92454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bs-Latn-BA" sz="2000" b="1" dirty="0">
                <a:solidFill>
                  <a:schemeClr val="bg1"/>
                </a:solidFill>
              </a:rPr>
              <a:t>  PRIMJENA POSEBNOG POSTUPKA U ISTRAŽNOJ FAZI</a:t>
            </a:r>
          </a:p>
          <a:p>
            <a:endParaRPr lang="bs-Latn-BA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13" name="Dijagram 12">
            <a:extLst>
              <a:ext uri="{FF2B5EF4-FFF2-40B4-BE49-F238E27FC236}">
                <a16:creationId xmlns:a16="http://schemas.microsoft.com/office/drawing/2014/main" id="{00BAAF01-9BCD-44F5-9166-A864BAD7F2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8333748"/>
              </p:ext>
            </p:extLst>
          </p:nvPr>
        </p:nvGraphicFramePr>
        <p:xfrm>
          <a:off x="106325" y="956930"/>
          <a:ext cx="6868634" cy="4205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8" name="Ravni poveznik 17">
            <a:extLst>
              <a:ext uri="{FF2B5EF4-FFF2-40B4-BE49-F238E27FC236}">
                <a16:creationId xmlns:a16="http://schemas.microsoft.com/office/drawing/2014/main" id="{873D3617-E19A-4B37-9E8F-68B2D5CDC298}"/>
              </a:ext>
            </a:extLst>
          </p:cNvPr>
          <p:cNvCxnSpPr/>
          <p:nvPr/>
        </p:nvCxnSpPr>
        <p:spPr>
          <a:xfrm>
            <a:off x="6974959" y="4416056"/>
            <a:ext cx="7442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26A714A5-0225-4831-A4C2-DF443E4259F0}"/>
              </a:ext>
            </a:extLst>
          </p:cNvPr>
          <p:cNvCxnSpPr>
            <a:cxnSpLocks/>
          </p:cNvCxnSpPr>
          <p:nvPr/>
        </p:nvCxnSpPr>
        <p:spPr>
          <a:xfrm flipV="1">
            <a:off x="7719237" y="3168502"/>
            <a:ext cx="0" cy="12475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4" name="Grupa 23">
            <a:extLst>
              <a:ext uri="{FF2B5EF4-FFF2-40B4-BE49-F238E27FC236}">
                <a16:creationId xmlns:a16="http://schemas.microsoft.com/office/drawing/2014/main" id="{B66484DE-336A-46A2-B983-73ECF08278C5}"/>
              </a:ext>
            </a:extLst>
          </p:cNvPr>
          <p:cNvGrpSpPr/>
          <p:nvPr/>
        </p:nvGrpSpPr>
        <p:grpSpPr>
          <a:xfrm>
            <a:off x="6644302" y="2118416"/>
            <a:ext cx="2008102" cy="1004051"/>
            <a:chOff x="2430265" y="174809"/>
            <a:chExt cx="2008102" cy="1004051"/>
          </a:xfrm>
          <a:solidFill>
            <a:schemeClr val="bg2"/>
          </a:solidFill>
        </p:grpSpPr>
        <p:sp>
          <p:nvSpPr>
            <p:cNvPr id="25" name="Pravokutnik 24">
              <a:extLst>
                <a:ext uri="{FF2B5EF4-FFF2-40B4-BE49-F238E27FC236}">
                  <a16:creationId xmlns:a16="http://schemas.microsoft.com/office/drawing/2014/main" id="{B2B9E689-CCA9-4C39-BB75-A10C8ADA43D6}"/>
                </a:ext>
              </a:extLst>
            </p:cNvPr>
            <p:cNvSpPr/>
            <p:nvPr/>
          </p:nvSpPr>
          <p:spPr>
            <a:xfrm>
              <a:off x="2430265" y="174809"/>
              <a:ext cx="2008102" cy="100405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kstniOkvir 25">
              <a:extLst>
                <a:ext uri="{FF2B5EF4-FFF2-40B4-BE49-F238E27FC236}">
                  <a16:creationId xmlns:a16="http://schemas.microsoft.com/office/drawing/2014/main" id="{4A44D6B2-18F8-4CA1-AC45-ADF7AC7EA80F}"/>
                </a:ext>
              </a:extLst>
            </p:cNvPr>
            <p:cNvSpPr txBox="1"/>
            <p:nvPr/>
          </p:nvSpPr>
          <p:spPr>
            <a:xfrm>
              <a:off x="2430265" y="174809"/>
              <a:ext cx="2008102" cy="1004051"/>
            </a:xfrm>
            <a:prstGeom prst="rect">
              <a:avLst/>
            </a:prstGeom>
            <a:grpFill/>
            <a:ln w="28575" cmpd="dbl">
              <a:solidFill>
                <a:prstClr val="black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>
              <a:lvl1pPr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>
                  <a:solidFill>
                    <a:prstClr val="white"/>
                  </a:solidFill>
                  <a:latin typeface="Calibri"/>
                </a:defRPr>
              </a:lvl1pPr>
            </a:lstStyle>
            <a:p>
              <a:r>
                <a:rPr lang="bs-Latn-BA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harmonizacija sa legislativom Evropske unije;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9944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>
            <a:extLst>
              <a:ext uri="{FF2B5EF4-FFF2-40B4-BE49-F238E27FC236}">
                <a16:creationId xmlns:a16="http://schemas.microsoft.com/office/drawing/2014/main" id="{61B859C7-5116-426A-8888-8294033BF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75051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354FFFB4-8E36-4718-A725-DE4AAE7B3723}"/>
              </a:ext>
            </a:extLst>
          </p:cNvPr>
          <p:cNvSpPr txBox="1"/>
          <p:nvPr/>
        </p:nvSpPr>
        <p:spPr>
          <a:xfrm>
            <a:off x="396949" y="173956"/>
            <a:ext cx="5380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ČINJENIČNO STANJE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07C1DAA4-960B-4381-84FF-7150FED5A2A6}"/>
              </a:ext>
            </a:extLst>
          </p:cNvPr>
          <p:cNvSpPr txBox="1"/>
          <p:nvPr/>
        </p:nvSpPr>
        <p:spPr>
          <a:xfrm>
            <a:off x="205563" y="1221415"/>
            <a:ext cx="859819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februar 2001. godine, Italija pokreće krivični postupak </a:t>
            </a:r>
            <a:br>
              <a:rPr lang="bs-Latn-BA" sz="2000" b="0" i="0" u="none" strike="noStrike" baseline="0" dirty="0">
                <a:solidFill>
                  <a:srgbClr val="000000"/>
                </a:solidFill>
              </a:rPr>
            </a:b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protiv </a:t>
            </a:r>
            <a:r>
              <a:rPr lang="bs-Latn-BA" sz="2000" b="1" i="0" u="none" strike="noStrike" baseline="0" dirty="0">
                <a:solidFill>
                  <a:srgbClr val="000000"/>
                </a:solidFill>
              </a:rPr>
              <a:t>Pupino Marie</a:t>
            </a: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, dječije odgajateljice.</a:t>
            </a:r>
          </a:p>
          <a:p>
            <a:pPr marL="285750" indent="-285750">
              <a:buFontTx/>
              <a:buChar char="-"/>
            </a:pPr>
            <a:r>
              <a:rPr lang="bs-Latn-BA" sz="2000" b="1" dirty="0">
                <a:solidFill>
                  <a:srgbClr val="000000"/>
                </a:solidFill>
              </a:rPr>
              <a:t>razlog</a:t>
            </a:r>
            <a:r>
              <a:rPr lang="bs-Latn-BA" sz="2000" dirty="0">
                <a:solidFill>
                  <a:srgbClr val="000000"/>
                </a:solidFill>
              </a:rPr>
              <a:t>: zlostavljanje djece </a:t>
            </a: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u vrtiću koja su tada bila mlađa </a:t>
            </a:r>
            <a:br>
              <a:rPr lang="bs-Latn-BA" sz="2000" b="0" i="0" u="none" strike="noStrike" baseline="0" dirty="0">
                <a:solidFill>
                  <a:srgbClr val="000000"/>
                </a:solidFill>
              </a:rPr>
            </a:b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od 5 godina. </a:t>
            </a:r>
          </a:p>
          <a:p>
            <a:pPr marL="285750" indent="-285750">
              <a:buFontTx/>
              <a:buChar char="-"/>
            </a:pPr>
            <a:r>
              <a:rPr lang="bs-Latn-BA" sz="2000" dirty="0">
                <a:solidFill>
                  <a:srgbClr val="000000"/>
                </a:solidFill>
              </a:rPr>
              <a:t>optužena za krivična djela </a:t>
            </a:r>
            <a:r>
              <a:rPr lang="bs-Latn-BA" sz="2000" b="1" i="0" u="none" strike="noStrike" baseline="0" dirty="0">
                <a:solidFill>
                  <a:srgbClr val="000000"/>
                </a:solidFill>
              </a:rPr>
              <a:t>“zloupotrebe stegovnih mjera”  </a:t>
            </a:r>
            <a:br>
              <a:rPr lang="bs-Latn-BA" sz="2000" b="0" i="0" u="none" strike="noStrike" baseline="0" dirty="0">
                <a:solidFill>
                  <a:srgbClr val="000000"/>
                </a:solidFill>
              </a:rPr>
            </a:b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i </a:t>
            </a:r>
            <a:r>
              <a:rPr lang="bs-Latn-BA" sz="2000" b="1" i="0" u="none" strike="noStrike" baseline="0" dirty="0">
                <a:solidFill>
                  <a:srgbClr val="000000"/>
                </a:solidFill>
              </a:rPr>
              <a:t>“nanošenje teških ozljeda” .</a:t>
            </a:r>
          </a:p>
          <a:p>
            <a:pPr marL="285750" indent="-285750">
              <a:buFontTx/>
              <a:buChar char="-"/>
            </a:pPr>
            <a:r>
              <a:rPr lang="bs-Latn-BA" sz="2000" b="1" dirty="0">
                <a:solidFill>
                  <a:srgbClr val="000000"/>
                </a:solidFill>
              </a:rPr>
              <a:t>način učinjenja krivičnih djela</a:t>
            </a:r>
            <a:r>
              <a:rPr lang="bs-Latn-BA" sz="2000" dirty="0">
                <a:solidFill>
                  <a:srgbClr val="000000"/>
                </a:solidFill>
              </a:rPr>
              <a:t>: djecu je redovito </a:t>
            </a: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udarala, </a:t>
            </a:r>
            <a:br>
              <a:rPr lang="bs-Latn-BA" sz="2000" b="0" i="0" u="none" strike="noStrike" baseline="0" dirty="0">
                <a:solidFill>
                  <a:srgbClr val="000000"/>
                </a:solidFill>
              </a:rPr>
            </a:b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prijetila da će im dati sredstva za smirenje i staviti ljepljivu </a:t>
            </a:r>
            <a:br>
              <a:rPr lang="bs-Latn-BA" sz="2000" b="0" i="0" u="none" strike="noStrike" baseline="0" dirty="0">
                <a:solidFill>
                  <a:srgbClr val="000000"/>
                </a:solidFill>
              </a:rPr>
            </a:b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traku preko usta, te zabranjivala da idu u toalet. </a:t>
            </a:r>
          </a:p>
          <a:p>
            <a:pPr marL="285750" indent="-285750">
              <a:buFontTx/>
              <a:buChar char="-"/>
            </a:pPr>
            <a:r>
              <a:rPr lang="bs-Latn-BA" sz="2000" dirty="0">
                <a:solidFill>
                  <a:srgbClr val="000000"/>
                </a:solidFill>
              </a:rPr>
              <a:t>posljednji način koji je rezultirao podizanjem optužnice: </a:t>
            </a:r>
            <a:r>
              <a:rPr lang="bs-Latn-BA" sz="2000" b="1" dirty="0">
                <a:solidFill>
                  <a:srgbClr val="000000"/>
                </a:solidFill>
              </a:rPr>
              <a:t>udarila je </a:t>
            </a:r>
            <a:r>
              <a:rPr lang="bs-Latn-BA" sz="2000" b="1" i="0" u="none" strike="noStrike" baseline="0" dirty="0">
                <a:solidFill>
                  <a:srgbClr val="000000"/>
                </a:solidFill>
              </a:rPr>
              <a:t>učenika tako jako da mu je nastala oteklina u predjelu čela. </a:t>
            </a:r>
            <a:endParaRPr lang="bs-Latn-BA" sz="2000" b="1" dirty="0"/>
          </a:p>
        </p:txBody>
      </p:sp>
      <p:pic>
        <p:nvPicPr>
          <p:cNvPr id="1026" name="Picture 2" descr="Cry clipart cry kid, Cry cry kid Transparent FREE for download on ...">
            <a:extLst>
              <a:ext uri="{FF2B5EF4-FFF2-40B4-BE49-F238E27FC236}">
                <a16:creationId xmlns:a16="http://schemas.microsoft.com/office/drawing/2014/main" id="{C90618BE-CD54-4842-8119-FC8C3A0F8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14" y="173957"/>
            <a:ext cx="2629785" cy="344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ght Yellow Desktop Backgrounds HD (With images) | Backgrounds ...">
            <a:extLst>
              <a:ext uri="{FF2B5EF4-FFF2-40B4-BE49-F238E27FC236}">
                <a16:creationId xmlns:a16="http://schemas.microsoft.com/office/drawing/2014/main" id="{1E3DDF0E-0326-4602-AE66-2AEFBF16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F09FA3C-8AA9-4B15-85C1-44DF4B048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2"/>
            <a:ext cx="9144000" cy="333113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183017A0-9E0E-4155-ADBF-B620BCE79EC1}"/>
              </a:ext>
            </a:extLst>
          </p:cNvPr>
          <p:cNvSpPr txBox="1"/>
          <p:nvPr/>
        </p:nvSpPr>
        <p:spPr>
          <a:xfrm>
            <a:off x="205559" y="92454"/>
            <a:ext cx="9023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bs-Latn-BA" sz="2000" b="1" dirty="0">
                <a:solidFill>
                  <a:schemeClr val="bg1"/>
                </a:solidFill>
              </a:rPr>
              <a:t>  PRIMJENA POSEBNOG POSTUPKA U ISTRAŽNOJ FAZI</a:t>
            </a:r>
          </a:p>
          <a:p>
            <a:endParaRPr lang="bs-Latn-BA" sz="2000" b="1" dirty="0">
              <a:solidFill>
                <a:schemeClr val="bg1"/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2FC9DC2-A776-47DF-8BDE-8053DAE04423}"/>
              </a:ext>
            </a:extLst>
          </p:cNvPr>
          <p:cNvSpPr txBox="1"/>
          <p:nvPr/>
        </p:nvSpPr>
        <p:spPr>
          <a:xfrm>
            <a:off x="655674" y="1089017"/>
            <a:ext cx="7832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000" b="1" i="0" strike="noStrike" baseline="0" dirty="0">
                <a:solidFill>
                  <a:srgbClr val="000000"/>
                </a:solidFill>
                <a:latin typeface="+mj-lt"/>
              </a:rPr>
              <a:t>Iskaz se pribavlja u istražnom postupku. Oštećena osoba se zaštićuje.</a:t>
            </a:r>
          </a:p>
          <a:p>
            <a:pPr algn="ctr"/>
            <a:r>
              <a:rPr lang="bs-Latn-BA" sz="2000" b="1" dirty="0">
                <a:solidFill>
                  <a:srgbClr val="000000"/>
                </a:solidFill>
                <a:latin typeface="+mj-lt"/>
              </a:rPr>
              <a:t>D</a:t>
            </a:r>
            <a:r>
              <a:rPr lang="bs-Latn-BA" sz="2000" b="1" i="0" strike="noStrike" baseline="0" dirty="0">
                <a:solidFill>
                  <a:srgbClr val="000000"/>
                </a:solidFill>
                <a:latin typeface="+mj-lt"/>
              </a:rPr>
              <a:t>a li se isti može uzeti kao valjan dokaz na glavnoj raspravi? </a:t>
            </a:r>
            <a:endParaRPr lang="bs-Latn-BA" sz="2000" b="1" dirty="0">
              <a:latin typeface="+mj-lt"/>
            </a:endParaRPr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A57BAF69-EDE8-4AE9-AE4F-0168BB017E2E}"/>
              </a:ext>
            </a:extLst>
          </p:cNvPr>
          <p:cNvSpPr/>
          <p:nvPr/>
        </p:nvSpPr>
        <p:spPr>
          <a:xfrm>
            <a:off x="2743200" y="2049836"/>
            <a:ext cx="1575385" cy="116918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ISKAZ JE VALJAN DOKAZ.</a:t>
            </a:r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52060CC0-88E7-4AB1-A5CE-9DFC29DFD14D}"/>
              </a:ext>
            </a:extLst>
          </p:cNvPr>
          <p:cNvSpPr/>
          <p:nvPr/>
        </p:nvSpPr>
        <p:spPr>
          <a:xfrm>
            <a:off x="205559" y="3341773"/>
            <a:ext cx="1750832" cy="127275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b="1" dirty="0">
                <a:solidFill>
                  <a:schemeClr val="tx1"/>
                </a:solidFill>
              </a:rPr>
              <a:t>Ako je uzet u skladu sa ZZPDM.</a:t>
            </a:r>
          </a:p>
        </p:txBody>
      </p:sp>
      <p:sp>
        <p:nvSpPr>
          <p:cNvPr id="16" name="Lijeva vitičasta zagrada 15">
            <a:extLst>
              <a:ext uri="{FF2B5EF4-FFF2-40B4-BE49-F238E27FC236}">
                <a16:creationId xmlns:a16="http://schemas.microsoft.com/office/drawing/2014/main" id="{9A8D7A45-44AD-4351-8094-D9F6CD5F031F}"/>
              </a:ext>
            </a:extLst>
          </p:cNvPr>
          <p:cNvSpPr/>
          <p:nvPr/>
        </p:nvSpPr>
        <p:spPr>
          <a:xfrm>
            <a:off x="5301211" y="2395638"/>
            <a:ext cx="829340" cy="2190307"/>
          </a:xfrm>
          <a:prstGeom prst="leftBrace">
            <a:avLst>
              <a:gd name="adj1" fmla="val 54487"/>
              <a:gd name="adj2" fmla="val 50324"/>
            </a:avLst>
          </a:prstGeom>
          <a:ln>
            <a:solidFill>
              <a:srgbClr val="D1D1D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s-Latn-BA" b="1" dirty="0"/>
          </a:p>
        </p:txBody>
      </p:sp>
      <p:sp>
        <p:nvSpPr>
          <p:cNvPr id="17" name="Lijeva vitičasta zagrada 16">
            <a:extLst>
              <a:ext uri="{FF2B5EF4-FFF2-40B4-BE49-F238E27FC236}">
                <a16:creationId xmlns:a16="http://schemas.microsoft.com/office/drawing/2014/main" id="{78B50327-2E29-4E1C-B944-299B8C55C9B7}"/>
              </a:ext>
            </a:extLst>
          </p:cNvPr>
          <p:cNvSpPr/>
          <p:nvPr/>
        </p:nvSpPr>
        <p:spPr>
          <a:xfrm rot="10800000">
            <a:off x="7721000" y="2410733"/>
            <a:ext cx="829340" cy="2190307"/>
          </a:xfrm>
          <a:prstGeom prst="leftBrace">
            <a:avLst>
              <a:gd name="adj1" fmla="val 54487"/>
              <a:gd name="adj2" fmla="val 50324"/>
            </a:avLst>
          </a:prstGeom>
          <a:ln>
            <a:solidFill>
              <a:srgbClr val="D1D1D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s-Latn-BA" b="1"/>
          </a:p>
        </p:txBody>
      </p:sp>
      <p:cxnSp>
        <p:nvCxnSpPr>
          <p:cNvPr id="28" name="Ravni poveznik sa strelicom 27">
            <a:extLst>
              <a:ext uri="{FF2B5EF4-FFF2-40B4-BE49-F238E27FC236}">
                <a16:creationId xmlns:a16="http://schemas.microsoft.com/office/drawing/2014/main" id="{C0F3BFA7-DFDF-48E7-A952-B87C8BB01BF5}"/>
              </a:ext>
            </a:extLst>
          </p:cNvPr>
          <p:cNvCxnSpPr/>
          <p:nvPr/>
        </p:nvCxnSpPr>
        <p:spPr>
          <a:xfrm flipH="1">
            <a:off x="1956391" y="2955851"/>
            <a:ext cx="786809" cy="5161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Ravni poveznik sa strelicom 29">
            <a:extLst>
              <a:ext uri="{FF2B5EF4-FFF2-40B4-BE49-F238E27FC236}">
                <a16:creationId xmlns:a16="http://schemas.microsoft.com/office/drawing/2014/main" id="{BDD106EE-1334-49BD-9F9D-8C3A1C96E4C8}"/>
              </a:ext>
            </a:extLst>
          </p:cNvPr>
          <p:cNvCxnSpPr>
            <a:cxnSpLocks/>
          </p:cNvCxnSpPr>
          <p:nvPr/>
        </p:nvCxnSpPr>
        <p:spPr>
          <a:xfrm>
            <a:off x="2502195" y="4184338"/>
            <a:ext cx="25943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F7461CC4-018A-46E1-AAA0-64B2D3C402F6}"/>
              </a:ext>
            </a:extLst>
          </p:cNvPr>
          <p:cNvSpPr txBox="1"/>
          <p:nvPr/>
        </p:nvSpPr>
        <p:spPr>
          <a:xfrm rot="19561193">
            <a:off x="1835300" y="2793300"/>
            <a:ext cx="78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dirty="0">
                <a:latin typeface="Bradley Hand ITC" panose="03070402050302030203" pitchFamily="66" charset="0"/>
              </a:rPr>
              <a:t>Kada?</a:t>
            </a:r>
          </a:p>
        </p:txBody>
      </p:sp>
      <p:sp>
        <p:nvSpPr>
          <p:cNvPr id="35" name="TekstniOkvir 34">
            <a:extLst>
              <a:ext uri="{FF2B5EF4-FFF2-40B4-BE49-F238E27FC236}">
                <a16:creationId xmlns:a16="http://schemas.microsoft.com/office/drawing/2014/main" id="{910EBD56-5706-4872-8CE2-262AC4C8A783}"/>
              </a:ext>
            </a:extLst>
          </p:cNvPr>
          <p:cNvSpPr txBox="1"/>
          <p:nvPr/>
        </p:nvSpPr>
        <p:spPr>
          <a:xfrm>
            <a:off x="2881422" y="3746739"/>
            <a:ext cx="190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dirty="0">
                <a:latin typeface="Bradley Hand ITC" panose="03070402050302030203" pitchFamily="66" charset="0"/>
              </a:rPr>
              <a:t>Koja su pravila?</a:t>
            </a:r>
          </a:p>
        </p:txBody>
      </p:sp>
      <p:sp>
        <p:nvSpPr>
          <p:cNvPr id="37" name="TekstniOkvir 36">
            <a:extLst>
              <a:ext uri="{FF2B5EF4-FFF2-40B4-BE49-F238E27FC236}">
                <a16:creationId xmlns:a16="http://schemas.microsoft.com/office/drawing/2014/main" id="{235C30EB-0D51-4D68-8BAE-BCBBC95DF1B8}"/>
              </a:ext>
            </a:extLst>
          </p:cNvPr>
          <p:cNvSpPr txBox="1"/>
          <p:nvPr/>
        </p:nvSpPr>
        <p:spPr>
          <a:xfrm>
            <a:off x="5886892" y="2567169"/>
            <a:ext cx="21225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sz="1600" dirty="0">
                <a:latin typeface="+mj-lt"/>
              </a:rPr>
              <a:t>saslušanje najviše dva puta;</a:t>
            </a:r>
          </a:p>
          <a:p>
            <a:pPr marL="285750" indent="-285750">
              <a:buFontTx/>
              <a:buChar char="-"/>
            </a:pPr>
            <a:r>
              <a:rPr lang="bs-Latn-BA" sz="1600" dirty="0">
                <a:latin typeface="+mj-lt"/>
              </a:rPr>
              <a:t>prisustvo pedagoga ili dr. stručnih osoba;</a:t>
            </a:r>
          </a:p>
          <a:p>
            <a:pPr marL="285750" indent="-285750">
              <a:buFontTx/>
              <a:buChar char="-"/>
            </a:pPr>
            <a:r>
              <a:rPr lang="bs-Latn-BA" sz="1600" dirty="0">
                <a:latin typeface="+mj-lt"/>
              </a:rPr>
              <a:t>obazrivo ponašanje;</a:t>
            </a:r>
          </a:p>
        </p:txBody>
      </p:sp>
    </p:spTree>
    <p:extLst>
      <p:ext uri="{BB962C8B-B14F-4D97-AF65-F5344CB8AC3E}">
        <p14:creationId xmlns:p14="http://schemas.microsoft.com/office/powerpoint/2010/main" val="3949052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ght Yellow Desktop Backgrounds HD (With images) | Backgrounds ...">
            <a:extLst>
              <a:ext uri="{FF2B5EF4-FFF2-40B4-BE49-F238E27FC236}">
                <a16:creationId xmlns:a16="http://schemas.microsoft.com/office/drawing/2014/main" id="{1E3DDF0E-0326-4602-AE66-2AEFBF16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F09FA3C-8AA9-4B15-85C1-44DF4B048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4345173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B0133E2F-CDB7-421F-86A8-AAD48303EFEE}"/>
              </a:ext>
            </a:extLst>
          </p:cNvPr>
          <p:cNvSpPr txBox="1"/>
          <p:nvPr/>
        </p:nvSpPr>
        <p:spPr>
          <a:xfrm>
            <a:off x="-233920" y="109608"/>
            <a:ext cx="717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ŠTA JE SA NAČELOM NEPOSREDNOG IZVOĐENJA DOKAZA?</a:t>
            </a:r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72161CC5-F7E5-422D-9ECB-980838FF52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3903290"/>
              </p:ext>
            </p:extLst>
          </p:nvPr>
        </p:nvGraphicFramePr>
        <p:xfrm>
          <a:off x="1063256" y="794609"/>
          <a:ext cx="838554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kstniOkvir 7">
            <a:extLst>
              <a:ext uri="{FF2B5EF4-FFF2-40B4-BE49-F238E27FC236}">
                <a16:creationId xmlns:a16="http://schemas.microsoft.com/office/drawing/2014/main" id="{45E31E17-E3C9-4173-A819-367C8020ED48}"/>
              </a:ext>
            </a:extLst>
          </p:cNvPr>
          <p:cNvSpPr txBox="1"/>
          <p:nvPr/>
        </p:nvSpPr>
        <p:spPr>
          <a:xfrm>
            <a:off x="0" y="1873447"/>
            <a:ext cx="254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OSNOVNO PRAVILO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F6E0DEF-A7A9-46F9-82CD-75241A0D8768}"/>
              </a:ext>
            </a:extLst>
          </p:cNvPr>
          <p:cNvSpPr txBox="1"/>
          <p:nvPr/>
        </p:nvSpPr>
        <p:spPr>
          <a:xfrm>
            <a:off x="0" y="3861735"/>
            <a:ext cx="254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IZUZETAK</a:t>
            </a:r>
          </a:p>
        </p:txBody>
      </p:sp>
    </p:spTree>
    <p:extLst>
      <p:ext uri="{BB962C8B-B14F-4D97-AF65-F5344CB8AC3E}">
        <p14:creationId xmlns:p14="http://schemas.microsoft.com/office/powerpoint/2010/main" val="2903488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sk | Free Vectors, Stock Photos &amp; PSD">
            <a:extLst>
              <a:ext uri="{FF2B5EF4-FFF2-40B4-BE49-F238E27FC236}">
                <a16:creationId xmlns:a16="http://schemas.microsoft.com/office/drawing/2014/main" id="{E330B09C-9C81-47AD-A0D4-673B09E24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FF8BD44-EDD2-4DFE-A18A-6935C35E5E06}"/>
              </a:ext>
            </a:extLst>
          </p:cNvPr>
          <p:cNvSpPr txBox="1"/>
          <p:nvPr/>
        </p:nvSpPr>
        <p:spPr>
          <a:xfrm>
            <a:off x="1541721" y="1563075"/>
            <a:ext cx="572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000" b="1" dirty="0"/>
              <a:t>SMJERNICE U SVRHU LAKŠE </a:t>
            </a:r>
            <a:br>
              <a:rPr lang="bs-Latn-BA" sz="2000" b="1" dirty="0"/>
            </a:br>
            <a:r>
              <a:rPr lang="bs-Latn-BA" sz="2000" b="1" dirty="0"/>
              <a:t>PRIPREME ISPITA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A26AA26A-979A-43A1-85A3-FFF81E078E87}"/>
              </a:ext>
            </a:extLst>
          </p:cNvPr>
          <p:cNvSpPr txBox="1"/>
          <p:nvPr/>
        </p:nvSpPr>
        <p:spPr>
          <a:xfrm>
            <a:off x="1424763" y="2691568"/>
            <a:ext cx="77192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dirty="0"/>
              <a:t>Osnovne karakteristike Ugovora iz Maastrichta.</a:t>
            </a:r>
          </a:p>
          <a:p>
            <a:pPr marL="285750" indent="-285750">
              <a:buFontTx/>
              <a:buChar char="-"/>
            </a:pPr>
            <a:r>
              <a:rPr lang="bs-Latn-BA" dirty="0"/>
              <a:t>Odnos između Ugovora Evropske unije i okvirnih odluka.</a:t>
            </a:r>
          </a:p>
          <a:p>
            <a:pPr marL="285750" indent="-285750">
              <a:buFontTx/>
              <a:buChar char="-"/>
            </a:pPr>
            <a:r>
              <a:rPr lang="bs-Latn-BA" dirty="0"/>
              <a:t>Osnovne karakteristike Okvirne odluke 2001/220.</a:t>
            </a:r>
          </a:p>
          <a:p>
            <a:pPr marL="285750" indent="-285750">
              <a:buFontTx/>
              <a:buChar char="-"/>
            </a:pPr>
            <a:r>
              <a:rPr lang="bs-Latn-BA" dirty="0"/>
              <a:t>Kako Okvirna odluka tretira žrtvu?</a:t>
            </a:r>
          </a:p>
          <a:p>
            <a:pPr marL="285750" indent="-285750">
              <a:buFontTx/>
              <a:buChar char="-"/>
            </a:pPr>
            <a:r>
              <a:rPr lang="bs-Latn-BA" dirty="0"/>
              <a:t>Osnovne karakteristike Direktive 2012/29.</a:t>
            </a:r>
          </a:p>
          <a:p>
            <a:pPr marL="285750" indent="-285750">
              <a:buFontTx/>
              <a:buChar char="-"/>
            </a:pPr>
            <a:r>
              <a:rPr lang="bs-Latn-BA" dirty="0"/>
              <a:t>Kako ZKP FBiH tretira žrtvu u krivičnom postupku?</a:t>
            </a:r>
          </a:p>
          <a:p>
            <a:pPr marL="285750" indent="-285750">
              <a:buFontTx/>
              <a:buChar char="-"/>
            </a:pPr>
            <a:r>
              <a:rPr lang="bs-Latn-BA" dirty="0"/>
              <a:t>Kako ZZPDM FBiH štiti maloljetne žrtve krivičnog djela?</a:t>
            </a:r>
          </a:p>
        </p:txBody>
      </p:sp>
    </p:spTree>
    <p:extLst>
      <p:ext uri="{BB962C8B-B14F-4D97-AF65-F5344CB8AC3E}">
        <p14:creationId xmlns:p14="http://schemas.microsoft.com/office/powerpoint/2010/main" val="36737624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60DDFD48-A463-4690-87D1-F147766A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E23F4F5A-1090-4DDC-9339-25F89FEF4932}"/>
              </a:ext>
            </a:extLst>
          </p:cNvPr>
          <p:cNvSpPr txBox="1"/>
          <p:nvPr/>
        </p:nvSpPr>
        <p:spPr>
          <a:xfrm>
            <a:off x="1607553" y="706865"/>
            <a:ext cx="57486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 NA PAŽNJI I STRPLJIVOSTI!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891D0385-002A-4275-9B68-C2CD7D96B95F}"/>
              </a:ext>
            </a:extLst>
          </p:cNvPr>
          <p:cNvSpPr txBox="1"/>
          <p:nvPr/>
        </p:nvSpPr>
        <p:spPr>
          <a:xfrm>
            <a:off x="1095151" y="1848736"/>
            <a:ext cx="6953693" cy="1446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s-Latn-BA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FBA88D1-C6E8-4DA5-88B9-7F00EDA3FDC8}"/>
              </a:ext>
            </a:extLst>
          </p:cNvPr>
          <p:cNvSpPr txBox="1"/>
          <p:nvPr/>
        </p:nvSpPr>
        <p:spPr>
          <a:xfrm>
            <a:off x="2137676" y="4101651"/>
            <a:ext cx="4522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 – 19 </a:t>
            </a:r>
          </a:p>
        </p:txBody>
      </p:sp>
      <p:pic>
        <p:nvPicPr>
          <p:cNvPr id="3074" name="Picture 2" descr="Coronavirus Texas: Montgomery Co. issuing 'Stay Home' order ...">
            <a:extLst>
              <a:ext uri="{FF2B5EF4-FFF2-40B4-BE49-F238E27FC236}">
                <a16:creationId xmlns:a16="http://schemas.microsoft.com/office/drawing/2014/main" id="{83D0033F-BCFC-4894-B998-3F7060FFF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029" y="1848736"/>
            <a:ext cx="4631719" cy="2411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965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>
            <a:extLst>
              <a:ext uri="{FF2B5EF4-FFF2-40B4-BE49-F238E27FC236}">
                <a16:creationId xmlns:a16="http://schemas.microsoft.com/office/drawing/2014/main" id="{61B859C7-5116-426A-8888-8294033BF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75051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354FFFB4-8E36-4718-A725-DE4AAE7B3723}"/>
              </a:ext>
            </a:extLst>
          </p:cNvPr>
          <p:cNvSpPr txBox="1"/>
          <p:nvPr/>
        </p:nvSpPr>
        <p:spPr>
          <a:xfrm>
            <a:off x="396949" y="173956"/>
            <a:ext cx="5380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ČINJENIČNO STANJE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80BB9FB-EE28-4798-AF27-C316D34BA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49" y="1027813"/>
            <a:ext cx="5380074" cy="400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1CB56B4-84ED-4FAC-B3B0-48BB3E627603}"/>
              </a:ext>
            </a:extLst>
          </p:cNvPr>
          <p:cNvSpPr txBox="1"/>
          <p:nvPr/>
        </p:nvSpPr>
        <p:spPr>
          <a:xfrm>
            <a:off x="212651" y="1486685"/>
            <a:ext cx="31826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sz="2000" b="1" dirty="0"/>
              <a:t>Postupak je pokrenut pred Tribunale di Firenze.</a:t>
            </a:r>
          </a:p>
          <a:p>
            <a:pPr marL="285750" indent="-285750">
              <a:buFontTx/>
              <a:buChar char="-"/>
            </a:pPr>
            <a:endParaRPr lang="bs-Latn-BA" sz="2000" dirty="0"/>
          </a:p>
          <a:p>
            <a:pPr marL="285750" indent="-285750">
              <a:buFontTx/>
              <a:buChar char="-"/>
            </a:pPr>
            <a:r>
              <a:rPr lang="bs-Latn-BA" sz="2000" dirty="0"/>
              <a:t>Kako to izgleda krivični postupak prema odredbama italijanskog Zakona o krivičnom postupku?</a:t>
            </a:r>
          </a:p>
          <a:p>
            <a:endParaRPr lang="bs-Latn-BA" sz="2000" dirty="0"/>
          </a:p>
        </p:txBody>
      </p:sp>
    </p:spTree>
    <p:extLst>
      <p:ext uri="{BB962C8B-B14F-4D97-AF65-F5344CB8AC3E}">
        <p14:creationId xmlns:p14="http://schemas.microsoft.com/office/powerpoint/2010/main" val="1449140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959C72-9886-4D56-A6E5-3A8C7FA70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119" y="287179"/>
            <a:ext cx="6751111" cy="725349"/>
          </a:xfrm>
        </p:spPr>
        <p:txBody>
          <a:bodyPr/>
          <a:lstStyle/>
          <a:p>
            <a:pPr algn="ctr"/>
            <a:r>
              <a:rPr lang="bs-Latn-BA" b="1" dirty="0">
                <a:solidFill>
                  <a:schemeClr val="bg1"/>
                </a:solidFill>
              </a:rPr>
              <a:t>Krivični postupak u Italiji</a:t>
            </a:r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1AA9A199-B276-4E03-8429-10837DB345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824654"/>
              </p:ext>
            </p:extLst>
          </p:nvPr>
        </p:nvGraphicFramePr>
        <p:xfrm>
          <a:off x="163033" y="1161385"/>
          <a:ext cx="8732874" cy="360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3025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>
            <a:extLst>
              <a:ext uri="{FF2B5EF4-FFF2-40B4-BE49-F238E27FC236}">
                <a16:creationId xmlns:a16="http://schemas.microsoft.com/office/drawing/2014/main" id="{61B859C7-5116-426A-8888-8294033BF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75051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354FFFB4-8E36-4718-A725-DE4AAE7B3723}"/>
              </a:ext>
            </a:extLst>
          </p:cNvPr>
          <p:cNvSpPr txBox="1"/>
          <p:nvPr/>
        </p:nvSpPr>
        <p:spPr>
          <a:xfrm>
            <a:off x="396949" y="173956"/>
            <a:ext cx="5380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ČINJENIČNO STANJE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07C1DAA4-960B-4381-84FF-7150FED5A2A6}"/>
              </a:ext>
            </a:extLst>
          </p:cNvPr>
          <p:cNvSpPr txBox="1"/>
          <p:nvPr/>
        </p:nvSpPr>
        <p:spPr>
          <a:xfrm>
            <a:off x="184298" y="1221415"/>
            <a:ext cx="8598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Latn-BA" sz="2000" dirty="0"/>
              <a:t>august 2001. godine tužitelj traži od suda u </a:t>
            </a:r>
            <a:r>
              <a:rPr lang="bs-Latn-BA" sz="2000" b="1" u="sng" dirty="0"/>
              <a:t>istražnom postupku </a:t>
            </a:r>
            <a:r>
              <a:rPr lang="bs-Latn-BA" sz="2000" dirty="0"/>
              <a:t>da uzme u </a:t>
            </a:r>
            <a:r>
              <a:rPr lang="bs-Latn-BA" sz="2000" b="0" i="0" u="none" strike="noStrike" baseline="0" dirty="0">
                <a:solidFill>
                  <a:srgbClr val="000000"/>
                </a:solidFill>
              </a:rPr>
              <a:t>obzir </a:t>
            </a:r>
            <a:r>
              <a:rPr lang="bs-Latn-BA" sz="2000" b="1" i="0" u="none" strike="noStrike" baseline="0" dirty="0">
                <a:solidFill>
                  <a:srgbClr val="000000"/>
                </a:solidFill>
              </a:rPr>
              <a:t>iskaze osmero djece, kao svjedoka i žrtava krivičnih djela.</a:t>
            </a:r>
          </a:p>
          <a:p>
            <a:pPr marL="285750" indent="-285750">
              <a:buFontTx/>
              <a:buChar char="-"/>
            </a:pPr>
            <a:endParaRPr lang="bs-Latn-BA" sz="2000" b="1" i="0" u="none" strike="noStrike" baseline="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bs-Latn-BA" sz="2000" b="1" dirty="0">
                <a:solidFill>
                  <a:srgbClr val="000000"/>
                </a:solidFill>
              </a:rPr>
              <a:t>Zbog čega tužitelj ne može čekati glavnu raspravu?</a:t>
            </a:r>
            <a:endParaRPr lang="bs-Latn-BA" sz="2000" b="1" dirty="0"/>
          </a:p>
        </p:txBody>
      </p:sp>
      <p:sp>
        <p:nvSpPr>
          <p:cNvPr id="4" name="Strelica: zakrivljeno ulijevo 3">
            <a:extLst>
              <a:ext uri="{FF2B5EF4-FFF2-40B4-BE49-F238E27FC236}">
                <a16:creationId xmlns:a16="http://schemas.microsoft.com/office/drawing/2014/main" id="{B91CA6A1-D19D-4D77-9FDF-E698E6E9CB19}"/>
              </a:ext>
            </a:extLst>
          </p:cNvPr>
          <p:cNvSpPr/>
          <p:nvPr/>
        </p:nvSpPr>
        <p:spPr>
          <a:xfrm>
            <a:off x="7147736" y="2263702"/>
            <a:ext cx="1276793" cy="2263642"/>
          </a:xfrm>
          <a:prstGeom prst="curved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65BA83F-071C-48E6-B363-33FB77B1CFC0}"/>
              </a:ext>
            </a:extLst>
          </p:cNvPr>
          <p:cNvSpPr txBox="1"/>
          <p:nvPr/>
        </p:nvSpPr>
        <p:spPr>
          <a:xfrm>
            <a:off x="747825" y="3153318"/>
            <a:ext cx="5837274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s-Latn-BA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“iznošenje dokaza se </a:t>
            </a:r>
            <a:r>
              <a:rPr lang="bs-Latn-BA" sz="1800" b="1" i="1" u="sng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ne može odgoditi </a:t>
            </a:r>
            <a:r>
              <a:rPr lang="bs-Latn-BA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do samog suđenja odnosno kontradiktorne rasprave zato što su </a:t>
            </a:r>
            <a:r>
              <a:rPr lang="bs-Latn-BA" sz="1800" b="1" i="1" u="sng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svjedoci iznimno mladi </a:t>
            </a:r>
            <a:r>
              <a:rPr lang="bs-Latn-BA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 zbog neizbježne </a:t>
            </a:r>
            <a:r>
              <a:rPr lang="bs-Latn-BA" sz="1800" b="1" i="1" u="sng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promjene psihološkog stanja svjedoka, </a:t>
            </a:r>
            <a:r>
              <a:rPr lang="bs-Latn-BA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 moguće psihološke represije.” </a:t>
            </a:r>
            <a:endParaRPr lang="bs-Latn-BA" sz="1800" dirty="0"/>
          </a:p>
          <a:p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1494892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>
            <a:extLst>
              <a:ext uri="{FF2B5EF4-FFF2-40B4-BE49-F238E27FC236}">
                <a16:creationId xmlns:a16="http://schemas.microsoft.com/office/drawing/2014/main" id="{61B859C7-5116-426A-8888-8294033BF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085"/>
            <a:ext cx="9144000" cy="4175051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354FFFB4-8E36-4718-A725-DE4AAE7B3723}"/>
              </a:ext>
            </a:extLst>
          </p:cNvPr>
          <p:cNvSpPr txBox="1"/>
          <p:nvPr/>
        </p:nvSpPr>
        <p:spPr>
          <a:xfrm>
            <a:off x="201006" y="20290"/>
            <a:ext cx="5380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ZAHTJEVI TUŽITELJA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Chalkboard">
                <a:extLst>
                  <a:ext uri="{FF2B5EF4-FFF2-40B4-BE49-F238E27FC236}">
                    <a16:creationId xmlns:a16="http://schemas.microsoft.com/office/drawing/2014/main" id="{4F43F6B5-C378-433D-B070-240D6B3E57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1171809"/>
                  </p:ext>
                </p:extLst>
              </p:nvPr>
            </p:nvGraphicFramePr>
            <p:xfrm>
              <a:off x="-1425176" y="946542"/>
              <a:ext cx="10264375" cy="434021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264375" cy="4340214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71227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Chalkboard">
                <a:extLst>
                  <a:ext uri="{FF2B5EF4-FFF2-40B4-BE49-F238E27FC236}">
                    <a16:creationId xmlns:a16="http://schemas.microsoft.com/office/drawing/2014/main" id="{4F43F6B5-C378-433D-B070-240D6B3E57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425176" y="946542"/>
                <a:ext cx="10264375" cy="4340214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kstniOkvir 23">
            <a:extLst>
              <a:ext uri="{FF2B5EF4-FFF2-40B4-BE49-F238E27FC236}">
                <a16:creationId xmlns:a16="http://schemas.microsoft.com/office/drawing/2014/main" id="{D91AE3EA-9763-4B58-A7D5-9943BFFCD70B}"/>
              </a:ext>
            </a:extLst>
          </p:cNvPr>
          <p:cNvSpPr txBox="1"/>
          <p:nvPr/>
        </p:nvSpPr>
        <p:spPr>
          <a:xfrm>
            <a:off x="2338238" y="1454026"/>
            <a:ext cx="2737546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bs-Latn-BA" sz="2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PRIKUPITI DOKAZE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BD01AAB2-100A-4D45-8AD5-FF40A4BE617F}"/>
              </a:ext>
            </a:extLst>
          </p:cNvPr>
          <p:cNvSpPr txBox="1"/>
          <p:nvPr/>
        </p:nvSpPr>
        <p:spPr>
          <a:xfrm>
            <a:off x="1420309" y="1838348"/>
            <a:ext cx="559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bg1"/>
                </a:solidFill>
                <a:cs typeface="Courier New" panose="02070309020205020404" pitchFamily="49" charset="0"/>
              </a:rPr>
              <a:t>Prisustvo stručnih osoba (pedagog);</a:t>
            </a:r>
          </a:p>
          <a:p>
            <a:r>
              <a:rPr lang="bs-Latn-BA" sz="2400" dirty="0">
                <a:solidFill>
                  <a:schemeClr val="bg1"/>
                </a:solidFill>
                <a:cs typeface="Courier New" panose="02070309020205020404" pitchFamily="49" charset="0"/>
              </a:rPr>
              <a:t>Saslušanje u posebnim ustanovama;</a:t>
            </a:r>
          </a:p>
          <a:p>
            <a:r>
              <a:rPr lang="bs-Latn-BA" sz="2400" dirty="0">
                <a:solidFill>
                  <a:schemeClr val="bg1"/>
                </a:solidFill>
                <a:cs typeface="Courier New" panose="02070309020205020404" pitchFamily="49" charset="0"/>
              </a:rPr>
              <a:t>Zaštititi mir i privatnost maloljetnika</a:t>
            </a:r>
          </a:p>
        </p:txBody>
      </p:sp>
      <p:pic>
        <p:nvPicPr>
          <p:cNvPr id="18434" name="Picture 2" descr="Triangle Background clipart - Yellow, Text, Line, transparent clip art">
            <a:extLst>
              <a:ext uri="{FF2B5EF4-FFF2-40B4-BE49-F238E27FC236}">
                <a16:creationId xmlns:a16="http://schemas.microsoft.com/office/drawing/2014/main" id="{CC067A84-BDB4-483A-A938-2D7B94F31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837" y="312677"/>
            <a:ext cx="2326238" cy="232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5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>
            <a:extLst>
              <a:ext uri="{FF2B5EF4-FFF2-40B4-BE49-F238E27FC236}">
                <a16:creationId xmlns:a16="http://schemas.microsoft.com/office/drawing/2014/main" id="{61B859C7-5116-426A-8888-8294033BF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085"/>
            <a:ext cx="9144000" cy="417505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9313EE2D-8CCB-4924-8397-6C7081583079}"/>
              </a:ext>
            </a:extLst>
          </p:cNvPr>
          <p:cNvSpPr txBox="1"/>
          <p:nvPr/>
        </p:nvSpPr>
        <p:spPr>
          <a:xfrm>
            <a:off x="150205" y="0"/>
            <a:ext cx="5380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ČINJENIČNO STANJE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AE4C9C78-E425-41E0-BD4A-BF3160D1DAB8}"/>
              </a:ext>
            </a:extLst>
          </p:cNvPr>
          <p:cNvSpPr txBox="1"/>
          <p:nvPr/>
        </p:nvSpPr>
        <p:spPr>
          <a:xfrm>
            <a:off x="150205" y="1129398"/>
            <a:ext cx="88486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s-Latn-BA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Sud u istražnom postupku smatra da on mora </a:t>
            </a:r>
            <a:r>
              <a:rPr lang="bs-Latn-BA" sz="20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“tumačiti svoje nacionalno pravo s obzirom na tekst i svrhu odredaba Zajednice”.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s-Latn-BA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Donosi odluku kako samo u slučaju učinjenja seksualnih krivičnih djela može se </a:t>
            </a:r>
            <a:r>
              <a:rPr lang="bs-Latn-BA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pokrenuti postupak za ranije iznošenje dokaza, odnosno njihovo prikupljanje i utvrđivanje.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s-Latn-BA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Javilo se pitanje </a:t>
            </a:r>
            <a:r>
              <a:rPr lang="bs-Latn-BA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(ne)usklađenosti italijanskog krivičnog </a:t>
            </a:r>
            <a:br>
              <a:rPr lang="bs-Latn-BA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bs-Latn-BA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zakonodavstva sa odredbama Evropske unije, konkretno sa </a:t>
            </a:r>
            <a:br>
              <a:rPr lang="bs-Latn-BA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bs-Latn-BA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odredbama Okvirne odluke 2001/220.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s-Latn-BA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bs-Latn-BA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ud </a:t>
            </a:r>
            <a:r>
              <a:rPr lang="bs-Latn-BA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prekida postupak </a:t>
            </a:r>
            <a:r>
              <a:rPr lang="bs-Latn-BA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 traži od Suda Evropske unije </a:t>
            </a:r>
            <a:br>
              <a:rPr lang="bs-Latn-BA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bs-Latn-BA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da odluči o području primjene Okvirne odluke 2001/220.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bs-Latn-BA" sz="2000" dirty="0"/>
          </a:p>
        </p:txBody>
      </p:sp>
      <p:pic>
        <p:nvPicPr>
          <p:cNvPr id="8194" name="Picture 2" descr="Help transparent hand, Picture #1101802 giving hands png">
            <a:extLst>
              <a:ext uri="{FF2B5EF4-FFF2-40B4-BE49-F238E27FC236}">
                <a16:creationId xmlns:a16="http://schemas.microsoft.com/office/drawing/2014/main" id="{03244D12-9ACC-43C7-890C-0214A13DE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77013">
            <a:off x="5897358" y="2573778"/>
            <a:ext cx="3510268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567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2811</Words>
  <Application>Microsoft Office PowerPoint</Application>
  <PresentationFormat>On-screen Show (16:9)</PresentationFormat>
  <Paragraphs>298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Bahnschrift Light</vt:lpstr>
      <vt:lpstr>Bradley Hand ITC</vt:lpstr>
      <vt:lpstr>Calibri</vt:lpstr>
      <vt:lpstr>Courier New</vt:lpstr>
      <vt:lpstr>Ink Free</vt:lpstr>
      <vt:lpstr>Times New Roman</vt:lpstr>
      <vt:lpstr>Wingdings</vt:lpstr>
      <vt:lpstr>Office Theme</vt:lpstr>
      <vt:lpstr>PowerPoint Presentation</vt:lpstr>
      <vt:lpstr>Ugovor iz Maastrichta</vt:lpstr>
      <vt:lpstr>Prikaz prezentacije</vt:lpstr>
      <vt:lpstr>PowerPoint Presentation</vt:lpstr>
      <vt:lpstr>PowerPoint Presentation</vt:lpstr>
      <vt:lpstr>Krivični postupak u Italiji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SUD EVROPSKE UNIJE „Repetitio est mater studiorum.“</vt:lpstr>
      <vt:lpstr>SUD EVROPSKE UNIJE „Repetitio est mater studiorum.“</vt:lpstr>
      <vt:lpstr>PowerPoint Presentation</vt:lpstr>
      <vt:lpstr>SUKOB NADLEŽNOSTI ZAKONODAVNIH ODREDBI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2020-05-09T06:53:11Z</dcterms:modified>
</cp:coreProperties>
</file>