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5"/>
  </p:notesMasterIdLst>
  <p:handoutMasterIdLst>
    <p:handoutMasterId r:id="rId26"/>
  </p:handoutMasterIdLst>
  <p:sldIdLst>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2" r:id="rId19"/>
    <p:sldId id="283" r:id="rId20"/>
    <p:sldId id="284" r:id="rId21"/>
    <p:sldId id="285" r:id="rId22"/>
    <p:sldId id="286" r:id="rId23"/>
    <p:sldId id="28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549C02-DE27-475A-B2C9-7DEAC8BB0C6E}" v="4076" dt="2020-05-03T17:53:08.982"/>
  </p1510:revLst>
</p1510:revInfo>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660" y="72"/>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91099-7EBE-4D12-B880-CCA6B38B92A6}" type="datetimeFigureOut">
              <a:rPr lang="en-US" smtClean="0"/>
              <a:pPr/>
              <a:t>5/11/2020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A36C10-A9D4-4995-9BAF-95FBD77A724B}" type="slidenum">
              <a:rPr lang="en-US" smtClean="0"/>
              <a:pPr/>
              <a:t>‹#›</a:t>
            </a:fld>
            <a:endParaRPr lang="en-US"/>
          </a:p>
        </p:txBody>
      </p:sp>
    </p:spTree>
    <p:extLst>
      <p:ext uri="{BB962C8B-B14F-4D97-AF65-F5344CB8AC3E}">
        <p14:creationId xmlns:p14="http://schemas.microsoft.com/office/powerpoint/2010/main" val="250921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F4299-1721-48C6-878D-74296BE00D21}" type="datetimeFigureOut">
              <a:rPr lang="en-US" smtClean="0"/>
              <a:pPr/>
              <a:t>5/11/2020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EF9EC-8318-4FF6-847E-A85BBD2B7E49}" type="slidenum">
              <a:rPr lang="en-US" smtClean="0"/>
              <a:pPr/>
              <a:t>‹#›</a:t>
            </a:fld>
            <a:endParaRPr lang="en-US"/>
          </a:p>
        </p:txBody>
      </p:sp>
    </p:spTree>
    <p:extLst>
      <p:ext uri="{BB962C8B-B14F-4D97-AF65-F5344CB8AC3E}">
        <p14:creationId xmlns:p14="http://schemas.microsoft.com/office/powerpoint/2010/main" val="22831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61254"/>
            <a:ext cx="8226490" cy="3083767"/>
          </a:xfrm>
        </p:spPr>
        <p:txBody>
          <a:bodyPr anchor="b">
            <a:normAutofit/>
          </a:bodyPr>
          <a:lstStyle>
            <a:lvl1pPr algn="l">
              <a:lnSpc>
                <a:spcPct val="80000"/>
              </a:lnSpc>
              <a:defRPr sz="72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609600" y="3345021"/>
            <a:ext cx="8229600" cy="1371600"/>
          </a:xfrm>
        </p:spPr>
        <p:txBody>
          <a:bodyPr/>
          <a:lstStyle>
            <a:lvl1pPr marL="0" indent="0" algn="l">
              <a:spcBef>
                <a:spcPts val="1200"/>
              </a:spcBef>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F79E80-105D-4CD8-AF07-4CEB9B9063CC}" type="datetime1">
              <a:rPr lang="en-US" smtClean="0"/>
              <a:pPr/>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2648" y="265176"/>
            <a:ext cx="8229600" cy="3081528"/>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612648" y="3346704"/>
            <a:ext cx="8229600" cy="1371600"/>
          </a:xfrm>
        </p:spPr>
        <p:txBody>
          <a:bodyPr/>
          <a:lstStyle>
            <a:lvl1pPr marL="0" indent="0">
              <a:spcBef>
                <a:spcPts val="120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059F2C64-0D63-44AF-997A-1B1FE1A96E19}" type="datetime1">
              <a:rPr lang="en-US" smtClean="0"/>
              <a:pPr/>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1"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24599"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93EA110-C81D-4C5F-84B3-B5F5E7416EB9}" type="datetime1">
              <a:rPr lang="en-US" smtClean="0"/>
              <a:pPr/>
              <a:t>5/11/2020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84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8448" y="2331720"/>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276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27648" y="2331720"/>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8EC5ED-4C80-4726-926C-338D85485045}" type="datetime1">
              <a:rPr lang="en-US" smtClean="0"/>
              <a:pPr/>
              <a:t>5/11/2020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647976-C764-44D0-930D-1AC5846C8450}" type="datetime1">
              <a:rPr lang="en-US" smtClean="0"/>
              <a:pPr/>
              <a:t>5/11/2020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FA5702-ECF8-4274-B6BF-9D5EEBC26FE5}" type="datetime1">
              <a:rPr lang="en-US" smtClean="0"/>
              <a:pPr/>
              <a:t>5/11/2020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79330" y="457200"/>
            <a:ext cx="3603070" cy="155448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606490" y="685800"/>
            <a:ext cx="610222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979330" y="2101850"/>
            <a:ext cx="3603070" cy="182880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566C6A-A83C-4E27-990F-89F11F779CE0}" type="datetime1">
              <a:rPr lang="en-US" smtClean="0"/>
              <a:pPr/>
              <a:t>5/11/2020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82712" y="457200"/>
            <a:ext cx="3602736" cy="155448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0" y="-1"/>
            <a:ext cx="73152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982712" y="2101850"/>
            <a:ext cx="3602736" cy="1828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580562-E361-4901-81A9-DC99371C70DE}" type="datetime1">
              <a:rPr lang="en-US" smtClean="0"/>
              <a:pPr/>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50680" y="365125"/>
            <a:ext cx="1645920" cy="5811838"/>
          </a:xfrm>
        </p:spPr>
        <p:txBody>
          <a:bodyPr vert="eaVert"/>
          <a:lstStyle>
            <a:lvl1pPr>
              <a:defRPr/>
            </a:lvl1pPr>
          </a:lstStyle>
          <a:p>
            <a:r>
              <a:rPr lang="en-US" dirty="0"/>
              <a:t>Click to edit Master title style</a:t>
            </a:r>
          </a:p>
        </p:txBody>
      </p:sp>
      <p:sp>
        <p:nvSpPr>
          <p:cNvPr id="3" name="Vertical Text Placeholder 2"/>
          <p:cNvSpPr>
            <a:spLocks noGrp="1"/>
          </p:cNvSpPr>
          <p:nvPr>
            <p:ph type="body" orient="vert" idx="1"/>
          </p:nvPr>
        </p:nvSpPr>
        <p:spPr>
          <a:xfrm>
            <a:off x="1295400" y="365125"/>
            <a:ext cx="7624664"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3E088F-5C71-4C3B-A46F-E5E332BBC3D1}" type="datetime1">
              <a:rPr lang="en-US" smtClean="0"/>
              <a:pPr/>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62303"/>
            <a:ext cx="9601200" cy="106994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295400" y="1828799"/>
            <a:ext cx="9601200" cy="43481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419253" y="6385492"/>
            <a:ext cx="982047" cy="228600"/>
          </a:xfrm>
          <a:prstGeom prst="rect">
            <a:avLst/>
          </a:prstGeom>
        </p:spPr>
        <p:txBody>
          <a:bodyPr vert="horz" lIns="91440" tIns="45720" rIns="91440" bIns="45720" rtlCol="0" anchor="ctr"/>
          <a:lstStyle>
            <a:lvl1pPr algn="r">
              <a:defRPr sz="800">
                <a:solidFill>
                  <a:schemeClr val="accent1"/>
                </a:solidFill>
              </a:defRPr>
            </a:lvl1pPr>
          </a:lstStyle>
          <a:p>
            <a:fld id="{D14E86EA-95E3-4DA0-97E2-7D1BBAC51A0F}" type="datetime1">
              <a:rPr lang="en-US" smtClean="0"/>
              <a:pPr/>
              <a:t>5/11/2020</a:t>
            </a:fld>
            <a:endParaRPr lang="en-US"/>
          </a:p>
        </p:txBody>
      </p:sp>
      <p:sp>
        <p:nvSpPr>
          <p:cNvPr id="5" name="Footer Placeholder 4"/>
          <p:cNvSpPr>
            <a:spLocks noGrp="1"/>
          </p:cNvSpPr>
          <p:nvPr>
            <p:ph type="ftr" sz="quarter" idx="3"/>
          </p:nvPr>
        </p:nvSpPr>
        <p:spPr>
          <a:xfrm>
            <a:off x="609600" y="6385492"/>
            <a:ext cx="6099048" cy="228600"/>
          </a:xfrm>
          <a:prstGeom prst="rect">
            <a:avLst/>
          </a:prstGeom>
        </p:spPr>
        <p:txBody>
          <a:bodyPr vert="horz" lIns="91440" tIns="45720" rIns="91440" bIns="45720" rtlCol="0" anchor="ctr"/>
          <a:lstStyle>
            <a:lvl1pPr algn="l">
              <a:defRPr sz="800">
                <a:solidFill>
                  <a:schemeClr val="accent1"/>
                </a:solidFill>
              </a:defRPr>
            </a:lvl1pPr>
          </a:lstStyle>
          <a:p>
            <a:endParaRPr lang="en-US" dirty="0"/>
          </a:p>
        </p:txBody>
      </p:sp>
      <p:sp>
        <p:nvSpPr>
          <p:cNvPr id="6" name="Slide Number Placeholder 5"/>
          <p:cNvSpPr>
            <a:spLocks noGrp="1"/>
          </p:cNvSpPr>
          <p:nvPr>
            <p:ph type="sldNum" sz="quarter" idx="4"/>
          </p:nvPr>
        </p:nvSpPr>
        <p:spPr>
          <a:xfrm>
            <a:off x="10753532" y="6385492"/>
            <a:ext cx="828868" cy="228600"/>
          </a:xfrm>
          <a:prstGeom prst="rect">
            <a:avLst/>
          </a:prstGeom>
        </p:spPr>
        <p:txBody>
          <a:bodyPr vert="horz" lIns="91440" tIns="45720" rIns="91440" bIns="45720" rtlCol="0" anchor="ctr"/>
          <a:lstStyle>
            <a:lvl1pPr algn="r">
              <a:defRPr sz="800">
                <a:solidFill>
                  <a:schemeClr val="accent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hyperlink" Target="https://www.prisonstudies.org/sites/default/files/resources/downloads/inbrief_updateddec.2012.pdf" TargetMode="External"/><Relationship Id="rId3" Type="http://schemas.openxmlformats.org/officeDocument/2006/relationships/hyperlink" Target="https://www.giustizia.it/giustizia/it/mg_2_3_0_3.page" TargetMode="External"/><Relationship Id="rId7" Type="http://schemas.openxmlformats.org/officeDocument/2006/relationships/hyperlink" Target="https://www.theatlantic.com/international/archive/2013/09/why-scandinavian-prisons-are-superior/279949/" TargetMode="External"/><Relationship Id="rId12" Type="http://schemas.openxmlformats.org/officeDocument/2006/relationships/hyperlink" Target="https://hrcak.srce.hr/102860" TargetMode="External"/><Relationship Id="rId2" Type="http://schemas.openxmlformats.org/officeDocument/2006/relationships/hyperlink" Target="https://www.coe.int/en/web/portal" TargetMode="External"/><Relationship Id="rId1" Type="http://schemas.openxmlformats.org/officeDocument/2006/relationships/slideLayout" Target="../slideLayouts/slideLayout9.xml"/><Relationship Id="rId6" Type="http://schemas.openxmlformats.org/officeDocument/2006/relationships/hyperlink" Target="https://www.justice-ni.gov.uk/articles/education" TargetMode="External"/><Relationship Id="rId11" Type="http://schemas.openxmlformats.org/officeDocument/2006/relationships/hyperlink" Target="https://advokat-prnjavorac.com/zakoni/Evropska_konvencija_o_ljudskim_pravima_i_osnovnim_slobodama.pdf" TargetMode="External"/><Relationship Id="rId5" Type="http://schemas.openxmlformats.org/officeDocument/2006/relationships/hyperlink" Target="https://greece.greekreporter.com/2012/01/31/prisons-wont-take-any-more-inmates/" TargetMode="External"/><Relationship Id="rId10" Type="http://schemas.openxmlformats.org/officeDocument/2006/relationships/hyperlink" Target="http://www.artcultureprison.eu/" TargetMode="External"/><Relationship Id="rId4" Type="http://schemas.openxmlformats.org/officeDocument/2006/relationships/hyperlink" Target="https://www.dailyscandinavian.com/prison-life-in-scandinavia/" TargetMode="External"/><Relationship Id="rId9" Type="http://schemas.openxmlformats.org/officeDocument/2006/relationships/hyperlink" Target="https://www.justice-ni.gov.uk/articles/sport-and-recre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61254"/>
            <a:ext cx="8226490" cy="5217366"/>
          </a:xfrm>
        </p:spPr>
        <p:txBody>
          <a:bodyPr/>
          <a:lstStyle/>
          <a:p>
            <a:r>
              <a:rPr lang="en-US" sz="3600" dirty="0"/>
              <a:t>KOMPARATIVNI PRIKAZ TRETMANA ZATVORENIKA </a:t>
            </a:r>
            <a:r>
              <a:rPr lang="hr-HR" sz="3600" dirty="0"/>
              <a:t>KOD </a:t>
            </a:r>
            <a:r>
              <a:rPr lang="en-US" sz="3600" dirty="0"/>
              <a:t>ZEM</a:t>
            </a:r>
            <a:r>
              <a:rPr lang="hr-HR" sz="3600" dirty="0"/>
              <a:t>ALJA</a:t>
            </a:r>
            <a:r>
              <a:rPr lang="en-US" sz="3600" dirty="0"/>
              <a:t> ČLANICA EVROPSKE UNIJE SA ZEMLJAMA BLISKOG ISTOKA</a:t>
            </a:r>
            <a:br>
              <a:rPr lang="hr-HR" sz="3600" dirty="0"/>
            </a:br>
            <a:r>
              <a:rPr lang="hr-HR" sz="2800" dirty="0"/>
              <a:t>Radila: Nejra Selman</a:t>
            </a:r>
            <a:endParaRPr lang="en-US" sz="4400" dirty="0"/>
          </a:p>
        </p:txBody>
      </p:sp>
    </p:spTree>
    <p:extLst>
      <p:ext uri="{BB962C8B-B14F-4D97-AF65-F5344CB8AC3E}">
        <p14:creationId xmlns:p14="http://schemas.microsoft.com/office/powerpoint/2010/main" val="105187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ZEMLJE EU-DOKUMENTI KOJI DEFINIŠU TRETMAN ZATVORENIKA</a:t>
            </a:r>
          </a:p>
        </p:txBody>
      </p:sp>
      <p:sp>
        <p:nvSpPr>
          <p:cNvPr id="5" name="Rezervirano mjesto sadržaja 4">
            <a:extLst>
              <a:ext uri="{FF2B5EF4-FFF2-40B4-BE49-F238E27FC236}">
                <a16:creationId xmlns:a16="http://schemas.microsoft.com/office/drawing/2014/main" id="{9125B96D-63EA-45C8-A6E3-5849F1577A99}"/>
              </a:ext>
            </a:extLst>
          </p:cNvPr>
          <p:cNvSpPr>
            <a:spLocks noGrp="1"/>
          </p:cNvSpPr>
          <p:nvPr>
            <p:ph idx="1"/>
          </p:nvPr>
        </p:nvSpPr>
        <p:spPr/>
        <p:txBody>
          <a:bodyPr vert="horz" lIns="91440" tIns="45720" rIns="91440" bIns="45720" rtlCol="0" anchor="t">
            <a:normAutofit/>
          </a:bodyPr>
          <a:lstStyle/>
          <a:p>
            <a:r>
              <a:rPr lang="hr-HR" dirty="0"/>
              <a:t>1955.-Ženeva-Prvi kongres Ujedinjenih Naroda o prevenciji zločina</a:t>
            </a:r>
          </a:p>
          <a:p>
            <a:r>
              <a:rPr lang="hr-HR" dirty="0"/>
              <a:t>Standardna minimalna pravila za tretman zatvorenika</a:t>
            </a:r>
          </a:p>
          <a:p>
            <a:r>
              <a:rPr lang="hr-HR" dirty="0"/>
              <a:t>Prvi dokument za postupanje prema zatvorenicima</a:t>
            </a:r>
          </a:p>
          <a:p>
            <a:r>
              <a:rPr lang="hr-HR" dirty="0"/>
              <a:t>Obuhvata sve segmente života u </a:t>
            </a:r>
            <a:r>
              <a:rPr lang="hr-HR" dirty="0" err="1"/>
              <a:t>zatvoru:prehrana</a:t>
            </a:r>
            <a:r>
              <a:rPr lang="hr-HR" dirty="0"/>
              <a:t>, smještaj i zdravstvena njega</a:t>
            </a:r>
          </a:p>
          <a:p>
            <a:r>
              <a:rPr lang="hr-HR" dirty="0"/>
              <a:t>Evropska zatvorska pravila-EZP</a:t>
            </a:r>
          </a:p>
          <a:p>
            <a:r>
              <a:rPr lang="hr-HR" dirty="0"/>
              <a:t>Prvi put usvojena 1973. (Vijeće ministara EU)</a:t>
            </a:r>
          </a:p>
          <a:p>
            <a:r>
              <a:rPr lang="hr-HR" dirty="0"/>
              <a:t>Najnovija verzija:11.januar 2006.</a:t>
            </a:r>
          </a:p>
          <a:p>
            <a:pPr lvl="1"/>
            <a:r>
              <a:rPr lang="hr-HR" dirty="0"/>
              <a:t>EZP: način na koji zemlje članice EU formiraju svoj odgovor na pitanje </a:t>
            </a:r>
            <a:r>
              <a:rPr lang="hr-HR" dirty="0" err="1"/>
              <a:t>kriminmaliteta</a:t>
            </a:r>
          </a:p>
          <a:p>
            <a:endParaRPr lang="hr-HR" dirty="0"/>
          </a:p>
        </p:txBody>
      </p:sp>
    </p:spTree>
    <p:extLst>
      <p:ext uri="{BB962C8B-B14F-4D97-AF65-F5344CB8AC3E}">
        <p14:creationId xmlns:p14="http://schemas.microsoft.com/office/powerpoint/2010/main" val="334659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TEMELJNA NAČELA EZP</a:t>
            </a:r>
          </a:p>
        </p:txBody>
      </p:sp>
      <p:sp>
        <p:nvSpPr>
          <p:cNvPr id="4" name="Rezervirano mjesto sadržaja 3">
            <a:extLst>
              <a:ext uri="{FF2B5EF4-FFF2-40B4-BE49-F238E27FC236}">
                <a16:creationId xmlns:a16="http://schemas.microsoft.com/office/drawing/2014/main" id="{4018889C-155C-4052-8416-28981328C13B}"/>
              </a:ext>
            </a:extLst>
          </p:cNvPr>
          <p:cNvSpPr>
            <a:spLocks noGrp="1"/>
          </p:cNvSpPr>
          <p:nvPr>
            <p:ph idx="1"/>
          </p:nvPr>
        </p:nvSpPr>
        <p:spPr/>
        <p:txBody>
          <a:bodyPr vert="horz" lIns="91440" tIns="45720" rIns="91440" bIns="45720" rtlCol="0" anchor="t">
            <a:normAutofit/>
          </a:bodyPr>
          <a:lstStyle/>
          <a:p>
            <a:r>
              <a:rPr lang="hr-HR" dirty="0">
                <a:ea typeface="+mn-lt"/>
                <a:cs typeface="+mn-lt"/>
              </a:rPr>
              <a:t>   1. Sa svim osobama lišenima slobode postupat će se poštujući njihova ljudska prava</a:t>
            </a:r>
          </a:p>
          <a:p>
            <a:pPr algn="just"/>
            <a:r>
              <a:rPr lang="hr-HR" dirty="0">
                <a:ea typeface="+mn-lt"/>
                <a:cs typeface="+mn-lt"/>
              </a:rPr>
              <a:t> 2. Osobe lišene slobode zadržavaju sva prava, osim onih koja su im oduzeta osuđujućom odlukom ili odlukom na temelju koje se određuje pritvor u zakonom propisanom procesu. </a:t>
            </a:r>
          </a:p>
          <a:p>
            <a:pPr algn="just"/>
            <a:r>
              <a:rPr lang="hr-HR" dirty="0">
                <a:ea typeface="+mn-lt"/>
                <a:cs typeface="+mn-lt"/>
              </a:rPr>
              <a:t> 3. Ograničenja za osobe lišene slobode bit će svedena na minimum te će biti proporcionalna zakonskoj osnovi na temelju koje su određena. </a:t>
            </a:r>
            <a:endParaRPr lang="hr-HR" dirty="0"/>
          </a:p>
          <a:p>
            <a:pPr algn="just"/>
            <a:r>
              <a:rPr lang="hr-HR" dirty="0">
                <a:ea typeface="+mn-lt"/>
                <a:cs typeface="+mn-lt"/>
              </a:rPr>
              <a:t> 4. Nedostatak sredstava ne opravdava uvjete u zatvorima koji znače kršenje ljudskih prava. </a:t>
            </a:r>
            <a:endParaRPr lang="hr-HR" dirty="0"/>
          </a:p>
          <a:p>
            <a:pPr algn="just"/>
            <a:r>
              <a:rPr lang="hr-HR" dirty="0">
                <a:ea typeface="+mn-lt"/>
                <a:cs typeface="+mn-lt"/>
              </a:rPr>
              <a:t> 5. Život u zatvoru u najvećoj će mogućoj mjeri nalikovati pozitivnim oblicima života u društvu na slobodi. </a:t>
            </a:r>
            <a:endParaRPr lang="hr-HR" dirty="0"/>
          </a:p>
        </p:txBody>
      </p:sp>
    </p:spTree>
    <p:extLst>
      <p:ext uri="{BB962C8B-B14F-4D97-AF65-F5344CB8AC3E}">
        <p14:creationId xmlns:p14="http://schemas.microsoft.com/office/powerpoint/2010/main" val="6795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zervirano mjesto sadržaja 7">
            <a:extLst>
              <a:ext uri="{FF2B5EF4-FFF2-40B4-BE49-F238E27FC236}">
                <a16:creationId xmlns:a16="http://schemas.microsoft.com/office/drawing/2014/main" id="{C5FAB6B8-F82D-4696-BD24-C5D01CA36464}"/>
              </a:ext>
            </a:extLst>
          </p:cNvPr>
          <p:cNvSpPr>
            <a:spLocks noGrp="1"/>
          </p:cNvSpPr>
          <p:nvPr>
            <p:ph sz="half" idx="2"/>
          </p:nvPr>
        </p:nvSpPr>
        <p:spPr>
          <a:xfrm>
            <a:off x="1295400" y="1230087"/>
            <a:ext cx="9601199" cy="4946876"/>
          </a:xfrm>
        </p:spPr>
        <p:txBody>
          <a:bodyPr vert="horz" lIns="91440" tIns="45720" rIns="91440" bIns="45720" rtlCol="0" anchor="t">
            <a:normAutofit/>
          </a:bodyPr>
          <a:lstStyle/>
          <a:p>
            <a:pPr algn="just"/>
            <a:r>
              <a:rPr lang="hr-HR" dirty="0">
                <a:ea typeface="+mn-lt"/>
                <a:cs typeface="+mn-lt"/>
              </a:rPr>
              <a:t>6. Sa svakim oblikom lišenja slobode postupat će se na individualiziran način koji će pospješiti reintegraciju osoba lišenih slobode u društvenu zajednicu. </a:t>
            </a:r>
            <a:endParaRPr lang="hr-HR"/>
          </a:p>
          <a:p>
            <a:pPr algn="just"/>
            <a:r>
              <a:rPr lang="hr-HR" dirty="0">
                <a:ea typeface="+mn-lt"/>
                <a:cs typeface="+mn-lt"/>
              </a:rPr>
              <a:t>7. Poticat će se saradnja s vanjskim socijalnim službama te u najvećoj mogućoj mjeri uključivanje civilnog društva u zatvorski život. </a:t>
            </a:r>
            <a:endParaRPr lang="hr-HR"/>
          </a:p>
          <a:p>
            <a:r>
              <a:rPr lang="hr-HR" dirty="0">
                <a:ea typeface="+mn-lt"/>
                <a:cs typeface="+mn-lt"/>
              </a:rPr>
              <a:t> 8. Zaposlenici u zatvorima obavljaju važnu javnu službu zbog čega će njihov odabir  i uvjeti rada omogućivati održavanje visokih standarda u postupanju sa zatvorenicima.</a:t>
            </a:r>
          </a:p>
          <a:p>
            <a:r>
              <a:rPr lang="hr-HR" dirty="0">
                <a:ea typeface="+mn-lt"/>
                <a:cs typeface="+mn-lt"/>
              </a:rPr>
              <a:t>  9. Sve će zatvore redovno nadzirati vladine inspekcije i nezavisna </a:t>
            </a:r>
            <a:r>
              <a:rPr lang="hr-HR" dirty="0" err="1">
                <a:ea typeface="+mn-lt"/>
                <a:cs typeface="+mn-lt"/>
              </a:rPr>
              <a:t>posmatračka</a:t>
            </a:r>
            <a:r>
              <a:rPr lang="hr-HR" dirty="0">
                <a:ea typeface="+mn-lt"/>
                <a:cs typeface="+mn-lt"/>
              </a:rPr>
              <a:t> tijela.</a:t>
            </a:r>
            <a:endParaRPr lang="hr-HR" dirty="0"/>
          </a:p>
        </p:txBody>
      </p:sp>
    </p:spTree>
    <p:extLst>
      <p:ext uri="{BB962C8B-B14F-4D97-AF65-F5344CB8AC3E}">
        <p14:creationId xmlns:p14="http://schemas.microsoft.com/office/powerpoint/2010/main" val="76208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RAD,OBRAZOVANJE I SLOBODNO VRIJEME ZATVORENIKA</a:t>
            </a:r>
          </a:p>
        </p:txBody>
      </p:sp>
      <p:sp>
        <p:nvSpPr>
          <p:cNvPr id="16" name="Rezervirano mjesto sadržaja 15">
            <a:extLst>
              <a:ext uri="{FF2B5EF4-FFF2-40B4-BE49-F238E27FC236}">
                <a16:creationId xmlns:a16="http://schemas.microsoft.com/office/drawing/2014/main" id="{065D259D-C6ED-42B3-8BDE-1306B9647500}"/>
              </a:ext>
            </a:extLst>
          </p:cNvPr>
          <p:cNvSpPr>
            <a:spLocks noGrp="1"/>
          </p:cNvSpPr>
          <p:nvPr>
            <p:ph sz="half" idx="1"/>
          </p:nvPr>
        </p:nvSpPr>
        <p:spPr>
          <a:xfrm>
            <a:off x="1295401" y="1828800"/>
            <a:ext cx="9710056" cy="4631191"/>
          </a:xfrm>
        </p:spPr>
        <p:txBody>
          <a:bodyPr vert="horz" lIns="91440" tIns="45720" rIns="91440" bIns="45720" rtlCol="0" anchor="t">
            <a:normAutofit fontScale="85000" lnSpcReduction="20000"/>
          </a:bodyPr>
          <a:lstStyle/>
          <a:p>
            <a:r>
              <a:rPr lang="hr-HR" dirty="0"/>
              <a:t>  RAD</a:t>
            </a:r>
          </a:p>
          <a:p>
            <a:r>
              <a:rPr lang="hr-HR" dirty="0"/>
              <a:t>Uloga rada u tretmanu zatvorenika velika je te ima nekoliko funkcija:</a:t>
            </a:r>
          </a:p>
          <a:p>
            <a:r>
              <a:rPr lang="hr-HR" dirty="0"/>
              <a:t> povećanje stope zaposlenja bivših zatvorenika kroz stvaranje radnog iskustva i razvijanje vještina,</a:t>
            </a:r>
          </a:p>
          <a:p>
            <a:r>
              <a:rPr lang="hr-HR" dirty="0"/>
              <a:t> razvijanje radnih navika te</a:t>
            </a:r>
          </a:p>
          <a:p>
            <a:r>
              <a:rPr lang="hr-HR" dirty="0"/>
              <a:t> stjecanje </a:t>
            </a:r>
            <a:r>
              <a:rPr lang="hr-HR" dirty="0" err="1"/>
              <a:t>finansijskih</a:t>
            </a:r>
            <a:r>
              <a:rPr lang="hr-HR" dirty="0"/>
              <a:t> resursa za svoje potrebe. </a:t>
            </a:r>
          </a:p>
          <a:p>
            <a:r>
              <a:rPr lang="hr-HR" dirty="0"/>
              <a:t>Italija: rad izravno za zatvor ili za privatnu kompaniju</a:t>
            </a:r>
          </a:p>
          <a:p>
            <a:r>
              <a:rPr lang="hr-HR" dirty="0">
                <a:ea typeface="+mn-lt"/>
                <a:cs typeface="+mn-lt"/>
              </a:rPr>
              <a:t> rad obavezan (osim opravdanih razloga koji se utvrđuju individualno) </a:t>
            </a:r>
          </a:p>
          <a:p>
            <a:r>
              <a:rPr lang="hr-HR" dirty="0">
                <a:ea typeface="+mn-lt"/>
                <a:cs typeface="+mn-lt"/>
              </a:rPr>
              <a:t> administracija dužna organizirati (i u saradnji s privatnim firmama) ,te </a:t>
            </a:r>
          </a:p>
          <a:p>
            <a:r>
              <a:rPr lang="hr-HR" dirty="0">
                <a:ea typeface="+mn-lt"/>
                <a:cs typeface="+mn-lt"/>
              </a:rPr>
              <a:t> cilj rada nije dodatno kažnjavanje, već organizacija vremena unutar zatvora </a:t>
            </a:r>
            <a:endParaRPr lang="hr-HR">
              <a:ea typeface="+mn-lt"/>
              <a:cs typeface="+mn-lt"/>
            </a:endParaRPr>
          </a:p>
          <a:p>
            <a:r>
              <a:rPr lang="hr-HR" dirty="0" err="1">
                <a:ea typeface="+mn-lt"/>
                <a:cs typeface="+mn-lt"/>
              </a:rPr>
              <a:t>italijanski</a:t>
            </a:r>
            <a:r>
              <a:rPr lang="hr-HR" dirty="0">
                <a:ea typeface="+mn-lt"/>
                <a:cs typeface="+mn-lt"/>
              </a:rPr>
              <a:t> zatvorski sistem suočen je sa problemima koji se tiču organizacije i provedbe rada zatvorenika</a:t>
            </a:r>
            <a:endParaRPr lang="hr-HR" dirty="0"/>
          </a:p>
        </p:txBody>
      </p:sp>
    </p:spTree>
    <p:extLst>
      <p:ext uri="{BB962C8B-B14F-4D97-AF65-F5344CB8AC3E}">
        <p14:creationId xmlns:p14="http://schemas.microsoft.com/office/powerpoint/2010/main" val="24997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2648" y="832106"/>
            <a:ext cx="10624456" cy="5562598"/>
          </a:xfrm>
        </p:spPr>
        <p:txBody>
          <a:bodyPr vert="horz" lIns="91440" tIns="45720" rIns="91440" bIns="45720" rtlCol="0" anchor="t">
            <a:normAutofit/>
          </a:bodyPr>
          <a:lstStyle/>
          <a:p>
            <a:r>
              <a:rPr lang="en-US" dirty="0"/>
              <a:t>NORDIJSKE ZEMLJE:</a:t>
            </a:r>
          </a:p>
          <a:p>
            <a:r>
              <a:rPr lang="en-US" dirty="0">
                <a:ea typeface="+mn-lt"/>
                <a:cs typeface="+mn-lt"/>
              </a:rPr>
              <a:t> </a:t>
            </a:r>
            <a:r>
              <a:rPr lang="en-US" dirty="0" err="1">
                <a:ea typeface="+mn-lt"/>
                <a:cs typeface="+mn-lt"/>
              </a:rPr>
              <a:t>izrazito</a:t>
            </a:r>
            <a:r>
              <a:rPr lang="en-US" dirty="0">
                <a:ea typeface="+mn-lt"/>
                <a:cs typeface="+mn-lt"/>
              </a:rPr>
              <a:t> </a:t>
            </a:r>
            <a:r>
              <a:rPr lang="en-US" dirty="0" err="1">
                <a:ea typeface="+mn-lt"/>
                <a:cs typeface="+mn-lt"/>
              </a:rPr>
              <a:t>rehabilitativno</a:t>
            </a:r>
            <a:r>
              <a:rPr lang="en-US" dirty="0">
                <a:ea typeface="+mn-lt"/>
                <a:cs typeface="+mn-lt"/>
              </a:rPr>
              <a:t> </a:t>
            </a:r>
            <a:r>
              <a:rPr lang="en-US" dirty="0" err="1">
                <a:ea typeface="+mn-lt"/>
                <a:cs typeface="+mn-lt"/>
              </a:rPr>
              <a:t>orijentisane</a:t>
            </a:r>
          </a:p>
          <a:p>
            <a:r>
              <a:rPr lang="en-US" dirty="0">
                <a:ea typeface="+mn-lt"/>
                <a:cs typeface="+mn-lt"/>
              </a:rPr>
              <a:t> </a:t>
            </a:r>
            <a:r>
              <a:rPr lang="en-US" dirty="0" err="1">
                <a:ea typeface="+mn-lt"/>
                <a:cs typeface="+mn-lt"/>
              </a:rPr>
              <a:t>pružaju</a:t>
            </a:r>
            <a:r>
              <a:rPr lang="en-US" dirty="0">
                <a:ea typeface="+mn-lt"/>
                <a:cs typeface="+mn-lt"/>
              </a:rPr>
              <a:t> </a:t>
            </a:r>
            <a:r>
              <a:rPr lang="en-US" dirty="0" err="1">
                <a:ea typeface="+mn-lt"/>
                <a:cs typeface="+mn-lt"/>
              </a:rPr>
              <a:t>visoke</a:t>
            </a:r>
            <a:r>
              <a:rPr lang="en-US" dirty="0">
                <a:ea typeface="+mn-lt"/>
                <a:cs typeface="+mn-lt"/>
              </a:rPr>
              <a:t> </a:t>
            </a:r>
            <a:r>
              <a:rPr lang="en-US" dirty="0" err="1">
                <a:ea typeface="+mn-lt"/>
                <a:cs typeface="+mn-lt"/>
              </a:rPr>
              <a:t>standarde</a:t>
            </a:r>
            <a:r>
              <a:rPr lang="en-US" dirty="0">
                <a:ea typeface="+mn-lt"/>
                <a:cs typeface="+mn-lt"/>
              </a:rPr>
              <a:t> </a:t>
            </a:r>
            <a:r>
              <a:rPr lang="en-US" dirty="0" err="1">
                <a:ea typeface="+mn-lt"/>
                <a:cs typeface="+mn-lt"/>
              </a:rPr>
              <a:t>života</a:t>
            </a:r>
          </a:p>
          <a:p>
            <a:r>
              <a:rPr lang="en-US" dirty="0">
                <a:ea typeface="+mn-lt"/>
                <a:cs typeface="+mn-lt"/>
              </a:rPr>
              <a:t> </a:t>
            </a:r>
            <a:r>
              <a:rPr lang="en-US" dirty="0" err="1">
                <a:ea typeface="+mn-lt"/>
                <a:cs typeface="+mn-lt"/>
              </a:rPr>
              <a:t>zatvorenicima</a:t>
            </a:r>
            <a:r>
              <a:rPr lang="en-US" dirty="0">
                <a:ea typeface="+mn-lt"/>
                <a:cs typeface="+mn-lt"/>
              </a:rPr>
              <a:t> </a:t>
            </a:r>
            <a:r>
              <a:rPr lang="en-US" dirty="0" err="1">
                <a:ea typeface="+mn-lt"/>
                <a:cs typeface="+mn-lt"/>
              </a:rPr>
              <a:t>su</a:t>
            </a:r>
            <a:r>
              <a:rPr lang="en-US" dirty="0">
                <a:ea typeface="+mn-lt"/>
                <a:cs typeface="+mn-lt"/>
              </a:rPr>
              <a:t> </a:t>
            </a:r>
            <a:r>
              <a:rPr lang="en-US" dirty="0" err="1">
                <a:ea typeface="+mn-lt"/>
                <a:cs typeface="+mn-lt"/>
              </a:rPr>
              <a:t>pružene</a:t>
            </a:r>
            <a:r>
              <a:rPr lang="en-US" dirty="0">
                <a:ea typeface="+mn-lt"/>
                <a:cs typeface="+mn-lt"/>
              </a:rPr>
              <a:t> </a:t>
            </a:r>
            <a:r>
              <a:rPr lang="en-US" dirty="0" err="1">
                <a:ea typeface="+mn-lt"/>
                <a:cs typeface="+mn-lt"/>
              </a:rPr>
              <a:t>brojne</a:t>
            </a:r>
            <a:r>
              <a:rPr lang="en-US" dirty="0">
                <a:ea typeface="+mn-lt"/>
                <a:cs typeface="+mn-lt"/>
              </a:rPr>
              <a:t> </a:t>
            </a:r>
            <a:r>
              <a:rPr lang="en-US" dirty="0" err="1">
                <a:ea typeface="+mn-lt"/>
                <a:cs typeface="+mn-lt"/>
              </a:rPr>
              <a:t>mogućnosti</a:t>
            </a:r>
            <a:r>
              <a:rPr lang="en-US" dirty="0">
                <a:ea typeface="+mn-lt"/>
                <a:cs typeface="+mn-lt"/>
              </a:rPr>
              <a:t> </a:t>
            </a:r>
            <a:r>
              <a:rPr lang="en-US" dirty="0" err="1">
                <a:ea typeface="+mn-lt"/>
                <a:cs typeface="+mn-lt"/>
              </a:rPr>
              <a:t>rada</a:t>
            </a:r>
          </a:p>
          <a:p>
            <a:r>
              <a:rPr lang="en-US" dirty="0">
                <a:ea typeface="+mn-lt"/>
                <a:cs typeface="+mn-lt"/>
              </a:rPr>
              <a:t> </a:t>
            </a:r>
            <a:r>
              <a:rPr lang="en-US" dirty="0" err="1">
                <a:ea typeface="+mn-lt"/>
                <a:cs typeface="+mn-lt"/>
              </a:rPr>
              <a:t>zatvorsko</a:t>
            </a:r>
            <a:r>
              <a:rPr lang="en-US" dirty="0">
                <a:ea typeface="+mn-lt"/>
                <a:cs typeface="+mn-lt"/>
              </a:rPr>
              <a:t> </a:t>
            </a:r>
            <a:r>
              <a:rPr lang="en-US" dirty="0" err="1">
                <a:ea typeface="+mn-lt"/>
                <a:cs typeface="+mn-lt"/>
              </a:rPr>
              <a:t>osoblje</a:t>
            </a:r>
            <a:r>
              <a:rPr lang="en-US" dirty="0">
                <a:ea typeface="+mn-lt"/>
                <a:cs typeface="+mn-lt"/>
              </a:rPr>
              <a:t> </a:t>
            </a:r>
            <a:r>
              <a:rPr lang="en-US" dirty="0" err="1">
                <a:ea typeface="+mn-lt"/>
                <a:cs typeface="+mn-lt"/>
              </a:rPr>
              <a:t>im</a:t>
            </a:r>
            <a:r>
              <a:rPr lang="en-US" dirty="0">
                <a:ea typeface="+mn-lt"/>
                <a:cs typeface="+mn-lt"/>
              </a:rPr>
              <a:t> </a:t>
            </a:r>
            <a:r>
              <a:rPr lang="en-US" dirty="0" err="1">
                <a:ea typeface="+mn-lt"/>
                <a:cs typeface="+mn-lt"/>
              </a:rPr>
              <a:t>pomaže</a:t>
            </a:r>
            <a:r>
              <a:rPr lang="en-US" dirty="0">
                <a:ea typeface="+mn-lt"/>
                <a:cs typeface="+mn-lt"/>
              </a:rPr>
              <a:t> u </a:t>
            </a:r>
            <a:r>
              <a:rPr lang="en-US" dirty="0" err="1">
                <a:ea typeface="+mn-lt"/>
                <a:cs typeface="+mn-lt"/>
              </a:rPr>
              <a:t>pronalasku</a:t>
            </a:r>
            <a:r>
              <a:rPr lang="en-US" dirty="0">
                <a:ea typeface="+mn-lt"/>
                <a:cs typeface="+mn-lt"/>
              </a:rPr>
              <a:t> </a:t>
            </a:r>
            <a:r>
              <a:rPr lang="en-US" dirty="0" err="1">
                <a:ea typeface="+mn-lt"/>
                <a:cs typeface="+mn-lt"/>
              </a:rPr>
              <a:t>posla</a:t>
            </a:r>
          </a:p>
          <a:p>
            <a:r>
              <a:rPr lang="en-US" dirty="0">
                <a:ea typeface="+mn-lt"/>
                <a:cs typeface="+mn-lt"/>
              </a:rPr>
              <a:t>U </a:t>
            </a:r>
            <a:r>
              <a:rPr lang="en-US" dirty="0" err="1">
                <a:ea typeface="+mn-lt"/>
                <a:cs typeface="+mn-lt"/>
              </a:rPr>
              <a:t>nordijskim</a:t>
            </a:r>
            <a:r>
              <a:rPr lang="en-US" dirty="0">
                <a:ea typeface="+mn-lt"/>
                <a:cs typeface="+mn-lt"/>
              </a:rPr>
              <a:t> </a:t>
            </a:r>
            <a:r>
              <a:rPr lang="en-US" dirty="0" err="1">
                <a:ea typeface="+mn-lt"/>
                <a:cs typeface="+mn-lt"/>
              </a:rPr>
              <a:t>zemljama</a:t>
            </a:r>
            <a:r>
              <a:rPr lang="en-US" dirty="0">
                <a:ea typeface="+mn-lt"/>
                <a:cs typeface="+mn-lt"/>
              </a:rPr>
              <a:t> </a:t>
            </a:r>
            <a:r>
              <a:rPr lang="en-US" dirty="0" err="1">
                <a:ea typeface="+mn-lt"/>
                <a:cs typeface="+mn-lt"/>
              </a:rPr>
              <a:t>prema</a:t>
            </a:r>
            <a:r>
              <a:rPr lang="en-US" dirty="0">
                <a:ea typeface="+mn-lt"/>
                <a:cs typeface="+mn-lt"/>
              </a:rPr>
              <a:t> </a:t>
            </a:r>
            <a:r>
              <a:rPr lang="en-US" dirty="0" err="1">
                <a:ea typeface="+mn-lt"/>
                <a:cs typeface="+mn-lt"/>
              </a:rPr>
              <a:t>zatvorenicima</a:t>
            </a:r>
            <a:r>
              <a:rPr lang="en-US" dirty="0">
                <a:ea typeface="+mn-lt"/>
                <a:cs typeface="+mn-lt"/>
              </a:rPr>
              <a:t> se odnosi kao prema generalnoj populaciji te ih se na taj način dugotrajno i sistemski priprema za život izvan zatvora nakon što izdrže svoju kaznu.</a:t>
            </a:r>
            <a:endParaRPr lang="en-US"/>
          </a:p>
        </p:txBody>
      </p:sp>
    </p:spTree>
    <p:extLst>
      <p:ext uri="{BB962C8B-B14F-4D97-AF65-F5344CB8AC3E}">
        <p14:creationId xmlns:p14="http://schemas.microsoft.com/office/powerpoint/2010/main" val="399975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298448" y="775063"/>
            <a:ext cx="4572000" cy="5397137"/>
          </a:xfrm>
        </p:spPr>
        <p:txBody>
          <a:bodyPr vert="horz" lIns="91440" tIns="45720" rIns="91440" bIns="45720" rtlCol="0" anchor="t">
            <a:normAutofit/>
          </a:bodyPr>
          <a:lstStyle/>
          <a:p>
            <a:r>
              <a:rPr lang="en-US" dirty="0"/>
              <a:t>GRČKA:</a:t>
            </a:r>
            <a:endParaRPr lang="sr-Latn-RS" dirty="0"/>
          </a:p>
          <a:p>
            <a:r>
              <a:rPr lang="en-US" dirty="0">
                <a:ea typeface="+mn-lt"/>
                <a:cs typeface="+mn-lt"/>
              </a:rPr>
              <a:t> </a:t>
            </a:r>
            <a:r>
              <a:rPr lang="en-US" dirty="0" err="1">
                <a:ea typeface="+mn-lt"/>
                <a:cs typeface="+mn-lt"/>
              </a:rPr>
              <a:t>kompleksan</a:t>
            </a:r>
            <a:r>
              <a:rPr lang="en-US" dirty="0">
                <a:ea typeface="+mn-lt"/>
                <a:cs typeface="+mn-lt"/>
              </a:rPr>
              <a:t> </a:t>
            </a:r>
            <a:r>
              <a:rPr lang="en-US" dirty="0" err="1">
                <a:ea typeface="+mn-lt"/>
                <a:cs typeface="+mn-lt"/>
              </a:rPr>
              <a:t>sistem</a:t>
            </a:r>
            <a:r>
              <a:rPr lang="en-US" dirty="0">
                <a:ea typeface="+mn-lt"/>
                <a:cs typeface="+mn-lt"/>
              </a:rPr>
              <a:t> </a:t>
            </a:r>
            <a:r>
              <a:rPr lang="en-US" dirty="0" err="1">
                <a:ea typeface="+mn-lt"/>
                <a:cs typeface="+mn-lt"/>
              </a:rPr>
              <a:t>mogućnosti</a:t>
            </a:r>
            <a:r>
              <a:rPr lang="en-US" dirty="0">
                <a:ea typeface="+mn-lt"/>
                <a:cs typeface="+mn-lt"/>
              </a:rPr>
              <a:t> </a:t>
            </a:r>
            <a:r>
              <a:rPr lang="en-US" dirty="0" err="1">
                <a:ea typeface="+mn-lt"/>
                <a:cs typeface="+mn-lt"/>
              </a:rPr>
              <a:t>rada</a:t>
            </a:r>
            <a:r>
              <a:rPr lang="en-US" dirty="0">
                <a:ea typeface="+mn-lt"/>
                <a:cs typeface="+mn-lt"/>
              </a:rPr>
              <a:t> </a:t>
            </a:r>
            <a:r>
              <a:rPr lang="en-US" dirty="0" err="1">
                <a:ea typeface="+mn-lt"/>
                <a:cs typeface="+mn-lt"/>
              </a:rPr>
              <a:t>zatvorenika</a:t>
            </a:r>
            <a:r>
              <a:rPr lang="en-US" dirty="0">
                <a:ea typeface="+mn-lt"/>
                <a:cs typeface="+mn-lt"/>
              </a:rPr>
              <a:t> </a:t>
            </a:r>
          </a:p>
          <a:p>
            <a:r>
              <a:rPr lang="en-US" dirty="0" err="1">
                <a:ea typeface="+mn-lt"/>
                <a:cs typeface="+mn-lt"/>
              </a:rPr>
              <a:t>većina</a:t>
            </a:r>
            <a:r>
              <a:rPr lang="en-US" dirty="0">
                <a:ea typeface="+mn-lt"/>
                <a:cs typeface="+mn-lt"/>
              </a:rPr>
              <a:t> </a:t>
            </a:r>
            <a:r>
              <a:rPr lang="en-US" dirty="0" err="1">
                <a:ea typeface="+mn-lt"/>
                <a:cs typeface="+mn-lt"/>
              </a:rPr>
              <a:t>tih</a:t>
            </a:r>
            <a:r>
              <a:rPr lang="en-US" dirty="0">
                <a:ea typeface="+mn-lt"/>
                <a:cs typeface="+mn-lt"/>
              </a:rPr>
              <a:t> </a:t>
            </a:r>
            <a:r>
              <a:rPr lang="en-US" dirty="0" err="1">
                <a:ea typeface="+mn-lt"/>
                <a:cs typeface="+mn-lt"/>
              </a:rPr>
              <a:t>poslova</a:t>
            </a:r>
            <a:r>
              <a:rPr lang="en-US" dirty="0">
                <a:ea typeface="+mn-lt"/>
                <a:cs typeface="+mn-lt"/>
              </a:rPr>
              <a:t> </a:t>
            </a:r>
            <a:r>
              <a:rPr lang="en-US" dirty="0" err="1">
                <a:ea typeface="+mn-lt"/>
                <a:cs typeface="+mn-lt"/>
              </a:rPr>
              <a:t>odnosi</a:t>
            </a:r>
            <a:r>
              <a:rPr lang="en-US" dirty="0">
                <a:ea typeface="+mn-lt"/>
                <a:cs typeface="+mn-lt"/>
              </a:rPr>
              <a:t> se </a:t>
            </a:r>
            <a:r>
              <a:rPr lang="en-US" dirty="0" err="1">
                <a:ea typeface="+mn-lt"/>
                <a:cs typeface="+mn-lt"/>
              </a:rPr>
              <a:t>na</a:t>
            </a:r>
            <a:r>
              <a:rPr lang="en-US" dirty="0">
                <a:ea typeface="+mn-lt"/>
                <a:cs typeface="+mn-lt"/>
              </a:rPr>
              <a:t> </a:t>
            </a:r>
            <a:r>
              <a:rPr lang="en-US" dirty="0" err="1">
                <a:ea typeface="+mn-lt"/>
                <a:cs typeface="+mn-lt"/>
              </a:rPr>
              <a:t>održavanje</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brigu</a:t>
            </a:r>
            <a:r>
              <a:rPr lang="en-US" dirty="0">
                <a:ea typeface="+mn-lt"/>
                <a:cs typeface="+mn-lt"/>
              </a:rPr>
              <a:t> u </a:t>
            </a:r>
            <a:r>
              <a:rPr lang="en-US" dirty="0" err="1">
                <a:ea typeface="+mn-lt"/>
                <a:cs typeface="+mn-lt"/>
              </a:rPr>
              <a:t>zatvorima</a:t>
            </a:r>
            <a:r>
              <a:rPr lang="en-US" dirty="0">
                <a:ea typeface="+mn-lt"/>
                <a:cs typeface="+mn-lt"/>
              </a:rPr>
              <a:t> (</a:t>
            </a:r>
            <a:r>
              <a:rPr lang="en-US" dirty="0" err="1">
                <a:ea typeface="+mn-lt"/>
                <a:cs typeface="+mn-lt"/>
              </a:rPr>
              <a:t>poput</a:t>
            </a:r>
            <a:r>
              <a:rPr lang="en-US" dirty="0">
                <a:ea typeface="+mn-lt"/>
                <a:cs typeface="+mn-lt"/>
              </a:rPr>
              <a:t> </a:t>
            </a:r>
            <a:r>
              <a:rPr lang="en-US" dirty="0" err="1">
                <a:ea typeface="+mn-lt"/>
                <a:cs typeface="+mn-lt"/>
              </a:rPr>
              <a:t>čišćenja</a:t>
            </a:r>
            <a:r>
              <a:rPr lang="en-US" dirty="0">
                <a:ea typeface="+mn-lt"/>
                <a:cs typeface="+mn-lt"/>
              </a:rPr>
              <a:t>, </a:t>
            </a:r>
            <a:r>
              <a:rPr lang="en-US" dirty="0" err="1">
                <a:ea typeface="+mn-lt"/>
                <a:cs typeface="+mn-lt"/>
              </a:rPr>
              <a:t>manjih</a:t>
            </a:r>
            <a:r>
              <a:rPr lang="en-US" dirty="0">
                <a:ea typeface="+mn-lt"/>
                <a:cs typeface="+mn-lt"/>
              </a:rPr>
              <a:t> </a:t>
            </a:r>
            <a:r>
              <a:rPr lang="en-US" dirty="0" err="1">
                <a:ea typeface="+mn-lt"/>
                <a:cs typeface="+mn-lt"/>
              </a:rPr>
              <a:t>popravaka</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slično</a:t>
            </a:r>
            <a:r>
              <a:rPr lang="en-US" dirty="0">
                <a:ea typeface="+mn-lt"/>
                <a:cs typeface="+mn-lt"/>
              </a:rPr>
              <a:t>) </a:t>
            </a:r>
            <a:r>
              <a:rPr lang="en-US" dirty="0" err="1">
                <a:ea typeface="+mn-lt"/>
                <a:cs typeface="+mn-lt"/>
              </a:rPr>
              <a:t>te</a:t>
            </a:r>
            <a:r>
              <a:rPr lang="en-US" dirty="0">
                <a:ea typeface="+mn-lt"/>
                <a:cs typeface="+mn-lt"/>
              </a:rPr>
              <a:t> </a:t>
            </a:r>
            <a:r>
              <a:rPr lang="en-US" dirty="0" err="1">
                <a:ea typeface="+mn-lt"/>
                <a:cs typeface="+mn-lt"/>
              </a:rPr>
              <a:t>zatvorenici</a:t>
            </a:r>
            <a:r>
              <a:rPr lang="en-US" dirty="0">
                <a:ea typeface="+mn-lt"/>
                <a:cs typeface="+mn-lt"/>
              </a:rPr>
              <a:t> ne </a:t>
            </a:r>
            <a:r>
              <a:rPr lang="en-US" dirty="0" err="1">
                <a:ea typeface="+mn-lt"/>
                <a:cs typeface="+mn-lt"/>
              </a:rPr>
              <a:t>dobivaju</a:t>
            </a:r>
            <a:r>
              <a:rPr lang="en-US" dirty="0">
                <a:ea typeface="+mn-lt"/>
                <a:cs typeface="+mn-lt"/>
              </a:rPr>
              <a:t> </a:t>
            </a:r>
            <a:r>
              <a:rPr lang="en-US" dirty="0" err="1">
                <a:ea typeface="+mn-lt"/>
                <a:cs typeface="+mn-lt"/>
              </a:rPr>
              <a:t>plaću</a:t>
            </a:r>
            <a:r>
              <a:rPr lang="en-US" dirty="0">
                <a:ea typeface="+mn-lt"/>
                <a:cs typeface="+mn-lt"/>
              </a:rPr>
              <a:t>, </a:t>
            </a:r>
            <a:r>
              <a:rPr lang="en-US" dirty="0" err="1">
                <a:ea typeface="+mn-lt"/>
                <a:cs typeface="+mn-lt"/>
              </a:rPr>
              <a:t>već</a:t>
            </a:r>
            <a:r>
              <a:rPr lang="en-US" dirty="0">
                <a:ea typeface="+mn-lt"/>
                <a:cs typeface="+mn-lt"/>
              </a:rPr>
              <a:t> </a:t>
            </a:r>
            <a:r>
              <a:rPr lang="en-US" dirty="0" err="1">
                <a:ea typeface="+mn-lt"/>
                <a:cs typeface="+mn-lt"/>
              </a:rPr>
              <a:t>im</a:t>
            </a:r>
            <a:r>
              <a:rPr lang="en-US" dirty="0">
                <a:ea typeface="+mn-lt"/>
                <a:cs typeface="+mn-lt"/>
              </a:rPr>
              <a:t> se </a:t>
            </a:r>
            <a:r>
              <a:rPr lang="en-US" dirty="0" err="1">
                <a:ea typeface="+mn-lt"/>
                <a:cs typeface="+mn-lt"/>
              </a:rPr>
              <a:t>smanjuje</a:t>
            </a:r>
            <a:r>
              <a:rPr lang="en-US" dirty="0">
                <a:ea typeface="+mn-lt"/>
                <a:cs typeface="+mn-lt"/>
              </a:rPr>
              <a:t> </a:t>
            </a:r>
            <a:r>
              <a:rPr lang="en-US" dirty="0" err="1">
                <a:ea typeface="+mn-lt"/>
                <a:cs typeface="+mn-lt"/>
              </a:rPr>
              <a:t>preostala</a:t>
            </a:r>
            <a:r>
              <a:rPr lang="en-US" dirty="0">
                <a:ea typeface="+mn-lt"/>
                <a:cs typeface="+mn-lt"/>
              </a:rPr>
              <a:t> </a:t>
            </a:r>
            <a:r>
              <a:rPr lang="en-US" dirty="0" err="1">
                <a:ea typeface="+mn-lt"/>
                <a:cs typeface="+mn-lt"/>
              </a:rPr>
              <a:t>zatvorska</a:t>
            </a:r>
            <a:r>
              <a:rPr lang="en-US" dirty="0">
                <a:ea typeface="+mn-lt"/>
                <a:cs typeface="+mn-lt"/>
              </a:rPr>
              <a:t> </a:t>
            </a:r>
            <a:r>
              <a:rPr lang="en-US" dirty="0" err="1">
                <a:ea typeface="+mn-lt"/>
                <a:cs typeface="+mn-lt"/>
              </a:rPr>
              <a:t>kazna</a:t>
            </a:r>
          </a:p>
          <a:p>
            <a:r>
              <a:rPr lang="en-US" dirty="0" err="1">
                <a:ea typeface="+mn-lt"/>
                <a:cs typeface="+mn-lt"/>
              </a:rPr>
              <a:t>plaćeni</a:t>
            </a:r>
            <a:r>
              <a:rPr lang="en-US" dirty="0">
                <a:ea typeface="+mn-lt"/>
                <a:cs typeface="+mn-lt"/>
              </a:rPr>
              <a:t> rad </a:t>
            </a:r>
            <a:r>
              <a:rPr lang="en-US" dirty="0" err="1">
                <a:ea typeface="+mn-lt"/>
                <a:cs typeface="+mn-lt"/>
              </a:rPr>
              <a:t>izvan</a:t>
            </a:r>
            <a:r>
              <a:rPr lang="en-US" dirty="0">
                <a:ea typeface="+mn-lt"/>
                <a:cs typeface="+mn-lt"/>
              </a:rPr>
              <a:t> </a:t>
            </a:r>
            <a:r>
              <a:rPr lang="en-US" dirty="0" err="1">
                <a:ea typeface="+mn-lt"/>
                <a:cs typeface="+mn-lt"/>
              </a:rPr>
              <a:t>zatvora</a:t>
            </a:r>
            <a:r>
              <a:rPr lang="en-US" dirty="0">
                <a:ea typeface="+mn-lt"/>
                <a:cs typeface="+mn-lt"/>
              </a:rPr>
              <a:t>, u </a:t>
            </a:r>
            <a:r>
              <a:rPr lang="en-US" dirty="0" err="1">
                <a:ea typeface="+mn-lt"/>
                <a:cs typeface="+mn-lt"/>
              </a:rPr>
              <a:t>praksi</a:t>
            </a:r>
            <a:r>
              <a:rPr lang="en-US" dirty="0">
                <a:ea typeface="+mn-lt"/>
                <a:cs typeface="+mn-lt"/>
              </a:rPr>
              <a:t> se  ne </a:t>
            </a:r>
            <a:r>
              <a:rPr lang="en-US" dirty="0" err="1">
                <a:ea typeface="+mn-lt"/>
                <a:cs typeface="+mn-lt"/>
              </a:rPr>
              <a:t>događa</a:t>
            </a:r>
            <a:endParaRPr lang="en-US" dirty="0" err="1"/>
          </a:p>
        </p:txBody>
      </p:sp>
      <p:sp>
        <p:nvSpPr>
          <p:cNvPr id="6" name="Content Placeholder 5"/>
          <p:cNvSpPr>
            <a:spLocks noGrp="1"/>
          </p:cNvSpPr>
          <p:nvPr>
            <p:ph sz="quarter" idx="4"/>
          </p:nvPr>
        </p:nvSpPr>
        <p:spPr>
          <a:xfrm>
            <a:off x="6327648" y="775063"/>
            <a:ext cx="4572000" cy="5397137"/>
          </a:xfrm>
        </p:spPr>
        <p:txBody>
          <a:bodyPr vert="horz" lIns="91440" tIns="45720" rIns="91440" bIns="45720" rtlCol="0" anchor="t">
            <a:normAutofit/>
          </a:bodyPr>
          <a:lstStyle/>
          <a:p>
            <a:r>
              <a:rPr lang="en-US" dirty="0"/>
              <a:t>DANSKA:</a:t>
            </a:r>
          </a:p>
          <a:p>
            <a:r>
              <a:rPr lang="en-US" dirty="0" err="1"/>
              <a:t>Najbolji</a:t>
            </a:r>
            <a:r>
              <a:rPr lang="en-US" dirty="0"/>
              <a:t> </a:t>
            </a:r>
            <a:r>
              <a:rPr lang="en-US" dirty="0" err="1"/>
              <a:t>primjer</a:t>
            </a:r>
          </a:p>
          <a:p>
            <a:r>
              <a:rPr lang="en-US" dirty="0" err="1">
                <a:ea typeface="+mn-lt"/>
                <a:cs typeface="+mn-lt"/>
              </a:rPr>
              <a:t>zatvorenici</a:t>
            </a:r>
            <a:r>
              <a:rPr lang="en-US" dirty="0">
                <a:ea typeface="+mn-lt"/>
                <a:cs typeface="+mn-lt"/>
              </a:rPr>
              <a:t> </a:t>
            </a:r>
            <a:r>
              <a:rPr lang="en-US" dirty="0" err="1">
                <a:ea typeface="+mn-lt"/>
                <a:cs typeface="+mn-lt"/>
              </a:rPr>
              <a:t>imaju</a:t>
            </a:r>
            <a:r>
              <a:rPr lang="en-US" dirty="0">
                <a:ea typeface="+mn-lt"/>
                <a:cs typeface="+mn-lt"/>
              </a:rPr>
              <a:t> </a:t>
            </a:r>
            <a:r>
              <a:rPr lang="en-US" dirty="0" err="1">
                <a:ea typeface="+mn-lt"/>
                <a:cs typeface="+mn-lt"/>
              </a:rPr>
              <a:t>dužnost</a:t>
            </a:r>
            <a:r>
              <a:rPr lang="en-US" dirty="0">
                <a:ea typeface="+mn-lt"/>
                <a:cs typeface="+mn-lt"/>
              </a:rPr>
              <a:t> </a:t>
            </a:r>
            <a:r>
              <a:rPr lang="en-US" dirty="0" err="1">
                <a:ea typeface="+mn-lt"/>
                <a:cs typeface="+mn-lt"/>
              </a:rPr>
              <a:t>imati</a:t>
            </a:r>
            <a:r>
              <a:rPr lang="en-US" dirty="0">
                <a:ea typeface="+mn-lt"/>
                <a:cs typeface="+mn-lt"/>
              </a:rPr>
              <a:t> </a:t>
            </a:r>
            <a:r>
              <a:rPr lang="en-US" dirty="0" err="1">
                <a:ea typeface="+mn-lt"/>
                <a:cs typeface="+mn-lt"/>
              </a:rPr>
              <a:t>zaposlenje</a:t>
            </a:r>
            <a:r>
              <a:rPr lang="en-US" dirty="0">
                <a:ea typeface="+mn-lt"/>
                <a:cs typeface="+mn-lt"/>
              </a:rPr>
              <a:t> </a:t>
            </a:r>
            <a:r>
              <a:rPr lang="en-US" dirty="0" err="1">
                <a:ea typeface="+mn-lt"/>
                <a:cs typeface="+mn-lt"/>
              </a:rPr>
              <a:t>prilikom</a:t>
            </a:r>
            <a:r>
              <a:rPr lang="en-US" dirty="0">
                <a:ea typeface="+mn-lt"/>
                <a:cs typeface="+mn-lt"/>
              </a:rPr>
              <a:t> </a:t>
            </a:r>
            <a:r>
              <a:rPr lang="en-US" dirty="0" err="1">
                <a:ea typeface="+mn-lt"/>
                <a:cs typeface="+mn-lt"/>
              </a:rPr>
              <a:t>izdržavanja</a:t>
            </a:r>
            <a:r>
              <a:rPr lang="en-US" dirty="0">
                <a:ea typeface="+mn-lt"/>
                <a:cs typeface="+mn-lt"/>
              </a:rPr>
              <a:t> </a:t>
            </a:r>
            <a:r>
              <a:rPr lang="en-US" dirty="0" err="1">
                <a:ea typeface="+mn-lt"/>
                <a:cs typeface="+mn-lt"/>
              </a:rPr>
              <a:t>kazne</a:t>
            </a:r>
            <a:r>
              <a:rPr lang="en-US" dirty="0">
                <a:ea typeface="+mn-lt"/>
                <a:cs typeface="+mn-lt"/>
              </a:rPr>
              <a:t>, </a:t>
            </a:r>
            <a:r>
              <a:rPr lang="en-US" dirty="0" err="1">
                <a:ea typeface="+mn-lt"/>
                <a:cs typeface="+mn-lt"/>
              </a:rPr>
              <a:t>biti</a:t>
            </a:r>
            <a:r>
              <a:rPr lang="en-US" dirty="0">
                <a:ea typeface="+mn-lt"/>
                <a:cs typeface="+mn-lt"/>
              </a:rPr>
              <a:t> </a:t>
            </a:r>
            <a:r>
              <a:rPr lang="en-US" dirty="0" err="1">
                <a:ea typeface="+mn-lt"/>
                <a:cs typeface="+mn-lt"/>
              </a:rPr>
              <a:t>uključeni</a:t>
            </a:r>
            <a:r>
              <a:rPr lang="en-US" dirty="0">
                <a:ea typeface="+mn-lt"/>
                <a:cs typeface="+mn-lt"/>
              </a:rPr>
              <a:t> u </a:t>
            </a:r>
            <a:r>
              <a:rPr lang="en-US" dirty="0" err="1">
                <a:ea typeface="+mn-lt"/>
                <a:cs typeface="+mn-lt"/>
              </a:rPr>
              <a:t>neki</a:t>
            </a:r>
            <a:r>
              <a:rPr lang="en-US" dirty="0">
                <a:ea typeface="+mn-lt"/>
                <a:cs typeface="+mn-lt"/>
              </a:rPr>
              <a:t> </a:t>
            </a:r>
            <a:r>
              <a:rPr lang="en-US" dirty="0" err="1">
                <a:ea typeface="+mn-lt"/>
                <a:cs typeface="+mn-lt"/>
              </a:rPr>
              <a:t>od</a:t>
            </a:r>
            <a:r>
              <a:rPr lang="en-US" dirty="0">
                <a:ea typeface="+mn-lt"/>
                <a:cs typeface="+mn-lt"/>
              </a:rPr>
              <a:t> </a:t>
            </a:r>
            <a:r>
              <a:rPr lang="en-US" dirty="0" err="1">
                <a:ea typeface="+mn-lt"/>
                <a:cs typeface="+mn-lt"/>
              </a:rPr>
              <a:t>posebnih</a:t>
            </a:r>
            <a:r>
              <a:rPr lang="en-US" dirty="0">
                <a:ea typeface="+mn-lt"/>
                <a:cs typeface="+mn-lt"/>
              </a:rPr>
              <a:t> </a:t>
            </a:r>
            <a:r>
              <a:rPr lang="en-US" dirty="0" err="1">
                <a:ea typeface="+mn-lt"/>
                <a:cs typeface="+mn-lt"/>
              </a:rPr>
              <a:t>programa</a:t>
            </a:r>
            <a:r>
              <a:rPr lang="en-US" dirty="0">
                <a:ea typeface="+mn-lt"/>
                <a:cs typeface="+mn-lt"/>
              </a:rPr>
              <a:t> (</a:t>
            </a:r>
            <a:r>
              <a:rPr lang="en-US" dirty="0" err="1">
                <a:ea typeface="+mn-lt"/>
                <a:cs typeface="+mn-lt"/>
              </a:rPr>
              <a:t>poput</a:t>
            </a:r>
            <a:r>
              <a:rPr lang="en-US" dirty="0">
                <a:ea typeface="+mn-lt"/>
                <a:cs typeface="+mn-lt"/>
              </a:rPr>
              <a:t> </a:t>
            </a:r>
            <a:r>
              <a:rPr lang="en-US" dirty="0" err="1">
                <a:ea typeface="+mn-lt"/>
                <a:cs typeface="+mn-lt"/>
              </a:rPr>
              <a:t>modifikacije</a:t>
            </a:r>
            <a:r>
              <a:rPr lang="en-US" dirty="0">
                <a:ea typeface="+mn-lt"/>
                <a:cs typeface="+mn-lt"/>
              </a:rPr>
              <a:t> </a:t>
            </a:r>
            <a:r>
              <a:rPr lang="en-US" dirty="0" err="1">
                <a:ea typeface="+mn-lt"/>
                <a:cs typeface="+mn-lt"/>
              </a:rPr>
              <a:t>ponašanja</a:t>
            </a:r>
            <a:r>
              <a:rPr lang="en-US" dirty="0">
                <a:ea typeface="+mn-lt"/>
                <a:cs typeface="+mn-lt"/>
              </a:rPr>
              <a:t>) </a:t>
            </a:r>
            <a:r>
              <a:rPr lang="en-US" dirty="0" err="1">
                <a:ea typeface="+mn-lt"/>
                <a:cs typeface="+mn-lt"/>
              </a:rPr>
              <a:t>ili</a:t>
            </a:r>
            <a:r>
              <a:rPr lang="en-US" dirty="0">
                <a:ea typeface="+mn-lt"/>
                <a:cs typeface="+mn-lt"/>
              </a:rPr>
              <a:t> </a:t>
            </a:r>
            <a:r>
              <a:rPr lang="en-US" dirty="0" err="1">
                <a:ea typeface="+mn-lt"/>
                <a:cs typeface="+mn-lt"/>
              </a:rPr>
              <a:t>sudjelovati</a:t>
            </a:r>
            <a:r>
              <a:rPr lang="en-US" dirty="0">
                <a:ea typeface="+mn-lt"/>
                <a:cs typeface="+mn-lt"/>
              </a:rPr>
              <a:t> u </a:t>
            </a:r>
            <a:r>
              <a:rPr lang="en-US" dirty="0" err="1">
                <a:ea typeface="+mn-lt"/>
                <a:cs typeface="+mn-lt"/>
              </a:rPr>
              <a:t>obrazovnim</a:t>
            </a:r>
            <a:r>
              <a:rPr lang="en-US" dirty="0">
                <a:ea typeface="+mn-lt"/>
                <a:cs typeface="+mn-lt"/>
              </a:rPr>
              <a:t> </a:t>
            </a:r>
            <a:r>
              <a:rPr lang="en-US" dirty="0" err="1">
                <a:ea typeface="+mn-lt"/>
                <a:cs typeface="+mn-lt"/>
              </a:rPr>
              <a:t>programima</a:t>
            </a:r>
            <a:endParaRPr lang="en-US" dirty="0" err="1"/>
          </a:p>
        </p:txBody>
      </p:sp>
    </p:spTree>
    <p:extLst>
      <p:ext uri="{BB962C8B-B14F-4D97-AF65-F5344CB8AC3E}">
        <p14:creationId xmlns:p14="http://schemas.microsoft.com/office/powerpoint/2010/main" val="142860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62303"/>
            <a:ext cx="9601200" cy="4618682"/>
          </a:xfrm>
        </p:spPr>
        <p:txBody>
          <a:bodyPr/>
          <a:lstStyle/>
          <a:p>
            <a:r>
              <a:rPr lang="en-US" dirty="0"/>
              <a:t>OBRAZOVANJE</a:t>
            </a:r>
          </a:p>
        </p:txBody>
      </p:sp>
    </p:spTree>
    <p:extLst>
      <p:ext uri="{BB962C8B-B14F-4D97-AF65-F5344CB8AC3E}">
        <p14:creationId xmlns:p14="http://schemas.microsoft.com/office/powerpoint/2010/main" val="375735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niOkvir 1">
            <a:extLst>
              <a:ext uri="{FF2B5EF4-FFF2-40B4-BE49-F238E27FC236}">
                <a16:creationId xmlns:a16="http://schemas.microsoft.com/office/drawing/2014/main" id="{40891C81-0591-4403-B989-BBF8E707EE10}"/>
              </a:ext>
            </a:extLst>
          </p:cNvPr>
          <p:cNvSpPr txBox="1"/>
          <p:nvPr/>
        </p:nvSpPr>
        <p:spPr>
          <a:xfrm>
            <a:off x="1219201" y="3200400"/>
            <a:ext cx="9808027" cy="267765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mbria"/>
                <a:ea typeface="Cambria"/>
                <a:cs typeface="Times New Roman"/>
              </a:rPr>
              <a:t>"U </a:t>
            </a:r>
            <a:r>
              <a:rPr lang="en-US" sz="2400" dirty="0" err="1">
                <a:latin typeface="Cambria"/>
                <a:ea typeface="Cambria"/>
                <a:cs typeface="Times New Roman"/>
              </a:rPr>
              <a:t>gotovo</a:t>
            </a:r>
            <a:r>
              <a:rPr lang="en-US" sz="2400" dirty="0">
                <a:latin typeface="Cambria"/>
                <a:ea typeface="Cambria"/>
                <a:cs typeface="Times New Roman"/>
              </a:rPr>
              <a:t> </a:t>
            </a:r>
            <a:r>
              <a:rPr lang="en-US" sz="2400" dirty="0" err="1">
                <a:latin typeface="Cambria"/>
                <a:ea typeface="Cambria"/>
                <a:cs typeface="Times New Roman"/>
              </a:rPr>
              <a:t>svim</a:t>
            </a:r>
            <a:r>
              <a:rPr lang="en-US" sz="2400" dirty="0">
                <a:latin typeface="Cambria"/>
                <a:ea typeface="Cambria"/>
                <a:cs typeface="Times New Roman"/>
              </a:rPr>
              <a:t> </a:t>
            </a:r>
            <a:r>
              <a:rPr lang="en-US" sz="2400" dirty="0" err="1">
                <a:latin typeface="Cambria"/>
                <a:ea typeface="Cambria"/>
                <a:cs typeface="Times New Roman"/>
              </a:rPr>
              <a:t>zemljama</a:t>
            </a:r>
            <a:r>
              <a:rPr lang="en-US" sz="2400" dirty="0">
                <a:latin typeface="Cambria"/>
                <a:ea typeface="Cambria"/>
                <a:cs typeface="Times New Roman"/>
              </a:rPr>
              <a:t> </a:t>
            </a:r>
            <a:r>
              <a:rPr lang="en-US" sz="2400" dirty="0" err="1">
                <a:latin typeface="Cambria"/>
                <a:ea typeface="Cambria"/>
                <a:cs typeface="Times New Roman"/>
              </a:rPr>
              <a:t>Evropske</a:t>
            </a:r>
            <a:r>
              <a:rPr lang="en-US" sz="2400" dirty="0">
                <a:latin typeface="Cambria"/>
                <a:ea typeface="Cambria"/>
                <a:cs typeface="Times New Roman"/>
              </a:rPr>
              <a:t> </a:t>
            </a:r>
            <a:r>
              <a:rPr lang="en-US" sz="2400" dirty="0" err="1">
                <a:latin typeface="Cambria"/>
                <a:ea typeface="Cambria"/>
                <a:cs typeface="Times New Roman"/>
              </a:rPr>
              <a:t>Unije</a:t>
            </a:r>
            <a:r>
              <a:rPr lang="en-US" sz="2400" dirty="0">
                <a:latin typeface="Cambria"/>
                <a:ea typeface="Cambria"/>
                <a:cs typeface="Times New Roman"/>
              </a:rPr>
              <a:t> u </a:t>
            </a:r>
            <a:r>
              <a:rPr lang="en-US" sz="2400" dirty="0" err="1">
                <a:latin typeface="Cambria"/>
                <a:ea typeface="Cambria"/>
                <a:cs typeface="Times New Roman"/>
              </a:rPr>
              <a:t>današnje</a:t>
            </a:r>
            <a:r>
              <a:rPr lang="en-US" sz="2400" dirty="0">
                <a:latin typeface="Cambria"/>
                <a:ea typeface="Cambria"/>
                <a:cs typeface="Times New Roman"/>
              </a:rPr>
              <a:t> </a:t>
            </a:r>
            <a:r>
              <a:rPr lang="en-US" sz="2400" dirty="0" err="1">
                <a:latin typeface="Cambria"/>
                <a:ea typeface="Cambria"/>
                <a:cs typeface="Times New Roman"/>
              </a:rPr>
              <a:t>vrijeme</a:t>
            </a:r>
            <a:r>
              <a:rPr lang="en-US" sz="2400" dirty="0">
                <a:latin typeface="Cambria"/>
                <a:ea typeface="Cambria"/>
                <a:cs typeface="Times New Roman"/>
              </a:rPr>
              <a:t> </a:t>
            </a:r>
            <a:r>
              <a:rPr lang="en-US" sz="2400" dirty="0" err="1">
                <a:latin typeface="Cambria"/>
                <a:ea typeface="Cambria"/>
                <a:cs typeface="Times New Roman"/>
              </a:rPr>
              <a:t>postoje</a:t>
            </a:r>
            <a:r>
              <a:rPr lang="en-US" sz="2400" dirty="0">
                <a:latin typeface="Cambria"/>
                <a:ea typeface="Cambria"/>
                <a:cs typeface="Times New Roman"/>
              </a:rPr>
              <a:t> </a:t>
            </a:r>
            <a:r>
              <a:rPr lang="en-US" sz="2400" dirty="0" err="1">
                <a:latin typeface="Cambria"/>
                <a:ea typeface="Cambria"/>
                <a:cs typeface="Times New Roman"/>
              </a:rPr>
              <a:t>neki</a:t>
            </a:r>
            <a:r>
              <a:rPr lang="en-US" sz="2400" dirty="0">
                <a:latin typeface="Cambria"/>
                <a:ea typeface="Cambria"/>
                <a:cs typeface="Times New Roman"/>
              </a:rPr>
              <a:t> </a:t>
            </a:r>
            <a:r>
              <a:rPr lang="en-US" sz="2400" dirty="0" err="1">
                <a:latin typeface="Cambria"/>
                <a:ea typeface="Cambria"/>
                <a:cs typeface="Times New Roman"/>
              </a:rPr>
              <a:t>oblici</a:t>
            </a:r>
            <a:r>
              <a:rPr lang="en-US" sz="2400" dirty="0">
                <a:latin typeface="Cambria"/>
                <a:ea typeface="Cambria"/>
                <a:cs typeface="Times New Roman"/>
              </a:rPr>
              <a:t> </a:t>
            </a:r>
            <a:r>
              <a:rPr lang="en-US" sz="2400" dirty="0" err="1">
                <a:latin typeface="Cambria"/>
                <a:ea typeface="Cambria"/>
                <a:cs typeface="Times New Roman"/>
              </a:rPr>
              <a:t>obrazovanja</a:t>
            </a:r>
            <a:r>
              <a:rPr lang="en-US" sz="2400" dirty="0">
                <a:latin typeface="Cambria"/>
                <a:ea typeface="Cambria"/>
                <a:cs typeface="Times New Roman"/>
              </a:rPr>
              <a:t> </a:t>
            </a:r>
            <a:r>
              <a:rPr lang="en-US" sz="2400" dirty="0" err="1">
                <a:latin typeface="Cambria"/>
                <a:ea typeface="Cambria"/>
                <a:cs typeface="Times New Roman"/>
              </a:rPr>
              <a:t>dostupni</a:t>
            </a:r>
            <a:r>
              <a:rPr lang="en-US" sz="2400" dirty="0">
                <a:latin typeface="Cambria"/>
                <a:ea typeface="Cambria"/>
                <a:cs typeface="Times New Roman"/>
              </a:rPr>
              <a:t> </a:t>
            </a:r>
            <a:r>
              <a:rPr lang="en-US" sz="2400" dirty="0" err="1">
                <a:latin typeface="Cambria"/>
                <a:ea typeface="Cambria"/>
                <a:cs typeface="Times New Roman"/>
              </a:rPr>
              <a:t>zatvorenicima</a:t>
            </a:r>
            <a:r>
              <a:rPr lang="en-US" sz="2400" dirty="0">
                <a:latin typeface="Cambria"/>
                <a:ea typeface="Cambria"/>
                <a:cs typeface="Times New Roman"/>
              </a:rPr>
              <a:t>, no </a:t>
            </a:r>
            <a:r>
              <a:rPr lang="en-US" sz="2400" dirty="0" err="1">
                <a:latin typeface="Cambria"/>
                <a:ea typeface="Cambria"/>
                <a:cs typeface="Times New Roman"/>
              </a:rPr>
              <a:t>sigurno</a:t>
            </a:r>
            <a:r>
              <a:rPr lang="en-US" sz="2400" dirty="0">
                <a:latin typeface="Cambria"/>
                <a:ea typeface="Cambria"/>
                <a:cs typeface="Times New Roman"/>
              </a:rPr>
              <a:t> je da </a:t>
            </a:r>
            <a:r>
              <a:rPr lang="en-US" sz="2400" dirty="0" err="1">
                <a:latin typeface="Cambria"/>
                <a:ea typeface="Cambria"/>
                <a:cs typeface="Times New Roman"/>
              </a:rPr>
              <a:t>oni</a:t>
            </a:r>
            <a:r>
              <a:rPr lang="en-US" sz="2400" dirty="0">
                <a:latin typeface="Cambria"/>
                <a:ea typeface="Cambria"/>
                <a:cs typeface="Times New Roman"/>
              </a:rPr>
              <a:t> </a:t>
            </a:r>
            <a:r>
              <a:rPr lang="en-US" sz="2400" dirty="0" err="1">
                <a:latin typeface="Cambria"/>
                <a:ea typeface="Cambria"/>
                <a:cs typeface="Times New Roman"/>
              </a:rPr>
              <a:t>variraju</a:t>
            </a:r>
            <a:r>
              <a:rPr lang="en-US" sz="2400" dirty="0">
                <a:latin typeface="Cambria"/>
                <a:ea typeface="Cambria"/>
                <a:cs typeface="Times New Roman"/>
              </a:rPr>
              <a:t> s </a:t>
            </a:r>
            <a:r>
              <a:rPr lang="en-US" sz="2400" dirty="0" err="1">
                <a:latin typeface="Cambria"/>
                <a:ea typeface="Cambria"/>
                <a:cs typeface="Times New Roman"/>
              </a:rPr>
              <a:t>obzirom</a:t>
            </a:r>
            <a:r>
              <a:rPr lang="en-US" sz="2400" dirty="0">
                <a:latin typeface="Cambria"/>
                <a:ea typeface="Cambria"/>
                <a:cs typeface="Times New Roman"/>
              </a:rPr>
              <a:t> </a:t>
            </a:r>
            <a:r>
              <a:rPr lang="en-US" sz="2400" dirty="0" err="1">
                <a:latin typeface="Cambria"/>
                <a:ea typeface="Cambria"/>
                <a:cs typeface="Times New Roman"/>
              </a:rPr>
              <a:t>na</a:t>
            </a:r>
            <a:r>
              <a:rPr lang="en-US" sz="2400" dirty="0">
                <a:latin typeface="Cambria"/>
                <a:ea typeface="Cambria"/>
                <a:cs typeface="Times New Roman"/>
              </a:rPr>
              <a:t> </a:t>
            </a:r>
            <a:r>
              <a:rPr lang="en-US" sz="2400" dirty="0" err="1">
                <a:latin typeface="Cambria"/>
                <a:ea typeface="Cambria"/>
                <a:cs typeface="Times New Roman"/>
              </a:rPr>
              <a:t>resurse</a:t>
            </a:r>
            <a:r>
              <a:rPr lang="en-US" sz="2400" dirty="0">
                <a:latin typeface="Cambria"/>
                <a:ea typeface="Cambria"/>
                <a:cs typeface="Times New Roman"/>
              </a:rPr>
              <a:t> </a:t>
            </a:r>
            <a:r>
              <a:rPr lang="en-US" sz="2400" dirty="0" err="1">
                <a:latin typeface="Cambria"/>
                <a:ea typeface="Cambria"/>
                <a:cs typeface="Times New Roman"/>
              </a:rPr>
              <a:t>zemlje</a:t>
            </a:r>
            <a:r>
              <a:rPr lang="en-US" sz="2400" dirty="0">
                <a:latin typeface="Cambria"/>
                <a:ea typeface="Cambria"/>
                <a:cs typeface="Times New Roman"/>
              </a:rPr>
              <a:t>, </a:t>
            </a:r>
            <a:r>
              <a:rPr lang="en-US" sz="2400" dirty="0" err="1">
                <a:latin typeface="Cambria"/>
                <a:ea typeface="Cambria"/>
                <a:cs typeface="Times New Roman"/>
              </a:rPr>
              <a:t>ciljeve</a:t>
            </a:r>
            <a:r>
              <a:rPr lang="en-US" sz="2400" dirty="0">
                <a:latin typeface="Cambria"/>
                <a:ea typeface="Cambria"/>
                <a:cs typeface="Times New Roman"/>
              </a:rPr>
              <a:t> </a:t>
            </a:r>
            <a:r>
              <a:rPr lang="en-US" sz="2400" dirty="0" err="1">
                <a:latin typeface="Cambria"/>
                <a:ea typeface="Cambria"/>
                <a:cs typeface="Times New Roman"/>
              </a:rPr>
              <a:t>te</a:t>
            </a:r>
            <a:r>
              <a:rPr lang="en-US" sz="2400" dirty="0">
                <a:latin typeface="Cambria"/>
                <a:ea typeface="Cambria"/>
                <a:cs typeface="Times New Roman"/>
              </a:rPr>
              <a:t> </a:t>
            </a:r>
            <a:r>
              <a:rPr lang="en-US" sz="2400" dirty="0" err="1">
                <a:latin typeface="Cambria"/>
                <a:ea typeface="Cambria"/>
                <a:cs typeface="Times New Roman"/>
              </a:rPr>
              <a:t>politiku</a:t>
            </a:r>
            <a:r>
              <a:rPr lang="en-US" sz="2400" dirty="0">
                <a:latin typeface="Cambria"/>
                <a:ea typeface="Cambria"/>
                <a:cs typeface="Times New Roman"/>
              </a:rPr>
              <a:t>. </a:t>
            </a:r>
            <a:r>
              <a:rPr lang="en-US" sz="2400" dirty="0" err="1">
                <a:latin typeface="Cambria"/>
                <a:ea typeface="Cambria"/>
                <a:cs typeface="Times New Roman"/>
              </a:rPr>
              <a:t>Generalno</a:t>
            </a:r>
            <a:r>
              <a:rPr lang="en-US" sz="2400" dirty="0">
                <a:latin typeface="Cambria"/>
                <a:ea typeface="Cambria"/>
                <a:cs typeface="Times New Roman"/>
              </a:rPr>
              <a:t>, </a:t>
            </a:r>
            <a:r>
              <a:rPr lang="en-US" sz="2400" dirty="0" err="1">
                <a:latin typeface="Cambria"/>
                <a:ea typeface="Cambria"/>
                <a:cs typeface="Times New Roman"/>
              </a:rPr>
              <a:t>smatra</a:t>
            </a:r>
            <a:r>
              <a:rPr lang="en-US" sz="2400" dirty="0">
                <a:latin typeface="Cambria"/>
                <a:ea typeface="Cambria"/>
                <a:cs typeface="Times New Roman"/>
              </a:rPr>
              <a:t> se da bi </a:t>
            </a:r>
            <a:r>
              <a:rPr lang="en-US" sz="2400" dirty="0" err="1">
                <a:latin typeface="Cambria"/>
                <a:ea typeface="Cambria"/>
                <a:cs typeface="Times New Roman"/>
              </a:rPr>
              <a:t>zatvorenici</a:t>
            </a:r>
            <a:r>
              <a:rPr lang="en-US" sz="2400" dirty="0">
                <a:latin typeface="Cambria"/>
                <a:ea typeface="Cambria"/>
                <a:cs typeface="Times New Roman"/>
              </a:rPr>
              <a:t> </a:t>
            </a:r>
            <a:r>
              <a:rPr lang="en-US" sz="2400" dirty="0" err="1">
                <a:latin typeface="Cambria"/>
                <a:ea typeface="Cambria"/>
                <a:cs typeface="Times New Roman"/>
              </a:rPr>
              <a:t>trebali</a:t>
            </a:r>
            <a:r>
              <a:rPr lang="en-US" sz="2400" dirty="0">
                <a:latin typeface="Cambria"/>
                <a:ea typeface="Cambria"/>
                <a:cs typeface="Times New Roman"/>
              </a:rPr>
              <a:t> </a:t>
            </a:r>
            <a:r>
              <a:rPr lang="en-US" sz="2400" dirty="0" err="1">
                <a:latin typeface="Cambria"/>
                <a:ea typeface="Cambria"/>
                <a:cs typeface="Times New Roman"/>
              </a:rPr>
              <a:t>imati</a:t>
            </a:r>
            <a:r>
              <a:rPr lang="en-US" sz="2400" dirty="0">
                <a:latin typeface="Cambria"/>
                <a:ea typeface="Cambria"/>
                <a:cs typeface="Times New Roman"/>
              </a:rPr>
              <a:t> </a:t>
            </a:r>
            <a:r>
              <a:rPr lang="en-US" sz="2400" dirty="0" err="1">
                <a:latin typeface="Cambria"/>
                <a:ea typeface="Cambria"/>
                <a:cs typeface="Times New Roman"/>
              </a:rPr>
              <a:t>na</a:t>
            </a:r>
            <a:r>
              <a:rPr lang="en-US" sz="2400" dirty="0">
                <a:latin typeface="Cambria"/>
                <a:ea typeface="Cambria"/>
                <a:cs typeface="Times New Roman"/>
              </a:rPr>
              <a:t> </a:t>
            </a:r>
            <a:r>
              <a:rPr lang="en-US" sz="2400" dirty="0" err="1">
                <a:latin typeface="Cambria"/>
                <a:ea typeface="Cambria"/>
                <a:cs typeface="Times New Roman"/>
              </a:rPr>
              <a:t>raspolaganju</a:t>
            </a:r>
            <a:r>
              <a:rPr lang="en-US" sz="2400" dirty="0">
                <a:latin typeface="Cambria"/>
                <a:ea typeface="Cambria"/>
                <a:cs typeface="Times New Roman"/>
              </a:rPr>
              <a:t> </a:t>
            </a:r>
            <a:r>
              <a:rPr lang="en-US" sz="2400" dirty="0" err="1">
                <a:latin typeface="Cambria"/>
                <a:ea typeface="Cambria"/>
                <a:cs typeface="Times New Roman"/>
              </a:rPr>
              <a:t>iste</a:t>
            </a:r>
            <a:r>
              <a:rPr lang="en-US" sz="2400" dirty="0">
                <a:latin typeface="Cambria"/>
                <a:ea typeface="Cambria"/>
                <a:cs typeface="Times New Roman"/>
              </a:rPr>
              <a:t> </a:t>
            </a:r>
            <a:r>
              <a:rPr lang="en-US" sz="2400" dirty="0" err="1">
                <a:latin typeface="Cambria"/>
                <a:ea typeface="Cambria"/>
                <a:cs typeface="Times New Roman"/>
              </a:rPr>
              <a:t>oblike</a:t>
            </a:r>
            <a:r>
              <a:rPr lang="en-US" sz="2400" dirty="0">
                <a:latin typeface="Cambria"/>
                <a:ea typeface="Cambria"/>
                <a:cs typeface="Times New Roman"/>
              </a:rPr>
              <a:t> </a:t>
            </a:r>
            <a:r>
              <a:rPr lang="en-US" sz="2400" dirty="0" err="1">
                <a:latin typeface="Cambria"/>
                <a:ea typeface="Cambria"/>
                <a:cs typeface="Times New Roman"/>
              </a:rPr>
              <a:t>obrazovanja</a:t>
            </a:r>
            <a:r>
              <a:rPr lang="en-US" sz="2400" dirty="0">
                <a:latin typeface="Cambria"/>
                <a:ea typeface="Cambria"/>
                <a:cs typeface="Times New Roman"/>
              </a:rPr>
              <a:t> </a:t>
            </a:r>
            <a:r>
              <a:rPr lang="en-US" sz="2400" dirty="0" err="1">
                <a:latin typeface="Cambria"/>
                <a:ea typeface="Cambria"/>
                <a:cs typeface="Times New Roman"/>
              </a:rPr>
              <a:t>kao</a:t>
            </a:r>
            <a:r>
              <a:rPr lang="en-US" sz="2400" dirty="0">
                <a:latin typeface="Cambria"/>
                <a:ea typeface="Cambria"/>
                <a:cs typeface="Times New Roman"/>
              </a:rPr>
              <a:t> </a:t>
            </a:r>
            <a:r>
              <a:rPr lang="en-US" sz="2400" dirty="0" err="1">
                <a:latin typeface="Cambria"/>
                <a:ea typeface="Cambria"/>
                <a:cs typeface="Times New Roman"/>
              </a:rPr>
              <a:t>i</a:t>
            </a:r>
            <a:r>
              <a:rPr lang="en-US" sz="2400" dirty="0">
                <a:latin typeface="Cambria"/>
                <a:ea typeface="Cambria"/>
                <a:cs typeface="Times New Roman"/>
              </a:rPr>
              <a:t> </a:t>
            </a:r>
            <a:r>
              <a:rPr lang="en-US" sz="2400" dirty="0" err="1">
                <a:latin typeface="Cambria"/>
                <a:ea typeface="Cambria"/>
                <a:cs typeface="Times New Roman"/>
              </a:rPr>
              <a:t>oni</a:t>
            </a:r>
            <a:r>
              <a:rPr lang="en-US" sz="2400" dirty="0">
                <a:latin typeface="Cambria"/>
                <a:ea typeface="Cambria"/>
                <a:cs typeface="Times New Roman"/>
              </a:rPr>
              <a:t> </a:t>
            </a:r>
            <a:r>
              <a:rPr lang="en-US" sz="2400" dirty="0" err="1">
                <a:latin typeface="Cambria"/>
                <a:ea typeface="Cambria"/>
                <a:cs typeface="Times New Roman"/>
              </a:rPr>
              <a:t>na</a:t>
            </a:r>
            <a:r>
              <a:rPr lang="en-US" sz="2400" dirty="0">
                <a:latin typeface="Cambria"/>
                <a:ea typeface="Cambria"/>
                <a:cs typeface="Times New Roman"/>
              </a:rPr>
              <a:t> </a:t>
            </a:r>
            <a:r>
              <a:rPr lang="en-US" sz="2400" dirty="0" err="1">
                <a:latin typeface="Cambria"/>
                <a:ea typeface="Cambria"/>
                <a:cs typeface="Times New Roman"/>
              </a:rPr>
              <a:t>slobodi</a:t>
            </a:r>
            <a:r>
              <a:rPr lang="en-US" sz="2400" dirty="0">
                <a:latin typeface="Cambria"/>
                <a:ea typeface="Cambria"/>
                <a:cs typeface="Times New Roman"/>
              </a:rPr>
              <a:t>. </a:t>
            </a:r>
            <a:r>
              <a:rPr lang="en-US" sz="2400" dirty="0" err="1">
                <a:latin typeface="Cambria"/>
                <a:ea typeface="Cambria"/>
                <a:cs typeface="Times New Roman"/>
              </a:rPr>
              <a:t>Oblici</a:t>
            </a:r>
            <a:r>
              <a:rPr lang="en-US" sz="2400" dirty="0">
                <a:latin typeface="Cambria"/>
                <a:ea typeface="Cambria"/>
                <a:cs typeface="Times New Roman"/>
              </a:rPr>
              <a:t> </a:t>
            </a:r>
            <a:r>
              <a:rPr lang="en-US" sz="2400" dirty="0" err="1">
                <a:latin typeface="Cambria"/>
                <a:ea typeface="Cambria"/>
                <a:cs typeface="Times New Roman"/>
              </a:rPr>
              <a:t>stručnog</a:t>
            </a:r>
            <a:r>
              <a:rPr lang="en-US" sz="2400" dirty="0">
                <a:latin typeface="Cambria"/>
                <a:ea typeface="Cambria"/>
                <a:cs typeface="Times New Roman"/>
              </a:rPr>
              <a:t> </a:t>
            </a:r>
            <a:r>
              <a:rPr lang="en-US" sz="2400" dirty="0" err="1">
                <a:latin typeface="Cambria"/>
                <a:ea typeface="Cambria"/>
                <a:cs typeface="Times New Roman"/>
              </a:rPr>
              <a:t>obrazovanja</a:t>
            </a:r>
            <a:r>
              <a:rPr lang="en-US" sz="2400" dirty="0">
                <a:latin typeface="Cambria"/>
                <a:ea typeface="Cambria"/>
                <a:cs typeface="Times New Roman"/>
              </a:rPr>
              <a:t> </a:t>
            </a:r>
            <a:r>
              <a:rPr lang="en-US" sz="2400" dirty="0" err="1">
                <a:latin typeface="Cambria"/>
                <a:ea typeface="Cambria"/>
                <a:cs typeface="Times New Roman"/>
              </a:rPr>
              <a:t>i</a:t>
            </a:r>
            <a:r>
              <a:rPr lang="en-US" sz="2400" dirty="0">
                <a:latin typeface="Cambria"/>
                <a:ea typeface="Cambria"/>
                <a:cs typeface="Times New Roman"/>
              </a:rPr>
              <a:t> </a:t>
            </a:r>
            <a:r>
              <a:rPr lang="en-US" sz="2400" dirty="0" err="1">
                <a:latin typeface="Cambria"/>
                <a:ea typeface="Cambria"/>
                <a:cs typeface="Times New Roman"/>
              </a:rPr>
              <a:t>stjecanja</a:t>
            </a:r>
            <a:r>
              <a:rPr lang="en-US" sz="2400" dirty="0">
                <a:latin typeface="Cambria"/>
                <a:ea typeface="Cambria"/>
                <a:cs typeface="Times New Roman"/>
              </a:rPr>
              <a:t> </a:t>
            </a:r>
            <a:r>
              <a:rPr lang="en-US" sz="2400" dirty="0" err="1">
                <a:latin typeface="Cambria"/>
                <a:ea typeface="Cambria"/>
                <a:cs typeface="Times New Roman"/>
              </a:rPr>
              <a:t>vještina</a:t>
            </a:r>
            <a:r>
              <a:rPr lang="en-US" sz="2400" dirty="0">
                <a:latin typeface="Cambria"/>
                <a:ea typeface="Cambria"/>
                <a:cs typeface="Times New Roman"/>
              </a:rPr>
              <a:t>, </a:t>
            </a:r>
            <a:r>
              <a:rPr lang="en-US" sz="2400" dirty="0" err="1">
                <a:latin typeface="Cambria"/>
                <a:ea typeface="Cambria"/>
                <a:cs typeface="Times New Roman"/>
              </a:rPr>
              <a:t>koji</a:t>
            </a:r>
            <a:r>
              <a:rPr lang="en-US" sz="2400" dirty="0">
                <a:latin typeface="Cambria"/>
                <a:ea typeface="Cambria"/>
                <a:cs typeface="Times New Roman"/>
              </a:rPr>
              <a:t> </a:t>
            </a:r>
            <a:r>
              <a:rPr lang="en-US" sz="2400" dirty="0" err="1">
                <a:latin typeface="Cambria"/>
                <a:ea typeface="Cambria"/>
                <a:cs typeface="Times New Roman"/>
              </a:rPr>
              <a:t>kao</a:t>
            </a:r>
            <a:r>
              <a:rPr lang="en-US" sz="2400" dirty="0">
                <a:latin typeface="Cambria"/>
                <a:ea typeface="Cambria"/>
                <a:cs typeface="Times New Roman"/>
              </a:rPr>
              <a:t> </a:t>
            </a:r>
            <a:r>
              <a:rPr lang="en-US" sz="2400" dirty="0" err="1">
                <a:latin typeface="Cambria"/>
                <a:ea typeface="Cambria"/>
                <a:cs typeface="Times New Roman"/>
              </a:rPr>
              <a:t>takvi</a:t>
            </a:r>
            <a:r>
              <a:rPr lang="en-US" sz="2400" dirty="0">
                <a:latin typeface="Cambria"/>
                <a:ea typeface="Cambria"/>
                <a:cs typeface="Times New Roman"/>
              </a:rPr>
              <a:t> </a:t>
            </a:r>
            <a:r>
              <a:rPr lang="en-US" sz="2400" dirty="0" err="1">
                <a:latin typeface="Cambria"/>
                <a:ea typeface="Cambria"/>
                <a:cs typeface="Times New Roman"/>
              </a:rPr>
              <a:t>spadaju</a:t>
            </a:r>
            <a:r>
              <a:rPr lang="en-US" sz="2400" dirty="0">
                <a:latin typeface="Cambria"/>
                <a:ea typeface="Cambria"/>
                <a:cs typeface="Times New Roman"/>
              </a:rPr>
              <a:t> u </a:t>
            </a:r>
            <a:r>
              <a:rPr lang="en-US" sz="2400" dirty="0" err="1">
                <a:latin typeface="Cambria"/>
                <a:ea typeface="Cambria"/>
                <a:cs typeface="Times New Roman"/>
              </a:rPr>
              <a:t>obrazovanje</a:t>
            </a:r>
            <a:r>
              <a:rPr lang="en-US" sz="2400" dirty="0">
                <a:latin typeface="Cambria"/>
                <a:ea typeface="Cambria"/>
                <a:cs typeface="Times New Roman"/>
              </a:rPr>
              <a:t> </a:t>
            </a:r>
            <a:r>
              <a:rPr lang="en-US" sz="2400" dirty="0" err="1">
                <a:latin typeface="Cambria"/>
                <a:ea typeface="Cambria"/>
                <a:cs typeface="Times New Roman"/>
              </a:rPr>
              <a:t>su</a:t>
            </a:r>
            <a:r>
              <a:rPr lang="en-US" sz="2400" dirty="0">
                <a:latin typeface="Cambria"/>
                <a:ea typeface="Cambria"/>
                <a:cs typeface="Times New Roman"/>
              </a:rPr>
              <a:t> </a:t>
            </a:r>
            <a:r>
              <a:rPr lang="en-US" sz="2400" dirty="0" err="1">
                <a:latin typeface="Cambria"/>
                <a:ea typeface="Cambria"/>
                <a:cs typeface="Times New Roman"/>
              </a:rPr>
              <a:t>usmjereni</a:t>
            </a:r>
            <a:r>
              <a:rPr lang="en-US" sz="2400" dirty="0">
                <a:latin typeface="Cambria"/>
                <a:ea typeface="Cambria"/>
                <a:cs typeface="Times New Roman"/>
              </a:rPr>
              <a:t> </a:t>
            </a:r>
            <a:r>
              <a:rPr lang="en-US" sz="2400" dirty="0" err="1">
                <a:latin typeface="Cambria"/>
                <a:ea typeface="Cambria"/>
                <a:cs typeface="Times New Roman"/>
              </a:rPr>
              <a:t>na</a:t>
            </a:r>
            <a:r>
              <a:rPr lang="en-US" sz="2400" dirty="0">
                <a:latin typeface="Cambria"/>
                <a:ea typeface="Cambria"/>
                <a:cs typeface="Times New Roman"/>
              </a:rPr>
              <a:t> </a:t>
            </a:r>
            <a:r>
              <a:rPr lang="en-US" sz="2400" dirty="0" err="1">
                <a:latin typeface="Cambria"/>
                <a:ea typeface="Cambria"/>
                <a:cs typeface="Times New Roman"/>
              </a:rPr>
              <a:t>povećanje</a:t>
            </a:r>
            <a:r>
              <a:rPr lang="en-US" sz="2400" dirty="0">
                <a:latin typeface="Cambria"/>
                <a:ea typeface="Cambria"/>
                <a:cs typeface="Times New Roman"/>
              </a:rPr>
              <a:t> </a:t>
            </a:r>
            <a:r>
              <a:rPr lang="en-US" sz="2400" dirty="0" err="1">
                <a:latin typeface="Cambria"/>
                <a:ea typeface="Cambria"/>
                <a:cs typeface="Times New Roman"/>
              </a:rPr>
              <a:t>zapošljivosti</a:t>
            </a:r>
            <a:r>
              <a:rPr lang="en-US" sz="2400" dirty="0">
                <a:latin typeface="Cambria"/>
                <a:ea typeface="Cambria"/>
                <a:cs typeface="Times New Roman"/>
              </a:rPr>
              <a:t> </a:t>
            </a:r>
            <a:r>
              <a:rPr lang="en-US" sz="2400" dirty="0" err="1">
                <a:latin typeface="Cambria"/>
                <a:ea typeface="Cambria"/>
                <a:cs typeface="Times New Roman"/>
              </a:rPr>
              <a:t>zatvorenika</a:t>
            </a:r>
            <a:r>
              <a:rPr lang="en-US" sz="2400" dirty="0">
                <a:latin typeface="Cambria"/>
                <a:ea typeface="Cambria"/>
                <a:cs typeface="Times New Roman"/>
              </a:rPr>
              <a:t> </a:t>
            </a:r>
            <a:r>
              <a:rPr lang="en-US" sz="2400" dirty="0" err="1">
                <a:latin typeface="Cambria"/>
                <a:ea typeface="Cambria"/>
                <a:cs typeface="Times New Roman"/>
              </a:rPr>
              <a:t>nakon</a:t>
            </a:r>
            <a:r>
              <a:rPr lang="en-US" sz="2400" dirty="0">
                <a:latin typeface="Cambria"/>
                <a:ea typeface="Cambria"/>
                <a:cs typeface="Times New Roman"/>
              </a:rPr>
              <a:t> </a:t>
            </a:r>
            <a:r>
              <a:rPr lang="en-US" sz="2400" dirty="0" err="1">
                <a:latin typeface="Cambria"/>
                <a:ea typeface="Cambria"/>
                <a:cs typeface="Times New Roman"/>
              </a:rPr>
              <a:t>izlaska</a:t>
            </a:r>
            <a:r>
              <a:rPr lang="en-US" sz="2400" dirty="0">
                <a:latin typeface="Cambria"/>
                <a:ea typeface="Cambria"/>
                <a:cs typeface="Times New Roman"/>
              </a:rPr>
              <a:t> </a:t>
            </a:r>
            <a:r>
              <a:rPr lang="en-US" sz="2400" dirty="0" err="1">
                <a:latin typeface="Cambria"/>
                <a:ea typeface="Cambria"/>
                <a:cs typeface="Times New Roman"/>
              </a:rPr>
              <a:t>na</a:t>
            </a:r>
            <a:r>
              <a:rPr lang="en-US" sz="2400" dirty="0">
                <a:latin typeface="Cambria"/>
                <a:ea typeface="Cambria"/>
                <a:cs typeface="Times New Roman"/>
              </a:rPr>
              <a:t> </a:t>
            </a:r>
            <a:r>
              <a:rPr lang="en-US" sz="2400" dirty="0" err="1">
                <a:latin typeface="Cambria"/>
                <a:ea typeface="Cambria"/>
                <a:cs typeface="Times New Roman"/>
              </a:rPr>
              <a:t>slobodu</a:t>
            </a:r>
            <a:r>
              <a:rPr lang="en-US" sz="2400" dirty="0">
                <a:latin typeface="Cambria"/>
                <a:ea typeface="Cambria"/>
                <a:cs typeface="Times New Roman"/>
              </a:rPr>
              <a:t>".</a:t>
            </a:r>
          </a:p>
        </p:txBody>
      </p:sp>
    </p:spTree>
    <p:extLst>
      <p:ext uri="{BB962C8B-B14F-4D97-AF65-F5344CB8AC3E}">
        <p14:creationId xmlns:p14="http://schemas.microsoft.com/office/powerpoint/2010/main" val="726169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SLOBONO VRIJEME ZATVORENIKA</a:t>
            </a:r>
          </a:p>
        </p:txBody>
      </p:sp>
      <p:sp>
        <p:nvSpPr>
          <p:cNvPr id="3" name="Content Placeholder 2"/>
          <p:cNvSpPr>
            <a:spLocks noGrp="1"/>
          </p:cNvSpPr>
          <p:nvPr>
            <p:ph idx="1"/>
          </p:nvPr>
        </p:nvSpPr>
        <p:spPr/>
        <p:txBody>
          <a:bodyPr vert="horz" lIns="91440" tIns="45720" rIns="91440" bIns="45720" rtlCol="0" anchor="t">
            <a:normAutofit/>
          </a:bodyPr>
          <a:lstStyle/>
          <a:p>
            <a:r>
              <a:rPr lang="en-US" dirty="0" err="1">
                <a:ea typeface="+mn-lt"/>
                <a:cs typeface="+mn-lt"/>
              </a:rPr>
              <a:t>mogućnost</a:t>
            </a:r>
            <a:r>
              <a:rPr lang="en-US" dirty="0">
                <a:ea typeface="+mn-lt"/>
                <a:cs typeface="+mn-lt"/>
              </a:rPr>
              <a:t> </a:t>
            </a:r>
            <a:r>
              <a:rPr lang="en-US" dirty="0" err="1">
                <a:ea typeface="+mn-lt"/>
                <a:cs typeface="+mn-lt"/>
              </a:rPr>
              <a:t>vježbanja</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provođenja</a:t>
            </a:r>
            <a:r>
              <a:rPr lang="en-US" dirty="0">
                <a:ea typeface="+mn-lt"/>
                <a:cs typeface="+mn-lt"/>
              </a:rPr>
              <a:t> </a:t>
            </a:r>
            <a:r>
              <a:rPr lang="en-US" dirty="0" err="1">
                <a:ea typeface="+mn-lt"/>
                <a:cs typeface="+mn-lt"/>
              </a:rPr>
              <a:t>vremena</a:t>
            </a:r>
            <a:r>
              <a:rPr lang="en-US" dirty="0">
                <a:ea typeface="+mn-lt"/>
                <a:cs typeface="+mn-lt"/>
              </a:rPr>
              <a:t> </a:t>
            </a:r>
            <a:r>
              <a:rPr lang="en-US" dirty="0" err="1">
                <a:ea typeface="+mn-lt"/>
                <a:cs typeface="+mn-lt"/>
              </a:rPr>
              <a:t>na</a:t>
            </a:r>
            <a:r>
              <a:rPr lang="en-US" dirty="0">
                <a:ea typeface="+mn-lt"/>
                <a:cs typeface="+mn-lt"/>
              </a:rPr>
              <a:t> </a:t>
            </a:r>
            <a:r>
              <a:rPr lang="en-US" dirty="0" err="1">
                <a:ea typeface="+mn-lt"/>
                <a:cs typeface="+mn-lt"/>
              </a:rPr>
              <a:t>svježem</a:t>
            </a:r>
            <a:r>
              <a:rPr lang="en-US" dirty="0">
                <a:ea typeface="+mn-lt"/>
                <a:cs typeface="+mn-lt"/>
              </a:rPr>
              <a:t> </a:t>
            </a:r>
            <a:r>
              <a:rPr lang="en-US" dirty="0" err="1">
                <a:ea typeface="+mn-lt"/>
                <a:cs typeface="+mn-lt"/>
              </a:rPr>
              <a:t>zraku</a:t>
            </a:r>
          </a:p>
          <a:p>
            <a:r>
              <a:rPr lang="en-US" dirty="0">
                <a:ea typeface="+mn-lt"/>
                <a:cs typeface="+mn-lt"/>
              </a:rPr>
              <a:t> </a:t>
            </a:r>
            <a:r>
              <a:rPr lang="en-US" dirty="0" err="1">
                <a:ea typeface="+mn-lt"/>
                <a:cs typeface="+mn-lt"/>
              </a:rPr>
              <a:t>sve</a:t>
            </a:r>
            <a:r>
              <a:rPr lang="en-US" dirty="0">
                <a:ea typeface="+mn-lt"/>
                <a:cs typeface="+mn-lt"/>
              </a:rPr>
              <a:t> </a:t>
            </a:r>
            <a:r>
              <a:rPr lang="en-US" dirty="0" err="1">
                <a:ea typeface="+mn-lt"/>
                <a:cs typeface="+mn-lt"/>
              </a:rPr>
              <a:t>ustanove</a:t>
            </a:r>
            <a:r>
              <a:rPr lang="en-US" dirty="0">
                <a:ea typeface="+mn-lt"/>
                <a:cs typeface="+mn-lt"/>
              </a:rPr>
              <a:t> </a:t>
            </a:r>
            <a:r>
              <a:rPr lang="en-US" dirty="0" err="1">
                <a:ea typeface="+mn-lt"/>
                <a:cs typeface="+mn-lt"/>
              </a:rPr>
              <a:t>imaju</a:t>
            </a:r>
            <a:r>
              <a:rPr lang="en-US" dirty="0">
                <a:ea typeface="+mn-lt"/>
                <a:cs typeface="+mn-lt"/>
              </a:rPr>
              <a:t> </a:t>
            </a:r>
            <a:r>
              <a:rPr lang="en-US" dirty="0" err="1">
                <a:ea typeface="+mn-lt"/>
                <a:cs typeface="+mn-lt"/>
              </a:rPr>
              <a:t>dvorište</a:t>
            </a:r>
            <a:r>
              <a:rPr lang="en-US" dirty="0">
                <a:ea typeface="+mn-lt"/>
                <a:cs typeface="+mn-lt"/>
              </a:rPr>
              <a:t> za </a:t>
            </a:r>
            <a:r>
              <a:rPr lang="en-US" dirty="0" err="1">
                <a:ea typeface="+mn-lt"/>
                <a:cs typeface="+mn-lt"/>
              </a:rPr>
              <a:t>rekreaciju</a:t>
            </a:r>
            <a:r>
              <a:rPr lang="en-US" dirty="0">
                <a:ea typeface="+mn-lt"/>
                <a:cs typeface="+mn-lt"/>
              </a:rPr>
              <a:t>, </a:t>
            </a:r>
            <a:r>
              <a:rPr lang="en-US" dirty="0" err="1">
                <a:ea typeface="+mn-lt"/>
                <a:cs typeface="+mn-lt"/>
              </a:rPr>
              <a:t>kao</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posebne</a:t>
            </a:r>
            <a:r>
              <a:rPr lang="en-US" dirty="0">
                <a:ea typeface="+mn-lt"/>
                <a:cs typeface="+mn-lt"/>
              </a:rPr>
              <a:t> </a:t>
            </a:r>
            <a:r>
              <a:rPr lang="en-US" dirty="0" err="1">
                <a:ea typeface="+mn-lt"/>
                <a:cs typeface="+mn-lt"/>
              </a:rPr>
              <a:t>višenamjenske</a:t>
            </a:r>
            <a:r>
              <a:rPr lang="en-US" dirty="0">
                <a:ea typeface="+mn-lt"/>
                <a:cs typeface="+mn-lt"/>
              </a:rPr>
              <a:t> </a:t>
            </a:r>
            <a:r>
              <a:rPr lang="en-US" dirty="0" err="1">
                <a:ea typeface="+mn-lt"/>
                <a:cs typeface="+mn-lt"/>
              </a:rPr>
              <a:t>dvorane</a:t>
            </a:r>
            <a:r>
              <a:rPr lang="en-US" dirty="0">
                <a:ea typeface="+mn-lt"/>
                <a:cs typeface="+mn-lt"/>
              </a:rPr>
              <a:t> </a:t>
            </a:r>
            <a:r>
              <a:rPr lang="en-US" dirty="0" err="1">
                <a:ea typeface="+mn-lt"/>
                <a:cs typeface="+mn-lt"/>
              </a:rPr>
              <a:t>koje</a:t>
            </a:r>
            <a:r>
              <a:rPr lang="en-US" dirty="0">
                <a:ea typeface="+mn-lt"/>
                <a:cs typeface="+mn-lt"/>
              </a:rPr>
              <a:t> </a:t>
            </a:r>
            <a:r>
              <a:rPr lang="en-US" dirty="0" err="1">
                <a:ea typeface="+mn-lt"/>
                <a:cs typeface="+mn-lt"/>
              </a:rPr>
              <a:t>uključuju</a:t>
            </a:r>
            <a:r>
              <a:rPr lang="en-US" dirty="0">
                <a:ea typeface="+mn-lt"/>
                <a:cs typeface="+mn-lt"/>
              </a:rPr>
              <a:t> </a:t>
            </a:r>
            <a:r>
              <a:rPr lang="en-US" dirty="0" err="1">
                <a:ea typeface="+mn-lt"/>
                <a:cs typeface="+mn-lt"/>
              </a:rPr>
              <a:t>sportske</a:t>
            </a:r>
            <a:r>
              <a:rPr lang="en-US" dirty="0">
                <a:ea typeface="+mn-lt"/>
                <a:cs typeface="+mn-lt"/>
              </a:rPr>
              <a:t> </a:t>
            </a:r>
            <a:r>
              <a:rPr lang="en-US" dirty="0" err="1">
                <a:ea typeface="+mn-lt"/>
                <a:cs typeface="+mn-lt"/>
              </a:rPr>
              <a:t>terene</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teretane</a:t>
            </a:r>
            <a:endParaRPr lang="en-US" dirty="0">
              <a:ea typeface="+mn-lt"/>
              <a:cs typeface="+mn-lt"/>
            </a:endParaRPr>
          </a:p>
          <a:p>
            <a:r>
              <a:rPr lang="en-US" dirty="0">
                <a:ea typeface="+mn-lt"/>
                <a:cs typeface="+mn-lt"/>
              </a:rPr>
              <a:t> </a:t>
            </a:r>
            <a:r>
              <a:rPr lang="en-US" dirty="0" err="1">
                <a:ea typeface="+mn-lt"/>
                <a:cs typeface="+mn-lt"/>
              </a:rPr>
              <a:t>velika</a:t>
            </a:r>
            <a:r>
              <a:rPr lang="en-US" dirty="0">
                <a:ea typeface="+mn-lt"/>
                <a:cs typeface="+mn-lt"/>
              </a:rPr>
              <a:t> </a:t>
            </a:r>
            <a:r>
              <a:rPr lang="en-US" dirty="0" err="1">
                <a:ea typeface="+mn-lt"/>
                <a:cs typeface="+mn-lt"/>
              </a:rPr>
              <a:t>potražnja</a:t>
            </a:r>
            <a:r>
              <a:rPr lang="en-US" dirty="0">
                <a:ea typeface="+mn-lt"/>
                <a:cs typeface="+mn-lt"/>
              </a:rPr>
              <a:t> za </a:t>
            </a:r>
            <a:r>
              <a:rPr lang="en-US" dirty="0" err="1">
                <a:ea typeface="+mn-lt"/>
                <a:cs typeface="+mn-lt"/>
              </a:rPr>
              <a:t>sportskim</a:t>
            </a:r>
            <a:r>
              <a:rPr lang="en-US" dirty="0">
                <a:ea typeface="+mn-lt"/>
                <a:cs typeface="+mn-lt"/>
              </a:rPr>
              <a:t> </a:t>
            </a:r>
            <a:r>
              <a:rPr lang="en-US" dirty="0" err="1">
                <a:ea typeface="+mn-lt"/>
                <a:cs typeface="+mn-lt"/>
              </a:rPr>
              <a:t>aktivnostima</a:t>
            </a:r>
            <a:r>
              <a:rPr lang="en-US" dirty="0">
                <a:ea typeface="+mn-lt"/>
                <a:cs typeface="+mn-lt"/>
              </a:rPr>
              <a:t> – </a:t>
            </a:r>
            <a:r>
              <a:rPr lang="en-US" dirty="0" err="1">
                <a:ea typeface="+mn-lt"/>
                <a:cs typeface="+mn-lt"/>
              </a:rPr>
              <a:t>najviše</a:t>
            </a:r>
            <a:r>
              <a:rPr lang="en-US" dirty="0">
                <a:ea typeface="+mn-lt"/>
                <a:cs typeface="+mn-lt"/>
              </a:rPr>
              <a:t> za </a:t>
            </a:r>
            <a:r>
              <a:rPr lang="en-US" dirty="0" err="1">
                <a:ea typeface="+mn-lt"/>
                <a:cs typeface="+mn-lt"/>
              </a:rPr>
              <a:t>fudbalom</a:t>
            </a:r>
            <a:r>
              <a:rPr lang="en-US" dirty="0">
                <a:ea typeface="+mn-lt"/>
                <a:cs typeface="+mn-lt"/>
              </a:rPr>
              <a:t>, </a:t>
            </a:r>
            <a:r>
              <a:rPr lang="en-US" dirty="0" err="1">
                <a:ea typeface="+mn-lt"/>
                <a:cs typeface="+mn-lt"/>
              </a:rPr>
              <a:t>stolnim</a:t>
            </a:r>
            <a:r>
              <a:rPr lang="en-US" dirty="0">
                <a:ea typeface="+mn-lt"/>
                <a:cs typeface="+mn-lt"/>
              </a:rPr>
              <a:t> </a:t>
            </a:r>
            <a:r>
              <a:rPr lang="en-US" dirty="0" err="1">
                <a:ea typeface="+mn-lt"/>
                <a:cs typeface="+mn-lt"/>
              </a:rPr>
              <a:t>tenisom</a:t>
            </a:r>
            <a:r>
              <a:rPr lang="en-US" dirty="0">
                <a:ea typeface="+mn-lt"/>
                <a:cs typeface="+mn-lt"/>
              </a:rPr>
              <a:t>, body </a:t>
            </a:r>
            <a:r>
              <a:rPr lang="en-US" dirty="0" err="1">
                <a:ea typeface="+mn-lt"/>
                <a:cs typeface="+mn-lt"/>
              </a:rPr>
              <a:t>buildingom</a:t>
            </a:r>
            <a:r>
              <a:rPr lang="en-US" dirty="0">
                <a:ea typeface="+mn-lt"/>
                <a:cs typeface="+mn-lt"/>
              </a:rPr>
              <a:t>, </a:t>
            </a:r>
            <a:r>
              <a:rPr lang="en-US" dirty="0" err="1">
                <a:ea typeface="+mn-lt"/>
                <a:cs typeface="+mn-lt"/>
              </a:rPr>
              <a:t>atletikom</a:t>
            </a:r>
          </a:p>
          <a:p>
            <a:r>
              <a:rPr lang="en-US" dirty="0">
                <a:ea typeface="+mn-lt"/>
                <a:cs typeface="+mn-lt"/>
              </a:rPr>
              <a:t> </a:t>
            </a:r>
            <a:r>
              <a:rPr lang="en-US" dirty="0" err="1">
                <a:ea typeface="+mn-lt"/>
                <a:cs typeface="+mn-lt"/>
              </a:rPr>
              <a:t>redovno</a:t>
            </a:r>
            <a:r>
              <a:rPr lang="en-US" dirty="0">
                <a:ea typeface="+mn-lt"/>
                <a:cs typeface="+mn-lt"/>
              </a:rPr>
              <a:t> </a:t>
            </a:r>
            <a:r>
              <a:rPr lang="en-US" dirty="0" err="1">
                <a:ea typeface="+mn-lt"/>
                <a:cs typeface="+mn-lt"/>
              </a:rPr>
              <a:t>seodržavaju</a:t>
            </a:r>
            <a:r>
              <a:rPr lang="en-US" dirty="0">
                <a:ea typeface="+mn-lt"/>
                <a:cs typeface="+mn-lt"/>
              </a:rPr>
              <a:t> </a:t>
            </a:r>
            <a:r>
              <a:rPr lang="en-US" dirty="0" err="1">
                <a:ea typeface="+mn-lt"/>
                <a:cs typeface="+mn-lt"/>
              </a:rPr>
              <a:t>takmičenja</a:t>
            </a:r>
            <a:r>
              <a:rPr lang="en-US" dirty="0">
                <a:ea typeface="+mn-lt"/>
                <a:cs typeface="+mn-lt"/>
              </a:rPr>
              <a:t> </a:t>
            </a:r>
            <a:r>
              <a:rPr lang="en-US" dirty="0" err="1">
                <a:ea typeface="+mn-lt"/>
                <a:cs typeface="+mn-lt"/>
              </a:rPr>
              <a:t>između</a:t>
            </a:r>
            <a:r>
              <a:rPr lang="en-US" dirty="0">
                <a:ea typeface="+mn-lt"/>
                <a:cs typeface="+mn-lt"/>
              </a:rPr>
              <a:t> </a:t>
            </a:r>
            <a:r>
              <a:rPr lang="en-US" dirty="0" err="1">
                <a:ea typeface="+mn-lt"/>
                <a:cs typeface="+mn-lt"/>
              </a:rPr>
              <a:t>zatvorenika</a:t>
            </a:r>
            <a:r>
              <a:rPr lang="en-US" dirty="0">
                <a:ea typeface="+mn-lt"/>
                <a:cs typeface="+mn-lt"/>
              </a:rPr>
              <a:t>, a </a:t>
            </a:r>
            <a:r>
              <a:rPr lang="en-US" dirty="0" err="1">
                <a:ea typeface="+mn-lt"/>
                <a:cs typeface="+mn-lt"/>
              </a:rPr>
              <a:t>povremeno</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takmičenja</a:t>
            </a:r>
            <a:r>
              <a:rPr lang="en-US" dirty="0">
                <a:ea typeface="+mn-lt"/>
                <a:cs typeface="+mn-lt"/>
              </a:rPr>
              <a:t> </a:t>
            </a:r>
            <a:r>
              <a:rPr lang="en-US" dirty="0" err="1">
                <a:ea typeface="+mn-lt"/>
                <a:cs typeface="+mn-lt"/>
              </a:rPr>
              <a:t>između</a:t>
            </a:r>
            <a:r>
              <a:rPr lang="en-US" dirty="0">
                <a:ea typeface="+mn-lt"/>
                <a:cs typeface="+mn-lt"/>
              </a:rPr>
              <a:t> </a:t>
            </a:r>
            <a:r>
              <a:rPr lang="en-US" dirty="0" err="1">
                <a:ea typeface="+mn-lt"/>
                <a:cs typeface="+mn-lt"/>
              </a:rPr>
              <a:t>različitih</a:t>
            </a:r>
            <a:r>
              <a:rPr lang="en-US" dirty="0">
                <a:ea typeface="+mn-lt"/>
                <a:cs typeface="+mn-lt"/>
              </a:rPr>
              <a:t> </a:t>
            </a:r>
            <a:r>
              <a:rPr lang="en-US" dirty="0" err="1">
                <a:ea typeface="+mn-lt"/>
                <a:cs typeface="+mn-lt"/>
              </a:rPr>
              <a:t>institucija</a:t>
            </a:r>
          </a:p>
          <a:p>
            <a:r>
              <a:rPr lang="en-US" dirty="0" err="1"/>
              <a:t>Italija</a:t>
            </a:r>
            <a:r>
              <a:rPr lang="en-US" dirty="0"/>
              <a:t>: </a:t>
            </a:r>
            <a:r>
              <a:rPr lang="en-US" dirty="0" err="1"/>
              <a:t>Institut</a:t>
            </a:r>
            <a:r>
              <a:rPr lang="en-US" dirty="0"/>
              <a:t> </a:t>
            </a:r>
            <a:r>
              <a:rPr lang="en-US" dirty="0" err="1"/>
              <a:t>italijanskog</a:t>
            </a:r>
            <a:r>
              <a:rPr lang="en-US" dirty="0"/>
              <a:t> </a:t>
            </a:r>
            <a:r>
              <a:rPr lang="en-US" dirty="0" err="1"/>
              <a:t>pozorišta</a:t>
            </a:r>
            <a:r>
              <a:rPr lang="en-US" dirty="0"/>
              <a:t> 1997. </a:t>
            </a:r>
            <a:r>
              <a:rPr lang="en-US" dirty="0" err="1"/>
              <a:t>uvodi</a:t>
            </a:r>
            <a:r>
              <a:rPr lang="en-US" dirty="0"/>
              <a:t> u </a:t>
            </a:r>
            <a:r>
              <a:rPr lang="en-US" dirty="0" err="1"/>
              <a:t>slobodno</a:t>
            </a:r>
            <a:r>
              <a:rPr lang="en-US" dirty="0"/>
              <a:t> </a:t>
            </a:r>
            <a:r>
              <a:rPr lang="en-US" dirty="0" err="1"/>
              <a:t>vrijeme</a:t>
            </a:r>
            <a:r>
              <a:rPr lang="en-US" dirty="0"/>
              <a:t> </a:t>
            </a:r>
            <a:r>
              <a:rPr lang="en-US" dirty="0" err="1"/>
              <a:t>obavezne</a:t>
            </a:r>
            <a:r>
              <a:rPr lang="en-US" dirty="0"/>
              <a:t> </a:t>
            </a:r>
            <a:r>
              <a:rPr lang="en-US" dirty="0" err="1"/>
              <a:t>pozorišne</a:t>
            </a:r>
            <a:r>
              <a:rPr lang="en-US" dirty="0"/>
              <a:t> </a:t>
            </a:r>
            <a:r>
              <a:rPr lang="en-US" dirty="0" err="1"/>
              <a:t>predstave</a:t>
            </a:r>
            <a:r>
              <a:rPr lang="en-US" dirty="0"/>
              <a:t> za </a:t>
            </a:r>
            <a:r>
              <a:rPr lang="en-US" dirty="0" err="1"/>
              <a:t>zatvorenike</a:t>
            </a:r>
            <a:r>
              <a:rPr lang="en-US" dirty="0"/>
              <a:t> u </a:t>
            </a:r>
            <a:r>
              <a:rPr lang="en-US" dirty="0" err="1"/>
              <a:t>Toskani</a:t>
            </a:r>
            <a:endParaRPr lang="en-US" dirty="0"/>
          </a:p>
        </p:txBody>
      </p:sp>
    </p:spTree>
    <p:extLst>
      <p:ext uri="{BB962C8B-B14F-4D97-AF65-F5344CB8AC3E}">
        <p14:creationId xmlns:p14="http://schemas.microsoft.com/office/powerpoint/2010/main" val="166941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PRAKSA EVROPSKOG SUDA ZA LJUDSKA PRAVA</a:t>
            </a:r>
          </a:p>
        </p:txBody>
      </p:sp>
      <p:sp>
        <p:nvSpPr>
          <p:cNvPr id="4" name="Text Placeholder 3"/>
          <p:cNvSpPr>
            <a:spLocks noGrp="1"/>
          </p:cNvSpPr>
          <p:nvPr>
            <p:ph type="body" sz="half" idx="2"/>
          </p:nvPr>
        </p:nvSpPr>
        <p:spPr/>
        <p:txBody>
          <a:bodyPr vert="horz" lIns="91440" tIns="45720" rIns="91440" bIns="45720" rtlCol="0" anchor="t">
            <a:normAutofit/>
          </a:bodyPr>
          <a:lstStyle/>
          <a:p>
            <a:r>
              <a:rPr lang="en-US" dirty="0"/>
              <a:t>ČLAN 3. EKLJP</a:t>
            </a:r>
          </a:p>
          <a:p>
            <a:r>
              <a:rPr lang="en-US" dirty="0">
                <a:ea typeface="+mn-lt"/>
                <a:cs typeface="+mn-lt"/>
              </a:rPr>
              <a:t>„Niko ne </a:t>
            </a:r>
            <a:r>
              <a:rPr lang="en-US" dirty="0" err="1">
                <a:ea typeface="+mn-lt"/>
                <a:cs typeface="+mn-lt"/>
              </a:rPr>
              <a:t>smije</a:t>
            </a:r>
            <a:r>
              <a:rPr lang="en-US" dirty="0">
                <a:ea typeface="+mn-lt"/>
                <a:cs typeface="+mn-lt"/>
              </a:rPr>
              <a:t> </a:t>
            </a:r>
            <a:r>
              <a:rPr lang="en-US" dirty="0" err="1">
                <a:ea typeface="+mn-lt"/>
                <a:cs typeface="+mn-lt"/>
              </a:rPr>
              <a:t>biti</a:t>
            </a:r>
            <a:r>
              <a:rPr lang="en-US" dirty="0">
                <a:ea typeface="+mn-lt"/>
                <a:cs typeface="+mn-lt"/>
              </a:rPr>
              <a:t> </a:t>
            </a:r>
            <a:r>
              <a:rPr lang="en-US" dirty="0" err="1">
                <a:ea typeface="+mn-lt"/>
                <a:cs typeface="+mn-lt"/>
              </a:rPr>
              <a:t>podvrgnut</a:t>
            </a:r>
            <a:r>
              <a:rPr lang="en-US" dirty="0">
                <a:ea typeface="+mn-lt"/>
                <a:cs typeface="+mn-lt"/>
              </a:rPr>
              <a:t> </a:t>
            </a:r>
            <a:r>
              <a:rPr lang="en-US" dirty="0" err="1">
                <a:ea typeface="+mn-lt"/>
                <a:cs typeface="+mn-lt"/>
              </a:rPr>
              <a:t>mučenju</a:t>
            </a:r>
            <a:r>
              <a:rPr lang="en-US" dirty="0">
                <a:ea typeface="+mn-lt"/>
                <a:cs typeface="+mn-lt"/>
              </a:rPr>
              <a:t>, </a:t>
            </a:r>
            <a:r>
              <a:rPr lang="en-US" dirty="0" err="1">
                <a:ea typeface="+mn-lt"/>
                <a:cs typeface="+mn-lt"/>
              </a:rPr>
              <a:t>ili</a:t>
            </a:r>
            <a:r>
              <a:rPr lang="en-US" dirty="0">
                <a:ea typeface="+mn-lt"/>
                <a:cs typeface="+mn-lt"/>
              </a:rPr>
              <a:t> </a:t>
            </a:r>
            <a:r>
              <a:rPr lang="en-US" dirty="0" err="1">
                <a:ea typeface="+mn-lt"/>
                <a:cs typeface="+mn-lt"/>
              </a:rPr>
              <a:t>nečovječnom</a:t>
            </a:r>
            <a:r>
              <a:rPr lang="en-US" dirty="0">
                <a:ea typeface="+mn-lt"/>
                <a:cs typeface="+mn-lt"/>
              </a:rPr>
              <a:t> </a:t>
            </a:r>
            <a:r>
              <a:rPr lang="en-US" dirty="0" err="1">
                <a:ea typeface="+mn-lt"/>
                <a:cs typeface="+mn-lt"/>
              </a:rPr>
              <a:t>ili</a:t>
            </a:r>
            <a:r>
              <a:rPr lang="en-US" dirty="0">
                <a:ea typeface="+mn-lt"/>
                <a:cs typeface="+mn-lt"/>
              </a:rPr>
              <a:t> </a:t>
            </a:r>
            <a:r>
              <a:rPr lang="en-US" dirty="0" err="1">
                <a:ea typeface="+mn-lt"/>
                <a:cs typeface="+mn-lt"/>
              </a:rPr>
              <a:t>ponižavajućem</a:t>
            </a:r>
            <a:r>
              <a:rPr lang="en-US" dirty="0">
                <a:ea typeface="+mn-lt"/>
                <a:cs typeface="+mn-lt"/>
              </a:rPr>
              <a:t> </a:t>
            </a:r>
            <a:r>
              <a:rPr lang="en-US" dirty="0" err="1">
                <a:ea typeface="+mn-lt"/>
                <a:cs typeface="+mn-lt"/>
              </a:rPr>
              <a:t>postupanju</a:t>
            </a:r>
            <a:r>
              <a:rPr lang="en-US" dirty="0">
                <a:ea typeface="+mn-lt"/>
                <a:cs typeface="+mn-lt"/>
              </a:rPr>
              <a:t> </a:t>
            </a:r>
            <a:r>
              <a:rPr lang="en-US" dirty="0" err="1">
                <a:ea typeface="+mn-lt"/>
                <a:cs typeface="+mn-lt"/>
              </a:rPr>
              <a:t>ili</a:t>
            </a:r>
            <a:r>
              <a:rPr lang="en-US" dirty="0">
                <a:ea typeface="+mn-lt"/>
                <a:cs typeface="+mn-lt"/>
              </a:rPr>
              <a:t> </a:t>
            </a:r>
            <a:r>
              <a:rPr lang="en-US" dirty="0" err="1">
                <a:ea typeface="+mn-lt"/>
                <a:cs typeface="+mn-lt"/>
              </a:rPr>
              <a:t>kažnjavanju</a:t>
            </a:r>
            <a:r>
              <a:rPr lang="en-US" dirty="0">
                <a:ea typeface="+mn-lt"/>
                <a:cs typeface="+mn-lt"/>
              </a:rPr>
              <a:t>“</a:t>
            </a:r>
            <a:endParaRPr lang="en-US" dirty="0"/>
          </a:p>
        </p:txBody>
      </p:sp>
    </p:spTree>
    <p:extLst>
      <p:ext uri="{BB962C8B-B14F-4D97-AF65-F5344CB8AC3E}">
        <p14:creationId xmlns:p14="http://schemas.microsoft.com/office/powerpoint/2010/main" val="130330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zervirano mjesto teksta 3">
            <a:extLst>
              <a:ext uri="{FF2B5EF4-FFF2-40B4-BE49-F238E27FC236}">
                <a16:creationId xmlns:a16="http://schemas.microsoft.com/office/drawing/2014/main" id="{7F2CFFEE-72AF-460A-A556-CAD60F668A73}"/>
              </a:ext>
            </a:extLst>
          </p:cNvPr>
          <p:cNvSpPr>
            <a:spLocks noGrp="1"/>
          </p:cNvSpPr>
          <p:nvPr>
            <p:ph type="body" sz="half" idx="2"/>
          </p:nvPr>
        </p:nvSpPr>
        <p:spPr>
          <a:xfrm>
            <a:off x="547770" y="273050"/>
            <a:ext cx="11516649" cy="6128657"/>
          </a:xfrm>
        </p:spPr>
        <p:txBody>
          <a:bodyPr vert="horz" lIns="91440" tIns="45720" rIns="91440" bIns="45720" rtlCol="0" anchor="t">
            <a:normAutofit/>
          </a:bodyPr>
          <a:lstStyle/>
          <a:p>
            <a:r>
              <a:rPr lang="hr-HR" sz="2800" dirty="0"/>
              <a:t>1) SLUČAJ SIMEONOV PROTIV BUGARSKE:</a:t>
            </a:r>
          </a:p>
          <a:p>
            <a:r>
              <a:rPr lang="hr-HR" sz="2800" dirty="0">
                <a:ea typeface="+mn-lt"/>
                <a:cs typeface="+mn-lt"/>
              </a:rPr>
              <a:t>doživotna kazna zatvora zbog ubistva, razbojništva i nezakonitog pribavljanja oružja i streljiva</a:t>
            </a:r>
          </a:p>
          <a:p>
            <a:r>
              <a:rPr lang="hr-HR" sz="2800" dirty="0">
                <a:ea typeface="+mn-lt"/>
                <a:cs typeface="+mn-lt"/>
              </a:rPr>
              <a:t>zatvorski režim u ustanovi za istražni zatvor u </a:t>
            </a:r>
            <a:r>
              <a:rPr lang="hr-HR" sz="2800" dirty="0" err="1">
                <a:ea typeface="+mn-lt"/>
                <a:cs typeface="+mn-lt"/>
              </a:rPr>
              <a:t>Burgasu</a:t>
            </a:r>
            <a:r>
              <a:rPr lang="hr-HR" sz="2800" dirty="0">
                <a:ea typeface="+mn-lt"/>
                <a:cs typeface="+mn-lt"/>
              </a:rPr>
              <a:t> i zatvorima u </a:t>
            </a:r>
            <a:r>
              <a:rPr lang="hr-HR" sz="2800" dirty="0" err="1">
                <a:ea typeface="+mn-lt"/>
                <a:cs typeface="+mn-lt"/>
              </a:rPr>
              <a:t>Burgasu</a:t>
            </a:r>
            <a:r>
              <a:rPr lang="hr-HR" sz="2800" dirty="0">
                <a:ea typeface="+mn-lt"/>
                <a:cs typeface="+mn-lt"/>
              </a:rPr>
              <a:t> i Sofiji</a:t>
            </a:r>
          </a:p>
          <a:p>
            <a:r>
              <a:rPr lang="hr-HR" sz="2800" dirty="0"/>
              <a:t>Utvrđena povreda člana 3</a:t>
            </a:r>
          </a:p>
          <a:p>
            <a:r>
              <a:rPr lang="hr-HR" sz="2800" dirty="0"/>
              <a:t>2)SLUČAJ MURRAY PROTIV HOLANDIJE</a:t>
            </a:r>
          </a:p>
          <a:p>
            <a:r>
              <a:rPr lang="hr-HR" sz="2800" dirty="0"/>
              <a:t>Ubistvo djevojčice, doživotan zatvor na otoku </a:t>
            </a:r>
            <a:r>
              <a:rPr lang="hr-HR" sz="2800" dirty="0" err="1"/>
              <a:t>Curacao</a:t>
            </a:r>
            <a:r>
              <a:rPr lang="hr-HR" sz="2800" dirty="0"/>
              <a:t> uz institucionalni tretman tokom dužeg boravka</a:t>
            </a:r>
          </a:p>
          <a:p>
            <a:r>
              <a:rPr lang="hr-HR" sz="2800" dirty="0"/>
              <a:t>Neomogućavanje psihijatrijskog tretmana</a:t>
            </a:r>
          </a:p>
          <a:p>
            <a:r>
              <a:rPr lang="hr-HR" sz="2800" dirty="0"/>
              <a:t>Utvrđena povreda člana 3</a:t>
            </a:r>
          </a:p>
        </p:txBody>
      </p:sp>
    </p:spTree>
    <p:extLst>
      <p:ext uri="{BB962C8B-B14F-4D97-AF65-F5344CB8AC3E}">
        <p14:creationId xmlns:p14="http://schemas.microsoft.com/office/powerpoint/2010/main" val="141294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zervirano mjesto teksta 3">
            <a:extLst>
              <a:ext uri="{FF2B5EF4-FFF2-40B4-BE49-F238E27FC236}">
                <a16:creationId xmlns:a16="http://schemas.microsoft.com/office/drawing/2014/main" id="{D4897FEE-809D-4E24-89D5-F0244CCC2618}"/>
              </a:ext>
            </a:extLst>
          </p:cNvPr>
          <p:cNvSpPr>
            <a:spLocks noGrp="1"/>
          </p:cNvSpPr>
          <p:nvPr>
            <p:ph type="body" sz="half" idx="2"/>
          </p:nvPr>
        </p:nvSpPr>
        <p:spPr>
          <a:xfrm>
            <a:off x="754598" y="719365"/>
            <a:ext cx="10830850" cy="5562599"/>
          </a:xfrm>
        </p:spPr>
        <p:txBody>
          <a:bodyPr vert="horz" lIns="91440" tIns="45720" rIns="91440" bIns="45720" rtlCol="0" anchor="t">
            <a:normAutofit/>
          </a:bodyPr>
          <a:lstStyle/>
          <a:p>
            <a:r>
              <a:rPr lang="hr-HR" dirty="0"/>
              <a:t>3)HUTCHINSON PROTIV UJEDINJENOG KRALJEVSTVA</a:t>
            </a:r>
          </a:p>
          <a:p>
            <a:r>
              <a:rPr lang="hr-HR" dirty="0"/>
              <a:t>Doživotni zatvor za ubistvo i silovanje</a:t>
            </a:r>
          </a:p>
          <a:p>
            <a:r>
              <a:rPr lang="hr-HR" dirty="0"/>
              <a:t>Nemogućnost pomilovanja od strane Ministra Unutrašnjih poslova</a:t>
            </a:r>
          </a:p>
          <a:p>
            <a:r>
              <a:rPr lang="hr-HR" dirty="0"/>
              <a:t>Vijeće sude u žalbenom postupku ipak utvrđuje povredu člana 3</a:t>
            </a:r>
          </a:p>
          <a:p>
            <a:r>
              <a:rPr lang="hr-HR" dirty="0"/>
              <a:t>Argument: nepostojanje nade o eventualnom puštanju na slobodu-ponižavajuće ponašanje</a:t>
            </a:r>
          </a:p>
          <a:p>
            <a:r>
              <a:rPr lang="hr-HR" dirty="0"/>
              <a:t>4)PAPOSHVILI PROTIV BELGIJE</a:t>
            </a:r>
          </a:p>
          <a:p>
            <a:r>
              <a:rPr lang="hr-HR" dirty="0"/>
              <a:t>Gruzijski državljanin </a:t>
            </a:r>
          </a:p>
          <a:p>
            <a:r>
              <a:rPr lang="hr-HR" dirty="0"/>
              <a:t>Teške krađe i učešće u zločinačkoj organizaciji</a:t>
            </a:r>
          </a:p>
          <a:p>
            <a:r>
              <a:rPr lang="hr-HR" dirty="0"/>
              <a:t>Niz teških bolesti</a:t>
            </a:r>
          </a:p>
          <a:p>
            <a:r>
              <a:rPr lang="hr-HR" dirty="0"/>
              <a:t>Prisilno </a:t>
            </a:r>
            <a:r>
              <a:rPr lang="hr-HR" dirty="0" err="1"/>
              <a:t>deportovanje</a:t>
            </a:r>
            <a:r>
              <a:rPr lang="hr-HR" dirty="0"/>
              <a:t> iz zemlje bez porodice</a:t>
            </a:r>
          </a:p>
          <a:p>
            <a:r>
              <a:rPr lang="hr-HR" dirty="0"/>
              <a:t>Utvrđena povreda člana 3</a:t>
            </a:r>
          </a:p>
          <a:p>
            <a:endParaRPr lang="hr-HR" dirty="0"/>
          </a:p>
        </p:txBody>
      </p:sp>
    </p:spTree>
    <p:extLst>
      <p:ext uri="{BB962C8B-B14F-4D97-AF65-F5344CB8AC3E}">
        <p14:creationId xmlns:p14="http://schemas.microsoft.com/office/powerpoint/2010/main" val="246844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05E544D-7DA6-4AA8-948D-D0572C14A766}"/>
              </a:ext>
            </a:extLst>
          </p:cNvPr>
          <p:cNvSpPr>
            <a:spLocks noGrp="1"/>
          </p:cNvSpPr>
          <p:nvPr>
            <p:ph type="title"/>
          </p:nvPr>
        </p:nvSpPr>
        <p:spPr>
          <a:xfrm>
            <a:off x="917886" y="457200"/>
            <a:ext cx="10667562" cy="1064623"/>
          </a:xfrm>
        </p:spPr>
        <p:txBody>
          <a:bodyPr/>
          <a:lstStyle/>
          <a:p>
            <a:r>
              <a:rPr lang="hr-HR" dirty="0"/>
              <a:t>ZEMLJE BLISKOG ISTOKA</a:t>
            </a:r>
          </a:p>
        </p:txBody>
      </p:sp>
      <p:sp>
        <p:nvSpPr>
          <p:cNvPr id="4" name="Rezervirano mjesto teksta 3">
            <a:extLst>
              <a:ext uri="{FF2B5EF4-FFF2-40B4-BE49-F238E27FC236}">
                <a16:creationId xmlns:a16="http://schemas.microsoft.com/office/drawing/2014/main" id="{7A7FE057-999E-44BF-ABD8-8AF751DA582E}"/>
              </a:ext>
            </a:extLst>
          </p:cNvPr>
          <p:cNvSpPr>
            <a:spLocks noGrp="1"/>
          </p:cNvSpPr>
          <p:nvPr>
            <p:ph type="body" sz="half" idx="2"/>
          </p:nvPr>
        </p:nvSpPr>
        <p:spPr>
          <a:xfrm>
            <a:off x="917885" y="1709965"/>
            <a:ext cx="10667563" cy="3842656"/>
          </a:xfrm>
        </p:spPr>
        <p:txBody>
          <a:bodyPr vert="horz" lIns="91440" tIns="45720" rIns="91440" bIns="45720" rtlCol="0" anchor="t">
            <a:normAutofit/>
          </a:bodyPr>
          <a:lstStyle/>
          <a:p>
            <a:r>
              <a:rPr lang="hr-HR" dirty="0" err="1"/>
              <a:t>Osnov</a:t>
            </a:r>
            <a:r>
              <a:rPr lang="hr-HR" dirty="0"/>
              <a:t> u šerijatskom pravu</a:t>
            </a:r>
          </a:p>
          <a:p>
            <a:r>
              <a:rPr lang="hr-HR" dirty="0"/>
              <a:t>Najosjetljivija regija svijeta</a:t>
            </a:r>
          </a:p>
          <a:p>
            <a:r>
              <a:rPr lang="hr-HR" dirty="0"/>
              <a:t>Ključni problem: vandredna ratna zbivanja </a:t>
            </a:r>
          </a:p>
          <a:p>
            <a:r>
              <a:rPr lang="hr-HR" dirty="0"/>
              <a:t>Aktivnosti i upozorenja UN-a</a:t>
            </a:r>
          </a:p>
          <a:p>
            <a:r>
              <a:rPr lang="hr-HR" dirty="0"/>
              <a:t>Najveća kršenja međunarodnih ratificiranih konvencija</a:t>
            </a:r>
          </a:p>
          <a:p>
            <a:r>
              <a:rPr lang="hr-HR" dirty="0"/>
              <a:t>Nemogućnost žalbe odgovarajućoj instituciji </a:t>
            </a:r>
            <a:r>
              <a:rPr lang="hr-HR" dirty="0" err="1"/>
              <a:t>usljed</a:t>
            </a:r>
            <a:r>
              <a:rPr lang="hr-HR" dirty="0"/>
              <a:t> nehumanog tretmana: OSNOVNA RAZLIKA SA EU</a:t>
            </a:r>
          </a:p>
          <a:p>
            <a:endParaRPr lang="hr-HR" dirty="0"/>
          </a:p>
        </p:txBody>
      </p:sp>
    </p:spTree>
    <p:extLst>
      <p:ext uri="{BB962C8B-B14F-4D97-AF65-F5344CB8AC3E}">
        <p14:creationId xmlns:p14="http://schemas.microsoft.com/office/powerpoint/2010/main" val="98356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186" y="457200"/>
            <a:ext cx="10972262" cy="822960"/>
          </a:xfrm>
        </p:spPr>
        <p:txBody>
          <a:bodyPr/>
          <a:lstStyle/>
          <a:p>
            <a:r>
              <a:rPr lang="hr-HR" dirty="0"/>
              <a:t>ZLOUPOTREBA VANDREDNOG STANJA</a:t>
            </a:r>
          </a:p>
        </p:txBody>
      </p:sp>
      <p:sp>
        <p:nvSpPr>
          <p:cNvPr id="4" name="Text Placeholder 3"/>
          <p:cNvSpPr>
            <a:spLocks noGrp="1"/>
          </p:cNvSpPr>
          <p:nvPr>
            <p:ph type="body" sz="half" idx="2"/>
          </p:nvPr>
        </p:nvSpPr>
        <p:spPr>
          <a:xfrm>
            <a:off x="570155" y="1581373"/>
            <a:ext cx="11015293" cy="4668819"/>
          </a:xfrm>
        </p:spPr>
        <p:txBody>
          <a:bodyPr/>
          <a:lstStyle/>
          <a:p>
            <a:r>
              <a:rPr lang="hr-HR" sz="2000" dirty="0"/>
              <a:t>većina političkih režima u regiji održavala zahvaljujući tome što je na snazi bilo višegodišnje izvanredno stanje</a:t>
            </a:r>
          </a:p>
          <a:p>
            <a:r>
              <a:rPr lang="hr-HR" sz="2000" dirty="0"/>
              <a:t> vladajuće su elite suspendirale neka temeljna prava i slobode i stvorile mogućnost da neograničeno koriste silu kako bi održale svoju vlast i poredak</a:t>
            </a:r>
          </a:p>
          <a:p>
            <a:r>
              <a:rPr lang="hr-HR" sz="2000" dirty="0"/>
              <a:t> “Proglašavanje posebnih okolnosti ili izvanrednog stanja (state of emergency) u uvjetima prijetnje ratom i samog rata odnosno nastanka uvjeta u kojima dolazi do ugrožavanja ljudi, materijalnih dobara, prirode i poretka nije nepoznato u historiji. Taj se instrument često koristio kako bi se stvorili drukčiji uvjeti i promijenilo postojeće stanje.”</a:t>
            </a:r>
          </a:p>
          <a:p>
            <a:r>
              <a:rPr lang="hr-HR" sz="2000" dirty="0"/>
              <a:t>Zabranjivane su političke aktivnosti nevladinih organizacija, proteste i djelovanje "neodobrenih" političkih stranaka, kao i bilo kakvo finansiranje političkog djelovanja iz inostranstva.</a:t>
            </a:r>
          </a:p>
          <a:p>
            <a:r>
              <a:rPr lang="hr-HR" sz="2000" dirty="0"/>
              <a:t>Policija je mogla uhapsiti ljude bez posebnog opravdanja, mogla ih je držati neograničeno vrijeme u pritvoru, odnosno mogla je pojedince držati u zatvoru bez obzira na to jesu li bili osuđeni za neko krivično djelo ili 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34701" y="634700"/>
            <a:ext cx="10950748" cy="5647765"/>
          </a:xfrm>
        </p:spPr>
        <p:txBody>
          <a:bodyPr>
            <a:normAutofit/>
          </a:bodyPr>
          <a:lstStyle/>
          <a:p>
            <a:r>
              <a:rPr lang="hr-HR" sz="3200" dirty="0"/>
              <a:t>Suspendirani su bili čak i neki redovni instrumenti nadzora nad djelovanjem pravosudnih tijela u posebnim uvjetima.</a:t>
            </a:r>
          </a:p>
          <a:p>
            <a:r>
              <a:rPr lang="hr-HR" sz="3200" dirty="0"/>
              <a:t> Dolazi do koncentracije velike moći u rukama glavnih provoditelja propisa s područja posebnih okolnosti: tajnih službi, oružanih snaga i posebnih sudova.</a:t>
            </a:r>
          </a:p>
          <a:p>
            <a:r>
              <a:rPr lang="hr-HR" sz="3200" dirty="0"/>
              <a:t>Na temelju propisa o vanrednom stanju veliku je moć imao i </a:t>
            </a:r>
            <a:r>
              <a:rPr lang="hr-HR" sz="3200" b="1" dirty="0"/>
              <a:t>ministar unutrašnjih poslova </a:t>
            </a:r>
            <a:r>
              <a:rPr lang="hr-HR" sz="3200" dirty="0"/>
              <a:t>koji je mogao donijeti odluku o hapšenju neke osobe bez konkretne optužbe te je zadržati neograničeno vrijeme u zatvoru bez podizanja optužnice i suđenja.</a:t>
            </a:r>
          </a:p>
          <a:p>
            <a:endParaRPr lang="hr-HR" sz="3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428" y="457200"/>
            <a:ext cx="10983020" cy="1027355"/>
          </a:xfrm>
        </p:spPr>
        <p:txBody>
          <a:bodyPr/>
          <a:lstStyle/>
          <a:p>
            <a:r>
              <a:rPr lang="hr-HR" dirty="0"/>
              <a:t>PRIMJER SIRIJE I EGIPTA</a:t>
            </a:r>
          </a:p>
        </p:txBody>
      </p:sp>
      <p:sp>
        <p:nvSpPr>
          <p:cNvPr id="6" name="Picture Placeholder 2"/>
          <p:cNvSpPr>
            <a:spLocks noGrp="1"/>
          </p:cNvSpPr>
          <p:nvPr>
            <p:ph type="body" sz="half" idx="2"/>
          </p:nvPr>
        </p:nvSpPr>
        <p:spPr>
          <a:xfrm>
            <a:off x="666750" y="1797050"/>
            <a:ext cx="10918825" cy="4387850"/>
          </a:xfrm>
        </p:spPr>
        <p:txBody>
          <a:bodyPr>
            <a:normAutofit/>
          </a:bodyPr>
          <a:lstStyle/>
          <a:p>
            <a:r>
              <a:rPr lang="hr-HR" sz="2000" dirty="0"/>
              <a:t>U Siriji se u vrijeme vanrednog stanja ne ukidaju samo neka prava, nego se u ime posebnih okolnosti stalno </a:t>
            </a:r>
            <a:r>
              <a:rPr lang="hr-HR" sz="2000" b="1" dirty="0"/>
              <a:t>proširuju krivična djela </a:t>
            </a:r>
            <a:r>
              <a:rPr lang="hr-HR" sz="2000" dirty="0"/>
              <a:t>i daje </a:t>
            </a:r>
            <a:r>
              <a:rPr lang="hr-HR" sz="2000" b="1" dirty="0"/>
              <a:t>neograničena</a:t>
            </a:r>
            <a:r>
              <a:rPr lang="hr-HR" sz="2000" dirty="0"/>
              <a:t> </a:t>
            </a:r>
            <a:r>
              <a:rPr lang="hr-HR" sz="2000" b="1" dirty="0"/>
              <a:t>moć</a:t>
            </a:r>
            <a:r>
              <a:rPr lang="hr-HR" sz="2000" dirty="0"/>
              <a:t> vojnim i sigurnosnim strukturama u provedbi zakona</a:t>
            </a:r>
          </a:p>
          <a:p>
            <a:r>
              <a:rPr lang="hr-HR" sz="2000" dirty="0"/>
              <a:t> </a:t>
            </a:r>
            <a:r>
              <a:rPr lang="hr-HR" sz="2000" b="1" dirty="0"/>
              <a:t>Vojni sudovi </a:t>
            </a:r>
            <a:r>
              <a:rPr lang="hr-HR" sz="2000" dirty="0"/>
              <a:t>rade mimo redovnih pravila koja vrijede za civilne sudove te kako </a:t>
            </a:r>
            <a:r>
              <a:rPr lang="hr-HR" sz="2000" b="1" dirty="0"/>
              <a:t>nema mogućnosti žalbi </a:t>
            </a:r>
            <a:r>
              <a:rPr lang="hr-HR" sz="2000" dirty="0"/>
              <a:t>na njihove presude</a:t>
            </a:r>
          </a:p>
          <a:p>
            <a:r>
              <a:rPr lang="hr-HR" sz="2000" dirty="0"/>
              <a:t>EGIPAT:</a:t>
            </a:r>
          </a:p>
          <a:p>
            <a:r>
              <a:rPr lang="hr-HR" sz="2000" dirty="0"/>
              <a:t> zabranjivanje protesta,</a:t>
            </a:r>
          </a:p>
          <a:p>
            <a:r>
              <a:rPr lang="hr-HR" sz="2000" dirty="0"/>
              <a:t> zabranjivanje formiranja političkih stranaka i udruživanja u svrhu bilo kakvih političkih aktivnosti građana</a:t>
            </a:r>
            <a:r>
              <a:rPr lang="hr-HR" sz="2400" dirty="0"/>
              <a:t>,</a:t>
            </a:r>
          </a:p>
          <a:p>
            <a:r>
              <a:rPr lang="hr-HR" sz="2000" dirty="0"/>
              <a:t>velika moć ministra unutrašnjih poslova itd.</a:t>
            </a:r>
          </a:p>
          <a:p>
            <a:endParaRPr lang="hr-HR"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309" y="457200"/>
            <a:ext cx="10800140" cy="1134932"/>
          </a:xfrm>
        </p:spPr>
        <p:txBody>
          <a:bodyPr/>
          <a:lstStyle/>
          <a:p>
            <a:r>
              <a:rPr lang="hr-HR" dirty="0"/>
              <a:t>AKTIVNOST MEĐUNARODNE ZAJEDNICE </a:t>
            </a:r>
          </a:p>
        </p:txBody>
      </p:sp>
      <p:sp>
        <p:nvSpPr>
          <p:cNvPr id="4" name="Text Placeholder 3"/>
          <p:cNvSpPr>
            <a:spLocks noGrp="1"/>
          </p:cNvSpPr>
          <p:nvPr>
            <p:ph type="body" sz="half" idx="2"/>
          </p:nvPr>
        </p:nvSpPr>
        <p:spPr>
          <a:xfrm>
            <a:off x="763793" y="1925619"/>
            <a:ext cx="10821655" cy="4410635"/>
          </a:xfrm>
        </p:spPr>
        <p:txBody>
          <a:bodyPr>
            <a:normAutofit/>
          </a:bodyPr>
          <a:lstStyle/>
          <a:p>
            <a:r>
              <a:rPr lang="hr-HR" sz="2000" dirty="0"/>
              <a:t>Zanemarivana su upozorenja aktivista za ljudska prava koji su isticali konkretne primjere torture i nasilja, ali nisu uspjeli izazvati značajniju međunarodnu akciju. Unatoč tome što su imali jake argumente, nisu uspjeli utjecati na promjene ponašanja režima iz tog dijela svijeta.</a:t>
            </a:r>
          </a:p>
          <a:p>
            <a:endParaRPr lang="hr-HR" sz="2000" dirty="0"/>
          </a:p>
          <a:p>
            <a:pPr algn="just"/>
            <a:r>
              <a:rPr lang="hr-HR" sz="2400" b="1" dirty="0"/>
              <a:t>“U brojnim izvještajiima međunarodne organizacije za ljudska prava upozoravale su na uvjete života u tim državama i zloupotrebe vanrednog stanja. Pri tome su se posebno pozivale na to da te države krše međunarodne konvencije bez obzira na to što su ih potpisale. Posebno se naglašavalo kršenje Međunarodne konvencije o građanskim i političkim pravima koju je usvojila Opća skupština UN-a 16. decembra 1966.godine”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278" y="457200"/>
            <a:ext cx="10843171" cy="962809"/>
          </a:xfrm>
        </p:spPr>
        <p:txBody>
          <a:bodyPr/>
          <a:lstStyle/>
          <a:p>
            <a:r>
              <a:rPr lang="hr-HR" dirty="0"/>
              <a:t>ZAKLJUČAK</a:t>
            </a:r>
          </a:p>
        </p:txBody>
      </p:sp>
      <p:sp>
        <p:nvSpPr>
          <p:cNvPr id="4" name="Text Placeholder 3"/>
          <p:cNvSpPr>
            <a:spLocks noGrp="1"/>
          </p:cNvSpPr>
          <p:nvPr>
            <p:ph type="body" sz="half" idx="2"/>
          </p:nvPr>
        </p:nvSpPr>
        <p:spPr>
          <a:xfrm>
            <a:off x="720763" y="2101849"/>
            <a:ext cx="10864686" cy="4040767"/>
          </a:xfrm>
        </p:spPr>
        <p:txBody>
          <a:bodyPr/>
          <a:lstStyle/>
          <a:p>
            <a:endParaRPr lang="hr-HR" dirty="0"/>
          </a:p>
          <a:p>
            <a:endParaRPr lang="hr-HR" dirty="0"/>
          </a:p>
          <a:p>
            <a:pPr algn="just"/>
            <a:r>
              <a:rPr lang="hr-HR" sz="2000" i="1" dirty="0"/>
              <a:t>Zaključujemo da se na Bliskom istoku primjenjuju čak i neke međunarodne konvencije koje se uglavnom ne implementiraju u pravosudni sistem tih zemalja iako se izvrši njihova ratifikacija. Najveći problem u ovom dijelu svijeta ipak su sva politička dešavanja i turbulencije koje dovode do kršenja mnogih prava općenito, spuštanja životnog standarda, te generalno pravne sigurnosti. Velika razlika između tretmana zatvorenika ovih zemalja i zemalja članica Evropske Unije jeste i nemogućnost žalbe bilo kojoj instituciji i kada dođe do ogromnog kršenja prava, dakle, vidjeli smo mnoge presude protiv država članica EU od strane ESLJP, a možemo pretpostaviti mnogo veći broj takvih presuda protiv zemalja članica Bliskog istoka kada bi postojala i takva institucija koja bi pokrivala i ovaj teritorij</a:t>
            </a:r>
            <a:r>
              <a:rPr lang="hr-HR" sz="2000" dirty="0"/>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83ED560-C8F7-44F5-BD6C-0133456DC497}"/>
              </a:ext>
            </a:extLst>
          </p:cNvPr>
          <p:cNvSpPr>
            <a:spLocks noGrp="1"/>
          </p:cNvSpPr>
          <p:nvPr>
            <p:ph type="title"/>
          </p:nvPr>
        </p:nvSpPr>
        <p:spPr>
          <a:xfrm>
            <a:off x="732828" y="130629"/>
            <a:ext cx="10852620" cy="411481"/>
          </a:xfrm>
        </p:spPr>
        <p:txBody>
          <a:bodyPr>
            <a:normAutofit fontScale="90000"/>
          </a:bodyPr>
          <a:lstStyle/>
          <a:p>
            <a:r>
              <a:rPr lang="hr-HR" dirty="0"/>
              <a:t>LITERATURA</a:t>
            </a:r>
          </a:p>
        </p:txBody>
      </p:sp>
      <p:sp>
        <p:nvSpPr>
          <p:cNvPr id="4" name="Rezervirano mjesto teksta 3">
            <a:extLst>
              <a:ext uri="{FF2B5EF4-FFF2-40B4-BE49-F238E27FC236}">
                <a16:creationId xmlns:a16="http://schemas.microsoft.com/office/drawing/2014/main" id="{F0FC4DDE-0A57-4417-A736-9169E390C818}"/>
              </a:ext>
            </a:extLst>
          </p:cNvPr>
          <p:cNvSpPr>
            <a:spLocks noGrp="1"/>
          </p:cNvSpPr>
          <p:nvPr>
            <p:ph type="body" sz="half" idx="2"/>
          </p:nvPr>
        </p:nvSpPr>
        <p:spPr>
          <a:xfrm>
            <a:off x="732828" y="512537"/>
            <a:ext cx="10852620" cy="5780312"/>
          </a:xfrm>
        </p:spPr>
        <p:txBody>
          <a:bodyPr vert="horz" lIns="91440" tIns="45720" rIns="91440" bIns="45720" rtlCol="0" anchor="t">
            <a:normAutofit fontScale="92500" lnSpcReduction="20000"/>
          </a:bodyPr>
          <a:lstStyle/>
          <a:p>
            <a:pPr algn="just"/>
            <a:r>
              <a:rPr lang="hr-HR" sz="1400" dirty="0">
                <a:ea typeface="+mn-lt"/>
                <a:cs typeface="+mn-lt"/>
              </a:rPr>
              <a:t>1) </a:t>
            </a:r>
            <a:r>
              <a:rPr lang="hr-HR" sz="1400" dirty="0" err="1">
                <a:ea typeface="+mn-lt"/>
                <a:cs typeface="+mn-lt"/>
              </a:rPr>
              <a:t>Hajrija</a:t>
            </a:r>
            <a:r>
              <a:rPr lang="hr-HR" sz="1400" dirty="0">
                <a:ea typeface="+mn-lt"/>
                <a:cs typeface="+mn-lt"/>
              </a:rPr>
              <a:t> </a:t>
            </a:r>
            <a:r>
              <a:rPr lang="hr-HR" sz="1400" dirty="0" err="1">
                <a:ea typeface="+mn-lt"/>
                <a:cs typeface="+mn-lt"/>
              </a:rPr>
              <a:t>Sijerčić</a:t>
            </a:r>
            <a:r>
              <a:rPr lang="hr-HR" sz="1400" dirty="0">
                <a:ea typeface="+mn-lt"/>
                <a:cs typeface="+mn-lt"/>
              </a:rPr>
              <a:t>-Čolić, </a:t>
            </a:r>
            <a:r>
              <a:rPr lang="hr-HR" sz="1400" dirty="0" err="1">
                <a:ea typeface="+mn-lt"/>
                <a:cs typeface="+mn-lt"/>
              </a:rPr>
              <a:t>Vildana</a:t>
            </a:r>
            <a:r>
              <a:rPr lang="hr-HR" sz="1400" dirty="0">
                <a:ea typeface="+mn-lt"/>
                <a:cs typeface="+mn-lt"/>
              </a:rPr>
              <a:t> </a:t>
            </a:r>
            <a:r>
              <a:rPr lang="hr-HR" sz="1400" dirty="0" err="1">
                <a:ea typeface="+mn-lt"/>
                <a:cs typeface="+mn-lt"/>
              </a:rPr>
              <a:t>Vranj</a:t>
            </a:r>
            <a:r>
              <a:rPr lang="hr-HR" sz="1400" dirty="0">
                <a:ea typeface="+mn-lt"/>
                <a:cs typeface="+mn-lt"/>
              </a:rPr>
              <a:t>:</a:t>
            </a:r>
            <a:r>
              <a:rPr lang="hr-HR" sz="1400" i="1" dirty="0">
                <a:ea typeface="+mn-lt"/>
                <a:cs typeface="+mn-lt"/>
              </a:rPr>
              <a:t> Uvod u penologiju i izvršno krivično pravo Bosne i Hercegovine, </a:t>
            </a:r>
            <a:r>
              <a:rPr lang="hr-HR" sz="1400" dirty="0">
                <a:ea typeface="+mn-lt"/>
                <a:cs typeface="+mn-lt"/>
              </a:rPr>
              <a:t>Pravni fakultet Univerziteta u Sarajevu, Sarajevo, 2011.god., str. 135-145. </a:t>
            </a:r>
            <a:endParaRPr lang="sr-Latn-RS" sz="1400"/>
          </a:p>
          <a:p>
            <a:pPr algn="just"/>
            <a:r>
              <a:rPr lang="hr-HR" sz="1400" dirty="0">
                <a:ea typeface="+mn-lt"/>
                <a:cs typeface="+mn-lt"/>
              </a:rPr>
              <a:t>2) Council </a:t>
            </a:r>
            <a:r>
              <a:rPr lang="hr-HR" sz="1400" dirty="0" err="1">
                <a:ea typeface="+mn-lt"/>
                <a:cs typeface="+mn-lt"/>
              </a:rPr>
              <a:t>of</a:t>
            </a:r>
            <a:r>
              <a:rPr lang="hr-HR" sz="1400" dirty="0">
                <a:ea typeface="+mn-lt"/>
                <a:cs typeface="+mn-lt"/>
              </a:rPr>
              <a:t> Europe. (2006): European </a:t>
            </a:r>
            <a:r>
              <a:rPr lang="hr-HR" sz="1400" dirty="0" err="1">
                <a:ea typeface="+mn-lt"/>
                <a:cs typeface="+mn-lt"/>
              </a:rPr>
              <a:t>Prison</a:t>
            </a:r>
            <a:r>
              <a:rPr lang="hr-HR" sz="1400" dirty="0">
                <a:ea typeface="+mn-lt"/>
                <a:cs typeface="+mn-lt"/>
              </a:rPr>
              <a:t> </a:t>
            </a:r>
            <a:r>
              <a:rPr lang="hr-HR" sz="1400" dirty="0" err="1">
                <a:ea typeface="+mn-lt"/>
                <a:cs typeface="+mn-lt"/>
              </a:rPr>
              <a:t>Rules</a:t>
            </a:r>
            <a:r>
              <a:rPr lang="hr-HR" sz="1400" dirty="0">
                <a:ea typeface="+mn-lt"/>
                <a:cs typeface="+mn-lt"/>
              </a:rPr>
              <a:t>, </a:t>
            </a:r>
            <a:r>
              <a:rPr lang="hr-HR" sz="1400" dirty="0">
                <a:ea typeface="+mn-lt"/>
                <a:cs typeface="+mn-lt"/>
                <a:hlinkClick r:id="rId2"/>
              </a:rPr>
              <a:t>https://www.coe.int/en/web/portal</a:t>
            </a:r>
            <a:endParaRPr lang="hr-HR" sz="1400"/>
          </a:p>
          <a:p>
            <a:pPr algn="just"/>
            <a:r>
              <a:rPr lang="hr-HR" sz="1400" dirty="0">
                <a:ea typeface="+mn-lt"/>
                <a:cs typeface="+mn-lt"/>
              </a:rPr>
              <a:t>3) </a:t>
            </a:r>
            <a:r>
              <a:rPr lang="hr-HR" sz="1400" dirty="0" err="1">
                <a:ea typeface="+mn-lt"/>
                <a:cs typeface="+mn-lt"/>
              </a:rPr>
              <a:t>Ministero</a:t>
            </a:r>
            <a:r>
              <a:rPr lang="hr-HR" sz="1400" dirty="0">
                <a:ea typeface="+mn-lt"/>
                <a:cs typeface="+mn-lt"/>
              </a:rPr>
              <a:t> della </a:t>
            </a:r>
            <a:r>
              <a:rPr lang="hr-HR" sz="1400" dirty="0" err="1">
                <a:ea typeface="+mn-lt"/>
                <a:cs typeface="+mn-lt"/>
              </a:rPr>
              <a:t>Giustizia</a:t>
            </a:r>
            <a:r>
              <a:rPr lang="hr-HR" sz="1400" dirty="0">
                <a:ea typeface="+mn-lt"/>
                <a:cs typeface="+mn-lt"/>
              </a:rPr>
              <a:t>. (2017): </a:t>
            </a:r>
            <a:r>
              <a:rPr lang="hr-HR" sz="1400" dirty="0" err="1">
                <a:ea typeface="+mn-lt"/>
                <a:cs typeface="+mn-lt"/>
              </a:rPr>
              <a:t>Lavoro</a:t>
            </a:r>
            <a:r>
              <a:rPr lang="hr-HR" sz="1400" dirty="0">
                <a:ea typeface="+mn-lt"/>
                <a:cs typeface="+mn-lt"/>
              </a:rPr>
              <a:t> </a:t>
            </a:r>
            <a:r>
              <a:rPr lang="hr-HR" sz="1400" dirty="0" err="1">
                <a:ea typeface="+mn-lt"/>
                <a:cs typeface="+mn-lt"/>
              </a:rPr>
              <a:t>in</a:t>
            </a:r>
            <a:r>
              <a:rPr lang="hr-HR" sz="1400" dirty="0">
                <a:ea typeface="+mn-lt"/>
                <a:cs typeface="+mn-lt"/>
              </a:rPr>
              <a:t> </a:t>
            </a:r>
            <a:r>
              <a:rPr lang="hr-HR" sz="1400" dirty="0" err="1">
                <a:ea typeface="+mn-lt"/>
                <a:cs typeface="+mn-lt"/>
              </a:rPr>
              <a:t>carcere</a:t>
            </a:r>
            <a:r>
              <a:rPr lang="hr-HR" sz="1400" dirty="0">
                <a:ea typeface="+mn-lt"/>
                <a:cs typeface="+mn-lt"/>
              </a:rPr>
              <a:t>: </a:t>
            </a:r>
            <a:r>
              <a:rPr lang="hr-HR" sz="1400" dirty="0">
                <a:ea typeface="+mn-lt"/>
                <a:cs typeface="+mn-lt"/>
                <a:hlinkClick r:id="rId3"/>
              </a:rPr>
              <a:t>https://www.giustizia.it/giustizia/it/mg_2_3_0_3.page</a:t>
            </a:r>
            <a:endParaRPr lang="hr-HR" sz="1400"/>
          </a:p>
          <a:p>
            <a:pPr algn="just"/>
            <a:r>
              <a:rPr lang="hr-HR" sz="1400" dirty="0">
                <a:ea typeface="+mn-lt"/>
                <a:cs typeface="+mn-lt"/>
              </a:rPr>
              <a:t>4)</a:t>
            </a:r>
            <a:r>
              <a:rPr lang="hr-HR" sz="1400" dirty="0" err="1">
                <a:ea typeface="+mn-lt"/>
                <a:cs typeface="+mn-lt"/>
              </a:rPr>
              <a:t>Kjolberg</a:t>
            </a:r>
            <a:r>
              <a:rPr lang="hr-HR" sz="1400" dirty="0">
                <a:ea typeface="+mn-lt"/>
                <a:cs typeface="+mn-lt"/>
              </a:rPr>
              <a:t>, T. (2016): </a:t>
            </a:r>
            <a:r>
              <a:rPr lang="hr-HR" sz="1400" dirty="0" err="1">
                <a:ea typeface="+mn-lt"/>
                <a:cs typeface="+mn-lt"/>
              </a:rPr>
              <a:t>Prison</a:t>
            </a:r>
            <a:r>
              <a:rPr lang="hr-HR" sz="1400" dirty="0">
                <a:ea typeface="+mn-lt"/>
                <a:cs typeface="+mn-lt"/>
              </a:rPr>
              <a:t> Life </a:t>
            </a:r>
            <a:r>
              <a:rPr lang="hr-HR" sz="1400" dirty="0" err="1">
                <a:ea typeface="+mn-lt"/>
                <a:cs typeface="+mn-lt"/>
              </a:rPr>
              <a:t>in</a:t>
            </a:r>
            <a:r>
              <a:rPr lang="hr-HR" sz="1400" dirty="0">
                <a:ea typeface="+mn-lt"/>
                <a:cs typeface="+mn-lt"/>
              </a:rPr>
              <a:t> </a:t>
            </a:r>
            <a:r>
              <a:rPr lang="hr-HR" sz="1400" dirty="0" err="1">
                <a:ea typeface="+mn-lt"/>
                <a:cs typeface="+mn-lt"/>
              </a:rPr>
              <a:t>Scandinavia</a:t>
            </a:r>
            <a:r>
              <a:rPr lang="hr-HR" sz="1400" dirty="0">
                <a:ea typeface="+mn-lt"/>
                <a:cs typeface="+mn-lt"/>
              </a:rPr>
              <a:t>: </a:t>
            </a:r>
            <a:r>
              <a:rPr lang="hr-HR" sz="1400" dirty="0">
                <a:ea typeface="+mn-lt"/>
                <a:cs typeface="+mn-lt"/>
                <a:hlinkClick r:id="rId4"/>
              </a:rPr>
              <a:t>https://www.dailyscandinavian.com/prison-life-in-scandinavia/</a:t>
            </a:r>
            <a:endParaRPr lang="hr-HR" sz="1400"/>
          </a:p>
          <a:p>
            <a:pPr algn="just"/>
            <a:r>
              <a:rPr lang="hr-HR" sz="1400" dirty="0">
                <a:ea typeface="+mn-lt"/>
                <a:cs typeface="+mn-lt"/>
              </a:rPr>
              <a:t>5) </a:t>
            </a:r>
            <a:r>
              <a:rPr lang="hr-HR" sz="1400" dirty="0" err="1">
                <a:ea typeface="+mn-lt"/>
                <a:cs typeface="+mn-lt"/>
              </a:rPr>
              <a:t>Makris</a:t>
            </a:r>
            <a:r>
              <a:rPr lang="hr-HR" sz="1400" dirty="0">
                <a:ea typeface="+mn-lt"/>
                <a:cs typeface="+mn-lt"/>
              </a:rPr>
              <a:t>, A. (2012): </a:t>
            </a:r>
            <a:r>
              <a:rPr lang="hr-HR" sz="1400" dirty="0" err="1">
                <a:ea typeface="+mn-lt"/>
                <a:cs typeface="+mn-lt"/>
              </a:rPr>
              <a:t>Prisons</a:t>
            </a:r>
            <a:r>
              <a:rPr lang="hr-HR" sz="1400" dirty="0">
                <a:ea typeface="+mn-lt"/>
                <a:cs typeface="+mn-lt"/>
              </a:rPr>
              <a:t> </a:t>
            </a:r>
            <a:r>
              <a:rPr lang="hr-HR" sz="1400" dirty="0" err="1">
                <a:ea typeface="+mn-lt"/>
                <a:cs typeface="+mn-lt"/>
              </a:rPr>
              <a:t>Won’t</a:t>
            </a:r>
            <a:r>
              <a:rPr lang="hr-HR" sz="1400" dirty="0">
                <a:ea typeface="+mn-lt"/>
                <a:cs typeface="+mn-lt"/>
              </a:rPr>
              <a:t> Take </a:t>
            </a:r>
            <a:r>
              <a:rPr lang="hr-HR" sz="1400" dirty="0" err="1">
                <a:ea typeface="+mn-lt"/>
                <a:cs typeface="+mn-lt"/>
              </a:rPr>
              <a:t>Any</a:t>
            </a:r>
            <a:r>
              <a:rPr lang="hr-HR" sz="1400" dirty="0">
                <a:ea typeface="+mn-lt"/>
                <a:cs typeface="+mn-lt"/>
              </a:rPr>
              <a:t> More </a:t>
            </a:r>
            <a:r>
              <a:rPr lang="hr-HR" sz="1400" dirty="0" err="1">
                <a:ea typeface="+mn-lt"/>
                <a:cs typeface="+mn-lt"/>
              </a:rPr>
              <a:t>Inmates</a:t>
            </a:r>
            <a:r>
              <a:rPr lang="hr-HR" sz="1400" dirty="0">
                <a:ea typeface="+mn-lt"/>
                <a:cs typeface="+mn-lt"/>
              </a:rPr>
              <a:t>: </a:t>
            </a:r>
            <a:r>
              <a:rPr lang="hr-HR" sz="1400" dirty="0">
                <a:ea typeface="+mn-lt"/>
                <a:cs typeface="+mn-lt"/>
                <a:hlinkClick r:id="rId5"/>
              </a:rPr>
              <a:t>https://greece.greekreporter.com/2012/01/31/prisons-wont-take-any-more-inmates/</a:t>
            </a:r>
            <a:endParaRPr lang="hr-HR" sz="1400"/>
          </a:p>
          <a:p>
            <a:pPr algn="just"/>
            <a:r>
              <a:rPr lang="hr-HR" sz="1400" dirty="0">
                <a:ea typeface="+mn-lt"/>
                <a:cs typeface="+mn-lt"/>
              </a:rPr>
              <a:t>6)  Department </a:t>
            </a:r>
            <a:r>
              <a:rPr lang="hr-HR" sz="1400" dirty="0" err="1">
                <a:ea typeface="+mn-lt"/>
                <a:cs typeface="+mn-lt"/>
              </a:rPr>
              <a:t>of</a:t>
            </a:r>
            <a:r>
              <a:rPr lang="hr-HR" sz="1400" dirty="0">
                <a:ea typeface="+mn-lt"/>
                <a:cs typeface="+mn-lt"/>
              </a:rPr>
              <a:t> Justice. (2017): </a:t>
            </a:r>
            <a:r>
              <a:rPr lang="hr-HR" sz="1400" dirty="0" err="1">
                <a:ea typeface="+mn-lt"/>
                <a:cs typeface="+mn-lt"/>
              </a:rPr>
              <a:t>Education</a:t>
            </a:r>
            <a:r>
              <a:rPr lang="hr-HR" sz="1400" dirty="0">
                <a:ea typeface="+mn-lt"/>
                <a:cs typeface="+mn-lt"/>
              </a:rPr>
              <a:t>: </a:t>
            </a:r>
            <a:r>
              <a:rPr lang="hr-HR" sz="1400" dirty="0">
                <a:ea typeface="+mn-lt"/>
                <a:cs typeface="+mn-lt"/>
                <a:hlinkClick r:id="rId6"/>
              </a:rPr>
              <a:t>https://www.justice-ni.gov.uk/articles/education</a:t>
            </a:r>
            <a:endParaRPr lang="hr-HR" sz="1400"/>
          </a:p>
          <a:p>
            <a:pPr algn="just"/>
            <a:r>
              <a:rPr lang="hr-HR" sz="1400" dirty="0">
                <a:ea typeface="+mn-lt"/>
                <a:cs typeface="+mn-lt"/>
              </a:rPr>
              <a:t>7)</a:t>
            </a:r>
            <a:r>
              <a:rPr lang="hr-HR" sz="1400" dirty="0" err="1">
                <a:ea typeface="+mn-lt"/>
                <a:cs typeface="+mn-lt"/>
              </a:rPr>
              <a:t>Larson</a:t>
            </a:r>
            <a:r>
              <a:rPr lang="hr-HR" sz="1400" dirty="0">
                <a:ea typeface="+mn-lt"/>
                <a:cs typeface="+mn-lt"/>
              </a:rPr>
              <a:t>, D. (2013): </a:t>
            </a:r>
            <a:r>
              <a:rPr lang="hr-HR" sz="1400" dirty="0" err="1">
                <a:ea typeface="+mn-lt"/>
                <a:cs typeface="+mn-lt"/>
              </a:rPr>
              <a:t>Why</a:t>
            </a:r>
            <a:r>
              <a:rPr lang="hr-HR" sz="1400" dirty="0">
                <a:ea typeface="+mn-lt"/>
                <a:cs typeface="+mn-lt"/>
              </a:rPr>
              <a:t> </a:t>
            </a:r>
            <a:r>
              <a:rPr lang="hr-HR" sz="1400" dirty="0" err="1">
                <a:ea typeface="+mn-lt"/>
                <a:cs typeface="+mn-lt"/>
              </a:rPr>
              <a:t>Scandinavian</a:t>
            </a:r>
            <a:r>
              <a:rPr lang="hr-HR" sz="1400" dirty="0">
                <a:ea typeface="+mn-lt"/>
                <a:cs typeface="+mn-lt"/>
              </a:rPr>
              <a:t> </a:t>
            </a:r>
            <a:r>
              <a:rPr lang="hr-HR" sz="1400" dirty="0" err="1">
                <a:ea typeface="+mn-lt"/>
                <a:cs typeface="+mn-lt"/>
              </a:rPr>
              <a:t>Prisons</a:t>
            </a:r>
            <a:r>
              <a:rPr lang="hr-HR" sz="1400" dirty="0">
                <a:ea typeface="+mn-lt"/>
                <a:cs typeface="+mn-lt"/>
              </a:rPr>
              <a:t> Are Superior: </a:t>
            </a:r>
            <a:r>
              <a:rPr lang="hr-HR" sz="1400" dirty="0">
                <a:ea typeface="+mn-lt"/>
                <a:cs typeface="+mn-lt"/>
                <a:hlinkClick r:id="rId7"/>
              </a:rPr>
              <a:t>https://www.theatlantic.com/international/archive/2013/09/why-scandinavian-prisons-are-superior/279949/</a:t>
            </a:r>
            <a:endParaRPr lang="hr-HR" sz="1400"/>
          </a:p>
          <a:p>
            <a:pPr algn="just"/>
            <a:r>
              <a:rPr lang="hr-HR" sz="1400" dirty="0">
                <a:ea typeface="+mn-lt"/>
                <a:cs typeface="+mn-lt"/>
              </a:rPr>
              <a:t>8)Kriminal </a:t>
            </a:r>
            <a:r>
              <a:rPr lang="hr-HR" sz="1400" dirty="0" err="1">
                <a:ea typeface="+mn-lt"/>
                <a:cs typeface="+mn-lt"/>
              </a:rPr>
              <a:t>Forsorgen</a:t>
            </a:r>
            <a:r>
              <a:rPr lang="hr-HR" sz="1400" dirty="0">
                <a:ea typeface="+mn-lt"/>
                <a:cs typeface="+mn-lt"/>
              </a:rPr>
              <a:t>. (2012): </a:t>
            </a:r>
            <a:r>
              <a:rPr lang="hr-HR" sz="1400" dirty="0" err="1">
                <a:ea typeface="+mn-lt"/>
                <a:cs typeface="+mn-lt"/>
              </a:rPr>
              <a:t>The</a:t>
            </a:r>
            <a:r>
              <a:rPr lang="hr-HR" sz="1400" dirty="0">
                <a:ea typeface="+mn-lt"/>
                <a:cs typeface="+mn-lt"/>
              </a:rPr>
              <a:t> </a:t>
            </a:r>
            <a:r>
              <a:rPr lang="hr-HR" sz="1400" dirty="0" err="1">
                <a:ea typeface="+mn-lt"/>
                <a:cs typeface="+mn-lt"/>
              </a:rPr>
              <a:t>Danish</a:t>
            </a:r>
            <a:r>
              <a:rPr lang="hr-HR" sz="1400" dirty="0">
                <a:ea typeface="+mn-lt"/>
                <a:cs typeface="+mn-lt"/>
              </a:rPr>
              <a:t> </a:t>
            </a:r>
            <a:r>
              <a:rPr lang="hr-HR" sz="1400" dirty="0" err="1">
                <a:ea typeface="+mn-lt"/>
                <a:cs typeface="+mn-lt"/>
              </a:rPr>
              <a:t>Prison</a:t>
            </a:r>
            <a:r>
              <a:rPr lang="hr-HR" sz="1400" dirty="0">
                <a:ea typeface="+mn-lt"/>
                <a:cs typeface="+mn-lt"/>
              </a:rPr>
              <a:t> </a:t>
            </a:r>
            <a:r>
              <a:rPr lang="hr-HR" sz="1400" dirty="0" err="1">
                <a:ea typeface="+mn-lt"/>
                <a:cs typeface="+mn-lt"/>
              </a:rPr>
              <a:t>and</a:t>
            </a:r>
            <a:r>
              <a:rPr lang="hr-HR" sz="1400" dirty="0">
                <a:ea typeface="+mn-lt"/>
                <a:cs typeface="+mn-lt"/>
              </a:rPr>
              <a:t> </a:t>
            </a:r>
            <a:r>
              <a:rPr lang="hr-HR" sz="1400" dirty="0" err="1">
                <a:ea typeface="+mn-lt"/>
                <a:cs typeface="+mn-lt"/>
              </a:rPr>
              <a:t>Probation</a:t>
            </a:r>
            <a:r>
              <a:rPr lang="hr-HR" sz="1400" dirty="0">
                <a:ea typeface="+mn-lt"/>
                <a:cs typeface="+mn-lt"/>
              </a:rPr>
              <a:t> Service – </a:t>
            </a:r>
            <a:r>
              <a:rPr lang="hr-HR" sz="1400" dirty="0" err="1">
                <a:ea typeface="+mn-lt"/>
                <a:cs typeface="+mn-lt"/>
              </a:rPr>
              <a:t>in</a:t>
            </a:r>
            <a:r>
              <a:rPr lang="hr-HR" sz="1400" dirty="0">
                <a:ea typeface="+mn-lt"/>
                <a:cs typeface="+mn-lt"/>
              </a:rPr>
              <a:t> </a:t>
            </a:r>
            <a:r>
              <a:rPr lang="hr-HR" sz="1400" dirty="0" err="1">
                <a:ea typeface="+mn-lt"/>
                <a:cs typeface="+mn-lt"/>
              </a:rPr>
              <a:t>brief</a:t>
            </a:r>
            <a:r>
              <a:rPr lang="hr-HR" sz="1400" dirty="0">
                <a:ea typeface="+mn-lt"/>
                <a:cs typeface="+mn-lt"/>
              </a:rPr>
              <a:t>: </a:t>
            </a:r>
            <a:r>
              <a:rPr lang="hr-HR" sz="1400" dirty="0">
                <a:ea typeface="+mn-lt"/>
                <a:cs typeface="+mn-lt"/>
                <a:hlinkClick r:id="rId8"/>
              </a:rPr>
              <a:t>https://www.prisonstudies.org/sites/default/files/resources/downloads/inbrief_updateddec.2012.pdf</a:t>
            </a:r>
            <a:r>
              <a:rPr lang="hr-HR" sz="1400" dirty="0">
                <a:ea typeface="+mn-lt"/>
                <a:cs typeface="+mn-lt"/>
              </a:rPr>
              <a:t> </a:t>
            </a:r>
            <a:endParaRPr lang="hr-HR" sz="1400"/>
          </a:p>
          <a:p>
            <a:pPr algn="just"/>
            <a:r>
              <a:rPr lang="hr-HR" sz="1400" dirty="0">
                <a:ea typeface="+mn-lt"/>
                <a:cs typeface="+mn-lt"/>
              </a:rPr>
              <a:t>9) Department </a:t>
            </a:r>
            <a:r>
              <a:rPr lang="hr-HR" sz="1400" dirty="0" err="1">
                <a:ea typeface="+mn-lt"/>
                <a:cs typeface="+mn-lt"/>
              </a:rPr>
              <a:t>of</a:t>
            </a:r>
            <a:r>
              <a:rPr lang="hr-HR" sz="1400" dirty="0">
                <a:ea typeface="+mn-lt"/>
                <a:cs typeface="+mn-lt"/>
              </a:rPr>
              <a:t> Justice. (2017): Sport </a:t>
            </a:r>
            <a:r>
              <a:rPr lang="hr-HR" sz="1400" dirty="0" err="1">
                <a:ea typeface="+mn-lt"/>
                <a:cs typeface="+mn-lt"/>
              </a:rPr>
              <a:t>and</a:t>
            </a:r>
            <a:r>
              <a:rPr lang="hr-HR" sz="1400" dirty="0">
                <a:ea typeface="+mn-lt"/>
                <a:cs typeface="+mn-lt"/>
              </a:rPr>
              <a:t> </a:t>
            </a:r>
            <a:r>
              <a:rPr lang="hr-HR" sz="1400" dirty="0" err="1">
                <a:ea typeface="+mn-lt"/>
                <a:cs typeface="+mn-lt"/>
              </a:rPr>
              <a:t>recreation</a:t>
            </a:r>
            <a:r>
              <a:rPr lang="hr-HR" sz="1400" dirty="0">
                <a:ea typeface="+mn-lt"/>
                <a:cs typeface="+mn-lt"/>
              </a:rPr>
              <a:t>: </a:t>
            </a:r>
            <a:r>
              <a:rPr lang="hr-HR" sz="1400" dirty="0">
                <a:ea typeface="+mn-lt"/>
                <a:cs typeface="+mn-lt"/>
                <a:hlinkClick r:id="rId9"/>
              </a:rPr>
              <a:t>https://www.justice-ni.gov.uk/articles/sport-and-recreation</a:t>
            </a:r>
            <a:r>
              <a:rPr lang="hr-HR" sz="1400" dirty="0">
                <a:ea typeface="+mn-lt"/>
                <a:cs typeface="+mn-lt"/>
              </a:rPr>
              <a:t> </a:t>
            </a:r>
            <a:endParaRPr lang="hr-HR" sz="1400"/>
          </a:p>
          <a:p>
            <a:r>
              <a:rPr lang="hr-HR" sz="1400" dirty="0">
                <a:ea typeface="+mn-lt"/>
                <a:cs typeface="+mn-lt"/>
              </a:rPr>
              <a:t>10)</a:t>
            </a:r>
            <a:r>
              <a:rPr lang="hr-HR" sz="1400" dirty="0" err="1">
                <a:ea typeface="+mn-lt"/>
                <a:cs typeface="+mn-lt"/>
              </a:rPr>
              <a:t>Fondazione</a:t>
            </a:r>
            <a:r>
              <a:rPr lang="hr-HR" sz="1400" dirty="0">
                <a:ea typeface="+mn-lt"/>
                <a:cs typeface="+mn-lt"/>
              </a:rPr>
              <a:t> Giovanni </a:t>
            </a:r>
            <a:r>
              <a:rPr lang="hr-HR" sz="1400" dirty="0" err="1">
                <a:ea typeface="+mn-lt"/>
                <a:cs typeface="+mn-lt"/>
              </a:rPr>
              <a:t>Michelucci</a:t>
            </a:r>
            <a:r>
              <a:rPr lang="hr-HR" sz="1400" dirty="0">
                <a:ea typeface="+mn-lt"/>
                <a:cs typeface="+mn-lt"/>
              </a:rPr>
              <a:t>. (2012): Art </a:t>
            </a:r>
            <a:r>
              <a:rPr lang="hr-HR" sz="1400" dirty="0" err="1">
                <a:ea typeface="+mn-lt"/>
                <a:cs typeface="+mn-lt"/>
              </a:rPr>
              <a:t>and</a:t>
            </a:r>
            <a:r>
              <a:rPr lang="hr-HR" sz="1400" dirty="0">
                <a:ea typeface="+mn-lt"/>
                <a:cs typeface="+mn-lt"/>
              </a:rPr>
              <a:t> </a:t>
            </a:r>
            <a:r>
              <a:rPr lang="hr-HR" sz="1400" dirty="0" err="1">
                <a:ea typeface="+mn-lt"/>
                <a:cs typeface="+mn-lt"/>
              </a:rPr>
              <a:t>Culture</a:t>
            </a:r>
            <a:r>
              <a:rPr lang="hr-HR" sz="1400" dirty="0">
                <a:ea typeface="+mn-lt"/>
                <a:cs typeface="+mn-lt"/>
              </a:rPr>
              <a:t> </a:t>
            </a:r>
            <a:r>
              <a:rPr lang="hr-HR" sz="1400" dirty="0" err="1">
                <a:ea typeface="+mn-lt"/>
                <a:cs typeface="+mn-lt"/>
              </a:rPr>
              <a:t>in</a:t>
            </a:r>
            <a:r>
              <a:rPr lang="hr-HR" sz="1400" dirty="0">
                <a:ea typeface="+mn-lt"/>
                <a:cs typeface="+mn-lt"/>
              </a:rPr>
              <a:t> </a:t>
            </a:r>
            <a:r>
              <a:rPr lang="hr-HR" sz="1400" dirty="0" err="1">
                <a:ea typeface="+mn-lt"/>
                <a:cs typeface="+mn-lt"/>
              </a:rPr>
              <a:t>Prison</a:t>
            </a:r>
            <a:r>
              <a:rPr lang="hr-HR" sz="1400" dirty="0">
                <a:ea typeface="+mn-lt"/>
                <a:cs typeface="+mn-lt"/>
              </a:rPr>
              <a:t>: </a:t>
            </a:r>
            <a:r>
              <a:rPr lang="hr-HR" sz="1400" dirty="0">
                <a:ea typeface="+mn-lt"/>
                <a:cs typeface="+mn-lt"/>
                <a:hlinkClick r:id="rId10"/>
              </a:rPr>
              <a:t>http://www.artcultureprison.eu/</a:t>
            </a:r>
            <a:endParaRPr lang="hr-HR" sz="1400" dirty="0">
              <a:ea typeface="+mn-lt"/>
              <a:cs typeface="+mn-lt"/>
            </a:endParaRPr>
          </a:p>
          <a:p>
            <a:pPr algn="just"/>
            <a:r>
              <a:rPr lang="hr-HR" sz="1400" dirty="0">
                <a:ea typeface="+mn-lt"/>
                <a:cs typeface="+mn-lt"/>
              </a:rPr>
              <a:t>11)Evropska konvencija za zaštitu ljudskih prava i osnovnih sloboda, </a:t>
            </a:r>
            <a:r>
              <a:rPr lang="hr-HR" sz="1400" dirty="0">
                <a:ea typeface="+mn-lt"/>
                <a:cs typeface="+mn-lt"/>
                <a:hlinkClick r:id="rId11"/>
              </a:rPr>
              <a:t>https://advokat-prnjavorac.com/zakoni/Evropska_konvencija_o_ljudskim_pravima_i_osnovnim_slobodama.pdf</a:t>
            </a:r>
            <a:endParaRPr lang="hr-HR" sz="1400" dirty="0">
              <a:ea typeface="+mn-lt"/>
              <a:cs typeface="+mn-lt"/>
            </a:endParaRPr>
          </a:p>
          <a:p>
            <a:pPr algn="just"/>
            <a:r>
              <a:rPr lang="hr-HR" sz="1400" dirty="0">
                <a:ea typeface="+mn-lt"/>
                <a:cs typeface="+mn-lt"/>
              </a:rPr>
              <a:t>12) </a:t>
            </a:r>
            <a:r>
              <a:rPr lang="hr-HR" sz="1400" dirty="0" err="1">
                <a:ea typeface="+mn-lt"/>
                <a:cs typeface="+mn-lt"/>
              </a:rPr>
              <a:t>Cvrtila</a:t>
            </a:r>
            <a:r>
              <a:rPr lang="hr-HR" sz="1400" dirty="0">
                <a:ea typeface="+mn-lt"/>
                <a:cs typeface="+mn-lt"/>
              </a:rPr>
              <a:t>, V. (2011). Bliski istok - izvanredno stanje u izvanrednom stanju. </a:t>
            </a:r>
            <a:r>
              <a:rPr lang="hr-HR" sz="1400" i="1" dirty="0">
                <a:ea typeface="+mn-lt"/>
                <a:cs typeface="+mn-lt"/>
              </a:rPr>
              <a:t>Političke analize, 2</a:t>
            </a:r>
            <a:r>
              <a:rPr lang="hr-HR" sz="1400" dirty="0">
                <a:ea typeface="+mn-lt"/>
                <a:cs typeface="+mn-lt"/>
              </a:rPr>
              <a:t> (6), 42-46. Preuzeto s </a:t>
            </a:r>
            <a:r>
              <a:rPr lang="hr-HR" sz="1400" dirty="0">
                <a:ea typeface="+mn-lt"/>
                <a:cs typeface="+mn-lt"/>
                <a:hlinkClick r:id="rId12"/>
              </a:rPr>
              <a:t>https://hrcak.srce.hr/102860</a:t>
            </a:r>
            <a:endParaRPr lang="hr-HR" sz="1400" dirty="0"/>
          </a:p>
          <a:p>
            <a:pPr algn="just"/>
            <a:r>
              <a:rPr lang="hr-HR" sz="1200" dirty="0">
                <a:ea typeface="+mn-lt"/>
                <a:cs typeface="+mn-lt"/>
              </a:rPr>
              <a:t>  </a:t>
            </a:r>
            <a:endParaRPr lang="hr-HR" sz="1200"/>
          </a:p>
          <a:p>
            <a:r>
              <a:rPr lang="hr-HR" sz="1000" dirty="0">
                <a:ea typeface="+mn-lt"/>
                <a:cs typeface="+mn-lt"/>
              </a:rPr>
              <a:t>  </a:t>
            </a:r>
            <a:endParaRPr lang="hr-HR"/>
          </a:p>
          <a:p>
            <a:endParaRPr lang="hr-HR" sz="1000" dirty="0"/>
          </a:p>
        </p:txBody>
      </p:sp>
    </p:spTree>
    <p:extLst>
      <p:ext uri="{BB962C8B-B14F-4D97-AF65-F5344CB8AC3E}">
        <p14:creationId xmlns:p14="http://schemas.microsoft.com/office/powerpoint/2010/main" val="241391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rushed Metal 16x9">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15_4109default" id="{E728D685-11FC-4812-BA85-57AC6F9C9F40}" vid="{BC4E008B-95FF-4815-904E-143A8EDFC1D4}"/>
    </a:ext>
  </a:extLst>
</a:theme>
</file>

<file path=ppt/theme/theme2.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14CB3C-DD6A-4589-8D58-5C0829F3884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4FFF20D-36EF-4221-967D-256FA4FE1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C5835C7-785B-4573-B65C-743B0CF8D8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1846</Words>
  <Application>Microsoft Office PowerPoint</Application>
  <PresentationFormat>Widescreen</PresentationFormat>
  <Paragraphs>120</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Cambria</vt:lpstr>
      <vt:lpstr>Georgia</vt:lpstr>
      <vt:lpstr>Brushed Metal 16x9</vt:lpstr>
      <vt:lpstr>KOMPARATIVNI PRIKAZ TRETMANA ZATVORENIKA KOD ZEMALJA ČLANICA EVROPSKE UNIJE SA ZEMLJAMA BLISKOG ISTOKA Radila: Nejra Selman</vt:lpstr>
      <vt:lpstr>ZEMLJE EU-DOKUMENTI KOJI DEFINIŠU TRETMAN ZATVORENIKA</vt:lpstr>
      <vt:lpstr>TEMELJNA NAČELA EZP</vt:lpstr>
      <vt:lpstr>PowerPoint Presentation</vt:lpstr>
      <vt:lpstr>RAD,OBRAZOVANJE I SLOBODNO VRIJEME ZATVORENIKA</vt:lpstr>
      <vt:lpstr>PowerPoint Presentation</vt:lpstr>
      <vt:lpstr>PowerPoint Presentation</vt:lpstr>
      <vt:lpstr>OBRAZOVANJE</vt:lpstr>
      <vt:lpstr>PowerPoint Presentation</vt:lpstr>
      <vt:lpstr>SLOBONO VRIJEME ZATVORENIKA</vt:lpstr>
      <vt:lpstr>PRAKSA EVROPSKOG SUDA ZA LJUDSKA PRAVA</vt:lpstr>
      <vt:lpstr>PowerPoint Presentation</vt:lpstr>
      <vt:lpstr>PowerPoint Presentation</vt:lpstr>
      <vt:lpstr>ZEMLJE BLISKOG ISTOKA</vt:lpstr>
      <vt:lpstr>ZLOUPOTREBA VANDREDNOG STANJA</vt:lpstr>
      <vt:lpstr>PowerPoint Presentation</vt:lpstr>
      <vt:lpstr>PRIMJER SIRIJE I EGIPTA</vt:lpstr>
      <vt:lpstr>AKTIVNOST MEĐUNARODNE ZAJEDNICE </vt:lpstr>
      <vt:lpstr>ZAKLJUČAK</vt:lpstr>
      <vt:lpstr>LITERATURA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
  <cp:revision>295</cp:revision>
  <dcterms:created xsi:type="dcterms:W3CDTF">2020-05-03T16:38:59Z</dcterms:created>
  <dcterms:modified xsi:type="dcterms:W3CDTF">2020-05-11T06:56:33Z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