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sldIdLst>
    <p:sldId id="269" r:id="rId2"/>
    <p:sldId id="270" r:id="rId3"/>
    <p:sldId id="271" r:id="rId4"/>
    <p:sldId id="282" r:id="rId5"/>
    <p:sldId id="298" r:id="rId6"/>
    <p:sldId id="272" r:id="rId7"/>
    <p:sldId id="275" r:id="rId8"/>
    <p:sldId id="274" r:id="rId9"/>
    <p:sldId id="276" r:id="rId10"/>
    <p:sldId id="299" r:id="rId11"/>
    <p:sldId id="300" r:id="rId12"/>
    <p:sldId id="301" r:id="rId13"/>
    <p:sldId id="277" r:id="rId14"/>
    <p:sldId id="279" r:id="rId15"/>
    <p:sldId id="280" r:id="rId16"/>
    <p:sldId id="302" r:id="rId17"/>
    <p:sldId id="257" r:id="rId18"/>
    <p:sldId id="259" r:id="rId19"/>
    <p:sldId id="258" r:id="rId20"/>
    <p:sldId id="262" r:id="rId21"/>
    <p:sldId id="263" r:id="rId22"/>
    <p:sldId id="264" r:id="rId23"/>
    <p:sldId id="265" r:id="rId24"/>
    <p:sldId id="266" r:id="rId25"/>
    <p:sldId id="303" r:id="rId26"/>
    <p:sldId id="267" r:id="rId27"/>
    <p:sldId id="304" r:id="rId28"/>
    <p:sldId id="268" r:id="rId29"/>
    <p:sldId id="283" r:id="rId30"/>
    <p:sldId id="289" r:id="rId31"/>
    <p:sldId id="290" r:id="rId32"/>
    <p:sldId id="291" r:id="rId33"/>
    <p:sldId id="295" r:id="rId34"/>
    <p:sldId id="296" r:id="rId35"/>
    <p:sldId id="297" r:id="rId36"/>
    <p:sldId id="294"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631"/>
    <a:srgbClr val="FABD8B"/>
    <a:srgbClr val="723605"/>
    <a:srgbClr val="273113"/>
    <a:srgbClr val="C33A1F"/>
    <a:srgbClr val="F8A562"/>
    <a:srgbClr val="BF9F3F"/>
    <a:srgbClr val="FFC000"/>
    <a:srgbClr val="8F772F"/>
    <a:srgbClr val="D8D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naglašeno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9" d="100"/>
          <a:sy n="129" d="100"/>
        </p:scale>
        <p:origin x="324" y="51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C6C65-E3D3-4923-8F8C-2618229EC9C1}" type="doc">
      <dgm:prSet loTypeId="urn:microsoft.com/office/officeart/2005/8/layout/bProcess3" loCatId="process" qsTypeId="urn:microsoft.com/office/officeart/2005/8/quickstyle/simple4" qsCatId="simple" csTypeId="urn:microsoft.com/office/officeart/2005/8/colors/accent6_5" csCatId="accent6"/>
      <dgm:spPr/>
      <dgm:t>
        <a:bodyPr/>
        <a:lstStyle/>
        <a:p>
          <a:endParaRPr lang="bs-Latn-BA"/>
        </a:p>
      </dgm:t>
    </dgm:pt>
    <dgm:pt modelId="{9CCF77AB-F9BE-47E6-96E8-3083203F20F4}">
      <dgm:prSet custT="1"/>
      <dgm:spPr/>
      <dgm:t>
        <a:bodyPr/>
        <a:lstStyle/>
        <a:p>
          <a:r>
            <a:rPr lang="bs-Latn-BA" sz="1200" dirty="0"/>
            <a:t>2016. godine </a:t>
          </a:r>
          <a:r>
            <a:rPr lang="bs-Latn-BA" sz="1200" dirty="0" err="1"/>
            <a:t>Ombudsmeni</a:t>
          </a:r>
          <a:r>
            <a:rPr lang="bs-Latn-BA" sz="1200" dirty="0"/>
            <a:t> za ljudska prava u BiH (u saradnji sa UNICEF-om) posjetili su niz ustanova u kojima su smješteni maloljetni prestupnici i izvršili uvid u trenutno stanje. Rezultat posjeta je bio dokument:</a:t>
          </a:r>
        </a:p>
      </dgm:t>
    </dgm:pt>
    <dgm:pt modelId="{497850E3-6F6B-481C-9E65-2B309F877E34}" type="parTrans" cxnId="{0F3C6232-50E8-4106-B36F-AE82B5E03909}">
      <dgm:prSet/>
      <dgm:spPr/>
      <dgm:t>
        <a:bodyPr/>
        <a:lstStyle/>
        <a:p>
          <a:endParaRPr lang="bs-Latn-BA"/>
        </a:p>
      </dgm:t>
    </dgm:pt>
    <dgm:pt modelId="{BDE9684D-4E66-474C-B085-D5A8DD874A2C}" type="sibTrans" cxnId="{0F3C6232-50E8-4106-B36F-AE82B5E03909}">
      <dgm:prSet/>
      <dgm:spPr/>
      <dgm:t>
        <a:bodyPr/>
        <a:lstStyle/>
        <a:p>
          <a:endParaRPr lang="bs-Latn-BA"/>
        </a:p>
      </dgm:t>
    </dgm:pt>
    <dgm:pt modelId="{C02D7AFC-DF73-45A3-B286-D91CFF5ADC85}">
      <dgm:prSet custT="1"/>
      <dgm:spPr/>
      <dgm:t>
        <a:bodyPr/>
        <a:lstStyle/>
        <a:p>
          <a:r>
            <a:rPr lang="bs-Latn-BA" sz="1200" b="1" i="1" dirty="0"/>
            <a:t>„Analiza stanja u ustanovama u kojima su smješteni maloljetnici u sukobu sa zakonom u Bosni i Hercegovini“</a:t>
          </a:r>
          <a:endParaRPr lang="bs-Latn-BA" sz="1200" b="1" dirty="0"/>
        </a:p>
      </dgm:t>
    </dgm:pt>
    <dgm:pt modelId="{A86E024C-B31B-4261-9335-09D3DC5B895E}" type="parTrans" cxnId="{9C8847E4-AB8D-45D5-9AB3-556A4013AAB9}">
      <dgm:prSet/>
      <dgm:spPr/>
      <dgm:t>
        <a:bodyPr/>
        <a:lstStyle/>
        <a:p>
          <a:endParaRPr lang="bs-Latn-BA"/>
        </a:p>
      </dgm:t>
    </dgm:pt>
    <dgm:pt modelId="{0C3EAFA1-6CBE-40C5-9AB0-C582EA5E3693}" type="sibTrans" cxnId="{9C8847E4-AB8D-45D5-9AB3-556A4013AAB9}">
      <dgm:prSet/>
      <dgm:spPr/>
      <dgm:t>
        <a:bodyPr/>
        <a:lstStyle/>
        <a:p>
          <a:endParaRPr lang="bs-Latn-BA"/>
        </a:p>
      </dgm:t>
    </dgm:pt>
    <dgm:pt modelId="{89BBC7B0-5CBC-46D2-9F63-FCE5E7726E41}">
      <dgm:prSet/>
      <dgm:spPr/>
      <dgm:t>
        <a:bodyPr/>
        <a:lstStyle/>
        <a:p>
          <a:r>
            <a:rPr lang="bs-Latn-BA" dirty="0"/>
            <a:t>Nakon toga </a:t>
          </a:r>
          <a:r>
            <a:rPr lang="bs-Latn-BA" dirty="0" err="1"/>
            <a:t>Ombudsmeni</a:t>
          </a:r>
          <a:r>
            <a:rPr lang="bs-Latn-BA" dirty="0"/>
            <a:t> nadziru implementaciju preporuka iz Analize, što rezultira izvještajem pod nazivom:</a:t>
          </a:r>
        </a:p>
      </dgm:t>
    </dgm:pt>
    <dgm:pt modelId="{4E39A0C0-346E-41D6-90F0-9E4DE2461E3E}" type="parTrans" cxnId="{F6013B6B-CF11-416B-BA72-1652E359AB9A}">
      <dgm:prSet/>
      <dgm:spPr/>
      <dgm:t>
        <a:bodyPr/>
        <a:lstStyle/>
        <a:p>
          <a:endParaRPr lang="bs-Latn-BA"/>
        </a:p>
      </dgm:t>
    </dgm:pt>
    <dgm:pt modelId="{3099C749-72BA-4057-AF0F-C4F74835592A}" type="sibTrans" cxnId="{F6013B6B-CF11-416B-BA72-1652E359AB9A}">
      <dgm:prSet/>
      <dgm:spPr/>
      <dgm:t>
        <a:bodyPr/>
        <a:lstStyle/>
        <a:p>
          <a:endParaRPr lang="bs-Latn-BA"/>
        </a:p>
      </dgm:t>
    </dgm:pt>
    <dgm:pt modelId="{DA2BC14A-FC05-485A-87DB-685AD4605CDB}">
      <dgm:prSet/>
      <dgm:spPr/>
      <dgm:t>
        <a:bodyPr/>
        <a:lstStyle/>
        <a:p>
          <a:r>
            <a:rPr lang="bs-Latn-BA" b="1" i="1" dirty="0"/>
            <a:t>„Izvještaj o realizaciji preporuka iz dokumenta pod nazivom „Analiza stanja u ustanovama u kojima su smješteni maloljetnici u sukobu sa zakonom u Bosni i Hercegovini“</a:t>
          </a:r>
          <a:r>
            <a:rPr lang="bs-Latn-BA" b="1" dirty="0"/>
            <a:t> </a:t>
          </a:r>
          <a:r>
            <a:rPr lang="bs-Latn-BA" b="1" i="1" dirty="0"/>
            <a:t>i ocjena trenutnog stanja“</a:t>
          </a:r>
          <a:endParaRPr lang="bs-Latn-BA" b="1" dirty="0"/>
        </a:p>
      </dgm:t>
    </dgm:pt>
    <dgm:pt modelId="{73FB2EC7-D1D6-45B3-A65F-E64F457F330D}" type="parTrans" cxnId="{E176684C-C172-4AB3-88A2-B2CFCFBA4D9B}">
      <dgm:prSet/>
      <dgm:spPr/>
      <dgm:t>
        <a:bodyPr/>
        <a:lstStyle/>
        <a:p>
          <a:endParaRPr lang="bs-Latn-BA"/>
        </a:p>
      </dgm:t>
    </dgm:pt>
    <dgm:pt modelId="{B9315D48-6E2E-4D54-B171-001D749589DC}" type="sibTrans" cxnId="{E176684C-C172-4AB3-88A2-B2CFCFBA4D9B}">
      <dgm:prSet/>
      <dgm:spPr/>
      <dgm:t>
        <a:bodyPr/>
        <a:lstStyle/>
        <a:p>
          <a:endParaRPr lang="bs-Latn-BA"/>
        </a:p>
      </dgm:t>
    </dgm:pt>
    <dgm:pt modelId="{E28645B4-538F-4BCD-9D6F-2846550A8FF7}" type="pres">
      <dgm:prSet presAssocID="{3F3C6C65-E3D3-4923-8F8C-2618229EC9C1}" presName="Name0" presStyleCnt="0">
        <dgm:presLayoutVars>
          <dgm:dir/>
          <dgm:resizeHandles val="exact"/>
        </dgm:presLayoutVars>
      </dgm:prSet>
      <dgm:spPr/>
    </dgm:pt>
    <dgm:pt modelId="{35B62CDB-4A2E-4895-B002-60E58447FE81}" type="pres">
      <dgm:prSet presAssocID="{9CCF77AB-F9BE-47E6-96E8-3083203F20F4}" presName="node" presStyleLbl="node1" presStyleIdx="0" presStyleCnt="4">
        <dgm:presLayoutVars>
          <dgm:bulletEnabled val="1"/>
        </dgm:presLayoutVars>
      </dgm:prSet>
      <dgm:spPr/>
    </dgm:pt>
    <dgm:pt modelId="{C1038AFB-A28B-40EA-A367-4F31B9CFCA24}" type="pres">
      <dgm:prSet presAssocID="{BDE9684D-4E66-474C-B085-D5A8DD874A2C}" presName="sibTrans" presStyleLbl="sibTrans1D1" presStyleIdx="0" presStyleCnt="3"/>
      <dgm:spPr/>
    </dgm:pt>
    <dgm:pt modelId="{0C900D39-6AF7-4B4E-9D27-7D76DE10CDB7}" type="pres">
      <dgm:prSet presAssocID="{BDE9684D-4E66-474C-B085-D5A8DD874A2C}" presName="connectorText" presStyleLbl="sibTrans1D1" presStyleIdx="0" presStyleCnt="3"/>
      <dgm:spPr/>
    </dgm:pt>
    <dgm:pt modelId="{A20A7B60-BE1A-4CA4-A80E-3FB04C99A58C}" type="pres">
      <dgm:prSet presAssocID="{C02D7AFC-DF73-45A3-B286-D91CFF5ADC85}" presName="node" presStyleLbl="node1" presStyleIdx="1" presStyleCnt="4">
        <dgm:presLayoutVars>
          <dgm:bulletEnabled val="1"/>
        </dgm:presLayoutVars>
      </dgm:prSet>
      <dgm:spPr/>
    </dgm:pt>
    <dgm:pt modelId="{F8AEE401-E1BA-484A-838E-5B4CF7674962}" type="pres">
      <dgm:prSet presAssocID="{0C3EAFA1-6CBE-40C5-9AB0-C582EA5E3693}" presName="sibTrans" presStyleLbl="sibTrans1D1" presStyleIdx="1" presStyleCnt="3"/>
      <dgm:spPr/>
    </dgm:pt>
    <dgm:pt modelId="{E4C28C4D-E1C8-4B56-8CFC-54F27D2C935A}" type="pres">
      <dgm:prSet presAssocID="{0C3EAFA1-6CBE-40C5-9AB0-C582EA5E3693}" presName="connectorText" presStyleLbl="sibTrans1D1" presStyleIdx="1" presStyleCnt="3"/>
      <dgm:spPr/>
    </dgm:pt>
    <dgm:pt modelId="{52689F7A-59D0-4CF6-AFAE-0CE32CCECB5D}" type="pres">
      <dgm:prSet presAssocID="{89BBC7B0-5CBC-46D2-9F63-FCE5E7726E41}" presName="node" presStyleLbl="node1" presStyleIdx="2" presStyleCnt="4">
        <dgm:presLayoutVars>
          <dgm:bulletEnabled val="1"/>
        </dgm:presLayoutVars>
      </dgm:prSet>
      <dgm:spPr/>
    </dgm:pt>
    <dgm:pt modelId="{C48460F9-FEE7-4DB9-87B9-B88D77BB689C}" type="pres">
      <dgm:prSet presAssocID="{3099C749-72BA-4057-AF0F-C4F74835592A}" presName="sibTrans" presStyleLbl="sibTrans1D1" presStyleIdx="2" presStyleCnt="3"/>
      <dgm:spPr/>
    </dgm:pt>
    <dgm:pt modelId="{047DBE41-7968-438C-AFA6-F206B208126A}" type="pres">
      <dgm:prSet presAssocID="{3099C749-72BA-4057-AF0F-C4F74835592A}" presName="connectorText" presStyleLbl="sibTrans1D1" presStyleIdx="2" presStyleCnt="3"/>
      <dgm:spPr/>
    </dgm:pt>
    <dgm:pt modelId="{1A9618B2-7C3E-44E8-8B32-6CF0929FB84E}" type="pres">
      <dgm:prSet presAssocID="{DA2BC14A-FC05-485A-87DB-685AD4605CDB}" presName="node" presStyleLbl="node1" presStyleIdx="3" presStyleCnt="4">
        <dgm:presLayoutVars>
          <dgm:bulletEnabled val="1"/>
        </dgm:presLayoutVars>
      </dgm:prSet>
      <dgm:spPr/>
    </dgm:pt>
  </dgm:ptLst>
  <dgm:cxnLst>
    <dgm:cxn modelId="{0F3C6232-50E8-4106-B36F-AE82B5E03909}" srcId="{3F3C6C65-E3D3-4923-8F8C-2618229EC9C1}" destId="{9CCF77AB-F9BE-47E6-96E8-3083203F20F4}" srcOrd="0" destOrd="0" parTransId="{497850E3-6F6B-481C-9E65-2B309F877E34}" sibTransId="{BDE9684D-4E66-474C-B085-D5A8DD874A2C}"/>
    <dgm:cxn modelId="{7895323A-7168-4736-9A56-FFBB3845C91A}" type="presOf" srcId="{3099C749-72BA-4057-AF0F-C4F74835592A}" destId="{047DBE41-7968-438C-AFA6-F206B208126A}" srcOrd="1" destOrd="0" presId="urn:microsoft.com/office/officeart/2005/8/layout/bProcess3"/>
    <dgm:cxn modelId="{A16B5B4A-4F1E-4A16-B10C-1A88E74A01E5}" type="presOf" srcId="{3099C749-72BA-4057-AF0F-C4F74835592A}" destId="{C48460F9-FEE7-4DB9-87B9-B88D77BB689C}" srcOrd="0" destOrd="0" presId="urn:microsoft.com/office/officeart/2005/8/layout/bProcess3"/>
    <dgm:cxn modelId="{F6013B6B-CF11-416B-BA72-1652E359AB9A}" srcId="{3F3C6C65-E3D3-4923-8F8C-2618229EC9C1}" destId="{89BBC7B0-5CBC-46D2-9F63-FCE5E7726E41}" srcOrd="2" destOrd="0" parTransId="{4E39A0C0-346E-41D6-90F0-9E4DE2461E3E}" sibTransId="{3099C749-72BA-4057-AF0F-C4F74835592A}"/>
    <dgm:cxn modelId="{E176684C-C172-4AB3-88A2-B2CFCFBA4D9B}" srcId="{3F3C6C65-E3D3-4923-8F8C-2618229EC9C1}" destId="{DA2BC14A-FC05-485A-87DB-685AD4605CDB}" srcOrd="3" destOrd="0" parTransId="{73FB2EC7-D1D6-45B3-A65F-E64F457F330D}" sibTransId="{B9315D48-6E2E-4D54-B171-001D749589DC}"/>
    <dgm:cxn modelId="{EE57114F-6660-41C1-BFB9-BF7257EA0E3A}" type="presOf" srcId="{BDE9684D-4E66-474C-B085-D5A8DD874A2C}" destId="{0C900D39-6AF7-4B4E-9D27-7D76DE10CDB7}" srcOrd="1" destOrd="0" presId="urn:microsoft.com/office/officeart/2005/8/layout/bProcess3"/>
    <dgm:cxn modelId="{2C3D3551-9158-43FF-98A4-4342DCE9408D}" type="presOf" srcId="{9CCF77AB-F9BE-47E6-96E8-3083203F20F4}" destId="{35B62CDB-4A2E-4895-B002-60E58447FE81}" srcOrd="0" destOrd="0" presId="urn:microsoft.com/office/officeart/2005/8/layout/bProcess3"/>
    <dgm:cxn modelId="{5C201394-7702-4E4E-AB67-BF0C695F16A5}" type="presOf" srcId="{0C3EAFA1-6CBE-40C5-9AB0-C582EA5E3693}" destId="{E4C28C4D-E1C8-4B56-8CFC-54F27D2C935A}" srcOrd="1" destOrd="0" presId="urn:microsoft.com/office/officeart/2005/8/layout/bProcess3"/>
    <dgm:cxn modelId="{7A96F2B6-24F6-443E-9B2C-9FB37DC82456}" type="presOf" srcId="{C02D7AFC-DF73-45A3-B286-D91CFF5ADC85}" destId="{A20A7B60-BE1A-4CA4-A80E-3FB04C99A58C}" srcOrd="0" destOrd="0" presId="urn:microsoft.com/office/officeart/2005/8/layout/bProcess3"/>
    <dgm:cxn modelId="{12DAD0BE-7C74-4780-94B1-C69E8AC07A47}" type="presOf" srcId="{DA2BC14A-FC05-485A-87DB-685AD4605CDB}" destId="{1A9618B2-7C3E-44E8-8B32-6CF0929FB84E}" srcOrd="0" destOrd="0" presId="urn:microsoft.com/office/officeart/2005/8/layout/bProcess3"/>
    <dgm:cxn modelId="{C751E2C6-4BB3-46A1-9F0B-646A0644A2D2}" type="presOf" srcId="{0C3EAFA1-6CBE-40C5-9AB0-C582EA5E3693}" destId="{F8AEE401-E1BA-484A-838E-5B4CF7674962}" srcOrd="0" destOrd="0" presId="urn:microsoft.com/office/officeart/2005/8/layout/bProcess3"/>
    <dgm:cxn modelId="{A30652CE-BECB-4376-BB61-2135645DF57E}" type="presOf" srcId="{89BBC7B0-5CBC-46D2-9F63-FCE5E7726E41}" destId="{52689F7A-59D0-4CF6-AFAE-0CE32CCECB5D}" srcOrd="0" destOrd="0" presId="urn:microsoft.com/office/officeart/2005/8/layout/bProcess3"/>
    <dgm:cxn modelId="{4CBA16D9-E97F-420F-87BA-94FE224C4116}" type="presOf" srcId="{3F3C6C65-E3D3-4923-8F8C-2618229EC9C1}" destId="{E28645B4-538F-4BCD-9D6F-2846550A8FF7}" srcOrd="0" destOrd="0" presId="urn:microsoft.com/office/officeart/2005/8/layout/bProcess3"/>
    <dgm:cxn modelId="{9C8847E4-AB8D-45D5-9AB3-556A4013AAB9}" srcId="{3F3C6C65-E3D3-4923-8F8C-2618229EC9C1}" destId="{C02D7AFC-DF73-45A3-B286-D91CFF5ADC85}" srcOrd="1" destOrd="0" parTransId="{A86E024C-B31B-4261-9335-09D3DC5B895E}" sibTransId="{0C3EAFA1-6CBE-40C5-9AB0-C582EA5E3693}"/>
    <dgm:cxn modelId="{A81BDCF7-5A62-400F-A401-CFAD07C2C06E}" type="presOf" srcId="{BDE9684D-4E66-474C-B085-D5A8DD874A2C}" destId="{C1038AFB-A28B-40EA-A367-4F31B9CFCA24}" srcOrd="0" destOrd="0" presId="urn:microsoft.com/office/officeart/2005/8/layout/bProcess3"/>
    <dgm:cxn modelId="{DA52978B-2A89-45CA-91EC-AFEF7DE6936C}" type="presParOf" srcId="{E28645B4-538F-4BCD-9D6F-2846550A8FF7}" destId="{35B62CDB-4A2E-4895-B002-60E58447FE81}" srcOrd="0" destOrd="0" presId="urn:microsoft.com/office/officeart/2005/8/layout/bProcess3"/>
    <dgm:cxn modelId="{FBB16255-6984-44F9-85B1-0666A3515FBC}" type="presParOf" srcId="{E28645B4-538F-4BCD-9D6F-2846550A8FF7}" destId="{C1038AFB-A28B-40EA-A367-4F31B9CFCA24}" srcOrd="1" destOrd="0" presId="urn:microsoft.com/office/officeart/2005/8/layout/bProcess3"/>
    <dgm:cxn modelId="{87C1DEAF-5ABA-45A4-9CB3-D0D45F7038E1}" type="presParOf" srcId="{C1038AFB-A28B-40EA-A367-4F31B9CFCA24}" destId="{0C900D39-6AF7-4B4E-9D27-7D76DE10CDB7}" srcOrd="0" destOrd="0" presId="urn:microsoft.com/office/officeart/2005/8/layout/bProcess3"/>
    <dgm:cxn modelId="{3F566494-7E48-4264-815E-D5D0B7F8B6F7}" type="presParOf" srcId="{E28645B4-538F-4BCD-9D6F-2846550A8FF7}" destId="{A20A7B60-BE1A-4CA4-A80E-3FB04C99A58C}" srcOrd="2" destOrd="0" presId="urn:microsoft.com/office/officeart/2005/8/layout/bProcess3"/>
    <dgm:cxn modelId="{BA091B35-5334-4683-9C79-203019F2DD79}" type="presParOf" srcId="{E28645B4-538F-4BCD-9D6F-2846550A8FF7}" destId="{F8AEE401-E1BA-484A-838E-5B4CF7674962}" srcOrd="3" destOrd="0" presId="urn:microsoft.com/office/officeart/2005/8/layout/bProcess3"/>
    <dgm:cxn modelId="{841C616E-FB86-46EA-A94D-F109F5D1FD0B}" type="presParOf" srcId="{F8AEE401-E1BA-484A-838E-5B4CF7674962}" destId="{E4C28C4D-E1C8-4B56-8CFC-54F27D2C935A}" srcOrd="0" destOrd="0" presId="urn:microsoft.com/office/officeart/2005/8/layout/bProcess3"/>
    <dgm:cxn modelId="{050F0FAE-E29B-4C39-B752-AAB3F1678B60}" type="presParOf" srcId="{E28645B4-538F-4BCD-9D6F-2846550A8FF7}" destId="{52689F7A-59D0-4CF6-AFAE-0CE32CCECB5D}" srcOrd="4" destOrd="0" presId="urn:microsoft.com/office/officeart/2005/8/layout/bProcess3"/>
    <dgm:cxn modelId="{8EACB222-A950-4ED5-8833-1DC5AFC1BC09}" type="presParOf" srcId="{E28645B4-538F-4BCD-9D6F-2846550A8FF7}" destId="{C48460F9-FEE7-4DB9-87B9-B88D77BB689C}" srcOrd="5" destOrd="0" presId="urn:microsoft.com/office/officeart/2005/8/layout/bProcess3"/>
    <dgm:cxn modelId="{0C6E116F-C947-4EFC-B93A-38DF2598030C}" type="presParOf" srcId="{C48460F9-FEE7-4DB9-87B9-B88D77BB689C}" destId="{047DBE41-7968-438C-AFA6-F206B208126A}" srcOrd="0" destOrd="0" presId="urn:microsoft.com/office/officeart/2005/8/layout/bProcess3"/>
    <dgm:cxn modelId="{5708A1B4-1BF3-475E-963C-F24C8C966CA5}" type="presParOf" srcId="{E28645B4-538F-4BCD-9D6F-2846550A8FF7}" destId="{1A9618B2-7C3E-44E8-8B32-6CF0929FB84E}"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E20158-BD82-4BB0-A577-83C3CF0F095B}" type="doc">
      <dgm:prSet loTypeId="urn:microsoft.com/office/officeart/2005/8/layout/equation2" loCatId="relationship" qsTypeId="urn:microsoft.com/office/officeart/2005/8/quickstyle/3d1" qsCatId="3D" csTypeId="urn:microsoft.com/office/officeart/2005/8/colors/accent6_5" csCatId="accent6" phldr="1"/>
      <dgm:spPr/>
      <dgm:t>
        <a:bodyPr/>
        <a:lstStyle/>
        <a:p>
          <a:endParaRPr lang="bs-Latn-BA"/>
        </a:p>
      </dgm:t>
    </dgm:pt>
    <dgm:pt modelId="{767956DE-0627-4136-86E7-DB938D1E6430}">
      <dgm:prSet phldrT="[Tekst]" phldr="0" custT="1"/>
      <dgm:spPr/>
      <dgm:t>
        <a:bodyPr/>
        <a:lstStyle/>
        <a:p>
          <a:r>
            <a:rPr lang="bs" sz="1000" dirty="0"/>
            <a:t>Međunarodni standardi</a:t>
          </a:r>
          <a:endParaRPr lang="bs-Latn-BA" sz="1000" dirty="0"/>
        </a:p>
      </dgm:t>
    </dgm:pt>
    <dgm:pt modelId="{E891293D-4333-4547-9C3A-04BD2D5591A4}" type="parTrans" cxnId="{0AEE0E68-D001-4FAC-BF3D-7CC590EAC4EE}">
      <dgm:prSet/>
      <dgm:spPr/>
      <dgm:t>
        <a:bodyPr/>
        <a:lstStyle/>
        <a:p>
          <a:endParaRPr lang="bs-Latn-BA"/>
        </a:p>
      </dgm:t>
    </dgm:pt>
    <dgm:pt modelId="{2F6439C5-9109-41C2-BB79-5AC2BC1A4DAF}" type="sibTrans" cxnId="{0AEE0E68-D001-4FAC-BF3D-7CC590EAC4EE}">
      <dgm:prSet/>
      <dgm:spPr/>
      <dgm:t>
        <a:bodyPr/>
        <a:lstStyle/>
        <a:p>
          <a:endParaRPr lang="bs-Latn-BA"/>
        </a:p>
      </dgm:t>
    </dgm:pt>
    <dgm:pt modelId="{12329732-D549-48AA-AF63-587BA81289E2}">
      <dgm:prSet phldrT="[Tekst]" phldr="0" custT="1"/>
      <dgm:spPr/>
      <dgm:t>
        <a:bodyPr/>
        <a:lstStyle/>
        <a:p>
          <a:r>
            <a:rPr lang="bs" sz="900" dirty="0"/>
            <a:t>Domaće zakonodavstvo</a:t>
          </a:r>
          <a:endParaRPr lang="bs-Latn-BA" sz="900" dirty="0"/>
        </a:p>
      </dgm:t>
    </dgm:pt>
    <dgm:pt modelId="{3E3B0014-B91B-4FD4-93BD-C703BA2F29F0}" type="parTrans" cxnId="{03C9B069-AA09-4C7D-B356-500CA650051B}">
      <dgm:prSet/>
      <dgm:spPr/>
      <dgm:t>
        <a:bodyPr/>
        <a:lstStyle/>
        <a:p>
          <a:endParaRPr lang="bs-Latn-BA"/>
        </a:p>
      </dgm:t>
    </dgm:pt>
    <dgm:pt modelId="{DA0CA3EE-4039-4DF2-9F46-0659ECF0B278}" type="sibTrans" cxnId="{03C9B069-AA09-4C7D-B356-500CA650051B}">
      <dgm:prSet/>
      <dgm:spPr/>
      <dgm:t>
        <a:bodyPr/>
        <a:lstStyle/>
        <a:p>
          <a:endParaRPr lang="bs-Latn-BA"/>
        </a:p>
      </dgm:t>
    </dgm:pt>
    <dgm:pt modelId="{FEEB3B39-8C2B-49BB-AC0D-1840F32388EA}">
      <dgm:prSet phldrT="[Tekst]" phldr="0"/>
      <dgm:spPr/>
      <dgm:t>
        <a:bodyPr/>
        <a:lstStyle/>
        <a:p>
          <a:r>
            <a:rPr lang="bs" dirty="0"/>
            <a:t>PRAVNI OKVIR</a:t>
          </a:r>
          <a:endParaRPr lang="bs-Latn-BA" dirty="0"/>
        </a:p>
      </dgm:t>
    </dgm:pt>
    <dgm:pt modelId="{17A8660E-D503-41BC-99FD-A82154833FA5}" type="parTrans" cxnId="{82C18129-E9BE-4837-BFAB-81788199138A}">
      <dgm:prSet/>
      <dgm:spPr/>
      <dgm:t>
        <a:bodyPr/>
        <a:lstStyle/>
        <a:p>
          <a:endParaRPr lang="bs-Latn-BA"/>
        </a:p>
      </dgm:t>
    </dgm:pt>
    <dgm:pt modelId="{B33F791D-2AF7-4156-BB14-E0A8BB37AD31}" type="sibTrans" cxnId="{82C18129-E9BE-4837-BFAB-81788199138A}">
      <dgm:prSet/>
      <dgm:spPr/>
      <dgm:t>
        <a:bodyPr/>
        <a:lstStyle/>
        <a:p>
          <a:endParaRPr lang="bs-Latn-BA"/>
        </a:p>
      </dgm:t>
    </dgm:pt>
    <dgm:pt modelId="{CCE4BB53-77C2-4878-80F4-2BEFAFE0CC1A}" type="pres">
      <dgm:prSet presAssocID="{44E20158-BD82-4BB0-A577-83C3CF0F095B}" presName="Name0" presStyleCnt="0">
        <dgm:presLayoutVars>
          <dgm:dir val="rev"/>
          <dgm:resizeHandles val="exact"/>
        </dgm:presLayoutVars>
      </dgm:prSet>
      <dgm:spPr/>
    </dgm:pt>
    <dgm:pt modelId="{C263E520-DF4A-459A-AF62-D181BB0B9087}" type="pres">
      <dgm:prSet presAssocID="{44E20158-BD82-4BB0-A577-83C3CF0F095B}" presName="vNodes" presStyleCnt="0"/>
      <dgm:spPr/>
    </dgm:pt>
    <dgm:pt modelId="{F8B2B33E-7C20-47B7-B1C4-641DFEDA9903}" type="pres">
      <dgm:prSet presAssocID="{767956DE-0627-4136-86E7-DB938D1E6430}" presName="node" presStyleLbl="node1" presStyleIdx="0" presStyleCnt="3">
        <dgm:presLayoutVars>
          <dgm:bulletEnabled val="1"/>
        </dgm:presLayoutVars>
      </dgm:prSet>
      <dgm:spPr/>
    </dgm:pt>
    <dgm:pt modelId="{2D21545E-B1A8-46C9-BD97-121324551C93}" type="pres">
      <dgm:prSet presAssocID="{2F6439C5-9109-41C2-BB79-5AC2BC1A4DAF}" presName="spacerT" presStyleCnt="0"/>
      <dgm:spPr/>
    </dgm:pt>
    <dgm:pt modelId="{8A5BE3C4-5680-4D4C-9476-B303723F6082}" type="pres">
      <dgm:prSet presAssocID="{2F6439C5-9109-41C2-BB79-5AC2BC1A4DAF}" presName="sibTrans" presStyleLbl="sibTrans2D1" presStyleIdx="0" presStyleCnt="2"/>
      <dgm:spPr/>
    </dgm:pt>
    <dgm:pt modelId="{342B7B46-F57F-46C7-98B8-1F74B11E58E7}" type="pres">
      <dgm:prSet presAssocID="{2F6439C5-9109-41C2-BB79-5AC2BC1A4DAF}" presName="spacerB" presStyleCnt="0"/>
      <dgm:spPr/>
    </dgm:pt>
    <dgm:pt modelId="{22E1FE41-A339-484C-8D0D-3C0393A9D4AB}" type="pres">
      <dgm:prSet presAssocID="{12329732-D549-48AA-AF63-587BA81289E2}" presName="node" presStyleLbl="node1" presStyleIdx="1" presStyleCnt="3">
        <dgm:presLayoutVars>
          <dgm:bulletEnabled val="1"/>
        </dgm:presLayoutVars>
      </dgm:prSet>
      <dgm:spPr/>
    </dgm:pt>
    <dgm:pt modelId="{396A2E6A-A32D-4446-B7E2-F4C6535BD163}" type="pres">
      <dgm:prSet presAssocID="{44E20158-BD82-4BB0-A577-83C3CF0F095B}" presName="sibTransLast" presStyleLbl="sibTrans2D1" presStyleIdx="1" presStyleCnt="2"/>
      <dgm:spPr/>
    </dgm:pt>
    <dgm:pt modelId="{BEBBD1FA-3C4F-421C-8D86-EEF5588C4149}" type="pres">
      <dgm:prSet presAssocID="{44E20158-BD82-4BB0-A577-83C3CF0F095B}" presName="connectorText" presStyleLbl="sibTrans2D1" presStyleIdx="1" presStyleCnt="2"/>
      <dgm:spPr/>
    </dgm:pt>
    <dgm:pt modelId="{7801B7FD-BACA-47C4-AF35-E2FADFCF915B}" type="pres">
      <dgm:prSet presAssocID="{44E20158-BD82-4BB0-A577-83C3CF0F095B}" presName="lastNode" presStyleLbl="node1" presStyleIdx="2" presStyleCnt="3">
        <dgm:presLayoutVars>
          <dgm:bulletEnabled val="1"/>
        </dgm:presLayoutVars>
      </dgm:prSet>
      <dgm:spPr/>
    </dgm:pt>
  </dgm:ptLst>
  <dgm:cxnLst>
    <dgm:cxn modelId="{ADE5C824-0E44-47AF-8BA5-BF87B9A57EA6}" type="presOf" srcId="{DA0CA3EE-4039-4DF2-9F46-0659ECF0B278}" destId="{BEBBD1FA-3C4F-421C-8D86-EEF5588C4149}" srcOrd="1" destOrd="0" presId="urn:microsoft.com/office/officeart/2005/8/layout/equation2"/>
    <dgm:cxn modelId="{7AB3F324-F98B-4D6F-AF89-1F9F0DAF655B}" type="presOf" srcId="{DA0CA3EE-4039-4DF2-9F46-0659ECF0B278}" destId="{396A2E6A-A32D-4446-B7E2-F4C6535BD163}" srcOrd="0" destOrd="0" presId="urn:microsoft.com/office/officeart/2005/8/layout/equation2"/>
    <dgm:cxn modelId="{82C18129-E9BE-4837-BFAB-81788199138A}" srcId="{44E20158-BD82-4BB0-A577-83C3CF0F095B}" destId="{FEEB3B39-8C2B-49BB-AC0D-1840F32388EA}" srcOrd="2" destOrd="0" parTransId="{17A8660E-D503-41BC-99FD-A82154833FA5}" sibTransId="{B33F791D-2AF7-4156-BB14-E0A8BB37AD31}"/>
    <dgm:cxn modelId="{0AEE0E68-D001-4FAC-BF3D-7CC590EAC4EE}" srcId="{44E20158-BD82-4BB0-A577-83C3CF0F095B}" destId="{767956DE-0627-4136-86E7-DB938D1E6430}" srcOrd="0" destOrd="0" parTransId="{E891293D-4333-4547-9C3A-04BD2D5591A4}" sibTransId="{2F6439C5-9109-41C2-BB79-5AC2BC1A4DAF}"/>
    <dgm:cxn modelId="{03C9B069-AA09-4C7D-B356-500CA650051B}" srcId="{44E20158-BD82-4BB0-A577-83C3CF0F095B}" destId="{12329732-D549-48AA-AF63-587BA81289E2}" srcOrd="1" destOrd="0" parTransId="{3E3B0014-B91B-4FD4-93BD-C703BA2F29F0}" sibTransId="{DA0CA3EE-4039-4DF2-9F46-0659ECF0B278}"/>
    <dgm:cxn modelId="{05EC4BB3-F391-4647-A980-EE316A12FA5B}" type="presOf" srcId="{44E20158-BD82-4BB0-A577-83C3CF0F095B}" destId="{CCE4BB53-77C2-4878-80F4-2BEFAFE0CC1A}" srcOrd="0" destOrd="0" presId="urn:microsoft.com/office/officeart/2005/8/layout/equation2"/>
    <dgm:cxn modelId="{C5C02FB6-5E61-411C-8A49-36875CDB73AC}" type="presOf" srcId="{767956DE-0627-4136-86E7-DB938D1E6430}" destId="{F8B2B33E-7C20-47B7-B1C4-641DFEDA9903}" srcOrd="0" destOrd="0" presId="urn:microsoft.com/office/officeart/2005/8/layout/equation2"/>
    <dgm:cxn modelId="{678695BE-7461-4FA5-B16E-33B19D0952DE}" type="presOf" srcId="{2F6439C5-9109-41C2-BB79-5AC2BC1A4DAF}" destId="{8A5BE3C4-5680-4D4C-9476-B303723F6082}" srcOrd="0" destOrd="0" presId="urn:microsoft.com/office/officeart/2005/8/layout/equation2"/>
    <dgm:cxn modelId="{92F71EE2-9F63-4B9B-8709-7500C49215E3}" type="presOf" srcId="{FEEB3B39-8C2B-49BB-AC0D-1840F32388EA}" destId="{7801B7FD-BACA-47C4-AF35-E2FADFCF915B}" srcOrd="0" destOrd="0" presId="urn:microsoft.com/office/officeart/2005/8/layout/equation2"/>
    <dgm:cxn modelId="{EDAACAFA-83FA-4EE7-91A0-4EA0CA721520}" type="presOf" srcId="{12329732-D549-48AA-AF63-587BA81289E2}" destId="{22E1FE41-A339-484C-8D0D-3C0393A9D4AB}" srcOrd="0" destOrd="0" presId="urn:microsoft.com/office/officeart/2005/8/layout/equation2"/>
    <dgm:cxn modelId="{556B7841-F4A0-4AA0-AE9E-24FAC7A3BFE3}" type="presParOf" srcId="{CCE4BB53-77C2-4878-80F4-2BEFAFE0CC1A}" destId="{C263E520-DF4A-459A-AF62-D181BB0B9087}" srcOrd="0" destOrd="0" presId="urn:microsoft.com/office/officeart/2005/8/layout/equation2"/>
    <dgm:cxn modelId="{69701C81-6455-421C-9970-129093175D12}" type="presParOf" srcId="{C263E520-DF4A-459A-AF62-D181BB0B9087}" destId="{F8B2B33E-7C20-47B7-B1C4-641DFEDA9903}" srcOrd="0" destOrd="0" presId="urn:microsoft.com/office/officeart/2005/8/layout/equation2"/>
    <dgm:cxn modelId="{EA2E6C1B-44DB-44B0-9117-565B83CDF7C5}" type="presParOf" srcId="{C263E520-DF4A-459A-AF62-D181BB0B9087}" destId="{2D21545E-B1A8-46C9-BD97-121324551C93}" srcOrd="1" destOrd="0" presId="urn:microsoft.com/office/officeart/2005/8/layout/equation2"/>
    <dgm:cxn modelId="{79442568-A5BA-4FD1-9988-BB788DCB4138}" type="presParOf" srcId="{C263E520-DF4A-459A-AF62-D181BB0B9087}" destId="{8A5BE3C4-5680-4D4C-9476-B303723F6082}" srcOrd="2" destOrd="0" presId="urn:microsoft.com/office/officeart/2005/8/layout/equation2"/>
    <dgm:cxn modelId="{FF6A7D10-FD15-4F2C-A7D8-46275774D101}" type="presParOf" srcId="{C263E520-DF4A-459A-AF62-D181BB0B9087}" destId="{342B7B46-F57F-46C7-98B8-1F74B11E58E7}" srcOrd="3" destOrd="0" presId="urn:microsoft.com/office/officeart/2005/8/layout/equation2"/>
    <dgm:cxn modelId="{0018B68E-D978-4F29-B9A2-6AFBB315A3C1}" type="presParOf" srcId="{C263E520-DF4A-459A-AF62-D181BB0B9087}" destId="{22E1FE41-A339-484C-8D0D-3C0393A9D4AB}" srcOrd="4" destOrd="0" presId="urn:microsoft.com/office/officeart/2005/8/layout/equation2"/>
    <dgm:cxn modelId="{8382559A-F69A-45F5-BD75-D753A4309529}" type="presParOf" srcId="{CCE4BB53-77C2-4878-80F4-2BEFAFE0CC1A}" destId="{396A2E6A-A32D-4446-B7E2-F4C6535BD163}" srcOrd="1" destOrd="0" presId="urn:microsoft.com/office/officeart/2005/8/layout/equation2"/>
    <dgm:cxn modelId="{5EC39A1B-9FBB-4E7C-83FB-5137B528889E}" type="presParOf" srcId="{396A2E6A-A32D-4446-B7E2-F4C6535BD163}" destId="{BEBBD1FA-3C4F-421C-8D86-EEF5588C4149}" srcOrd="0" destOrd="0" presId="urn:microsoft.com/office/officeart/2005/8/layout/equation2"/>
    <dgm:cxn modelId="{D2EE288B-2609-412B-9709-4BF9CAEB7CFA}" type="presParOf" srcId="{CCE4BB53-77C2-4878-80F4-2BEFAFE0CC1A}" destId="{7801B7FD-BACA-47C4-AF35-E2FADFCF915B}"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B23E3F-6634-441E-AD3C-4F283F5EC5A8}" type="doc">
      <dgm:prSet loTypeId="urn:microsoft.com/office/officeart/2008/layout/VerticalCurvedList" loCatId="list" qsTypeId="urn:microsoft.com/office/officeart/2005/8/quickstyle/simple4" qsCatId="simple" csTypeId="urn:microsoft.com/office/officeart/2005/8/colors/accent1_3" csCatId="accent1"/>
      <dgm:spPr/>
      <dgm:t>
        <a:bodyPr/>
        <a:lstStyle/>
        <a:p>
          <a:endParaRPr lang="bs-Latn-BA"/>
        </a:p>
      </dgm:t>
    </dgm:pt>
    <dgm:pt modelId="{E80F2D15-67FD-4299-B021-0B41ABF88D79}">
      <dgm:prSet/>
      <dgm:spPr/>
      <dgm:t>
        <a:bodyPr/>
        <a:lstStyle/>
        <a:p>
          <a:r>
            <a:rPr lang="en-US"/>
            <a:t>Pravila Ujedinjenih nacija o za</a:t>
          </a:r>
          <a:r>
            <a:rPr lang="bs-Latn-BA"/>
            <a:t>štiti</a:t>
          </a:r>
          <a:r>
            <a:rPr lang="en-US"/>
            <a:t> maloljetnika li</a:t>
          </a:r>
          <a:r>
            <a:rPr lang="bs-Latn-BA"/>
            <a:t>šenih slobode </a:t>
          </a:r>
          <a:r>
            <a:rPr lang="en-US"/>
            <a:t>– Havanska pravila</a:t>
          </a:r>
          <a:endParaRPr lang="bs-Latn-BA"/>
        </a:p>
      </dgm:t>
    </dgm:pt>
    <dgm:pt modelId="{47832AF6-5644-45CB-A25E-3564C90A0690}" type="parTrans" cxnId="{1EB2C7B0-1590-43BE-A08C-9717E0785795}">
      <dgm:prSet/>
      <dgm:spPr/>
      <dgm:t>
        <a:bodyPr/>
        <a:lstStyle/>
        <a:p>
          <a:endParaRPr lang="bs-Latn-BA"/>
        </a:p>
      </dgm:t>
    </dgm:pt>
    <dgm:pt modelId="{7FB448F1-133A-4DD3-B7A0-7AAB2D9DB59C}" type="sibTrans" cxnId="{1EB2C7B0-1590-43BE-A08C-9717E0785795}">
      <dgm:prSet/>
      <dgm:spPr/>
      <dgm:t>
        <a:bodyPr/>
        <a:lstStyle/>
        <a:p>
          <a:endParaRPr lang="bs-Latn-BA"/>
        </a:p>
      </dgm:t>
    </dgm:pt>
    <dgm:pt modelId="{13DCBEDB-48EE-4D11-A588-0340001E33B4}">
      <dgm:prSet/>
      <dgm:spPr/>
      <dgm:t>
        <a:bodyPr/>
        <a:lstStyle/>
        <a:p>
          <a:r>
            <a:rPr lang="bs-Latn-BA"/>
            <a:t>Smjernice Ujedinjenih nacija za prevenciju maloljetničke prevencije </a:t>
          </a:r>
          <a:r>
            <a:rPr lang="en-US"/>
            <a:t>– Rijadske smjernice </a:t>
          </a:r>
          <a:endParaRPr lang="bs-Latn-BA"/>
        </a:p>
      </dgm:t>
    </dgm:pt>
    <dgm:pt modelId="{7227BE5A-F5CB-46DF-8929-E48F5E082265}" type="parTrans" cxnId="{2A0C3EB8-8BFC-4FF1-ACDB-66D8ACBDCC67}">
      <dgm:prSet/>
      <dgm:spPr/>
      <dgm:t>
        <a:bodyPr/>
        <a:lstStyle/>
        <a:p>
          <a:endParaRPr lang="bs-Latn-BA"/>
        </a:p>
      </dgm:t>
    </dgm:pt>
    <dgm:pt modelId="{6C7B090B-0EBB-43ED-AB8F-1606913A48DE}" type="sibTrans" cxnId="{2A0C3EB8-8BFC-4FF1-ACDB-66D8ACBDCC67}">
      <dgm:prSet/>
      <dgm:spPr/>
      <dgm:t>
        <a:bodyPr/>
        <a:lstStyle/>
        <a:p>
          <a:endParaRPr lang="bs-Latn-BA"/>
        </a:p>
      </dgm:t>
    </dgm:pt>
    <dgm:pt modelId="{857655A2-69B1-42A2-A5AE-4BDF15FEF92F}">
      <dgm:prSet/>
      <dgm:spPr/>
      <dgm:t>
        <a:bodyPr/>
        <a:lstStyle/>
        <a:p>
          <a:r>
            <a:rPr lang="en-US"/>
            <a:t>Standardna minimalna prava Ujedinjenih nacija za alterativne mjere institucionalnog tretmana – Tokijska pravila</a:t>
          </a:r>
          <a:endParaRPr lang="bs-Latn-BA"/>
        </a:p>
      </dgm:t>
    </dgm:pt>
    <dgm:pt modelId="{B48341C2-316F-467B-8194-BE014B31105B}" type="parTrans" cxnId="{13CD923F-9FFF-4EAD-AF1C-3C1042B8550D}">
      <dgm:prSet/>
      <dgm:spPr/>
      <dgm:t>
        <a:bodyPr/>
        <a:lstStyle/>
        <a:p>
          <a:endParaRPr lang="bs-Latn-BA"/>
        </a:p>
      </dgm:t>
    </dgm:pt>
    <dgm:pt modelId="{263D34E3-19FB-431F-91CC-ED56D44BAD2E}" type="sibTrans" cxnId="{13CD923F-9FFF-4EAD-AF1C-3C1042B8550D}">
      <dgm:prSet/>
      <dgm:spPr/>
      <dgm:t>
        <a:bodyPr/>
        <a:lstStyle/>
        <a:p>
          <a:endParaRPr lang="bs-Latn-BA"/>
        </a:p>
      </dgm:t>
    </dgm:pt>
    <dgm:pt modelId="{998731F9-E710-414D-8544-37406BD6C50D}" type="pres">
      <dgm:prSet presAssocID="{3CB23E3F-6634-441E-AD3C-4F283F5EC5A8}" presName="Name0" presStyleCnt="0">
        <dgm:presLayoutVars>
          <dgm:chMax val="7"/>
          <dgm:chPref val="7"/>
          <dgm:dir/>
        </dgm:presLayoutVars>
      </dgm:prSet>
      <dgm:spPr/>
    </dgm:pt>
    <dgm:pt modelId="{233895B0-BE60-42C0-905E-26861061AD31}" type="pres">
      <dgm:prSet presAssocID="{3CB23E3F-6634-441E-AD3C-4F283F5EC5A8}" presName="Name1" presStyleCnt="0"/>
      <dgm:spPr/>
    </dgm:pt>
    <dgm:pt modelId="{5A59A565-7B36-4548-B4B0-8EAC16E31605}" type="pres">
      <dgm:prSet presAssocID="{3CB23E3F-6634-441E-AD3C-4F283F5EC5A8}" presName="cycle" presStyleCnt="0"/>
      <dgm:spPr/>
    </dgm:pt>
    <dgm:pt modelId="{A3885520-A472-4BA6-8E0D-BAE3EC36AA9D}" type="pres">
      <dgm:prSet presAssocID="{3CB23E3F-6634-441E-AD3C-4F283F5EC5A8}" presName="srcNode" presStyleLbl="node1" presStyleIdx="0" presStyleCnt="3"/>
      <dgm:spPr/>
    </dgm:pt>
    <dgm:pt modelId="{6B9BDE68-7B14-4FE3-975E-717682CC3F77}" type="pres">
      <dgm:prSet presAssocID="{3CB23E3F-6634-441E-AD3C-4F283F5EC5A8}" presName="conn" presStyleLbl="parChTrans1D2" presStyleIdx="0" presStyleCnt="1"/>
      <dgm:spPr/>
    </dgm:pt>
    <dgm:pt modelId="{924C63E1-68F2-4CEF-9C44-D4B7DAD33BFA}" type="pres">
      <dgm:prSet presAssocID="{3CB23E3F-6634-441E-AD3C-4F283F5EC5A8}" presName="extraNode" presStyleLbl="node1" presStyleIdx="0" presStyleCnt="3"/>
      <dgm:spPr/>
    </dgm:pt>
    <dgm:pt modelId="{EADAED3D-89D2-4601-82C6-D80AE28F2999}" type="pres">
      <dgm:prSet presAssocID="{3CB23E3F-6634-441E-AD3C-4F283F5EC5A8}" presName="dstNode" presStyleLbl="node1" presStyleIdx="0" presStyleCnt="3"/>
      <dgm:spPr/>
    </dgm:pt>
    <dgm:pt modelId="{32C2B78A-3DB2-4295-8D76-16324283063E}" type="pres">
      <dgm:prSet presAssocID="{E80F2D15-67FD-4299-B021-0B41ABF88D79}" presName="text_1" presStyleLbl="node1" presStyleIdx="0" presStyleCnt="3">
        <dgm:presLayoutVars>
          <dgm:bulletEnabled val="1"/>
        </dgm:presLayoutVars>
      </dgm:prSet>
      <dgm:spPr/>
    </dgm:pt>
    <dgm:pt modelId="{CA784BFE-47CE-49D1-A433-B89C69A83C73}" type="pres">
      <dgm:prSet presAssocID="{E80F2D15-67FD-4299-B021-0B41ABF88D79}" presName="accent_1" presStyleCnt="0"/>
      <dgm:spPr/>
    </dgm:pt>
    <dgm:pt modelId="{D80C36B7-7F71-4079-B876-82E0A73EA1BC}" type="pres">
      <dgm:prSet presAssocID="{E80F2D15-67FD-4299-B021-0B41ABF88D79}" presName="accentRepeatNode" presStyleLbl="solidFgAcc1" presStyleIdx="0" presStyleCnt="3"/>
      <dgm:spPr/>
    </dgm:pt>
    <dgm:pt modelId="{F7C86D03-D50B-4B4E-952E-F6CAE74FC1A3}" type="pres">
      <dgm:prSet presAssocID="{13DCBEDB-48EE-4D11-A588-0340001E33B4}" presName="text_2" presStyleLbl="node1" presStyleIdx="1" presStyleCnt="3">
        <dgm:presLayoutVars>
          <dgm:bulletEnabled val="1"/>
        </dgm:presLayoutVars>
      </dgm:prSet>
      <dgm:spPr/>
    </dgm:pt>
    <dgm:pt modelId="{BF339013-96D5-4588-9545-33D76C25725D}" type="pres">
      <dgm:prSet presAssocID="{13DCBEDB-48EE-4D11-A588-0340001E33B4}" presName="accent_2" presStyleCnt="0"/>
      <dgm:spPr/>
    </dgm:pt>
    <dgm:pt modelId="{87020589-F6A9-4BDF-A09E-FE59F2CEF055}" type="pres">
      <dgm:prSet presAssocID="{13DCBEDB-48EE-4D11-A588-0340001E33B4}" presName="accentRepeatNode" presStyleLbl="solidFgAcc1" presStyleIdx="1" presStyleCnt="3"/>
      <dgm:spPr/>
    </dgm:pt>
    <dgm:pt modelId="{1E068644-556E-4037-B08F-8145C5117778}" type="pres">
      <dgm:prSet presAssocID="{857655A2-69B1-42A2-A5AE-4BDF15FEF92F}" presName="text_3" presStyleLbl="node1" presStyleIdx="2" presStyleCnt="3">
        <dgm:presLayoutVars>
          <dgm:bulletEnabled val="1"/>
        </dgm:presLayoutVars>
      </dgm:prSet>
      <dgm:spPr/>
    </dgm:pt>
    <dgm:pt modelId="{9BF2A909-D0D3-4AC4-85EB-7C6D6B340A2B}" type="pres">
      <dgm:prSet presAssocID="{857655A2-69B1-42A2-A5AE-4BDF15FEF92F}" presName="accent_3" presStyleCnt="0"/>
      <dgm:spPr/>
    </dgm:pt>
    <dgm:pt modelId="{054C3933-0891-4CA2-B28E-28A7FAB92E1B}" type="pres">
      <dgm:prSet presAssocID="{857655A2-69B1-42A2-A5AE-4BDF15FEF92F}" presName="accentRepeatNode" presStyleLbl="solidFgAcc1" presStyleIdx="2" presStyleCnt="3"/>
      <dgm:spPr/>
    </dgm:pt>
  </dgm:ptLst>
  <dgm:cxnLst>
    <dgm:cxn modelId="{20880403-AE3D-4E61-827D-054940DAAC88}" type="presOf" srcId="{E80F2D15-67FD-4299-B021-0B41ABF88D79}" destId="{32C2B78A-3DB2-4295-8D76-16324283063E}" srcOrd="0" destOrd="0" presId="urn:microsoft.com/office/officeart/2008/layout/VerticalCurvedList"/>
    <dgm:cxn modelId="{13CD923F-9FFF-4EAD-AF1C-3C1042B8550D}" srcId="{3CB23E3F-6634-441E-AD3C-4F283F5EC5A8}" destId="{857655A2-69B1-42A2-A5AE-4BDF15FEF92F}" srcOrd="2" destOrd="0" parTransId="{B48341C2-316F-467B-8194-BE014B31105B}" sibTransId="{263D34E3-19FB-431F-91CC-ED56D44BAD2E}"/>
    <dgm:cxn modelId="{31A8915E-45CE-4971-BA2E-8838B37E9186}" type="presOf" srcId="{857655A2-69B1-42A2-A5AE-4BDF15FEF92F}" destId="{1E068644-556E-4037-B08F-8145C5117778}" srcOrd="0" destOrd="0" presId="urn:microsoft.com/office/officeart/2008/layout/VerticalCurvedList"/>
    <dgm:cxn modelId="{450A1568-CEA6-4A81-B297-DE6FA15B6E6D}" type="presOf" srcId="{3CB23E3F-6634-441E-AD3C-4F283F5EC5A8}" destId="{998731F9-E710-414D-8544-37406BD6C50D}" srcOrd="0" destOrd="0" presId="urn:microsoft.com/office/officeart/2008/layout/VerticalCurvedList"/>
    <dgm:cxn modelId="{83D178A0-D9CA-4EEF-A083-E34B013B185B}" type="presOf" srcId="{13DCBEDB-48EE-4D11-A588-0340001E33B4}" destId="{F7C86D03-D50B-4B4E-952E-F6CAE74FC1A3}" srcOrd="0" destOrd="0" presId="urn:microsoft.com/office/officeart/2008/layout/VerticalCurvedList"/>
    <dgm:cxn modelId="{1EB2C7B0-1590-43BE-A08C-9717E0785795}" srcId="{3CB23E3F-6634-441E-AD3C-4F283F5EC5A8}" destId="{E80F2D15-67FD-4299-B021-0B41ABF88D79}" srcOrd="0" destOrd="0" parTransId="{47832AF6-5644-45CB-A25E-3564C90A0690}" sibTransId="{7FB448F1-133A-4DD3-B7A0-7AAB2D9DB59C}"/>
    <dgm:cxn modelId="{2A0C3EB8-8BFC-4FF1-ACDB-66D8ACBDCC67}" srcId="{3CB23E3F-6634-441E-AD3C-4F283F5EC5A8}" destId="{13DCBEDB-48EE-4D11-A588-0340001E33B4}" srcOrd="1" destOrd="0" parTransId="{7227BE5A-F5CB-46DF-8929-E48F5E082265}" sibTransId="{6C7B090B-0EBB-43ED-AB8F-1606913A48DE}"/>
    <dgm:cxn modelId="{A95BE6E3-CC61-45C8-9EC7-7742015F1728}" type="presOf" srcId="{7FB448F1-133A-4DD3-B7A0-7AAB2D9DB59C}" destId="{6B9BDE68-7B14-4FE3-975E-717682CC3F77}" srcOrd="0" destOrd="0" presId="urn:microsoft.com/office/officeart/2008/layout/VerticalCurvedList"/>
    <dgm:cxn modelId="{0887E5D2-1E38-49BD-88F1-98FEEC36D158}" type="presParOf" srcId="{998731F9-E710-414D-8544-37406BD6C50D}" destId="{233895B0-BE60-42C0-905E-26861061AD31}" srcOrd="0" destOrd="0" presId="urn:microsoft.com/office/officeart/2008/layout/VerticalCurvedList"/>
    <dgm:cxn modelId="{73D83DF1-4B8E-48A0-BC20-465B58B136C3}" type="presParOf" srcId="{233895B0-BE60-42C0-905E-26861061AD31}" destId="{5A59A565-7B36-4548-B4B0-8EAC16E31605}" srcOrd="0" destOrd="0" presId="urn:microsoft.com/office/officeart/2008/layout/VerticalCurvedList"/>
    <dgm:cxn modelId="{678CA36A-C13B-42F3-9B45-D62713E8B38A}" type="presParOf" srcId="{5A59A565-7B36-4548-B4B0-8EAC16E31605}" destId="{A3885520-A472-4BA6-8E0D-BAE3EC36AA9D}" srcOrd="0" destOrd="0" presId="urn:microsoft.com/office/officeart/2008/layout/VerticalCurvedList"/>
    <dgm:cxn modelId="{97E24C6E-58A0-4794-A587-3CC841EB32B1}" type="presParOf" srcId="{5A59A565-7B36-4548-B4B0-8EAC16E31605}" destId="{6B9BDE68-7B14-4FE3-975E-717682CC3F77}" srcOrd="1" destOrd="0" presId="urn:microsoft.com/office/officeart/2008/layout/VerticalCurvedList"/>
    <dgm:cxn modelId="{66C8F38C-2ABF-42CD-982E-7930CB989AD9}" type="presParOf" srcId="{5A59A565-7B36-4548-B4B0-8EAC16E31605}" destId="{924C63E1-68F2-4CEF-9C44-D4B7DAD33BFA}" srcOrd="2" destOrd="0" presId="urn:microsoft.com/office/officeart/2008/layout/VerticalCurvedList"/>
    <dgm:cxn modelId="{2F2EFC4B-80C8-4358-BCD8-A64D6DBBF7E0}" type="presParOf" srcId="{5A59A565-7B36-4548-B4B0-8EAC16E31605}" destId="{EADAED3D-89D2-4601-82C6-D80AE28F2999}" srcOrd="3" destOrd="0" presId="urn:microsoft.com/office/officeart/2008/layout/VerticalCurvedList"/>
    <dgm:cxn modelId="{ACFC0184-9ADE-4A1E-BD99-CD8E4FA2507D}" type="presParOf" srcId="{233895B0-BE60-42C0-905E-26861061AD31}" destId="{32C2B78A-3DB2-4295-8D76-16324283063E}" srcOrd="1" destOrd="0" presId="urn:microsoft.com/office/officeart/2008/layout/VerticalCurvedList"/>
    <dgm:cxn modelId="{4A16E4E6-75BA-42EA-8E9C-7222C184F1D6}" type="presParOf" srcId="{233895B0-BE60-42C0-905E-26861061AD31}" destId="{CA784BFE-47CE-49D1-A433-B89C69A83C73}" srcOrd="2" destOrd="0" presId="urn:microsoft.com/office/officeart/2008/layout/VerticalCurvedList"/>
    <dgm:cxn modelId="{C040B7F3-129A-48C2-8CE8-710025B2108E}" type="presParOf" srcId="{CA784BFE-47CE-49D1-A433-B89C69A83C73}" destId="{D80C36B7-7F71-4079-B876-82E0A73EA1BC}" srcOrd="0" destOrd="0" presId="urn:microsoft.com/office/officeart/2008/layout/VerticalCurvedList"/>
    <dgm:cxn modelId="{23EAA489-D026-40FA-94D3-6CF06A638526}" type="presParOf" srcId="{233895B0-BE60-42C0-905E-26861061AD31}" destId="{F7C86D03-D50B-4B4E-952E-F6CAE74FC1A3}" srcOrd="3" destOrd="0" presId="urn:microsoft.com/office/officeart/2008/layout/VerticalCurvedList"/>
    <dgm:cxn modelId="{040E5EDC-5DDF-4ED6-96D6-6F80FB3BECAA}" type="presParOf" srcId="{233895B0-BE60-42C0-905E-26861061AD31}" destId="{BF339013-96D5-4588-9545-33D76C25725D}" srcOrd="4" destOrd="0" presId="urn:microsoft.com/office/officeart/2008/layout/VerticalCurvedList"/>
    <dgm:cxn modelId="{603B21A7-FF4C-4FD4-A00D-173591EAF2ED}" type="presParOf" srcId="{BF339013-96D5-4588-9545-33D76C25725D}" destId="{87020589-F6A9-4BDF-A09E-FE59F2CEF055}" srcOrd="0" destOrd="0" presId="urn:microsoft.com/office/officeart/2008/layout/VerticalCurvedList"/>
    <dgm:cxn modelId="{C698952A-3014-42EA-89FC-B5F87725A1EB}" type="presParOf" srcId="{233895B0-BE60-42C0-905E-26861061AD31}" destId="{1E068644-556E-4037-B08F-8145C5117778}" srcOrd="5" destOrd="0" presId="urn:microsoft.com/office/officeart/2008/layout/VerticalCurvedList"/>
    <dgm:cxn modelId="{4DDCC010-E11D-4FBA-A575-4F9D1FC3CB4E}" type="presParOf" srcId="{233895B0-BE60-42C0-905E-26861061AD31}" destId="{9BF2A909-D0D3-4AC4-85EB-7C6D6B340A2B}" srcOrd="6" destOrd="0" presId="urn:microsoft.com/office/officeart/2008/layout/VerticalCurvedList"/>
    <dgm:cxn modelId="{96DB800C-679B-4640-BCC3-F8FA87A5CDD7}" type="presParOf" srcId="{9BF2A909-D0D3-4AC4-85EB-7C6D6B340A2B}" destId="{054C3933-0891-4CA2-B28E-28A7FAB92E1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161CCD-77A0-407C-9867-EB795FD347CE}" type="doc">
      <dgm:prSet loTypeId="urn:microsoft.com/office/officeart/2005/8/layout/venn1" loCatId="relationship" qsTypeId="urn:microsoft.com/office/officeart/2005/8/quickstyle/simple4" qsCatId="simple" csTypeId="urn:microsoft.com/office/officeart/2005/8/colors/accent1_3" csCatId="accent1" phldr="1"/>
      <dgm:spPr/>
      <dgm:t>
        <a:bodyPr/>
        <a:lstStyle/>
        <a:p>
          <a:endParaRPr lang="bs-Latn-BA"/>
        </a:p>
      </dgm:t>
    </dgm:pt>
    <dgm:pt modelId="{2FB530BA-9675-4A8A-BB04-328107E285D6}">
      <dgm:prSet custT="1"/>
      <dgm:spPr/>
      <dgm:t>
        <a:bodyPr/>
        <a:lstStyle/>
        <a:p>
          <a:endParaRPr lang="bs" sz="1000" dirty="0"/>
        </a:p>
        <a:p>
          <a:r>
            <a:rPr lang="hr-BA" sz="1000" dirty="0"/>
            <a:t>U cilju što učinkovitijeg ostvarenja registrovane djelatnosti, ustanova je organizovana u tri organizacijske jedinice, od kojih se dvije direktno odnose na rad s korisnicima, a to su:</a:t>
          </a:r>
          <a:endParaRPr lang="bs-Latn-BA" sz="1000" dirty="0"/>
        </a:p>
      </dgm:t>
    </dgm:pt>
    <dgm:pt modelId="{A3C6B6F7-8F5F-4CB1-BD5A-3E48FD3EE834}" type="parTrans" cxnId="{6732DC08-9752-411B-99A9-9D9D38E3E58A}">
      <dgm:prSet/>
      <dgm:spPr/>
      <dgm:t>
        <a:bodyPr/>
        <a:lstStyle/>
        <a:p>
          <a:endParaRPr lang="bs-Latn-BA"/>
        </a:p>
      </dgm:t>
    </dgm:pt>
    <dgm:pt modelId="{F6E36A58-2CFE-43F6-8D2E-59872BA47159}" type="sibTrans" cxnId="{6732DC08-9752-411B-99A9-9D9D38E3E58A}">
      <dgm:prSet/>
      <dgm:spPr/>
      <dgm:t>
        <a:bodyPr/>
        <a:lstStyle/>
        <a:p>
          <a:endParaRPr lang="bs-Latn-BA"/>
        </a:p>
      </dgm:t>
    </dgm:pt>
    <dgm:pt modelId="{E9B642B7-5CF7-4000-A236-C42CA2E95F6D}">
      <dgm:prSet custT="1"/>
      <dgm:spPr/>
      <dgm:t>
        <a:bodyPr anchor="ctr"/>
        <a:lstStyle/>
        <a:p>
          <a:pPr algn="ctr"/>
          <a:r>
            <a:rPr lang="bs" sz="1200" b="1" dirty="0">
              <a:latin typeface="+mn-lt"/>
              <a:cs typeface="Times New Roman" pitchFamily="18" charset="0"/>
            </a:rPr>
            <a:t>Služba za   izvršenje sudskih mjera</a:t>
          </a:r>
          <a:endParaRPr lang="bs-Latn-BA" sz="1200" b="1" dirty="0">
            <a:latin typeface="+mn-lt"/>
            <a:cs typeface="Times New Roman" pitchFamily="18" charset="0"/>
          </a:endParaRPr>
        </a:p>
      </dgm:t>
    </dgm:pt>
    <dgm:pt modelId="{21151619-4F6B-4472-9786-6E41C13A5417}" type="parTrans" cxnId="{372DD89A-0B1B-40F8-B70E-74E47D4F2FA0}">
      <dgm:prSet/>
      <dgm:spPr/>
      <dgm:t>
        <a:bodyPr/>
        <a:lstStyle/>
        <a:p>
          <a:endParaRPr lang="bs-Latn-BA"/>
        </a:p>
      </dgm:t>
    </dgm:pt>
    <dgm:pt modelId="{FFD9898C-C2F2-4CD3-BAF9-E9221AAA0F08}" type="sibTrans" cxnId="{372DD89A-0B1B-40F8-B70E-74E47D4F2FA0}">
      <dgm:prSet/>
      <dgm:spPr/>
      <dgm:t>
        <a:bodyPr/>
        <a:lstStyle/>
        <a:p>
          <a:endParaRPr lang="bs-Latn-BA"/>
        </a:p>
      </dgm:t>
    </dgm:pt>
    <dgm:pt modelId="{48A574EE-7911-4C61-8476-EAB1997C7C33}">
      <dgm:prSet/>
      <dgm:spPr/>
      <dgm:t>
        <a:bodyPr/>
        <a:lstStyle/>
        <a:p>
          <a:r>
            <a:rPr lang="hr-BA" b="1" dirty="0"/>
            <a:t>Služba za zbrinjavanje djece u stanju potrebe</a:t>
          </a:r>
          <a:endParaRPr lang="bs-Latn-BA" b="1" dirty="0"/>
        </a:p>
      </dgm:t>
    </dgm:pt>
    <dgm:pt modelId="{08B360B9-3DA9-49CD-BC4A-188949AAF1E8}" type="parTrans" cxnId="{AD4543C2-851B-4718-84AA-8256894D0712}">
      <dgm:prSet/>
      <dgm:spPr/>
      <dgm:t>
        <a:bodyPr/>
        <a:lstStyle/>
        <a:p>
          <a:endParaRPr lang="bs-Latn-BA"/>
        </a:p>
      </dgm:t>
    </dgm:pt>
    <dgm:pt modelId="{7B28E656-0113-4037-9AF3-1702BBDE8B94}" type="sibTrans" cxnId="{AD4543C2-851B-4718-84AA-8256894D0712}">
      <dgm:prSet/>
      <dgm:spPr/>
      <dgm:t>
        <a:bodyPr/>
        <a:lstStyle/>
        <a:p>
          <a:endParaRPr lang="bs-Latn-BA"/>
        </a:p>
      </dgm:t>
    </dgm:pt>
    <dgm:pt modelId="{F5E70BC4-D1B7-4CAC-8E0C-F983458D846A}" type="pres">
      <dgm:prSet presAssocID="{A2161CCD-77A0-407C-9867-EB795FD347CE}" presName="compositeShape" presStyleCnt="0">
        <dgm:presLayoutVars>
          <dgm:chMax val="7"/>
          <dgm:dir/>
          <dgm:resizeHandles val="exact"/>
        </dgm:presLayoutVars>
      </dgm:prSet>
      <dgm:spPr/>
    </dgm:pt>
    <dgm:pt modelId="{FA6A745A-0CA3-48F6-B1E1-2CB69C59E262}" type="pres">
      <dgm:prSet presAssocID="{2FB530BA-9675-4A8A-BB04-328107E285D6}" presName="circ1" presStyleLbl="vennNode1" presStyleIdx="0" presStyleCnt="3" custScaleY="81977"/>
      <dgm:spPr/>
    </dgm:pt>
    <dgm:pt modelId="{D7CE3643-FFB6-44C7-B80C-0F4727FB938C}" type="pres">
      <dgm:prSet presAssocID="{2FB530BA-9675-4A8A-BB04-328107E285D6}" presName="circ1Tx" presStyleLbl="revTx" presStyleIdx="0" presStyleCnt="0">
        <dgm:presLayoutVars>
          <dgm:chMax val="0"/>
          <dgm:chPref val="0"/>
          <dgm:bulletEnabled val="1"/>
        </dgm:presLayoutVars>
      </dgm:prSet>
      <dgm:spPr/>
    </dgm:pt>
    <dgm:pt modelId="{B47B742C-14D5-494F-837C-01BE31D7F9B4}" type="pres">
      <dgm:prSet presAssocID="{48A574EE-7911-4C61-8476-EAB1997C7C33}" presName="circ2" presStyleLbl="vennNode1" presStyleIdx="1" presStyleCnt="3" custScaleX="76620" custScaleY="68117"/>
      <dgm:spPr/>
    </dgm:pt>
    <dgm:pt modelId="{C484D20F-2766-43A7-9E8F-E6C62F89242C}" type="pres">
      <dgm:prSet presAssocID="{48A574EE-7911-4C61-8476-EAB1997C7C33}" presName="circ2Tx" presStyleLbl="revTx" presStyleIdx="0" presStyleCnt="0">
        <dgm:presLayoutVars>
          <dgm:chMax val="0"/>
          <dgm:chPref val="0"/>
          <dgm:bulletEnabled val="1"/>
        </dgm:presLayoutVars>
      </dgm:prSet>
      <dgm:spPr/>
    </dgm:pt>
    <dgm:pt modelId="{9C7F6CA7-3D0B-40FF-97B7-00976A35BF46}" type="pres">
      <dgm:prSet presAssocID="{E9B642B7-5CF7-4000-A236-C42CA2E95F6D}" presName="circ3" presStyleLbl="vennNode1" presStyleIdx="2" presStyleCnt="3" custScaleX="72988" custScaleY="69354"/>
      <dgm:spPr/>
    </dgm:pt>
    <dgm:pt modelId="{59DC6B6F-EA22-46C1-93C4-321699F9131B}" type="pres">
      <dgm:prSet presAssocID="{E9B642B7-5CF7-4000-A236-C42CA2E95F6D}" presName="circ3Tx" presStyleLbl="revTx" presStyleIdx="0" presStyleCnt="0">
        <dgm:presLayoutVars>
          <dgm:chMax val="0"/>
          <dgm:chPref val="0"/>
          <dgm:bulletEnabled val="1"/>
        </dgm:presLayoutVars>
      </dgm:prSet>
      <dgm:spPr/>
    </dgm:pt>
  </dgm:ptLst>
  <dgm:cxnLst>
    <dgm:cxn modelId="{6732DC08-9752-411B-99A9-9D9D38E3E58A}" srcId="{A2161CCD-77A0-407C-9867-EB795FD347CE}" destId="{2FB530BA-9675-4A8A-BB04-328107E285D6}" srcOrd="0" destOrd="0" parTransId="{A3C6B6F7-8F5F-4CB1-BD5A-3E48FD3EE834}" sibTransId="{F6E36A58-2CFE-43F6-8D2E-59872BA47159}"/>
    <dgm:cxn modelId="{B3447812-ADD2-4D30-9A4C-75A571C6BCF4}" type="presOf" srcId="{2FB530BA-9675-4A8A-BB04-328107E285D6}" destId="{D7CE3643-FFB6-44C7-B80C-0F4727FB938C}" srcOrd="1" destOrd="0" presId="urn:microsoft.com/office/officeart/2005/8/layout/venn1"/>
    <dgm:cxn modelId="{F071F913-4D37-48E2-894A-BE15DB6F8F3C}" type="presOf" srcId="{E9B642B7-5CF7-4000-A236-C42CA2E95F6D}" destId="{59DC6B6F-EA22-46C1-93C4-321699F9131B}" srcOrd="1" destOrd="0" presId="urn:microsoft.com/office/officeart/2005/8/layout/venn1"/>
    <dgm:cxn modelId="{72399842-12BE-4C31-BE59-936C4BC63A71}" type="presOf" srcId="{2FB530BA-9675-4A8A-BB04-328107E285D6}" destId="{FA6A745A-0CA3-48F6-B1E1-2CB69C59E262}" srcOrd="0" destOrd="0" presId="urn:microsoft.com/office/officeart/2005/8/layout/venn1"/>
    <dgm:cxn modelId="{372DD89A-0B1B-40F8-B70E-74E47D4F2FA0}" srcId="{A2161CCD-77A0-407C-9867-EB795FD347CE}" destId="{E9B642B7-5CF7-4000-A236-C42CA2E95F6D}" srcOrd="2" destOrd="0" parTransId="{21151619-4F6B-4472-9786-6E41C13A5417}" sibTransId="{FFD9898C-C2F2-4CD3-BAF9-E9221AAA0F08}"/>
    <dgm:cxn modelId="{E67836A7-C6CC-4CDF-9CC6-52570A1DCC9D}" type="presOf" srcId="{48A574EE-7911-4C61-8476-EAB1997C7C33}" destId="{C484D20F-2766-43A7-9E8F-E6C62F89242C}" srcOrd="1" destOrd="0" presId="urn:microsoft.com/office/officeart/2005/8/layout/venn1"/>
    <dgm:cxn modelId="{AD4543C2-851B-4718-84AA-8256894D0712}" srcId="{A2161CCD-77A0-407C-9867-EB795FD347CE}" destId="{48A574EE-7911-4C61-8476-EAB1997C7C33}" srcOrd="1" destOrd="0" parTransId="{08B360B9-3DA9-49CD-BC4A-188949AAF1E8}" sibTransId="{7B28E656-0113-4037-9AF3-1702BBDE8B94}"/>
    <dgm:cxn modelId="{AB59F0C6-5697-455B-98FA-C659F758EBA5}" type="presOf" srcId="{48A574EE-7911-4C61-8476-EAB1997C7C33}" destId="{B47B742C-14D5-494F-837C-01BE31D7F9B4}" srcOrd="0" destOrd="0" presId="urn:microsoft.com/office/officeart/2005/8/layout/venn1"/>
    <dgm:cxn modelId="{B2BAC1EF-7F2A-4E7B-8391-EA3482D1480B}" type="presOf" srcId="{A2161CCD-77A0-407C-9867-EB795FD347CE}" destId="{F5E70BC4-D1B7-4CAC-8E0C-F983458D846A}" srcOrd="0" destOrd="0" presId="urn:microsoft.com/office/officeart/2005/8/layout/venn1"/>
    <dgm:cxn modelId="{E67C86F8-7157-48E3-88C4-9DE4D98940E1}" type="presOf" srcId="{E9B642B7-5CF7-4000-A236-C42CA2E95F6D}" destId="{9C7F6CA7-3D0B-40FF-97B7-00976A35BF46}" srcOrd="0" destOrd="0" presId="urn:microsoft.com/office/officeart/2005/8/layout/venn1"/>
    <dgm:cxn modelId="{4F92EE09-262B-407E-AF20-9C0A456342CC}" type="presParOf" srcId="{F5E70BC4-D1B7-4CAC-8E0C-F983458D846A}" destId="{FA6A745A-0CA3-48F6-B1E1-2CB69C59E262}" srcOrd="0" destOrd="0" presId="urn:microsoft.com/office/officeart/2005/8/layout/venn1"/>
    <dgm:cxn modelId="{CD3E6AC6-A243-40AA-9626-54BD13263E5F}" type="presParOf" srcId="{F5E70BC4-D1B7-4CAC-8E0C-F983458D846A}" destId="{D7CE3643-FFB6-44C7-B80C-0F4727FB938C}" srcOrd="1" destOrd="0" presId="urn:microsoft.com/office/officeart/2005/8/layout/venn1"/>
    <dgm:cxn modelId="{B9A1FDAA-0335-48C1-BDEE-4CF2D9E71C0B}" type="presParOf" srcId="{F5E70BC4-D1B7-4CAC-8E0C-F983458D846A}" destId="{B47B742C-14D5-494F-837C-01BE31D7F9B4}" srcOrd="2" destOrd="0" presId="urn:microsoft.com/office/officeart/2005/8/layout/venn1"/>
    <dgm:cxn modelId="{654F1137-1074-4AAE-A883-77D1E2CD2693}" type="presParOf" srcId="{F5E70BC4-D1B7-4CAC-8E0C-F983458D846A}" destId="{C484D20F-2766-43A7-9E8F-E6C62F89242C}" srcOrd="3" destOrd="0" presId="urn:microsoft.com/office/officeart/2005/8/layout/venn1"/>
    <dgm:cxn modelId="{3CDE3D7A-B73A-416F-9CCA-4479B2DC2F1E}" type="presParOf" srcId="{F5E70BC4-D1B7-4CAC-8E0C-F983458D846A}" destId="{9C7F6CA7-3D0B-40FF-97B7-00976A35BF46}" srcOrd="4" destOrd="0" presId="urn:microsoft.com/office/officeart/2005/8/layout/venn1"/>
    <dgm:cxn modelId="{BDEF7F9A-0890-4308-8519-FACCC28B2DA9}" type="presParOf" srcId="{F5E70BC4-D1B7-4CAC-8E0C-F983458D846A}" destId="{59DC6B6F-EA22-46C1-93C4-321699F9131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6D62F2-B91C-40D5-8B30-E4BF40B10413}" type="doc">
      <dgm:prSet loTypeId="urn:microsoft.com/office/officeart/2008/layout/HexagonCluster" loCatId="picture" qsTypeId="urn:microsoft.com/office/officeart/2005/8/quickstyle/simple3" qsCatId="simple" csTypeId="urn:microsoft.com/office/officeart/2005/8/colors/accent6_5" csCatId="accent6" phldr="1"/>
      <dgm:spPr/>
    </dgm:pt>
    <dgm:pt modelId="{64E5DC4A-95BD-48BA-94D2-72A73C3B3A7A}">
      <dgm:prSet phldrT="[Text]" custT="1"/>
      <dgm:spPr/>
      <dgm:t>
        <a:bodyPr/>
        <a:lstStyle/>
        <a:p>
          <a:r>
            <a:rPr lang="bs-Latn-BA" sz="1400" b="1" dirty="0">
              <a:latin typeface="+mn-lt"/>
              <a:cs typeface="Times New Roman" pitchFamily="18" charset="0"/>
            </a:rPr>
            <a:t>Zgrada KJU „ Odgojnog centara Sarajevo „                                                                                                                       </a:t>
          </a:r>
        </a:p>
      </dgm:t>
    </dgm:pt>
    <dgm:pt modelId="{8CC2BE46-B8C9-4A9F-9C15-DECE14DE79D2}" type="parTrans" cxnId="{FC2FB451-C4C9-414B-98C5-9942E8BE4C95}">
      <dgm:prSet/>
      <dgm:spPr/>
      <dgm:t>
        <a:bodyPr/>
        <a:lstStyle/>
        <a:p>
          <a:endParaRPr lang="bs-Latn-BA"/>
        </a:p>
      </dgm:t>
    </dgm:pt>
    <dgm:pt modelId="{C1F1052E-BFAA-45C3-9A82-4AD6C70BB049}" type="sibTrans" cxnId="{FC2FB451-C4C9-414B-98C5-9942E8BE4C9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t>
        <a:bodyPr/>
        <a:lstStyle/>
        <a:p>
          <a:endParaRPr lang="bs-Latn-BA"/>
        </a:p>
      </dgm:t>
    </dgm:pt>
    <dgm:pt modelId="{EB78D6BA-8E0F-4817-9658-73CF3DA277F8}" type="pres">
      <dgm:prSet presAssocID="{5D6D62F2-B91C-40D5-8B30-E4BF40B10413}" presName="Name0" presStyleCnt="0">
        <dgm:presLayoutVars>
          <dgm:chMax val="21"/>
          <dgm:chPref val="21"/>
        </dgm:presLayoutVars>
      </dgm:prSet>
      <dgm:spPr/>
    </dgm:pt>
    <dgm:pt modelId="{2113BA96-FB4A-4F9B-87ED-46A6FAF2F48C}" type="pres">
      <dgm:prSet presAssocID="{64E5DC4A-95BD-48BA-94D2-72A73C3B3A7A}" presName="text1" presStyleCnt="0"/>
      <dgm:spPr/>
    </dgm:pt>
    <dgm:pt modelId="{26ED6580-455C-4715-8715-F7EFECF5B9C4}" type="pres">
      <dgm:prSet presAssocID="{64E5DC4A-95BD-48BA-94D2-72A73C3B3A7A}" presName="textRepeatNode" presStyleLbl="alignNode1" presStyleIdx="0" presStyleCnt="1">
        <dgm:presLayoutVars>
          <dgm:chMax val="0"/>
          <dgm:chPref val="0"/>
          <dgm:bulletEnabled val="1"/>
        </dgm:presLayoutVars>
      </dgm:prSet>
      <dgm:spPr/>
    </dgm:pt>
    <dgm:pt modelId="{2C08B83F-132F-4090-8AB0-84129BA351DD}" type="pres">
      <dgm:prSet presAssocID="{64E5DC4A-95BD-48BA-94D2-72A73C3B3A7A}" presName="textaccent1" presStyleCnt="0"/>
      <dgm:spPr/>
    </dgm:pt>
    <dgm:pt modelId="{9FE1E32B-D6C4-4336-9C07-35318E0CED5F}" type="pres">
      <dgm:prSet presAssocID="{64E5DC4A-95BD-48BA-94D2-72A73C3B3A7A}" presName="accentRepeatNode" presStyleLbl="solidAlignAcc1" presStyleIdx="0" presStyleCnt="2"/>
      <dgm:spPr/>
    </dgm:pt>
    <dgm:pt modelId="{EF766F50-47CA-49DB-A149-F673A8B2D977}" type="pres">
      <dgm:prSet presAssocID="{C1F1052E-BFAA-45C3-9A82-4AD6C70BB049}" presName="image1" presStyleCnt="0"/>
      <dgm:spPr/>
    </dgm:pt>
    <dgm:pt modelId="{AE68DF50-9F91-4BB5-9AD2-AFCBF402898D}" type="pres">
      <dgm:prSet presAssocID="{C1F1052E-BFAA-45C3-9A82-4AD6C70BB049}" presName="imageRepeatNode" presStyleLbl="alignAcc1" presStyleIdx="0" presStyleCnt="1"/>
      <dgm:spPr/>
    </dgm:pt>
    <dgm:pt modelId="{22DB27C0-2290-4D5E-94E5-1FD16845C4C5}" type="pres">
      <dgm:prSet presAssocID="{C1F1052E-BFAA-45C3-9A82-4AD6C70BB049}" presName="imageaccent1" presStyleCnt="0"/>
      <dgm:spPr/>
    </dgm:pt>
    <dgm:pt modelId="{BFDC01E3-9512-4503-B204-C9F7C5EFCBEC}" type="pres">
      <dgm:prSet presAssocID="{C1F1052E-BFAA-45C3-9A82-4AD6C70BB049}" presName="accentRepeatNode" presStyleLbl="solidAlignAcc1" presStyleIdx="1" presStyleCnt="2"/>
      <dgm:spPr/>
    </dgm:pt>
  </dgm:ptLst>
  <dgm:cxnLst>
    <dgm:cxn modelId="{F8CFA66C-2DC9-42FB-BF89-818966E333D5}" type="presOf" srcId="{64E5DC4A-95BD-48BA-94D2-72A73C3B3A7A}" destId="{26ED6580-455C-4715-8715-F7EFECF5B9C4}" srcOrd="0" destOrd="0" presId="urn:microsoft.com/office/officeart/2008/layout/HexagonCluster"/>
    <dgm:cxn modelId="{FC2FB451-C4C9-414B-98C5-9942E8BE4C95}" srcId="{5D6D62F2-B91C-40D5-8B30-E4BF40B10413}" destId="{64E5DC4A-95BD-48BA-94D2-72A73C3B3A7A}" srcOrd="0" destOrd="0" parTransId="{8CC2BE46-B8C9-4A9F-9C15-DECE14DE79D2}" sibTransId="{C1F1052E-BFAA-45C3-9A82-4AD6C70BB049}"/>
    <dgm:cxn modelId="{A4352953-653F-4598-9936-29758507C473}" type="presOf" srcId="{C1F1052E-BFAA-45C3-9A82-4AD6C70BB049}" destId="{AE68DF50-9F91-4BB5-9AD2-AFCBF402898D}" srcOrd="0" destOrd="0" presId="urn:microsoft.com/office/officeart/2008/layout/HexagonCluster"/>
    <dgm:cxn modelId="{630957DA-BF96-4C2A-B4FF-520B696C76F2}" type="presOf" srcId="{5D6D62F2-B91C-40D5-8B30-E4BF40B10413}" destId="{EB78D6BA-8E0F-4817-9658-73CF3DA277F8}" srcOrd="0" destOrd="0" presId="urn:microsoft.com/office/officeart/2008/layout/HexagonCluster"/>
    <dgm:cxn modelId="{ACD3A37F-5218-4B5C-A67A-C14B4F4F5E12}" type="presParOf" srcId="{EB78D6BA-8E0F-4817-9658-73CF3DA277F8}" destId="{2113BA96-FB4A-4F9B-87ED-46A6FAF2F48C}" srcOrd="0" destOrd="0" presId="urn:microsoft.com/office/officeart/2008/layout/HexagonCluster"/>
    <dgm:cxn modelId="{DB78850F-9F2B-4042-B4C7-F02D338B921A}" type="presParOf" srcId="{2113BA96-FB4A-4F9B-87ED-46A6FAF2F48C}" destId="{26ED6580-455C-4715-8715-F7EFECF5B9C4}" srcOrd="0" destOrd="0" presId="urn:microsoft.com/office/officeart/2008/layout/HexagonCluster"/>
    <dgm:cxn modelId="{F334A223-73AB-46A5-919B-89CE2590E495}" type="presParOf" srcId="{EB78D6BA-8E0F-4817-9658-73CF3DA277F8}" destId="{2C08B83F-132F-4090-8AB0-84129BA351DD}" srcOrd="1" destOrd="0" presId="urn:microsoft.com/office/officeart/2008/layout/HexagonCluster"/>
    <dgm:cxn modelId="{E6FB4817-93D9-47C7-ABE0-446809D69AA0}" type="presParOf" srcId="{2C08B83F-132F-4090-8AB0-84129BA351DD}" destId="{9FE1E32B-D6C4-4336-9C07-35318E0CED5F}" srcOrd="0" destOrd="0" presId="urn:microsoft.com/office/officeart/2008/layout/HexagonCluster"/>
    <dgm:cxn modelId="{3943167C-10A3-4B54-A3C8-867A7DFDC4D2}" type="presParOf" srcId="{EB78D6BA-8E0F-4817-9658-73CF3DA277F8}" destId="{EF766F50-47CA-49DB-A149-F673A8B2D977}" srcOrd="2" destOrd="0" presId="urn:microsoft.com/office/officeart/2008/layout/HexagonCluster"/>
    <dgm:cxn modelId="{2950EE80-DF74-4EEB-82DE-D4791692F3F7}" type="presParOf" srcId="{EF766F50-47CA-49DB-A149-F673A8B2D977}" destId="{AE68DF50-9F91-4BB5-9AD2-AFCBF402898D}" srcOrd="0" destOrd="0" presId="urn:microsoft.com/office/officeart/2008/layout/HexagonCluster"/>
    <dgm:cxn modelId="{2628478B-306A-48E4-89F4-0BE21DBB7E1C}" type="presParOf" srcId="{EB78D6BA-8E0F-4817-9658-73CF3DA277F8}" destId="{22DB27C0-2290-4D5E-94E5-1FD16845C4C5}" srcOrd="3" destOrd="0" presId="urn:microsoft.com/office/officeart/2008/layout/HexagonCluster"/>
    <dgm:cxn modelId="{CE416B46-726A-45BB-B82F-EABB789AE373}" type="presParOf" srcId="{22DB27C0-2290-4D5E-94E5-1FD16845C4C5}" destId="{BFDC01E3-9512-4503-B204-C9F7C5EFCBEC}"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DF18E8-2EB9-46D0-91AA-56093D2A48D8}" type="doc">
      <dgm:prSet loTypeId="urn:microsoft.com/office/officeart/2005/8/layout/vList5" loCatId="list" qsTypeId="urn:microsoft.com/office/officeart/2005/8/quickstyle/simple3" qsCatId="simple" csTypeId="urn:microsoft.com/office/officeart/2005/8/colors/accent6_2" csCatId="accent6" phldr="1"/>
      <dgm:spPr/>
      <dgm:t>
        <a:bodyPr/>
        <a:lstStyle/>
        <a:p>
          <a:endParaRPr lang="bs-Latn-BA"/>
        </a:p>
      </dgm:t>
    </dgm:pt>
    <dgm:pt modelId="{E2F8B2B4-E214-471F-85FB-70AAE87FD958}">
      <dgm:prSet phldrT="[Text]" custT="1"/>
      <dgm:spPr/>
      <dgm:t>
        <a:bodyPr/>
        <a:lstStyle/>
        <a:p>
          <a:r>
            <a:rPr lang="bs-Latn-BA" sz="1200" dirty="0">
              <a:latin typeface="Times New Roman" pitchFamily="18" charset="0"/>
              <a:cs typeface="Times New Roman" pitchFamily="18" charset="0"/>
            </a:rPr>
            <a:t>Neke od raznih aktivosti koje obezbjeđuje Centar. </a:t>
          </a:r>
        </a:p>
      </dgm:t>
    </dgm:pt>
    <dgm:pt modelId="{803EC8ED-A1AA-44C6-9DE3-A654978DC7B1}" type="parTrans" cxnId="{9C7858A0-91E3-484A-B22D-54DBD95DF10F}">
      <dgm:prSet/>
      <dgm:spPr/>
      <dgm:t>
        <a:bodyPr/>
        <a:lstStyle/>
        <a:p>
          <a:endParaRPr lang="bs-Latn-BA"/>
        </a:p>
      </dgm:t>
    </dgm:pt>
    <dgm:pt modelId="{A2E87786-EBD5-43E6-AA9F-1F7B8FE713D4}" type="sibTrans" cxnId="{9C7858A0-91E3-484A-B22D-54DBD95DF10F}">
      <dgm:prSet/>
      <dgm:spPr/>
      <dgm:t>
        <a:bodyPr/>
        <a:lstStyle/>
        <a:p>
          <a:endParaRPr lang="bs-Latn-BA"/>
        </a:p>
      </dgm:t>
    </dgm:pt>
    <dgm:pt modelId="{20694139-EE4F-43BF-AEEA-E91E54FCFE72}" type="pres">
      <dgm:prSet presAssocID="{41DF18E8-2EB9-46D0-91AA-56093D2A48D8}" presName="Name0" presStyleCnt="0">
        <dgm:presLayoutVars>
          <dgm:dir/>
          <dgm:animLvl val="lvl"/>
          <dgm:resizeHandles val="exact"/>
        </dgm:presLayoutVars>
      </dgm:prSet>
      <dgm:spPr/>
    </dgm:pt>
    <dgm:pt modelId="{1FA3EE6F-C8FB-4BC2-A03C-CE6E724F6FFE}" type="pres">
      <dgm:prSet presAssocID="{E2F8B2B4-E214-471F-85FB-70AAE87FD958}" presName="linNode" presStyleCnt="0"/>
      <dgm:spPr/>
    </dgm:pt>
    <dgm:pt modelId="{BC7D0C22-B8F7-4817-97F4-809606E9058E}" type="pres">
      <dgm:prSet presAssocID="{E2F8B2B4-E214-471F-85FB-70AAE87FD958}" presName="parentText" presStyleLbl="node1" presStyleIdx="0" presStyleCnt="1" custScaleX="277778">
        <dgm:presLayoutVars>
          <dgm:chMax val="1"/>
          <dgm:bulletEnabled val="1"/>
        </dgm:presLayoutVars>
      </dgm:prSet>
      <dgm:spPr/>
    </dgm:pt>
  </dgm:ptLst>
  <dgm:cxnLst>
    <dgm:cxn modelId="{EC90E029-726D-4BAD-B11A-A416CE7DAC75}" type="presOf" srcId="{41DF18E8-2EB9-46D0-91AA-56093D2A48D8}" destId="{20694139-EE4F-43BF-AEEA-E91E54FCFE72}" srcOrd="0" destOrd="0" presId="urn:microsoft.com/office/officeart/2005/8/layout/vList5"/>
    <dgm:cxn modelId="{9C7858A0-91E3-484A-B22D-54DBD95DF10F}" srcId="{41DF18E8-2EB9-46D0-91AA-56093D2A48D8}" destId="{E2F8B2B4-E214-471F-85FB-70AAE87FD958}" srcOrd="0" destOrd="0" parTransId="{803EC8ED-A1AA-44C6-9DE3-A654978DC7B1}" sibTransId="{A2E87786-EBD5-43E6-AA9F-1F7B8FE713D4}"/>
    <dgm:cxn modelId="{72ACF6B5-CC59-482E-9712-B229024F065C}" type="presOf" srcId="{E2F8B2B4-E214-471F-85FB-70AAE87FD958}" destId="{BC7D0C22-B8F7-4817-97F4-809606E9058E}" srcOrd="0" destOrd="0" presId="urn:microsoft.com/office/officeart/2005/8/layout/vList5"/>
    <dgm:cxn modelId="{D57C5D24-1123-4D99-8948-CA255BB08D80}" type="presParOf" srcId="{20694139-EE4F-43BF-AEEA-E91E54FCFE72}" destId="{1FA3EE6F-C8FB-4BC2-A03C-CE6E724F6FFE}" srcOrd="0" destOrd="0" presId="urn:microsoft.com/office/officeart/2005/8/layout/vList5"/>
    <dgm:cxn modelId="{BCDF0731-DD0D-40D7-AC84-850482A57EE6}" type="presParOf" srcId="{1FA3EE6F-C8FB-4BC2-A03C-CE6E724F6FFE}" destId="{BC7D0C22-B8F7-4817-97F4-809606E9058E}"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825941-04D0-427B-A924-ADA840029CDB}" type="doc">
      <dgm:prSet loTypeId="urn:microsoft.com/office/officeart/2008/layout/VerticalCurvedList" loCatId="list" qsTypeId="urn:microsoft.com/office/officeart/2005/8/quickstyle/3d2" qsCatId="3D" csTypeId="urn:microsoft.com/office/officeart/2005/8/colors/accent1_5" csCatId="accent1" phldr="1"/>
      <dgm:spPr/>
      <dgm:t>
        <a:bodyPr/>
        <a:lstStyle/>
        <a:p>
          <a:endParaRPr lang="bs-Latn-BA"/>
        </a:p>
      </dgm:t>
    </dgm:pt>
    <dgm:pt modelId="{055F2DCE-F05D-4044-A46B-AB1B6BE022B2}">
      <dgm:prSet/>
      <dgm:spPr/>
      <dgm:t>
        <a:bodyPr/>
        <a:lstStyle/>
        <a:p>
          <a:r>
            <a:rPr lang="bs" dirty="0">
              <a:solidFill>
                <a:schemeClr val="tx1"/>
              </a:solidFill>
            </a:rPr>
            <a:t>Da </a:t>
          </a:r>
          <a:r>
            <a:rPr lang="hr-HR" dirty="0">
              <a:solidFill>
                <a:schemeClr val="tx1"/>
              </a:solidFill>
            </a:rPr>
            <a:t>iznađu finansijska sredstva i obezbijede saglasnosti za izgradnju vanjskih stepenica, te osposobe pristup ustanovi za osobe sa invaliditetom.    </a:t>
          </a:r>
          <a:endParaRPr lang="bs-Latn-BA" dirty="0">
            <a:solidFill>
              <a:schemeClr val="tx1"/>
            </a:solidFill>
          </a:endParaRPr>
        </a:p>
      </dgm:t>
    </dgm:pt>
    <dgm:pt modelId="{CC1C3D0A-C919-46F4-BED8-A8364D5032A3}" type="parTrans" cxnId="{872C6483-6C70-4442-A9F8-2B2E0C2CE271}">
      <dgm:prSet/>
      <dgm:spPr/>
      <dgm:t>
        <a:bodyPr/>
        <a:lstStyle/>
        <a:p>
          <a:endParaRPr lang="bs-Latn-BA"/>
        </a:p>
      </dgm:t>
    </dgm:pt>
    <dgm:pt modelId="{09BA18CF-E59C-4B4D-BF1A-B30F48B69364}" type="sibTrans" cxnId="{872C6483-6C70-4442-A9F8-2B2E0C2CE271}">
      <dgm:prSet/>
      <dgm:spPr/>
      <dgm:t>
        <a:bodyPr/>
        <a:lstStyle/>
        <a:p>
          <a:endParaRPr lang="bs-Latn-BA"/>
        </a:p>
      </dgm:t>
    </dgm:pt>
    <dgm:pt modelId="{196C23D6-468E-4A38-A9ED-08C04AC6E4EE}">
      <dgm:prSet/>
      <dgm:spPr/>
      <dgm:t>
        <a:bodyPr/>
        <a:lstStyle/>
        <a:p>
          <a:r>
            <a:rPr lang="bs" dirty="0">
              <a:solidFill>
                <a:schemeClr val="tx1"/>
              </a:solidFill>
            </a:rPr>
            <a:t>Da os</a:t>
          </a:r>
          <a:r>
            <a:rPr lang="hr-HR" dirty="0">
              <a:solidFill>
                <a:schemeClr val="tx1"/>
              </a:solidFill>
            </a:rPr>
            <a:t>posobe pristup ustanovi za osobe sa invaliditetom.    </a:t>
          </a:r>
          <a:endParaRPr lang="bs-Latn-BA" dirty="0">
            <a:solidFill>
              <a:schemeClr val="tx1"/>
            </a:solidFill>
          </a:endParaRPr>
        </a:p>
      </dgm:t>
    </dgm:pt>
    <dgm:pt modelId="{6F44980A-1BE3-47C9-A09C-3C71DF419349}" type="parTrans" cxnId="{519901A2-0361-4C9D-AB8F-F8E256AF9071}">
      <dgm:prSet/>
      <dgm:spPr/>
      <dgm:t>
        <a:bodyPr/>
        <a:lstStyle/>
        <a:p>
          <a:endParaRPr lang="bs-Latn-BA"/>
        </a:p>
      </dgm:t>
    </dgm:pt>
    <dgm:pt modelId="{6EB21BEC-DB8F-4791-9D48-20698E7F9B65}" type="sibTrans" cxnId="{519901A2-0361-4C9D-AB8F-F8E256AF9071}">
      <dgm:prSet/>
      <dgm:spPr/>
      <dgm:t>
        <a:bodyPr/>
        <a:lstStyle/>
        <a:p>
          <a:endParaRPr lang="bs-Latn-BA"/>
        </a:p>
      </dgm:t>
    </dgm:pt>
    <dgm:pt modelId="{27ACA067-90D3-481F-8FC0-2867CF15925B}" type="pres">
      <dgm:prSet presAssocID="{8C825941-04D0-427B-A924-ADA840029CDB}" presName="Name0" presStyleCnt="0">
        <dgm:presLayoutVars>
          <dgm:chMax val="7"/>
          <dgm:chPref val="7"/>
          <dgm:dir/>
        </dgm:presLayoutVars>
      </dgm:prSet>
      <dgm:spPr/>
    </dgm:pt>
    <dgm:pt modelId="{8C236AB0-60EE-40CA-B797-32DF8C3D574C}" type="pres">
      <dgm:prSet presAssocID="{8C825941-04D0-427B-A924-ADA840029CDB}" presName="Name1" presStyleCnt="0"/>
      <dgm:spPr/>
    </dgm:pt>
    <dgm:pt modelId="{CD00F27F-F556-405D-BAA0-6EEAE272F468}" type="pres">
      <dgm:prSet presAssocID="{8C825941-04D0-427B-A924-ADA840029CDB}" presName="cycle" presStyleCnt="0"/>
      <dgm:spPr/>
    </dgm:pt>
    <dgm:pt modelId="{E9A7F859-0CD8-4C05-A8F6-6B3BEE283161}" type="pres">
      <dgm:prSet presAssocID="{8C825941-04D0-427B-A924-ADA840029CDB}" presName="srcNode" presStyleLbl="node1" presStyleIdx="0" presStyleCnt="2"/>
      <dgm:spPr/>
    </dgm:pt>
    <dgm:pt modelId="{3573A236-56F4-4A4C-A72D-0ED13F7612A4}" type="pres">
      <dgm:prSet presAssocID="{8C825941-04D0-427B-A924-ADA840029CDB}" presName="conn" presStyleLbl="parChTrans1D2" presStyleIdx="0" presStyleCnt="1"/>
      <dgm:spPr/>
    </dgm:pt>
    <dgm:pt modelId="{8CC51CFF-DEBD-42FD-83CD-AB68A4D1C51A}" type="pres">
      <dgm:prSet presAssocID="{8C825941-04D0-427B-A924-ADA840029CDB}" presName="extraNode" presStyleLbl="node1" presStyleIdx="0" presStyleCnt="2"/>
      <dgm:spPr/>
    </dgm:pt>
    <dgm:pt modelId="{36140968-0E33-4940-8FBD-0C3C1A4267C1}" type="pres">
      <dgm:prSet presAssocID="{8C825941-04D0-427B-A924-ADA840029CDB}" presName="dstNode" presStyleLbl="node1" presStyleIdx="0" presStyleCnt="2"/>
      <dgm:spPr/>
    </dgm:pt>
    <dgm:pt modelId="{2BA8657A-6CD0-4201-8D9C-3C413E09E310}" type="pres">
      <dgm:prSet presAssocID="{055F2DCE-F05D-4044-A46B-AB1B6BE022B2}" presName="text_1" presStyleLbl="node1" presStyleIdx="0" presStyleCnt="2">
        <dgm:presLayoutVars>
          <dgm:bulletEnabled val="1"/>
        </dgm:presLayoutVars>
      </dgm:prSet>
      <dgm:spPr/>
    </dgm:pt>
    <dgm:pt modelId="{9DADED93-730B-43F2-980A-C5202E2F9CEB}" type="pres">
      <dgm:prSet presAssocID="{055F2DCE-F05D-4044-A46B-AB1B6BE022B2}" presName="accent_1" presStyleCnt="0"/>
      <dgm:spPr/>
    </dgm:pt>
    <dgm:pt modelId="{7314B96A-C7BE-4382-8B80-129B6DA937C2}" type="pres">
      <dgm:prSet presAssocID="{055F2DCE-F05D-4044-A46B-AB1B6BE022B2}" presName="accentRepeatNode" presStyleLbl="solidFgAcc1" presStyleIdx="0" presStyleCnt="2"/>
      <dgm:spPr/>
    </dgm:pt>
    <dgm:pt modelId="{036E85FB-D2D2-4B23-8BAE-69C7918BBECE}" type="pres">
      <dgm:prSet presAssocID="{196C23D6-468E-4A38-A9ED-08C04AC6E4EE}" presName="text_2" presStyleLbl="node1" presStyleIdx="1" presStyleCnt="2">
        <dgm:presLayoutVars>
          <dgm:bulletEnabled val="1"/>
        </dgm:presLayoutVars>
      </dgm:prSet>
      <dgm:spPr/>
    </dgm:pt>
    <dgm:pt modelId="{FEC8A9C3-E403-4CF3-B094-61E6A0A4E9F3}" type="pres">
      <dgm:prSet presAssocID="{196C23D6-468E-4A38-A9ED-08C04AC6E4EE}" presName="accent_2" presStyleCnt="0"/>
      <dgm:spPr/>
    </dgm:pt>
    <dgm:pt modelId="{4DB75055-D591-4578-B4DD-723954BFB883}" type="pres">
      <dgm:prSet presAssocID="{196C23D6-468E-4A38-A9ED-08C04AC6E4EE}" presName="accentRepeatNode" presStyleLbl="solidFgAcc1" presStyleIdx="1" presStyleCnt="2"/>
      <dgm:spPr/>
    </dgm:pt>
  </dgm:ptLst>
  <dgm:cxnLst>
    <dgm:cxn modelId="{53213960-FD7B-4C9C-BA81-E1FE5E955E55}" type="presOf" srcId="{196C23D6-468E-4A38-A9ED-08C04AC6E4EE}" destId="{036E85FB-D2D2-4B23-8BAE-69C7918BBECE}" srcOrd="0" destOrd="0" presId="urn:microsoft.com/office/officeart/2008/layout/VerticalCurvedList"/>
    <dgm:cxn modelId="{79B34453-6318-4B28-A5EF-64E88CC87689}" type="presOf" srcId="{09BA18CF-E59C-4B4D-BF1A-B30F48B69364}" destId="{3573A236-56F4-4A4C-A72D-0ED13F7612A4}" srcOrd="0" destOrd="0" presId="urn:microsoft.com/office/officeart/2008/layout/VerticalCurvedList"/>
    <dgm:cxn modelId="{872C6483-6C70-4442-A9F8-2B2E0C2CE271}" srcId="{8C825941-04D0-427B-A924-ADA840029CDB}" destId="{055F2DCE-F05D-4044-A46B-AB1B6BE022B2}" srcOrd="0" destOrd="0" parTransId="{CC1C3D0A-C919-46F4-BED8-A8364D5032A3}" sibTransId="{09BA18CF-E59C-4B4D-BF1A-B30F48B69364}"/>
    <dgm:cxn modelId="{0BE1F18A-C5A1-4CD6-965C-01E6AB96182A}" type="presOf" srcId="{8C825941-04D0-427B-A924-ADA840029CDB}" destId="{27ACA067-90D3-481F-8FC0-2867CF15925B}" srcOrd="0" destOrd="0" presId="urn:microsoft.com/office/officeart/2008/layout/VerticalCurvedList"/>
    <dgm:cxn modelId="{519901A2-0361-4C9D-AB8F-F8E256AF9071}" srcId="{8C825941-04D0-427B-A924-ADA840029CDB}" destId="{196C23D6-468E-4A38-A9ED-08C04AC6E4EE}" srcOrd="1" destOrd="0" parTransId="{6F44980A-1BE3-47C9-A09C-3C71DF419349}" sibTransId="{6EB21BEC-DB8F-4791-9D48-20698E7F9B65}"/>
    <dgm:cxn modelId="{1FDA2BCB-E44A-40EF-ACB5-DD2AF38A1250}" type="presOf" srcId="{055F2DCE-F05D-4044-A46B-AB1B6BE022B2}" destId="{2BA8657A-6CD0-4201-8D9C-3C413E09E310}" srcOrd="0" destOrd="0" presId="urn:microsoft.com/office/officeart/2008/layout/VerticalCurvedList"/>
    <dgm:cxn modelId="{C4E2A025-13C5-4938-9D60-2528DC85821B}" type="presParOf" srcId="{27ACA067-90D3-481F-8FC0-2867CF15925B}" destId="{8C236AB0-60EE-40CA-B797-32DF8C3D574C}" srcOrd="0" destOrd="0" presId="urn:microsoft.com/office/officeart/2008/layout/VerticalCurvedList"/>
    <dgm:cxn modelId="{7A97827D-6681-4A6D-B5F1-91AE55079E1A}" type="presParOf" srcId="{8C236AB0-60EE-40CA-B797-32DF8C3D574C}" destId="{CD00F27F-F556-405D-BAA0-6EEAE272F468}" srcOrd="0" destOrd="0" presId="urn:microsoft.com/office/officeart/2008/layout/VerticalCurvedList"/>
    <dgm:cxn modelId="{7485A638-466F-4B54-AC89-5A283A3630B2}" type="presParOf" srcId="{CD00F27F-F556-405D-BAA0-6EEAE272F468}" destId="{E9A7F859-0CD8-4C05-A8F6-6B3BEE283161}" srcOrd="0" destOrd="0" presId="urn:microsoft.com/office/officeart/2008/layout/VerticalCurvedList"/>
    <dgm:cxn modelId="{E1092F4F-B341-4DA2-ADD3-FF51692707DB}" type="presParOf" srcId="{CD00F27F-F556-405D-BAA0-6EEAE272F468}" destId="{3573A236-56F4-4A4C-A72D-0ED13F7612A4}" srcOrd="1" destOrd="0" presId="urn:microsoft.com/office/officeart/2008/layout/VerticalCurvedList"/>
    <dgm:cxn modelId="{6A24C0EC-A874-49DE-BC4D-2382349AEA9B}" type="presParOf" srcId="{CD00F27F-F556-405D-BAA0-6EEAE272F468}" destId="{8CC51CFF-DEBD-42FD-83CD-AB68A4D1C51A}" srcOrd="2" destOrd="0" presId="urn:microsoft.com/office/officeart/2008/layout/VerticalCurvedList"/>
    <dgm:cxn modelId="{D566B1DF-ED31-4D9C-9933-AE2009F3545D}" type="presParOf" srcId="{CD00F27F-F556-405D-BAA0-6EEAE272F468}" destId="{36140968-0E33-4940-8FBD-0C3C1A4267C1}" srcOrd="3" destOrd="0" presId="urn:microsoft.com/office/officeart/2008/layout/VerticalCurvedList"/>
    <dgm:cxn modelId="{9275D69E-91D8-411E-869F-663D6419843C}" type="presParOf" srcId="{8C236AB0-60EE-40CA-B797-32DF8C3D574C}" destId="{2BA8657A-6CD0-4201-8D9C-3C413E09E310}" srcOrd="1" destOrd="0" presId="urn:microsoft.com/office/officeart/2008/layout/VerticalCurvedList"/>
    <dgm:cxn modelId="{38E91C5A-E534-4887-B79D-27185A7C13F4}" type="presParOf" srcId="{8C236AB0-60EE-40CA-B797-32DF8C3D574C}" destId="{9DADED93-730B-43F2-980A-C5202E2F9CEB}" srcOrd="2" destOrd="0" presId="urn:microsoft.com/office/officeart/2008/layout/VerticalCurvedList"/>
    <dgm:cxn modelId="{6C7CF4E0-8099-4F15-943B-B2B803AEB95B}" type="presParOf" srcId="{9DADED93-730B-43F2-980A-C5202E2F9CEB}" destId="{7314B96A-C7BE-4382-8B80-129B6DA937C2}" srcOrd="0" destOrd="0" presId="urn:microsoft.com/office/officeart/2008/layout/VerticalCurvedList"/>
    <dgm:cxn modelId="{E12B0255-BF88-4729-B368-F05632883F47}" type="presParOf" srcId="{8C236AB0-60EE-40CA-B797-32DF8C3D574C}" destId="{036E85FB-D2D2-4B23-8BAE-69C7918BBECE}" srcOrd="3" destOrd="0" presId="urn:microsoft.com/office/officeart/2008/layout/VerticalCurvedList"/>
    <dgm:cxn modelId="{5A3E2A5A-7FC9-4FA2-8497-6AD889F12ABF}" type="presParOf" srcId="{8C236AB0-60EE-40CA-B797-32DF8C3D574C}" destId="{FEC8A9C3-E403-4CF3-B094-61E6A0A4E9F3}" srcOrd="4" destOrd="0" presId="urn:microsoft.com/office/officeart/2008/layout/VerticalCurvedList"/>
    <dgm:cxn modelId="{A1B0720A-3778-4A16-A92B-C2CDF2DDD4BD}" type="presParOf" srcId="{FEC8A9C3-E403-4CF3-B094-61E6A0A4E9F3}" destId="{4DB75055-D591-4578-B4DD-723954BFB88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123278-4B2A-424B-BE6F-A0B343DE85AC}" type="doc">
      <dgm:prSet loTypeId="urn:microsoft.com/office/officeart/2005/8/layout/process2" loCatId="process" qsTypeId="urn:microsoft.com/office/officeart/2005/8/quickstyle/3d1" qsCatId="3D" csTypeId="urn:microsoft.com/office/officeart/2005/8/colors/accent6_5" csCatId="accent6" phldr="1"/>
      <dgm:spPr/>
      <dgm:t>
        <a:bodyPr/>
        <a:lstStyle/>
        <a:p>
          <a:endParaRPr lang="bs-Latn-BA"/>
        </a:p>
      </dgm:t>
    </dgm:pt>
    <dgm:pt modelId="{DCDE6371-0866-4A13-9BD7-DF9969A5E6B7}">
      <dgm:prSet custT="1"/>
      <dgm:spPr/>
      <dgm:t>
        <a:bodyPr/>
        <a:lstStyle/>
        <a:p>
          <a:pPr rtl="0"/>
          <a:r>
            <a:rPr lang="bs-Latn-BA" sz="1200" b="1" dirty="0">
              <a:solidFill>
                <a:schemeClr val="accent2">
                  <a:lumMod val="50000"/>
                </a:schemeClr>
              </a:solidFill>
            </a:rPr>
            <a:t>KAZNENO - POPRAVNI ZAVOD SARAJEVO</a:t>
          </a:r>
        </a:p>
        <a:p>
          <a:pPr rtl="0"/>
          <a:r>
            <a:rPr lang="bs-Latn-BA" sz="1200" dirty="0"/>
            <a:t>K</a:t>
          </a:r>
          <a:r>
            <a:rPr lang="hr-HR" sz="1200" dirty="0"/>
            <a:t>azneno-popravni zavod Sarajevo je </a:t>
          </a:r>
          <a:r>
            <a:rPr lang="hr-HR" sz="1200" b="1" dirty="0"/>
            <a:t>ustanova poluotvorenog tipa</a:t>
          </a:r>
          <a:r>
            <a:rPr lang="hr-HR" sz="1200" dirty="0"/>
            <a:t> </a:t>
          </a:r>
          <a:r>
            <a:rPr lang="hr-HR" sz="1200" u="sng" dirty="0"/>
            <a:t>u okviru kojeg se nalazi Pritvorska jedinica</a:t>
          </a:r>
          <a:r>
            <a:rPr lang="hr-HR" sz="1200" dirty="0"/>
            <a:t>. Kapacitet Pritvorske jedinice je 88 lica, a već duži vremenski period u ovoj ustanovi je smješten broj pritvorenika koji premašuje navedeni kapacitet. </a:t>
          </a:r>
          <a:endParaRPr lang="bs-Latn-BA" sz="1200" dirty="0"/>
        </a:p>
      </dgm:t>
    </dgm:pt>
    <dgm:pt modelId="{44636F48-2732-44B0-BBA3-9593F06FD95D}" type="parTrans" cxnId="{4BDD4456-E108-4D51-80F4-B5D20BAC95DD}">
      <dgm:prSet/>
      <dgm:spPr/>
      <dgm:t>
        <a:bodyPr/>
        <a:lstStyle/>
        <a:p>
          <a:endParaRPr lang="bs-Latn-BA"/>
        </a:p>
      </dgm:t>
    </dgm:pt>
    <dgm:pt modelId="{CCDB60F6-795D-45A7-89BB-A286263B33A8}" type="sibTrans" cxnId="{4BDD4456-E108-4D51-80F4-B5D20BAC95DD}">
      <dgm:prSet/>
      <dgm:spPr/>
      <dgm:t>
        <a:bodyPr/>
        <a:lstStyle/>
        <a:p>
          <a:endParaRPr lang="bs-Latn-BA"/>
        </a:p>
      </dgm:t>
    </dgm:pt>
    <dgm:pt modelId="{D4C49044-CC9F-4D2B-9FC4-AC4CA9154462}">
      <dgm:prSet/>
      <dgm:spPr/>
      <dgm:t>
        <a:bodyPr/>
        <a:lstStyle/>
        <a:p>
          <a:pPr rtl="0"/>
          <a:r>
            <a:rPr lang="hr-BA" dirty="0"/>
            <a:t>Bez obzira na manje pomake u pogledu uslova smještaja, Ombudsmeni konstatuju </a:t>
          </a:r>
          <a:r>
            <a:rPr lang="hr-BA" b="0" u="sng" dirty="0"/>
            <a:t>da smještajni  uslovi za maloljetnike u pritvorskoj jedinici ne ispunjavaju niti minimum standarda koje propisuju domaći zakoni i medunarodni dokumenti.</a:t>
          </a:r>
          <a:endParaRPr lang="bs-Latn-BA" b="0" u="sng" dirty="0"/>
        </a:p>
      </dgm:t>
    </dgm:pt>
    <dgm:pt modelId="{15157F9C-43DE-43C5-8219-6F4E6FF01CE9}" type="parTrans" cxnId="{6098497A-4FB0-4EBB-92E4-0CD28F57F84E}">
      <dgm:prSet/>
      <dgm:spPr/>
      <dgm:t>
        <a:bodyPr/>
        <a:lstStyle/>
        <a:p>
          <a:endParaRPr lang="bs-Latn-BA"/>
        </a:p>
      </dgm:t>
    </dgm:pt>
    <dgm:pt modelId="{CA1DCA20-4F65-41F3-9AE6-57883B62FDFC}" type="sibTrans" cxnId="{6098497A-4FB0-4EBB-92E4-0CD28F57F84E}">
      <dgm:prSet/>
      <dgm:spPr/>
      <dgm:t>
        <a:bodyPr/>
        <a:lstStyle/>
        <a:p>
          <a:endParaRPr lang="bs-Latn-BA"/>
        </a:p>
      </dgm:t>
    </dgm:pt>
    <dgm:pt modelId="{928CF0D7-EF94-475C-B251-CDE13216D8AB}" type="pres">
      <dgm:prSet presAssocID="{99123278-4B2A-424B-BE6F-A0B343DE85AC}" presName="linearFlow" presStyleCnt="0">
        <dgm:presLayoutVars>
          <dgm:resizeHandles val="exact"/>
        </dgm:presLayoutVars>
      </dgm:prSet>
      <dgm:spPr/>
    </dgm:pt>
    <dgm:pt modelId="{2DA626DF-32E4-467A-B0F9-FF788A769B27}" type="pres">
      <dgm:prSet presAssocID="{DCDE6371-0866-4A13-9BD7-DF9969A5E6B7}" presName="node" presStyleLbl="node1" presStyleIdx="0" presStyleCnt="2">
        <dgm:presLayoutVars>
          <dgm:bulletEnabled val="1"/>
        </dgm:presLayoutVars>
      </dgm:prSet>
      <dgm:spPr/>
    </dgm:pt>
    <dgm:pt modelId="{50EB65E2-041E-4149-9668-D40CA1DD41A9}" type="pres">
      <dgm:prSet presAssocID="{CCDB60F6-795D-45A7-89BB-A286263B33A8}" presName="sibTrans" presStyleLbl="sibTrans2D1" presStyleIdx="0" presStyleCnt="1"/>
      <dgm:spPr/>
    </dgm:pt>
    <dgm:pt modelId="{FE016F53-0F7A-413D-9D99-DCD8D695BF93}" type="pres">
      <dgm:prSet presAssocID="{CCDB60F6-795D-45A7-89BB-A286263B33A8}" presName="connectorText" presStyleLbl="sibTrans2D1" presStyleIdx="0" presStyleCnt="1"/>
      <dgm:spPr/>
    </dgm:pt>
    <dgm:pt modelId="{2957447A-462F-4518-9443-DE14077F1C1F}" type="pres">
      <dgm:prSet presAssocID="{D4C49044-CC9F-4D2B-9FC4-AC4CA9154462}" presName="node" presStyleLbl="node1" presStyleIdx="1" presStyleCnt="2">
        <dgm:presLayoutVars>
          <dgm:bulletEnabled val="1"/>
        </dgm:presLayoutVars>
      </dgm:prSet>
      <dgm:spPr/>
    </dgm:pt>
  </dgm:ptLst>
  <dgm:cxnLst>
    <dgm:cxn modelId="{43ED0A11-0FE9-416C-8D3B-A6C99559FD00}" type="presOf" srcId="{99123278-4B2A-424B-BE6F-A0B343DE85AC}" destId="{928CF0D7-EF94-475C-B251-CDE13216D8AB}" srcOrd="0" destOrd="0" presId="urn:microsoft.com/office/officeart/2005/8/layout/process2"/>
    <dgm:cxn modelId="{1A0AE620-6608-4372-8E4F-5F798D9C2036}" type="presOf" srcId="{CCDB60F6-795D-45A7-89BB-A286263B33A8}" destId="{50EB65E2-041E-4149-9668-D40CA1DD41A9}" srcOrd="0" destOrd="0" presId="urn:microsoft.com/office/officeart/2005/8/layout/process2"/>
    <dgm:cxn modelId="{4BDD4456-E108-4D51-80F4-B5D20BAC95DD}" srcId="{99123278-4B2A-424B-BE6F-A0B343DE85AC}" destId="{DCDE6371-0866-4A13-9BD7-DF9969A5E6B7}" srcOrd="0" destOrd="0" parTransId="{44636F48-2732-44B0-BBA3-9593F06FD95D}" sibTransId="{CCDB60F6-795D-45A7-89BB-A286263B33A8}"/>
    <dgm:cxn modelId="{6098497A-4FB0-4EBB-92E4-0CD28F57F84E}" srcId="{99123278-4B2A-424B-BE6F-A0B343DE85AC}" destId="{D4C49044-CC9F-4D2B-9FC4-AC4CA9154462}" srcOrd="1" destOrd="0" parTransId="{15157F9C-43DE-43C5-8219-6F4E6FF01CE9}" sibTransId="{CA1DCA20-4F65-41F3-9AE6-57883B62FDFC}"/>
    <dgm:cxn modelId="{6118F3C8-78D5-41EB-B076-5F22A38B55D8}" type="presOf" srcId="{CCDB60F6-795D-45A7-89BB-A286263B33A8}" destId="{FE016F53-0F7A-413D-9D99-DCD8D695BF93}" srcOrd="1" destOrd="0" presId="urn:microsoft.com/office/officeart/2005/8/layout/process2"/>
    <dgm:cxn modelId="{15D385D3-3038-4A8A-986F-6FD5DC3FDB40}" type="presOf" srcId="{D4C49044-CC9F-4D2B-9FC4-AC4CA9154462}" destId="{2957447A-462F-4518-9443-DE14077F1C1F}" srcOrd="0" destOrd="0" presId="urn:microsoft.com/office/officeart/2005/8/layout/process2"/>
    <dgm:cxn modelId="{22EBA2D7-AC08-4B86-AC84-7F59AC0C9AF3}" type="presOf" srcId="{DCDE6371-0866-4A13-9BD7-DF9969A5E6B7}" destId="{2DA626DF-32E4-467A-B0F9-FF788A769B27}" srcOrd="0" destOrd="0" presId="urn:microsoft.com/office/officeart/2005/8/layout/process2"/>
    <dgm:cxn modelId="{1B1BE5BB-1D77-43D8-ACD9-AEB507635A46}" type="presParOf" srcId="{928CF0D7-EF94-475C-B251-CDE13216D8AB}" destId="{2DA626DF-32E4-467A-B0F9-FF788A769B27}" srcOrd="0" destOrd="0" presId="urn:microsoft.com/office/officeart/2005/8/layout/process2"/>
    <dgm:cxn modelId="{D1767380-B3F4-4807-B715-B2ACCBF9AC46}" type="presParOf" srcId="{928CF0D7-EF94-475C-B251-CDE13216D8AB}" destId="{50EB65E2-041E-4149-9668-D40CA1DD41A9}" srcOrd="1" destOrd="0" presId="urn:microsoft.com/office/officeart/2005/8/layout/process2"/>
    <dgm:cxn modelId="{7F56EF8C-E82B-4B50-9BD0-A9D657BE8B39}" type="presParOf" srcId="{50EB65E2-041E-4149-9668-D40CA1DD41A9}" destId="{FE016F53-0F7A-413D-9D99-DCD8D695BF93}" srcOrd="0" destOrd="0" presId="urn:microsoft.com/office/officeart/2005/8/layout/process2"/>
    <dgm:cxn modelId="{F24876CA-C41A-45F9-8CBD-3B8D20AB3A16}" type="presParOf" srcId="{928CF0D7-EF94-475C-B251-CDE13216D8AB}" destId="{2957447A-462F-4518-9443-DE14077F1C1F}"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0B9DE5-4BA1-414F-9568-6EEA15C1C665}" type="doc">
      <dgm:prSet loTypeId="urn:microsoft.com/office/officeart/2005/8/layout/vList2" loCatId="convert" qsTypeId="urn:microsoft.com/office/officeart/2005/8/quickstyle/simple4" qsCatId="simple" csTypeId="urn:microsoft.com/office/officeart/2005/8/colors/accent3_5" csCatId="accent3" phldr="1"/>
      <dgm:spPr/>
      <dgm:t>
        <a:bodyPr/>
        <a:lstStyle/>
        <a:p>
          <a:endParaRPr lang="bs-Latn-BA"/>
        </a:p>
      </dgm:t>
    </dgm:pt>
    <dgm:pt modelId="{7AFED5E6-4A67-4EB3-B42D-2AFFD453DC25}">
      <dgm:prSet/>
      <dgm:spPr/>
      <dgm:t>
        <a:bodyPr/>
        <a:lstStyle/>
        <a:p>
          <a:r>
            <a:rPr lang="bs-Latn-BA" b="1" dirty="0" err="1">
              <a:solidFill>
                <a:srgbClr val="273113"/>
              </a:solidFill>
            </a:rPr>
            <a:t>Ombudsmeni</a:t>
          </a:r>
          <a:r>
            <a:rPr lang="bs-Latn-BA" b="1" dirty="0">
              <a:solidFill>
                <a:srgbClr val="273113"/>
              </a:solidFill>
            </a:rPr>
            <a:t> su ukazali na potrebu </a:t>
          </a:r>
          <a:r>
            <a:rPr lang="bs-Latn-BA" b="1" dirty="0" err="1">
              <a:solidFill>
                <a:srgbClr val="273113"/>
              </a:solidFill>
            </a:rPr>
            <a:t>izmještaja</a:t>
          </a:r>
          <a:r>
            <a:rPr lang="bs-Latn-BA" b="1" dirty="0">
              <a:solidFill>
                <a:srgbClr val="273113"/>
              </a:solidFill>
            </a:rPr>
            <a:t> ove </a:t>
          </a:r>
          <a:r>
            <a:rPr lang="bs-Latn-BA" b="1" dirty="0" err="1">
              <a:solidFill>
                <a:srgbClr val="273113"/>
              </a:solidFill>
            </a:rPr>
            <a:t>ustanov</a:t>
          </a:r>
          <a:r>
            <a:rPr lang="bs" b="1" dirty="0">
              <a:solidFill>
                <a:srgbClr val="273113"/>
              </a:solidFill>
            </a:rPr>
            <a:t>e</a:t>
          </a:r>
          <a:r>
            <a:rPr lang="bs-Latn-BA" b="1" dirty="0">
              <a:solidFill>
                <a:srgbClr val="273113"/>
              </a:solidFill>
            </a:rPr>
            <a:t> iz Kazneno-popravnog zavoda Banja Luka, ali iz Zavoda navode da će maloljetnici morati ostati u sklopu ove ustanove još neodređeni broj godina, čak i uz uložene napore ustanove da se ovaj problem riješi, </a:t>
          </a:r>
        </a:p>
      </dgm:t>
    </dgm:pt>
    <dgm:pt modelId="{1BD574FA-EDCD-4ED2-8782-34BAA8E4A15E}" type="parTrans" cxnId="{2B18E5D2-F1AF-4C91-8B9E-901D7F17A15E}">
      <dgm:prSet/>
      <dgm:spPr/>
      <dgm:t>
        <a:bodyPr/>
        <a:lstStyle/>
        <a:p>
          <a:endParaRPr lang="bs-Latn-BA"/>
        </a:p>
      </dgm:t>
    </dgm:pt>
    <dgm:pt modelId="{CB141596-E1A1-43E2-A661-CC1745C07E8C}" type="sibTrans" cxnId="{2B18E5D2-F1AF-4C91-8B9E-901D7F17A15E}">
      <dgm:prSet/>
      <dgm:spPr/>
      <dgm:t>
        <a:bodyPr/>
        <a:lstStyle/>
        <a:p>
          <a:endParaRPr lang="bs-Latn-BA"/>
        </a:p>
      </dgm:t>
    </dgm:pt>
    <dgm:pt modelId="{F70DBA64-40D3-430F-83E5-86DAB5FC54CD}">
      <dgm:prSet/>
      <dgm:spPr/>
      <dgm:t>
        <a:bodyPr/>
        <a:lstStyle/>
        <a:p>
          <a:r>
            <a:rPr lang="bs" b="1" dirty="0">
              <a:solidFill>
                <a:srgbClr val="273113"/>
              </a:solidFill>
            </a:rPr>
            <a:t>Ovo odjeljenje je predviđeno za 16 maloljetnika. </a:t>
          </a:r>
          <a:r>
            <a:rPr lang="bs-Latn-BA" b="1" dirty="0">
              <a:solidFill>
                <a:srgbClr val="273113"/>
              </a:solidFill>
            </a:rPr>
            <a:t>Vanjski dio objekta je obložen žicom, a na prozorima se nalaze rešetke, što predstavlja nedostatak u pogledu smještaja maloljetnika, te ostavlja snažan utjecaj na svrhu koja se želi postići tretmanom,</a:t>
          </a:r>
        </a:p>
      </dgm:t>
    </dgm:pt>
    <dgm:pt modelId="{35B99799-271C-4834-96AB-1817431196F0}" type="parTrans" cxnId="{F5C3F0D6-7BBC-4C12-830D-A7232A693C48}">
      <dgm:prSet/>
      <dgm:spPr/>
      <dgm:t>
        <a:bodyPr/>
        <a:lstStyle/>
        <a:p>
          <a:endParaRPr lang="bs-Latn-BA"/>
        </a:p>
      </dgm:t>
    </dgm:pt>
    <dgm:pt modelId="{D9C620A2-AE6A-4E96-AE24-3080B8F30F69}" type="sibTrans" cxnId="{F5C3F0D6-7BBC-4C12-830D-A7232A693C48}">
      <dgm:prSet/>
      <dgm:spPr/>
      <dgm:t>
        <a:bodyPr/>
        <a:lstStyle/>
        <a:p>
          <a:endParaRPr lang="bs-Latn-BA"/>
        </a:p>
      </dgm:t>
    </dgm:pt>
    <dgm:pt modelId="{CF635403-FED1-40C5-94C2-CC70C6ACA941}">
      <dgm:prSet/>
      <dgm:spPr/>
      <dgm:t>
        <a:bodyPr/>
        <a:lstStyle/>
        <a:p>
          <a:r>
            <a:rPr lang="bs-Latn-BA" b="1" dirty="0">
              <a:solidFill>
                <a:srgbClr val="273113"/>
              </a:solidFill>
            </a:rPr>
            <a:t>Iz razgovora sa maloljetnicima zaključeno je da su djelimično zadovoljni sa ishranom, ali navode da su im omogućene brojne sportske aktivnost, izleti, sekcije, biblioteka i druge zanimljivosti, te da imaju kontakt sa vanjskim svijetom putem posjeta, telefonskih razgovora, ali i omogućeno im je korištenje računara i televizora </a:t>
          </a:r>
        </a:p>
      </dgm:t>
    </dgm:pt>
    <dgm:pt modelId="{4DF5C77C-9CFF-4052-BDF3-3355C98C32A8}" type="parTrans" cxnId="{4FA3CCBF-C5A8-4768-BF8E-F02CC76E92A5}">
      <dgm:prSet/>
      <dgm:spPr/>
      <dgm:t>
        <a:bodyPr/>
        <a:lstStyle/>
        <a:p>
          <a:endParaRPr lang="bs-Latn-BA"/>
        </a:p>
      </dgm:t>
    </dgm:pt>
    <dgm:pt modelId="{91B46879-A4EE-44A7-8C12-179599A23FEF}" type="sibTrans" cxnId="{4FA3CCBF-C5A8-4768-BF8E-F02CC76E92A5}">
      <dgm:prSet/>
      <dgm:spPr/>
      <dgm:t>
        <a:bodyPr/>
        <a:lstStyle/>
        <a:p>
          <a:endParaRPr lang="bs-Latn-BA"/>
        </a:p>
      </dgm:t>
    </dgm:pt>
    <dgm:pt modelId="{2BD98BD9-1E3E-484A-8BA9-6ADAB44CD194}" type="pres">
      <dgm:prSet presAssocID="{5D0B9DE5-4BA1-414F-9568-6EEA15C1C665}" presName="linear" presStyleCnt="0">
        <dgm:presLayoutVars>
          <dgm:animLvl val="lvl"/>
          <dgm:resizeHandles val="exact"/>
        </dgm:presLayoutVars>
      </dgm:prSet>
      <dgm:spPr/>
    </dgm:pt>
    <dgm:pt modelId="{1E00D6C5-C2BB-4D9F-9C47-BB16BE4F7CDE}" type="pres">
      <dgm:prSet presAssocID="{7AFED5E6-4A67-4EB3-B42D-2AFFD453DC25}" presName="parentText" presStyleLbl="node1" presStyleIdx="0" presStyleCnt="3">
        <dgm:presLayoutVars>
          <dgm:chMax val="0"/>
          <dgm:bulletEnabled val="1"/>
        </dgm:presLayoutVars>
      </dgm:prSet>
      <dgm:spPr/>
    </dgm:pt>
    <dgm:pt modelId="{845481E1-62AB-4FFF-9EBF-A0B07CC5CAA7}" type="pres">
      <dgm:prSet presAssocID="{CB141596-E1A1-43E2-A661-CC1745C07E8C}" presName="spacer" presStyleCnt="0"/>
      <dgm:spPr/>
    </dgm:pt>
    <dgm:pt modelId="{5F0DC3CB-BFDB-46BB-8479-E1BDAE278DEE}" type="pres">
      <dgm:prSet presAssocID="{F70DBA64-40D3-430F-83E5-86DAB5FC54CD}" presName="parentText" presStyleLbl="node1" presStyleIdx="1" presStyleCnt="3">
        <dgm:presLayoutVars>
          <dgm:chMax val="0"/>
          <dgm:bulletEnabled val="1"/>
        </dgm:presLayoutVars>
      </dgm:prSet>
      <dgm:spPr/>
    </dgm:pt>
    <dgm:pt modelId="{31573CBD-F547-4425-917C-6ABE6E28B4FC}" type="pres">
      <dgm:prSet presAssocID="{D9C620A2-AE6A-4E96-AE24-3080B8F30F69}" presName="spacer" presStyleCnt="0"/>
      <dgm:spPr/>
    </dgm:pt>
    <dgm:pt modelId="{988FDB40-3734-4CC9-9B5E-977A82407F00}" type="pres">
      <dgm:prSet presAssocID="{CF635403-FED1-40C5-94C2-CC70C6ACA941}" presName="parentText" presStyleLbl="node1" presStyleIdx="2" presStyleCnt="3">
        <dgm:presLayoutVars>
          <dgm:chMax val="0"/>
          <dgm:bulletEnabled val="1"/>
        </dgm:presLayoutVars>
      </dgm:prSet>
      <dgm:spPr/>
    </dgm:pt>
  </dgm:ptLst>
  <dgm:cxnLst>
    <dgm:cxn modelId="{BCCF2563-EDFE-42B5-8D87-27BEA38F5795}" type="presOf" srcId="{CF635403-FED1-40C5-94C2-CC70C6ACA941}" destId="{988FDB40-3734-4CC9-9B5E-977A82407F00}" srcOrd="0" destOrd="0" presId="urn:microsoft.com/office/officeart/2005/8/layout/vList2"/>
    <dgm:cxn modelId="{70278A50-B0D6-49A8-B5B7-65BD3180D2DC}" type="presOf" srcId="{F70DBA64-40D3-430F-83E5-86DAB5FC54CD}" destId="{5F0DC3CB-BFDB-46BB-8479-E1BDAE278DEE}" srcOrd="0" destOrd="0" presId="urn:microsoft.com/office/officeart/2005/8/layout/vList2"/>
    <dgm:cxn modelId="{A39B7A93-E345-4B02-BF89-827F868F7A71}" type="presOf" srcId="{7AFED5E6-4A67-4EB3-B42D-2AFFD453DC25}" destId="{1E00D6C5-C2BB-4D9F-9C47-BB16BE4F7CDE}" srcOrd="0" destOrd="0" presId="urn:microsoft.com/office/officeart/2005/8/layout/vList2"/>
    <dgm:cxn modelId="{0611D6A3-9030-4583-B5B1-B6EEDAF2DCB3}" type="presOf" srcId="{5D0B9DE5-4BA1-414F-9568-6EEA15C1C665}" destId="{2BD98BD9-1E3E-484A-8BA9-6ADAB44CD194}" srcOrd="0" destOrd="0" presId="urn:microsoft.com/office/officeart/2005/8/layout/vList2"/>
    <dgm:cxn modelId="{4FA3CCBF-C5A8-4768-BF8E-F02CC76E92A5}" srcId="{5D0B9DE5-4BA1-414F-9568-6EEA15C1C665}" destId="{CF635403-FED1-40C5-94C2-CC70C6ACA941}" srcOrd="2" destOrd="0" parTransId="{4DF5C77C-9CFF-4052-BDF3-3355C98C32A8}" sibTransId="{91B46879-A4EE-44A7-8C12-179599A23FEF}"/>
    <dgm:cxn modelId="{2B18E5D2-F1AF-4C91-8B9E-901D7F17A15E}" srcId="{5D0B9DE5-4BA1-414F-9568-6EEA15C1C665}" destId="{7AFED5E6-4A67-4EB3-B42D-2AFFD453DC25}" srcOrd="0" destOrd="0" parTransId="{1BD574FA-EDCD-4ED2-8782-34BAA8E4A15E}" sibTransId="{CB141596-E1A1-43E2-A661-CC1745C07E8C}"/>
    <dgm:cxn modelId="{F5C3F0D6-7BBC-4C12-830D-A7232A693C48}" srcId="{5D0B9DE5-4BA1-414F-9568-6EEA15C1C665}" destId="{F70DBA64-40D3-430F-83E5-86DAB5FC54CD}" srcOrd="1" destOrd="0" parTransId="{35B99799-271C-4834-96AB-1817431196F0}" sibTransId="{D9C620A2-AE6A-4E96-AE24-3080B8F30F69}"/>
    <dgm:cxn modelId="{FF39769F-F077-4CAB-B45E-785F76172A42}" type="presParOf" srcId="{2BD98BD9-1E3E-484A-8BA9-6ADAB44CD194}" destId="{1E00D6C5-C2BB-4D9F-9C47-BB16BE4F7CDE}" srcOrd="0" destOrd="0" presId="urn:microsoft.com/office/officeart/2005/8/layout/vList2"/>
    <dgm:cxn modelId="{FB5C03D4-58C7-4180-AFFC-8116DC3D0088}" type="presParOf" srcId="{2BD98BD9-1E3E-484A-8BA9-6ADAB44CD194}" destId="{845481E1-62AB-4FFF-9EBF-A0B07CC5CAA7}" srcOrd="1" destOrd="0" presId="urn:microsoft.com/office/officeart/2005/8/layout/vList2"/>
    <dgm:cxn modelId="{D8E7D9E6-D122-4E01-A327-95684266C9F8}" type="presParOf" srcId="{2BD98BD9-1E3E-484A-8BA9-6ADAB44CD194}" destId="{5F0DC3CB-BFDB-46BB-8479-E1BDAE278DEE}" srcOrd="2" destOrd="0" presId="urn:microsoft.com/office/officeart/2005/8/layout/vList2"/>
    <dgm:cxn modelId="{78AC0CBB-A4D9-4EA6-B472-64B88323AE17}" type="presParOf" srcId="{2BD98BD9-1E3E-484A-8BA9-6ADAB44CD194}" destId="{31573CBD-F547-4425-917C-6ABE6E28B4FC}" srcOrd="3" destOrd="0" presId="urn:microsoft.com/office/officeart/2005/8/layout/vList2"/>
    <dgm:cxn modelId="{FDF4AC42-7289-4394-BBD7-6110C5FA9A70}" type="presParOf" srcId="{2BD98BD9-1E3E-484A-8BA9-6ADAB44CD194}" destId="{988FDB40-3734-4CC9-9B5E-977A82407F0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38AFB-A28B-40EA-A367-4F31B9CFCA24}">
      <dsp:nvSpPr>
        <dsp:cNvPr id="0" name=""/>
        <dsp:cNvSpPr/>
      </dsp:nvSpPr>
      <dsp:spPr>
        <a:xfrm>
          <a:off x="3104733" y="690869"/>
          <a:ext cx="533370" cy="91440"/>
        </a:xfrm>
        <a:custGeom>
          <a:avLst/>
          <a:gdLst/>
          <a:ahLst/>
          <a:cxnLst/>
          <a:rect l="0" t="0" r="0" b="0"/>
          <a:pathLst>
            <a:path>
              <a:moveTo>
                <a:pt x="0" y="45720"/>
              </a:moveTo>
              <a:lnTo>
                <a:pt x="533370" y="45720"/>
              </a:lnTo>
            </a:path>
          </a:pathLst>
        </a:custGeom>
        <a:noFill/>
        <a:ln w="9525" cap="flat" cmpd="sng" algn="ctr">
          <a:solidFill>
            <a:schemeClr val="accent6">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s-Latn-BA" sz="500" kern="1200"/>
        </a:p>
      </dsp:txBody>
      <dsp:txXfrm>
        <a:off x="3357319" y="733769"/>
        <a:ext cx="28198" cy="5639"/>
      </dsp:txXfrm>
    </dsp:sp>
    <dsp:sp modelId="{35B62CDB-4A2E-4895-B002-60E58447FE81}">
      <dsp:nvSpPr>
        <dsp:cNvPr id="0" name=""/>
        <dsp:cNvSpPr/>
      </dsp:nvSpPr>
      <dsp:spPr>
        <a:xfrm>
          <a:off x="654490" y="976"/>
          <a:ext cx="2452043" cy="1471226"/>
        </a:xfrm>
        <a:prstGeom prst="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bs-Latn-BA" sz="1200" kern="1200" dirty="0"/>
            <a:t>2016. godine </a:t>
          </a:r>
          <a:r>
            <a:rPr lang="bs-Latn-BA" sz="1200" kern="1200" dirty="0" err="1"/>
            <a:t>Ombudsmeni</a:t>
          </a:r>
          <a:r>
            <a:rPr lang="bs-Latn-BA" sz="1200" kern="1200" dirty="0"/>
            <a:t> za ljudska prava u BiH (u saradnji sa UNICEF-om) posjetili su niz ustanova u kojima su smješteni maloljetni prestupnici i izvršili uvid u trenutno stanje. Rezultat posjeta je bio dokument:</a:t>
          </a:r>
        </a:p>
      </dsp:txBody>
      <dsp:txXfrm>
        <a:off x="654490" y="976"/>
        <a:ext cx="2452043" cy="1471226"/>
      </dsp:txXfrm>
    </dsp:sp>
    <dsp:sp modelId="{F8AEE401-E1BA-484A-838E-5B4CF7674962}">
      <dsp:nvSpPr>
        <dsp:cNvPr id="0" name=""/>
        <dsp:cNvSpPr/>
      </dsp:nvSpPr>
      <dsp:spPr>
        <a:xfrm>
          <a:off x="1880512" y="1470402"/>
          <a:ext cx="3016013" cy="533370"/>
        </a:xfrm>
        <a:custGeom>
          <a:avLst/>
          <a:gdLst/>
          <a:ahLst/>
          <a:cxnLst/>
          <a:rect l="0" t="0" r="0" b="0"/>
          <a:pathLst>
            <a:path>
              <a:moveTo>
                <a:pt x="3016013" y="0"/>
              </a:moveTo>
              <a:lnTo>
                <a:pt x="3016013" y="283785"/>
              </a:lnTo>
              <a:lnTo>
                <a:pt x="0" y="283785"/>
              </a:lnTo>
              <a:lnTo>
                <a:pt x="0" y="533370"/>
              </a:lnTo>
            </a:path>
          </a:pathLst>
        </a:custGeom>
        <a:noFill/>
        <a:ln w="9525" cap="flat" cmpd="sng" algn="ctr">
          <a:solidFill>
            <a:schemeClr val="accent6">
              <a:shade val="90000"/>
              <a:hueOff val="-241362"/>
              <a:satOff val="3282"/>
              <a:lumOff val="1386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s-Latn-BA" sz="500" kern="1200"/>
        </a:p>
      </dsp:txBody>
      <dsp:txXfrm>
        <a:off x="3311811" y="1734267"/>
        <a:ext cx="153414" cy="5639"/>
      </dsp:txXfrm>
    </dsp:sp>
    <dsp:sp modelId="{A20A7B60-BE1A-4CA4-A80E-3FB04C99A58C}">
      <dsp:nvSpPr>
        <dsp:cNvPr id="0" name=""/>
        <dsp:cNvSpPr/>
      </dsp:nvSpPr>
      <dsp:spPr>
        <a:xfrm>
          <a:off x="3670504" y="976"/>
          <a:ext cx="2452043" cy="1471226"/>
        </a:xfrm>
        <a:prstGeom prst="rect">
          <a:avLst/>
        </a:prstGeom>
        <a:gradFill rotWithShape="0">
          <a:gsLst>
            <a:gs pos="0">
              <a:schemeClr val="accent6">
                <a:alpha val="90000"/>
                <a:hueOff val="0"/>
                <a:satOff val="0"/>
                <a:lumOff val="0"/>
                <a:alphaOff val="-13333"/>
                <a:shade val="51000"/>
                <a:satMod val="130000"/>
              </a:schemeClr>
            </a:gs>
            <a:gs pos="80000">
              <a:schemeClr val="accent6">
                <a:alpha val="90000"/>
                <a:hueOff val="0"/>
                <a:satOff val="0"/>
                <a:lumOff val="0"/>
                <a:alphaOff val="-13333"/>
                <a:shade val="93000"/>
                <a:satMod val="130000"/>
              </a:schemeClr>
            </a:gs>
            <a:gs pos="100000">
              <a:schemeClr val="accent6">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bs-Latn-BA" sz="1200" b="1" i="1" kern="1200" dirty="0"/>
            <a:t>„Analiza stanja u ustanovama u kojima su smješteni maloljetnici u sukobu sa zakonom u Bosni i Hercegovini“</a:t>
          </a:r>
          <a:endParaRPr lang="bs-Latn-BA" sz="1200" b="1" kern="1200" dirty="0"/>
        </a:p>
      </dsp:txBody>
      <dsp:txXfrm>
        <a:off x="3670504" y="976"/>
        <a:ext cx="2452043" cy="1471226"/>
      </dsp:txXfrm>
    </dsp:sp>
    <dsp:sp modelId="{C48460F9-FEE7-4DB9-87B9-B88D77BB689C}">
      <dsp:nvSpPr>
        <dsp:cNvPr id="0" name=""/>
        <dsp:cNvSpPr/>
      </dsp:nvSpPr>
      <dsp:spPr>
        <a:xfrm>
          <a:off x="3104733" y="2726065"/>
          <a:ext cx="533370" cy="91440"/>
        </a:xfrm>
        <a:custGeom>
          <a:avLst/>
          <a:gdLst/>
          <a:ahLst/>
          <a:cxnLst/>
          <a:rect l="0" t="0" r="0" b="0"/>
          <a:pathLst>
            <a:path>
              <a:moveTo>
                <a:pt x="0" y="45720"/>
              </a:moveTo>
              <a:lnTo>
                <a:pt x="533370" y="45720"/>
              </a:lnTo>
            </a:path>
          </a:pathLst>
        </a:custGeom>
        <a:noFill/>
        <a:ln w="9525" cap="flat" cmpd="sng" algn="ctr">
          <a:solidFill>
            <a:schemeClr val="accent6">
              <a:shade val="90000"/>
              <a:hueOff val="-482724"/>
              <a:satOff val="6563"/>
              <a:lumOff val="2773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s-Latn-BA" sz="500" kern="1200"/>
        </a:p>
      </dsp:txBody>
      <dsp:txXfrm>
        <a:off x="3357319" y="2768965"/>
        <a:ext cx="28198" cy="5639"/>
      </dsp:txXfrm>
    </dsp:sp>
    <dsp:sp modelId="{52689F7A-59D0-4CF6-AFAE-0CE32CCECB5D}">
      <dsp:nvSpPr>
        <dsp:cNvPr id="0" name=""/>
        <dsp:cNvSpPr/>
      </dsp:nvSpPr>
      <dsp:spPr>
        <a:xfrm>
          <a:off x="654490" y="2036172"/>
          <a:ext cx="2452043" cy="1471226"/>
        </a:xfrm>
        <a:prstGeom prst="rect">
          <a:avLst/>
        </a:prstGeom>
        <a:gradFill rotWithShape="0">
          <a:gsLst>
            <a:gs pos="0">
              <a:schemeClr val="accent6">
                <a:alpha val="90000"/>
                <a:hueOff val="0"/>
                <a:satOff val="0"/>
                <a:lumOff val="0"/>
                <a:alphaOff val="-26667"/>
                <a:shade val="51000"/>
                <a:satMod val="130000"/>
              </a:schemeClr>
            </a:gs>
            <a:gs pos="80000">
              <a:schemeClr val="accent6">
                <a:alpha val="90000"/>
                <a:hueOff val="0"/>
                <a:satOff val="0"/>
                <a:lumOff val="0"/>
                <a:alphaOff val="-26667"/>
                <a:shade val="93000"/>
                <a:satMod val="130000"/>
              </a:schemeClr>
            </a:gs>
            <a:gs pos="100000">
              <a:schemeClr val="accent6">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bs-Latn-BA" sz="1300" kern="1200" dirty="0"/>
            <a:t>Nakon toga </a:t>
          </a:r>
          <a:r>
            <a:rPr lang="bs-Latn-BA" sz="1300" kern="1200" dirty="0" err="1"/>
            <a:t>Ombudsmeni</a:t>
          </a:r>
          <a:r>
            <a:rPr lang="bs-Latn-BA" sz="1300" kern="1200" dirty="0"/>
            <a:t> nadziru implementaciju preporuka iz Analize, što rezultira izvještajem pod nazivom:</a:t>
          </a:r>
        </a:p>
      </dsp:txBody>
      <dsp:txXfrm>
        <a:off x="654490" y="2036172"/>
        <a:ext cx="2452043" cy="1471226"/>
      </dsp:txXfrm>
    </dsp:sp>
    <dsp:sp modelId="{1A9618B2-7C3E-44E8-8B32-6CF0929FB84E}">
      <dsp:nvSpPr>
        <dsp:cNvPr id="0" name=""/>
        <dsp:cNvSpPr/>
      </dsp:nvSpPr>
      <dsp:spPr>
        <a:xfrm>
          <a:off x="3670504" y="2036172"/>
          <a:ext cx="2452043" cy="1471226"/>
        </a:xfrm>
        <a:prstGeom prst="rect">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bs-Latn-BA" sz="1300" b="1" i="1" kern="1200" dirty="0"/>
            <a:t>„Izvještaj o realizaciji preporuka iz dokumenta pod nazivom „Analiza stanja u ustanovama u kojima su smješteni maloljetnici u sukobu sa zakonom u Bosni i Hercegovini“</a:t>
          </a:r>
          <a:r>
            <a:rPr lang="bs-Latn-BA" sz="1300" b="1" kern="1200" dirty="0"/>
            <a:t> </a:t>
          </a:r>
          <a:r>
            <a:rPr lang="bs-Latn-BA" sz="1300" b="1" i="1" kern="1200" dirty="0"/>
            <a:t>i ocjena trenutnog stanja“</a:t>
          </a:r>
          <a:endParaRPr lang="bs-Latn-BA" sz="1300" b="1" kern="1200" dirty="0"/>
        </a:p>
      </dsp:txBody>
      <dsp:txXfrm>
        <a:off x="3670504" y="2036172"/>
        <a:ext cx="2452043" cy="1471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2B33E-7C20-47B7-B1C4-641DFEDA9903}">
      <dsp:nvSpPr>
        <dsp:cNvPr id="0" name=""/>
        <dsp:cNvSpPr/>
      </dsp:nvSpPr>
      <dsp:spPr>
        <a:xfrm>
          <a:off x="4518742" y="2426"/>
          <a:ext cx="1084041" cy="1084041"/>
        </a:xfrm>
        <a:prstGeom prst="ellipse">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bs" sz="1000" kern="1200" dirty="0"/>
            <a:t>Međunarodni standardi</a:t>
          </a:r>
          <a:endParaRPr lang="bs-Latn-BA" sz="1000" kern="1200" dirty="0"/>
        </a:p>
      </dsp:txBody>
      <dsp:txXfrm>
        <a:off x="4677496" y="161180"/>
        <a:ext cx="766533" cy="766533"/>
      </dsp:txXfrm>
    </dsp:sp>
    <dsp:sp modelId="{8A5BE3C4-5680-4D4C-9476-B303723F6082}">
      <dsp:nvSpPr>
        <dsp:cNvPr id="0" name=""/>
        <dsp:cNvSpPr/>
      </dsp:nvSpPr>
      <dsp:spPr>
        <a:xfrm>
          <a:off x="4746391" y="1174492"/>
          <a:ext cx="628744" cy="628744"/>
        </a:xfrm>
        <a:prstGeom prst="mathPlus">
          <a:avLst/>
        </a:prstGeom>
        <a:gradFill rotWithShape="0">
          <a:gsLst>
            <a:gs pos="0">
              <a:schemeClr val="accent6">
                <a:shade val="90000"/>
                <a:hueOff val="0"/>
                <a:satOff val="0"/>
                <a:lumOff val="0"/>
                <a:alphaOff val="0"/>
                <a:shade val="51000"/>
                <a:satMod val="130000"/>
              </a:schemeClr>
            </a:gs>
            <a:gs pos="80000">
              <a:schemeClr val="accent6">
                <a:shade val="90000"/>
                <a:hueOff val="0"/>
                <a:satOff val="0"/>
                <a:lumOff val="0"/>
                <a:alphaOff val="0"/>
                <a:shade val="93000"/>
                <a:satMod val="130000"/>
              </a:schemeClr>
            </a:gs>
            <a:gs pos="100000">
              <a:schemeClr val="accent6">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bs-Latn-BA" sz="1000" kern="1200"/>
        </a:p>
      </dsp:txBody>
      <dsp:txXfrm>
        <a:off x="4829731" y="1414924"/>
        <a:ext cx="462064" cy="147880"/>
      </dsp:txXfrm>
    </dsp:sp>
    <dsp:sp modelId="{22E1FE41-A339-484C-8D0D-3C0393A9D4AB}">
      <dsp:nvSpPr>
        <dsp:cNvPr id="0" name=""/>
        <dsp:cNvSpPr/>
      </dsp:nvSpPr>
      <dsp:spPr>
        <a:xfrm>
          <a:off x="4518742" y="1891260"/>
          <a:ext cx="1084041" cy="1084041"/>
        </a:xfrm>
        <a:prstGeom prst="ellipse">
          <a:avLst/>
        </a:prstGeom>
        <a:gradFill rotWithShape="0">
          <a:gsLst>
            <a:gs pos="0">
              <a:schemeClr val="accent6">
                <a:alpha val="90000"/>
                <a:hueOff val="0"/>
                <a:satOff val="0"/>
                <a:lumOff val="0"/>
                <a:alphaOff val="-20000"/>
                <a:shade val="51000"/>
                <a:satMod val="130000"/>
              </a:schemeClr>
            </a:gs>
            <a:gs pos="80000">
              <a:schemeClr val="accent6">
                <a:alpha val="90000"/>
                <a:hueOff val="0"/>
                <a:satOff val="0"/>
                <a:lumOff val="0"/>
                <a:alphaOff val="-20000"/>
                <a:shade val="93000"/>
                <a:satMod val="130000"/>
              </a:schemeClr>
            </a:gs>
            <a:gs pos="100000">
              <a:schemeClr val="accent6">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bs" sz="900" kern="1200" dirty="0"/>
            <a:t>Domaće zakonodavstvo</a:t>
          </a:r>
          <a:endParaRPr lang="bs-Latn-BA" sz="900" kern="1200" dirty="0"/>
        </a:p>
      </dsp:txBody>
      <dsp:txXfrm>
        <a:off x="4677496" y="2050014"/>
        <a:ext cx="766533" cy="766533"/>
      </dsp:txXfrm>
    </dsp:sp>
    <dsp:sp modelId="{396A2E6A-A32D-4446-B7E2-F4C6535BD163}">
      <dsp:nvSpPr>
        <dsp:cNvPr id="0" name=""/>
        <dsp:cNvSpPr/>
      </dsp:nvSpPr>
      <dsp:spPr>
        <a:xfrm rot="10800000">
          <a:off x="4011410" y="1287232"/>
          <a:ext cx="344725" cy="403263"/>
        </a:xfrm>
        <a:prstGeom prst="rightArrow">
          <a:avLst>
            <a:gd name="adj1" fmla="val 60000"/>
            <a:gd name="adj2" fmla="val 50000"/>
          </a:avLst>
        </a:prstGeom>
        <a:gradFill rotWithShape="0">
          <a:gsLst>
            <a:gs pos="0">
              <a:schemeClr val="accent6">
                <a:shade val="90000"/>
                <a:hueOff val="-482724"/>
                <a:satOff val="6563"/>
                <a:lumOff val="27732"/>
                <a:alphaOff val="0"/>
                <a:shade val="51000"/>
                <a:satMod val="130000"/>
              </a:schemeClr>
            </a:gs>
            <a:gs pos="80000">
              <a:schemeClr val="accent6">
                <a:shade val="90000"/>
                <a:hueOff val="-482724"/>
                <a:satOff val="6563"/>
                <a:lumOff val="27732"/>
                <a:alphaOff val="0"/>
                <a:shade val="93000"/>
                <a:satMod val="130000"/>
              </a:schemeClr>
            </a:gs>
            <a:gs pos="100000">
              <a:schemeClr val="accent6">
                <a:shade val="90000"/>
                <a:hueOff val="-482724"/>
                <a:satOff val="6563"/>
                <a:lumOff val="277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bs-Latn-BA" sz="1700" kern="1200"/>
        </a:p>
      </dsp:txBody>
      <dsp:txXfrm rot="10800000">
        <a:off x="4114827" y="1367885"/>
        <a:ext cx="241308" cy="241957"/>
      </dsp:txXfrm>
    </dsp:sp>
    <dsp:sp modelId="{7801B7FD-BACA-47C4-AF35-E2FADFCF915B}">
      <dsp:nvSpPr>
        <dsp:cNvPr id="0" name=""/>
        <dsp:cNvSpPr/>
      </dsp:nvSpPr>
      <dsp:spPr>
        <a:xfrm>
          <a:off x="1700233" y="404822"/>
          <a:ext cx="2168083" cy="2168083"/>
        </a:xfrm>
        <a:prstGeom prst="ellipse">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bs" sz="3700" kern="1200" dirty="0"/>
            <a:t>PRAVNI OKVIR</a:t>
          </a:r>
          <a:endParaRPr lang="bs-Latn-BA" sz="3700" kern="1200" dirty="0"/>
        </a:p>
      </dsp:txBody>
      <dsp:txXfrm>
        <a:off x="2017741" y="722330"/>
        <a:ext cx="1533067" cy="1533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BDE68-7B14-4FE3-975E-717682CC3F77}">
      <dsp:nvSpPr>
        <dsp:cNvPr id="0" name=""/>
        <dsp:cNvSpPr/>
      </dsp:nvSpPr>
      <dsp:spPr>
        <a:xfrm>
          <a:off x="-1601216" y="-249374"/>
          <a:ext cx="1917206" cy="1917206"/>
        </a:xfrm>
        <a:prstGeom prst="blockArc">
          <a:avLst>
            <a:gd name="adj1" fmla="val 18900000"/>
            <a:gd name="adj2" fmla="val 2700000"/>
            <a:gd name="adj3" fmla="val 1127"/>
          </a:avLst>
        </a:prstGeom>
        <a:noFill/>
        <a:ln w="9525" cap="flat"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C2B78A-3DB2-4295-8D76-16324283063E}">
      <dsp:nvSpPr>
        <dsp:cNvPr id="0" name=""/>
        <dsp:cNvSpPr/>
      </dsp:nvSpPr>
      <dsp:spPr>
        <a:xfrm>
          <a:off x="203053" y="141845"/>
          <a:ext cx="7372595" cy="283691"/>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1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Pravila Ujedinjenih nacija o za</a:t>
          </a:r>
          <a:r>
            <a:rPr lang="bs-Latn-BA" sz="1200" kern="1200"/>
            <a:t>štiti</a:t>
          </a:r>
          <a:r>
            <a:rPr lang="en-US" sz="1200" kern="1200"/>
            <a:t> maloljetnika li</a:t>
          </a:r>
          <a:r>
            <a:rPr lang="bs-Latn-BA" sz="1200" kern="1200"/>
            <a:t>šenih slobode </a:t>
          </a:r>
          <a:r>
            <a:rPr lang="en-US" sz="1200" kern="1200"/>
            <a:t>– Havanska pravila</a:t>
          </a:r>
          <a:endParaRPr lang="bs-Latn-BA" sz="1200" kern="1200"/>
        </a:p>
      </dsp:txBody>
      <dsp:txXfrm>
        <a:off x="203053" y="141845"/>
        <a:ext cx="7372595" cy="283691"/>
      </dsp:txXfrm>
    </dsp:sp>
    <dsp:sp modelId="{D80C36B7-7F71-4079-B876-82E0A73EA1BC}">
      <dsp:nvSpPr>
        <dsp:cNvPr id="0" name=""/>
        <dsp:cNvSpPr/>
      </dsp:nvSpPr>
      <dsp:spPr>
        <a:xfrm>
          <a:off x="25746" y="106384"/>
          <a:ext cx="354614" cy="354614"/>
        </a:xfrm>
        <a:prstGeom prst="ellipse">
          <a:avLst/>
        </a:prstGeom>
        <a:solidFill>
          <a:schemeClr val="lt1">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C86D03-D50B-4B4E-952E-F6CAE74FC1A3}">
      <dsp:nvSpPr>
        <dsp:cNvPr id="0" name=""/>
        <dsp:cNvSpPr/>
      </dsp:nvSpPr>
      <dsp:spPr>
        <a:xfrm>
          <a:off x="306175" y="567382"/>
          <a:ext cx="7269473" cy="283691"/>
        </a:xfrm>
        <a:prstGeom prst="rect">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180" tIns="30480" rIns="30480" bIns="30480" numCol="1" spcCol="1270" anchor="ctr" anchorCtr="0">
          <a:noAutofit/>
        </a:bodyPr>
        <a:lstStyle/>
        <a:p>
          <a:pPr marL="0" lvl="0" indent="0" algn="l" defTabSz="533400">
            <a:lnSpc>
              <a:spcPct val="90000"/>
            </a:lnSpc>
            <a:spcBef>
              <a:spcPct val="0"/>
            </a:spcBef>
            <a:spcAft>
              <a:spcPct val="35000"/>
            </a:spcAft>
            <a:buNone/>
          </a:pPr>
          <a:r>
            <a:rPr lang="bs-Latn-BA" sz="1200" kern="1200"/>
            <a:t>Smjernice Ujedinjenih nacija za prevenciju maloljetničke prevencije </a:t>
          </a:r>
          <a:r>
            <a:rPr lang="en-US" sz="1200" kern="1200"/>
            <a:t>– Rijadske smjernice </a:t>
          </a:r>
          <a:endParaRPr lang="bs-Latn-BA" sz="1200" kern="1200"/>
        </a:p>
      </dsp:txBody>
      <dsp:txXfrm>
        <a:off x="306175" y="567382"/>
        <a:ext cx="7269473" cy="283691"/>
      </dsp:txXfrm>
    </dsp:sp>
    <dsp:sp modelId="{87020589-F6A9-4BDF-A09E-FE59F2CEF055}">
      <dsp:nvSpPr>
        <dsp:cNvPr id="0" name=""/>
        <dsp:cNvSpPr/>
      </dsp:nvSpPr>
      <dsp:spPr>
        <a:xfrm>
          <a:off x="128868" y="531921"/>
          <a:ext cx="354614" cy="354614"/>
        </a:xfrm>
        <a:prstGeom prst="ellipse">
          <a:avLst/>
        </a:prstGeom>
        <a:solidFill>
          <a:schemeClr val="lt1">
            <a:hueOff val="0"/>
            <a:satOff val="0"/>
            <a:lumOff val="0"/>
            <a:alphaOff val="0"/>
          </a:schemeClr>
        </a:solidFill>
        <a:ln w="9525" cap="flat" cmpd="sng" algn="ctr">
          <a:solidFill>
            <a:schemeClr val="accent1">
              <a:shade val="80000"/>
              <a:hueOff val="153123"/>
              <a:satOff val="-2196"/>
              <a:lumOff val="12807"/>
              <a:alphaOff val="0"/>
            </a:schemeClr>
          </a:solidFill>
          <a:prstDash val="solid"/>
        </a:ln>
        <a:effectLst/>
      </dsp:spPr>
      <dsp:style>
        <a:lnRef idx="1">
          <a:scrgbClr r="0" g="0" b="0"/>
        </a:lnRef>
        <a:fillRef idx="1">
          <a:scrgbClr r="0" g="0" b="0"/>
        </a:fillRef>
        <a:effectRef idx="0">
          <a:scrgbClr r="0" g="0" b="0"/>
        </a:effectRef>
        <a:fontRef idx="minor"/>
      </dsp:style>
    </dsp:sp>
    <dsp:sp modelId="{1E068644-556E-4037-B08F-8145C5117778}">
      <dsp:nvSpPr>
        <dsp:cNvPr id="0" name=""/>
        <dsp:cNvSpPr/>
      </dsp:nvSpPr>
      <dsp:spPr>
        <a:xfrm>
          <a:off x="203053" y="992919"/>
          <a:ext cx="7372595" cy="283691"/>
        </a:xfrm>
        <a:prstGeom prst="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1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Standardna minimalna prava Ujedinjenih nacija za alterativne mjere institucionalnog tretmana – Tokijska pravila</a:t>
          </a:r>
          <a:endParaRPr lang="bs-Latn-BA" sz="1200" kern="1200"/>
        </a:p>
      </dsp:txBody>
      <dsp:txXfrm>
        <a:off x="203053" y="992919"/>
        <a:ext cx="7372595" cy="283691"/>
      </dsp:txXfrm>
    </dsp:sp>
    <dsp:sp modelId="{054C3933-0891-4CA2-B28E-28A7FAB92E1B}">
      <dsp:nvSpPr>
        <dsp:cNvPr id="0" name=""/>
        <dsp:cNvSpPr/>
      </dsp:nvSpPr>
      <dsp:spPr>
        <a:xfrm>
          <a:off x="25746" y="957458"/>
          <a:ext cx="354614" cy="354614"/>
        </a:xfrm>
        <a:prstGeom prst="ellipse">
          <a:avLst/>
        </a:prstGeom>
        <a:solidFill>
          <a:schemeClr val="lt1">
            <a:hueOff val="0"/>
            <a:satOff val="0"/>
            <a:lumOff val="0"/>
            <a:alphaOff val="0"/>
          </a:schemeClr>
        </a:solidFill>
        <a:ln w="9525" cap="flat" cmpd="sng" algn="ctr">
          <a:solidFill>
            <a:schemeClr val="accent1">
              <a:shade val="80000"/>
              <a:hueOff val="306246"/>
              <a:satOff val="-4392"/>
              <a:lumOff val="25615"/>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A745A-0CA3-48F6-B1E1-2CB69C59E262}">
      <dsp:nvSpPr>
        <dsp:cNvPr id="0" name=""/>
        <dsp:cNvSpPr/>
      </dsp:nvSpPr>
      <dsp:spPr>
        <a:xfrm>
          <a:off x="1034038" y="329025"/>
          <a:ext cx="1935376" cy="1586563"/>
        </a:xfrm>
        <a:prstGeom prst="ellipse">
          <a:avLst/>
        </a:prstGeom>
        <a:gradFill rotWithShape="0">
          <a:gsLst>
            <a:gs pos="0">
              <a:schemeClr val="accent1">
                <a:shade val="80000"/>
                <a:alpha val="50000"/>
                <a:hueOff val="0"/>
                <a:satOff val="0"/>
                <a:lumOff val="0"/>
                <a:alphaOff val="0"/>
                <a:shade val="51000"/>
                <a:satMod val="130000"/>
              </a:schemeClr>
            </a:gs>
            <a:gs pos="80000">
              <a:schemeClr val="accent1">
                <a:shade val="80000"/>
                <a:alpha val="50000"/>
                <a:hueOff val="0"/>
                <a:satOff val="0"/>
                <a:lumOff val="0"/>
                <a:alphaOff val="0"/>
                <a:shade val="93000"/>
                <a:satMod val="130000"/>
              </a:schemeClr>
            </a:gs>
            <a:gs pos="100000">
              <a:schemeClr val="accent1">
                <a:shade val="80000"/>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bs" sz="1000" kern="1200" dirty="0"/>
        </a:p>
        <a:p>
          <a:pPr marL="0" lvl="0" indent="0" algn="ctr" defTabSz="444500">
            <a:lnSpc>
              <a:spcPct val="90000"/>
            </a:lnSpc>
            <a:spcBef>
              <a:spcPct val="0"/>
            </a:spcBef>
            <a:spcAft>
              <a:spcPct val="35000"/>
            </a:spcAft>
            <a:buNone/>
          </a:pPr>
          <a:r>
            <a:rPr lang="hr-BA" sz="1000" kern="1200" dirty="0"/>
            <a:t>U cilju što učinkovitijeg ostvarenja registrovane djelatnosti, ustanova je organizovana u tri organizacijske jedinice, od kojih se dvije direktno odnose na rad s korisnicima, a to su:</a:t>
          </a:r>
          <a:endParaRPr lang="bs-Latn-BA" sz="1000" kern="1200" dirty="0"/>
        </a:p>
      </dsp:txBody>
      <dsp:txXfrm>
        <a:off x="1292088" y="606674"/>
        <a:ext cx="1419276" cy="713953"/>
      </dsp:txXfrm>
    </dsp:sp>
    <dsp:sp modelId="{B47B742C-14D5-494F-837C-01BE31D7F9B4}">
      <dsp:nvSpPr>
        <dsp:cNvPr id="0" name=""/>
        <dsp:cNvSpPr/>
      </dsp:nvSpPr>
      <dsp:spPr>
        <a:xfrm>
          <a:off x="1958632" y="1672757"/>
          <a:ext cx="1482885" cy="1318320"/>
        </a:xfrm>
        <a:prstGeom prst="ellipse">
          <a:avLst/>
        </a:prstGeom>
        <a:gradFill rotWithShape="0">
          <a:gsLst>
            <a:gs pos="0">
              <a:schemeClr val="accent1">
                <a:shade val="80000"/>
                <a:alpha val="50000"/>
                <a:hueOff val="153123"/>
                <a:satOff val="-2196"/>
                <a:lumOff val="12807"/>
                <a:alphaOff val="0"/>
                <a:shade val="51000"/>
                <a:satMod val="130000"/>
              </a:schemeClr>
            </a:gs>
            <a:gs pos="80000">
              <a:schemeClr val="accent1">
                <a:shade val="80000"/>
                <a:alpha val="50000"/>
                <a:hueOff val="153123"/>
                <a:satOff val="-2196"/>
                <a:lumOff val="12807"/>
                <a:alphaOff val="0"/>
                <a:shade val="93000"/>
                <a:satMod val="130000"/>
              </a:schemeClr>
            </a:gs>
            <a:gs pos="100000">
              <a:schemeClr val="accent1">
                <a:shade val="80000"/>
                <a:alpha val="50000"/>
                <a:hueOff val="153123"/>
                <a:satOff val="-2196"/>
                <a:lumOff val="12807"/>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hr-BA" sz="1200" b="1" kern="1200" dirty="0"/>
            <a:t>Služba za zbrinjavanje djece u stanju potrebe</a:t>
          </a:r>
          <a:endParaRPr lang="bs-Latn-BA" sz="1200" b="1" kern="1200" dirty="0"/>
        </a:p>
      </dsp:txBody>
      <dsp:txXfrm>
        <a:off x="2412148" y="2013323"/>
        <a:ext cx="889731" cy="725076"/>
      </dsp:txXfrm>
    </dsp:sp>
    <dsp:sp modelId="{9C7F6CA7-3D0B-40FF-97B7-00976A35BF46}">
      <dsp:nvSpPr>
        <dsp:cNvPr id="0" name=""/>
        <dsp:cNvSpPr/>
      </dsp:nvSpPr>
      <dsp:spPr>
        <a:xfrm>
          <a:off x="597081" y="1660787"/>
          <a:ext cx="1412592" cy="1342261"/>
        </a:xfrm>
        <a:prstGeom prst="ellipse">
          <a:avLst/>
        </a:prstGeom>
        <a:gradFill rotWithShape="0">
          <a:gsLst>
            <a:gs pos="0">
              <a:schemeClr val="accent1">
                <a:shade val="80000"/>
                <a:alpha val="50000"/>
                <a:hueOff val="306246"/>
                <a:satOff val="-4392"/>
                <a:lumOff val="25615"/>
                <a:alphaOff val="0"/>
                <a:shade val="51000"/>
                <a:satMod val="130000"/>
              </a:schemeClr>
            </a:gs>
            <a:gs pos="80000">
              <a:schemeClr val="accent1">
                <a:shade val="80000"/>
                <a:alpha val="50000"/>
                <a:hueOff val="306246"/>
                <a:satOff val="-4392"/>
                <a:lumOff val="25615"/>
                <a:alphaOff val="0"/>
                <a:shade val="93000"/>
                <a:satMod val="130000"/>
              </a:schemeClr>
            </a:gs>
            <a:gs pos="100000">
              <a:schemeClr val="accent1">
                <a:shade val="80000"/>
                <a:alpha val="50000"/>
                <a:hueOff val="306246"/>
                <a:satOff val="-4392"/>
                <a:lumOff val="2561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bs" sz="1200" b="1" kern="1200" dirty="0">
              <a:latin typeface="+mn-lt"/>
              <a:cs typeface="Times New Roman" pitchFamily="18" charset="0"/>
            </a:rPr>
            <a:t>Služba za   izvršenje sudskih mjera</a:t>
          </a:r>
          <a:endParaRPr lang="bs-Latn-BA" sz="1200" b="1" kern="1200" dirty="0">
            <a:latin typeface="+mn-lt"/>
            <a:cs typeface="Times New Roman" pitchFamily="18" charset="0"/>
          </a:endParaRPr>
        </a:p>
      </dsp:txBody>
      <dsp:txXfrm>
        <a:off x="730100" y="2007538"/>
        <a:ext cx="847555" cy="7382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D6580-455C-4715-8715-F7EFECF5B9C4}">
      <dsp:nvSpPr>
        <dsp:cNvPr id="0" name=""/>
        <dsp:cNvSpPr/>
      </dsp:nvSpPr>
      <dsp:spPr>
        <a:xfrm>
          <a:off x="1898256" y="956859"/>
          <a:ext cx="2100215" cy="1808629"/>
        </a:xfrm>
        <a:prstGeom prst="hexagon">
          <a:avLst>
            <a:gd name="adj" fmla="val 25000"/>
            <a:gd name="vf" fmla="val 115470"/>
          </a:avLst>
        </a:prstGeom>
        <a:gradFill rotWithShape="0">
          <a:gsLst>
            <a:gs pos="0">
              <a:schemeClr val="accent6">
                <a:alpha val="90000"/>
                <a:hueOff val="0"/>
                <a:satOff val="0"/>
                <a:lumOff val="0"/>
                <a:alphaOff val="0"/>
                <a:tint val="50000"/>
                <a:satMod val="300000"/>
              </a:schemeClr>
            </a:gs>
            <a:gs pos="35000">
              <a:schemeClr val="accent6">
                <a:alpha val="90000"/>
                <a:hueOff val="0"/>
                <a:satOff val="0"/>
                <a:lumOff val="0"/>
                <a:alphaOff val="0"/>
                <a:tint val="37000"/>
                <a:satMod val="300000"/>
              </a:schemeClr>
            </a:gs>
            <a:gs pos="100000">
              <a:schemeClr val="accent6">
                <a:alpha val="90000"/>
                <a:hueOff val="0"/>
                <a:satOff val="0"/>
                <a:lumOff val="0"/>
                <a:alphaOff val="0"/>
                <a:tint val="15000"/>
                <a:satMod val="350000"/>
              </a:schemeClr>
            </a:gs>
          </a:gsLst>
          <a:lin ang="16200000" scaled="1"/>
        </a:gradFill>
        <a:ln w="9525" cap="flat" cmpd="sng" algn="ctr">
          <a:solidFill>
            <a:schemeClr val="accent6">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bs-Latn-BA" sz="1400" b="1" kern="1200" dirty="0">
              <a:latin typeface="+mn-lt"/>
              <a:cs typeface="Times New Roman" pitchFamily="18" charset="0"/>
            </a:rPr>
            <a:t>Zgrada KJU „ Odgojnog centara Sarajevo „                                                                                                                       </a:t>
          </a:r>
        </a:p>
      </dsp:txBody>
      <dsp:txXfrm>
        <a:off x="2223993" y="1237372"/>
        <a:ext cx="1448741" cy="1247603"/>
      </dsp:txXfrm>
    </dsp:sp>
    <dsp:sp modelId="{9FE1E32B-D6C4-4336-9C07-35318E0CED5F}">
      <dsp:nvSpPr>
        <dsp:cNvPr id="0" name=""/>
        <dsp:cNvSpPr/>
      </dsp:nvSpPr>
      <dsp:spPr>
        <a:xfrm>
          <a:off x="1946973" y="1755532"/>
          <a:ext cx="245121" cy="211559"/>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68DF50-9F91-4BB5-9AD2-AFCBF402898D}">
      <dsp:nvSpPr>
        <dsp:cNvPr id="0" name=""/>
        <dsp:cNvSpPr/>
      </dsp:nvSpPr>
      <dsp:spPr>
        <a:xfrm>
          <a:off x="162461" y="0"/>
          <a:ext cx="2097530" cy="180807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9525"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FDC01E3-9512-4503-B204-C9F7C5EFCBEC}">
      <dsp:nvSpPr>
        <dsp:cNvPr id="0" name=""/>
        <dsp:cNvSpPr/>
      </dsp:nvSpPr>
      <dsp:spPr>
        <a:xfrm>
          <a:off x="1582552" y="1557799"/>
          <a:ext cx="245121" cy="211559"/>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D0C22-B8F7-4817-97F4-809606E9058E}">
      <dsp:nvSpPr>
        <dsp:cNvPr id="0" name=""/>
        <dsp:cNvSpPr/>
      </dsp:nvSpPr>
      <dsp:spPr>
        <a:xfrm>
          <a:off x="827" y="0"/>
          <a:ext cx="1694410" cy="91440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bs-Latn-BA" sz="1200" kern="1200" dirty="0">
              <a:latin typeface="Times New Roman" pitchFamily="18" charset="0"/>
              <a:cs typeface="Times New Roman" pitchFamily="18" charset="0"/>
            </a:rPr>
            <a:t>Neke od raznih aktivosti koje obezbjeđuje Centar. </a:t>
          </a:r>
        </a:p>
      </dsp:txBody>
      <dsp:txXfrm>
        <a:off x="45464" y="44637"/>
        <a:ext cx="1605136" cy="8251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3A236-56F4-4A4C-A72D-0ED13F7612A4}">
      <dsp:nvSpPr>
        <dsp:cNvPr id="0" name=""/>
        <dsp:cNvSpPr/>
      </dsp:nvSpPr>
      <dsp:spPr>
        <a:xfrm>
          <a:off x="-2323298" y="-361088"/>
          <a:ext cx="2790136" cy="2790136"/>
        </a:xfrm>
        <a:prstGeom prst="blockArc">
          <a:avLst>
            <a:gd name="adj1" fmla="val 18900000"/>
            <a:gd name="adj2" fmla="val 2700000"/>
            <a:gd name="adj3" fmla="val 774"/>
          </a:avLst>
        </a:prstGeom>
        <a:noFill/>
        <a:ln w="254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BA8657A-6CD0-4201-8D9C-3C413E09E310}">
      <dsp:nvSpPr>
        <dsp:cNvPr id="0" name=""/>
        <dsp:cNvSpPr/>
      </dsp:nvSpPr>
      <dsp:spPr>
        <a:xfrm>
          <a:off x="380142" y="295428"/>
          <a:ext cx="4651443" cy="590774"/>
        </a:xfrm>
        <a:prstGeom prst="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8927" tIns="30480" rIns="30480" bIns="30480" numCol="1" spcCol="1270" anchor="ctr" anchorCtr="0">
          <a:noAutofit/>
        </a:bodyPr>
        <a:lstStyle/>
        <a:p>
          <a:pPr marL="0" lvl="0" indent="0" algn="l" defTabSz="533400">
            <a:lnSpc>
              <a:spcPct val="90000"/>
            </a:lnSpc>
            <a:spcBef>
              <a:spcPct val="0"/>
            </a:spcBef>
            <a:spcAft>
              <a:spcPct val="35000"/>
            </a:spcAft>
            <a:buNone/>
          </a:pPr>
          <a:r>
            <a:rPr lang="bs" sz="1200" kern="1200" dirty="0">
              <a:solidFill>
                <a:schemeClr val="tx1"/>
              </a:solidFill>
            </a:rPr>
            <a:t>Da </a:t>
          </a:r>
          <a:r>
            <a:rPr lang="hr-HR" sz="1200" kern="1200" dirty="0">
              <a:solidFill>
                <a:schemeClr val="tx1"/>
              </a:solidFill>
            </a:rPr>
            <a:t>iznađu finansijska sredstva i obezbijede saglasnosti za izgradnju vanjskih stepenica, te osposobe pristup ustanovi za osobe sa invaliditetom.    </a:t>
          </a:r>
          <a:endParaRPr lang="bs-Latn-BA" sz="1200" kern="1200" dirty="0">
            <a:solidFill>
              <a:schemeClr val="tx1"/>
            </a:solidFill>
          </a:endParaRPr>
        </a:p>
      </dsp:txBody>
      <dsp:txXfrm>
        <a:off x="380142" y="295428"/>
        <a:ext cx="4651443" cy="590774"/>
      </dsp:txXfrm>
    </dsp:sp>
    <dsp:sp modelId="{7314B96A-C7BE-4382-8B80-129B6DA937C2}">
      <dsp:nvSpPr>
        <dsp:cNvPr id="0" name=""/>
        <dsp:cNvSpPr/>
      </dsp:nvSpPr>
      <dsp:spPr>
        <a:xfrm>
          <a:off x="10908" y="221581"/>
          <a:ext cx="738468" cy="738468"/>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36E85FB-D2D2-4B23-8BAE-69C7918BBECE}">
      <dsp:nvSpPr>
        <dsp:cNvPr id="0" name=""/>
        <dsp:cNvSpPr/>
      </dsp:nvSpPr>
      <dsp:spPr>
        <a:xfrm>
          <a:off x="380142" y="1181755"/>
          <a:ext cx="4651443" cy="590774"/>
        </a:xfrm>
        <a:prstGeom prst="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8927" tIns="30480" rIns="30480" bIns="30480" numCol="1" spcCol="1270" anchor="ctr" anchorCtr="0">
          <a:noAutofit/>
        </a:bodyPr>
        <a:lstStyle/>
        <a:p>
          <a:pPr marL="0" lvl="0" indent="0" algn="l" defTabSz="533400">
            <a:lnSpc>
              <a:spcPct val="90000"/>
            </a:lnSpc>
            <a:spcBef>
              <a:spcPct val="0"/>
            </a:spcBef>
            <a:spcAft>
              <a:spcPct val="35000"/>
            </a:spcAft>
            <a:buNone/>
          </a:pPr>
          <a:r>
            <a:rPr lang="bs" sz="1200" kern="1200" dirty="0">
              <a:solidFill>
                <a:schemeClr val="tx1"/>
              </a:solidFill>
            </a:rPr>
            <a:t>Da os</a:t>
          </a:r>
          <a:r>
            <a:rPr lang="hr-HR" sz="1200" kern="1200" dirty="0">
              <a:solidFill>
                <a:schemeClr val="tx1"/>
              </a:solidFill>
            </a:rPr>
            <a:t>posobe pristup ustanovi za osobe sa invaliditetom.    </a:t>
          </a:r>
          <a:endParaRPr lang="bs-Latn-BA" sz="1200" kern="1200" dirty="0">
            <a:solidFill>
              <a:schemeClr val="tx1"/>
            </a:solidFill>
          </a:endParaRPr>
        </a:p>
      </dsp:txBody>
      <dsp:txXfrm>
        <a:off x="380142" y="1181755"/>
        <a:ext cx="4651443" cy="590774"/>
      </dsp:txXfrm>
    </dsp:sp>
    <dsp:sp modelId="{4DB75055-D591-4578-B4DD-723954BFB883}">
      <dsp:nvSpPr>
        <dsp:cNvPr id="0" name=""/>
        <dsp:cNvSpPr/>
      </dsp:nvSpPr>
      <dsp:spPr>
        <a:xfrm>
          <a:off x="10908" y="1107909"/>
          <a:ext cx="738468" cy="738468"/>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626DF-32E4-467A-B0F9-FF788A769B27}">
      <dsp:nvSpPr>
        <dsp:cNvPr id="0" name=""/>
        <dsp:cNvSpPr/>
      </dsp:nvSpPr>
      <dsp:spPr>
        <a:xfrm>
          <a:off x="0" y="1864"/>
          <a:ext cx="4187611" cy="1220986"/>
        </a:xfrm>
        <a:prstGeom prst="roundRect">
          <a:avLst>
            <a:gd name="adj" fmla="val 10000"/>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bs-Latn-BA" sz="1200" b="1" kern="1200" dirty="0">
              <a:solidFill>
                <a:schemeClr val="accent2">
                  <a:lumMod val="50000"/>
                </a:schemeClr>
              </a:solidFill>
            </a:rPr>
            <a:t>KAZNENO - POPRAVNI ZAVOD SARAJEVO</a:t>
          </a:r>
        </a:p>
        <a:p>
          <a:pPr marL="0" lvl="0" indent="0" algn="ctr" defTabSz="533400" rtl="0">
            <a:lnSpc>
              <a:spcPct val="90000"/>
            </a:lnSpc>
            <a:spcBef>
              <a:spcPct val="0"/>
            </a:spcBef>
            <a:spcAft>
              <a:spcPct val="35000"/>
            </a:spcAft>
            <a:buNone/>
          </a:pPr>
          <a:r>
            <a:rPr lang="bs-Latn-BA" sz="1200" kern="1200" dirty="0"/>
            <a:t>K</a:t>
          </a:r>
          <a:r>
            <a:rPr lang="hr-HR" sz="1200" kern="1200" dirty="0"/>
            <a:t>azneno-popravni zavod Sarajevo je </a:t>
          </a:r>
          <a:r>
            <a:rPr lang="hr-HR" sz="1200" b="1" kern="1200" dirty="0"/>
            <a:t>ustanova poluotvorenog tipa</a:t>
          </a:r>
          <a:r>
            <a:rPr lang="hr-HR" sz="1200" kern="1200" dirty="0"/>
            <a:t> </a:t>
          </a:r>
          <a:r>
            <a:rPr lang="hr-HR" sz="1200" u="sng" kern="1200" dirty="0"/>
            <a:t>u okviru kojeg se nalazi Pritvorska jedinica</a:t>
          </a:r>
          <a:r>
            <a:rPr lang="hr-HR" sz="1200" kern="1200" dirty="0"/>
            <a:t>. Kapacitet Pritvorske jedinice je 88 lica, a već duži vremenski period u ovoj ustanovi je smješten broj pritvorenika koji premašuje navedeni kapacitet. </a:t>
          </a:r>
          <a:endParaRPr lang="bs-Latn-BA" sz="1200" kern="1200" dirty="0"/>
        </a:p>
      </dsp:txBody>
      <dsp:txXfrm>
        <a:off x="35761" y="37625"/>
        <a:ext cx="4116089" cy="1149464"/>
      </dsp:txXfrm>
    </dsp:sp>
    <dsp:sp modelId="{50EB65E2-041E-4149-9668-D40CA1DD41A9}">
      <dsp:nvSpPr>
        <dsp:cNvPr id="0" name=""/>
        <dsp:cNvSpPr/>
      </dsp:nvSpPr>
      <dsp:spPr>
        <a:xfrm rot="5400000">
          <a:off x="1864870" y="1253376"/>
          <a:ext cx="457869" cy="549443"/>
        </a:xfrm>
        <a:prstGeom prst="rightArrow">
          <a:avLst>
            <a:gd name="adj1" fmla="val 60000"/>
            <a:gd name="adj2" fmla="val 50000"/>
          </a:avLst>
        </a:prstGeom>
        <a:gradFill rotWithShape="0">
          <a:gsLst>
            <a:gs pos="0">
              <a:schemeClr val="accent6">
                <a:shade val="90000"/>
                <a:hueOff val="0"/>
                <a:satOff val="0"/>
                <a:lumOff val="0"/>
                <a:alphaOff val="0"/>
                <a:shade val="51000"/>
                <a:satMod val="130000"/>
              </a:schemeClr>
            </a:gs>
            <a:gs pos="80000">
              <a:schemeClr val="accent6">
                <a:shade val="90000"/>
                <a:hueOff val="0"/>
                <a:satOff val="0"/>
                <a:lumOff val="0"/>
                <a:alphaOff val="0"/>
                <a:shade val="93000"/>
                <a:satMod val="130000"/>
              </a:schemeClr>
            </a:gs>
            <a:gs pos="100000">
              <a:schemeClr val="accent6">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bs-Latn-BA" sz="1100" kern="1200"/>
        </a:p>
      </dsp:txBody>
      <dsp:txXfrm rot="-5400000">
        <a:off x="1928973" y="1299163"/>
        <a:ext cx="329665" cy="320508"/>
      </dsp:txXfrm>
    </dsp:sp>
    <dsp:sp modelId="{2957447A-462F-4518-9443-DE14077F1C1F}">
      <dsp:nvSpPr>
        <dsp:cNvPr id="0" name=""/>
        <dsp:cNvSpPr/>
      </dsp:nvSpPr>
      <dsp:spPr>
        <a:xfrm>
          <a:off x="0" y="1833344"/>
          <a:ext cx="4187611" cy="1220986"/>
        </a:xfrm>
        <a:prstGeom prst="roundRect">
          <a:avLst>
            <a:gd name="adj" fmla="val 10000"/>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hr-BA" sz="1400" kern="1200" dirty="0"/>
            <a:t>Bez obzira na manje pomake u pogledu uslova smještaja, Ombudsmeni konstatuju </a:t>
          </a:r>
          <a:r>
            <a:rPr lang="hr-BA" sz="1400" b="0" u="sng" kern="1200" dirty="0"/>
            <a:t>da smještajni  uslovi za maloljetnike u pritvorskoj jedinici ne ispunjavaju niti minimum standarda koje propisuju domaći zakoni i medunarodni dokumenti.</a:t>
          </a:r>
          <a:endParaRPr lang="bs-Latn-BA" sz="1400" b="0" u="sng" kern="1200" dirty="0"/>
        </a:p>
      </dsp:txBody>
      <dsp:txXfrm>
        <a:off x="35761" y="1869105"/>
        <a:ext cx="4116089" cy="11494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0D6C5-C2BB-4D9F-9C47-BB16BE4F7CDE}">
      <dsp:nvSpPr>
        <dsp:cNvPr id="0" name=""/>
        <dsp:cNvSpPr/>
      </dsp:nvSpPr>
      <dsp:spPr>
        <a:xfrm>
          <a:off x="0" y="320461"/>
          <a:ext cx="4504174" cy="1043786"/>
        </a:xfrm>
        <a:prstGeom prst="roundRect">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s-Latn-BA" sz="1200" b="1" kern="1200" dirty="0" err="1">
              <a:solidFill>
                <a:srgbClr val="273113"/>
              </a:solidFill>
            </a:rPr>
            <a:t>Ombudsmeni</a:t>
          </a:r>
          <a:r>
            <a:rPr lang="bs-Latn-BA" sz="1200" b="1" kern="1200" dirty="0">
              <a:solidFill>
                <a:srgbClr val="273113"/>
              </a:solidFill>
            </a:rPr>
            <a:t> su ukazali na potrebu </a:t>
          </a:r>
          <a:r>
            <a:rPr lang="bs-Latn-BA" sz="1200" b="1" kern="1200" dirty="0" err="1">
              <a:solidFill>
                <a:srgbClr val="273113"/>
              </a:solidFill>
            </a:rPr>
            <a:t>izmještaja</a:t>
          </a:r>
          <a:r>
            <a:rPr lang="bs-Latn-BA" sz="1200" b="1" kern="1200" dirty="0">
              <a:solidFill>
                <a:srgbClr val="273113"/>
              </a:solidFill>
            </a:rPr>
            <a:t> ove </a:t>
          </a:r>
          <a:r>
            <a:rPr lang="bs-Latn-BA" sz="1200" b="1" kern="1200" dirty="0" err="1">
              <a:solidFill>
                <a:srgbClr val="273113"/>
              </a:solidFill>
            </a:rPr>
            <a:t>ustanov</a:t>
          </a:r>
          <a:r>
            <a:rPr lang="bs" sz="1200" b="1" kern="1200" dirty="0">
              <a:solidFill>
                <a:srgbClr val="273113"/>
              </a:solidFill>
            </a:rPr>
            <a:t>e</a:t>
          </a:r>
          <a:r>
            <a:rPr lang="bs-Latn-BA" sz="1200" b="1" kern="1200" dirty="0">
              <a:solidFill>
                <a:srgbClr val="273113"/>
              </a:solidFill>
            </a:rPr>
            <a:t> iz Kazneno-popravnog zavoda Banja Luka, ali iz Zavoda navode da će maloljetnici morati ostati u sklopu ove ustanove još neodređeni broj godina, čak i uz uložene napore ustanove da se ovaj problem riješi, </a:t>
          </a:r>
        </a:p>
      </dsp:txBody>
      <dsp:txXfrm>
        <a:off x="50953" y="371414"/>
        <a:ext cx="4402268" cy="941880"/>
      </dsp:txXfrm>
    </dsp:sp>
    <dsp:sp modelId="{5F0DC3CB-BFDB-46BB-8479-E1BDAE278DEE}">
      <dsp:nvSpPr>
        <dsp:cNvPr id="0" name=""/>
        <dsp:cNvSpPr/>
      </dsp:nvSpPr>
      <dsp:spPr>
        <a:xfrm>
          <a:off x="0" y="1398807"/>
          <a:ext cx="4504174" cy="1043786"/>
        </a:xfrm>
        <a:prstGeom prst="roundRect">
          <a:avLst/>
        </a:prstGeom>
        <a:gradFill rotWithShape="0">
          <a:gsLst>
            <a:gs pos="0">
              <a:schemeClr val="accent3">
                <a:alpha val="90000"/>
                <a:hueOff val="0"/>
                <a:satOff val="0"/>
                <a:lumOff val="0"/>
                <a:alphaOff val="-20000"/>
                <a:shade val="51000"/>
                <a:satMod val="130000"/>
              </a:schemeClr>
            </a:gs>
            <a:gs pos="80000">
              <a:schemeClr val="accent3">
                <a:alpha val="90000"/>
                <a:hueOff val="0"/>
                <a:satOff val="0"/>
                <a:lumOff val="0"/>
                <a:alphaOff val="-20000"/>
                <a:shade val="93000"/>
                <a:satMod val="130000"/>
              </a:schemeClr>
            </a:gs>
            <a:gs pos="100000">
              <a:schemeClr val="accent3">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s" sz="1200" b="1" kern="1200" dirty="0">
              <a:solidFill>
                <a:srgbClr val="273113"/>
              </a:solidFill>
            </a:rPr>
            <a:t>Ovo odjeljenje je predviđeno za 16 maloljetnika. </a:t>
          </a:r>
          <a:r>
            <a:rPr lang="bs-Latn-BA" sz="1200" b="1" kern="1200" dirty="0">
              <a:solidFill>
                <a:srgbClr val="273113"/>
              </a:solidFill>
            </a:rPr>
            <a:t>Vanjski dio objekta je obložen žicom, a na prozorima se nalaze rešetke, što predstavlja nedostatak u pogledu smještaja maloljetnika, te ostavlja snažan utjecaj na svrhu koja se želi postići tretmanom,</a:t>
          </a:r>
        </a:p>
      </dsp:txBody>
      <dsp:txXfrm>
        <a:off x="50953" y="1449760"/>
        <a:ext cx="4402268" cy="941880"/>
      </dsp:txXfrm>
    </dsp:sp>
    <dsp:sp modelId="{988FDB40-3734-4CC9-9B5E-977A82407F00}">
      <dsp:nvSpPr>
        <dsp:cNvPr id="0" name=""/>
        <dsp:cNvSpPr/>
      </dsp:nvSpPr>
      <dsp:spPr>
        <a:xfrm>
          <a:off x="0" y="2477153"/>
          <a:ext cx="4504174" cy="1043786"/>
        </a:xfrm>
        <a:prstGeom prst="roundRect">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bs-Latn-BA" sz="1200" b="1" kern="1200" dirty="0">
              <a:solidFill>
                <a:srgbClr val="273113"/>
              </a:solidFill>
            </a:rPr>
            <a:t>Iz razgovora sa maloljetnicima zaključeno je da su djelimično zadovoljni sa ishranom, ali navode da su im omogućene brojne sportske aktivnost, izleti, sekcije, biblioteka i druge zanimljivosti, te da imaju kontakt sa vanjskim svijetom putem posjeta, telefonskih razgovora, ali i omogućeno im je korištenje računara i televizora </a:t>
          </a:r>
        </a:p>
      </dsp:txBody>
      <dsp:txXfrm>
        <a:off x="50953" y="2528106"/>
        <a:ext cx="4402268" cy="94188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AF533E96-F078-4B3D-A8F4-F1AF21EBC357}" type="slidenum">
              <a:rPr lang="en-US" smtClean="0"/>
              <a:t>19</a:t>
            </a:fld>
            <a:endParaRPr lang="en-US"/>
          </a:p>
        </p:txBody>
      </p:sp>
    </p:spTree>
    <p:extLst>
      <p:ext uri="{BB962C8B-B14F-4D97-AF65-F5344CB8AC3E}">
        <p14:creationId xmlns:p14="http://schemas.microsoft.com/office/powerpoint/2010/main" val="131591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AF533E96-F078-4B3D-A8F4-F1AF21EBC357}" type="slidenum">
              <a:rPr lang="en-US" smtClean="0"/>
              <a:t>21</a:t>
            </a:fld>
            <a:endParaRPr lang="en-US"/>
          </a:p>
        </p:txBody>
      </p:sp>
    </p:spTree>
    <p:extLst>
      <p:ext uri="{BB962C8B-B14F-4D97-AF65-F5344CB8AC3E}">
        <p14:creationId xmlns:p14="http://schemas.microsoft.com/office/powerpoint/2010/main" val="301592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AF533E96-F078-4B3D-A8F4-F1AF21EBC357}" type="slidenum">
              <a:rPr lang="en-US" smtClean="0"/>
              <a:t>26</a:t>
            </a:fld>
            <a:endParaRPr lang="en-US"/>
          </a:p>
        </p:txBody>
      </p:sp>
    </p:spTree>
    <p:extLst>
      <p:ext uri="{BB962C8B-B14F-4D97-AF65-F5344CB8AC3E}">
        <p14:creationId xmlns:p14="http://schemas.microsoft.com/office/powerpoint/2010/main" val="589943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9826" y="2050028"/>
            <a:ext cx="8214851" cy="1430594"/>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35077" y="3746091"/>
            <a:ext cx="8207477" cy="678426"/>
          </a:xfrm>
        </p:spPr>
        <p:txBody>
          <a:bodyPr>
            <a:normAutofit/>
          </a:bodyPr>
          <a:lstStyle>
            <a:lvl1pPr marL="0" indent="0" algn="l">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451" y="497182"/>
            <a:ext cx="8259098" cy="763526"/>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349477"/>
            <a:ext cx="8246070" cy="3428999"/>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589" y="428659"/>
            <a:ext cx="6305833" cy="725349"/>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71948" y="1162688"/>
            <a:ext cx="6327059"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820" y="433878"/>
            <a:ext cx="8093365"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677641"/>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150038"/>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677641"/>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150038"/>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5/12/2020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18.jp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7.jp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6.jpeg"/><Relationship Id="rId7" Type="http://schemas.openxmlformats.org/officeDocument/2006/relationships/diagramColors" Target="../diagrams/colors8.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hyperlink" Target="https://youtu.be/8w6QjFkJNto"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2" Type="http://schemas.openxmlformats.org/officeDocument/2006/relationships/hyperlink" Target="https://youtu.be/yho2beeP0_0"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9.jpeg"/><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156" y="1788368"/>
            <a:ext cx="4023827" cy="1784554"/>
          </a:xfrm>
          <a:ln>
            <a:noFill/>
          </a:ln>
          <a:effectLst/>
          <a:scene3d>
            <a:camera prst="orthographicFront">
              <a:rot lat="0" lon="0" rev="0"/>
            </a:camera>
            <a:lightRig rig="contrasting" dir="t">
              <a:rot lat="0" lon="0" rev="7800000"/>
            </a:lightRig>
          </a:scene3d>
          <a:sp3d>
            <a:bevelT w="139700" h="139700"/>
          </a:sp3d>
        </p:spPr>
        <p:txBody>
          <a:bodyPr>
            <a:normAutofit fontScale="90000"/>
          </a:bodyPr>
          <a:lstStyle/>
          <a:p>
            <a:r>
              <a:rPr lang="bs-Latn-BA" sz="3200" b="1" dirty="0">
                <a:latin typeface="Monotype Corsiva" pitchFamily="66" charset="0"/>
              </a:rPr>
              <a:t>Izvještaj Ombudsmena za ljudska prava i nivo zaštite ljudskih prava maloljetnih prestupnika</a:t>
            </a:r>
            <a:endParaRPr lang="en-US" sz="3200" b="1" dirty="0">
              <a:latin typeface="Monotype Corsiva" pitchFamily="66" charset="0"/>
            </a:endParaRPr>
          </a:p>
        </p:txBody>
      </p:sp>
      <p:sp>
        <p:nvSpPr>
          <p:cNvPr id="4" name="Subtitle 3"/>
          <p:cNvSpPr>
            <a:spLocks noGrp="1"/>
          </p:cNvSpPr>
          <p:nvPr>
            <p:ph type="subTitle" idx="1"/>
          </p:nvPr>
        </p:nvSpPr>
        <p:spPr>
          <a:xfrm>
            <a:off x="266156" y="3915268"/>
            <a:ext cx="7846143" cy="973584"/>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r>
              <a:rPr lang="bs" sz="1600" b="1" dirty="0">
                <a:solidFill>
                  <a:schemeClr val="bg1"/>
                </a:solidFill>
                <a:latin typeface="Monotype Corsiva" pitchFamily="66" charset="0"/>
              </a:rPr>
              <a:t>Predmet: Sudstvo za maloljetnike</a:t>
            </a:r>
          </a:p>
          <a:p>
            <a:r>
              <a:rPr lang="bs" sz="1600" b="1" dirty="0">
                <a:solidFill>
                  <a:schemeClr val="bg1"/>
                </a:solidFill>
                <a:latin typeface="Monotype Corsiva" pitchFamily="66" charset="0"/>
              </a:rPr>
              <a:t>Studenti: Aida Šabanija, Emina Bajrić i Habiba Kovačić</a:t>
            </a:r>
          </a:p>
          <a:p>
            <a:r>
              <a:rPr lang="bs" sz="1600" b="1" dirty="0">
                <a:solidFill>
                  <a:schemeClr val="bg1"/>
                </a:solidFill>
                <a:latin typeface="Monotype Corsiva" pitchFamily="66" charset="0"/>
              </a:rPr>
              <a:t>Mentor: Doc. dr Vildana Pleh</a:t>
            </a:r>
            <a:endParaRPr lang="bs-Latn-BA" sz="1600" b="1" dirty="0">
              <a:solidFill>
                <a:schemeClr val="bg1"/>
              </a:solidFill>
              <a:latin typeface="Monotype Corsiva" pitchFamily="66" charset="0"/>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FCDE04-3C78-41D6-96B9-2F53BDE02DE1}"/>
              </a:ext>
            </a:extLst>
          </p:cNvPr>
          <p:cNvSpPr>
            <a:spLocks noGrp="1"/>
          </p:cNvSpPr>
          <p:nvPr>
            <p:ph type="title"/>
          </p:nvPr>
        </p:nvSpPr>
        <p:spPr>
          <a:xfrm>
            <a:off x="-106913" y="365024"/>
            <a:ext cx="8259098" cy="763526"/>
          </a:xfrm>
        </p:spPr>
        <p:txBody>
          <a:bodyPr>
            <a:normAutofit/>
          </a:bodyPr>
          <a:lstStyle/>
          <a:p>
            <a:r>
              <a:rPr lang="bs" sz="2800" dirty="0">
                <a:latin typeface="Monotype Corsiva" panose="03010101010201010101" pitchFamily="66" charset="0"/>
              </a:rPr>
              <a:t>Maloljetnički zatvor u zakonodavstvu FBiH</a:t>
            </a:r>
            <a:endParaRPr lang="sr-Latn-RS" sz="2800" dirty="0">
              <a:latin typeface="Monotype Corsiva" panose="03010101010201010101" pitchFamily="66" charset="0"/>
            </a:endParaRPr>
          </a:p>
        </p:txBody>
      </p:sp>
      <p:sp>
        <p:nvSpPr>
          <p:cNvPr id="3" name="Rezervirano mjesto sadržaja 2">
            <a:extLst>
              <a:ext uri="{FF2B5EF4-FFF2-40B4-BE49-F238E27FC236}">
                <a16:creationId xmlns:a16="http://schemas.microsoft.com/office/drawing/2014/main" id="{34ACDCF0-E1D5-4EDB-9701-F45F7A4DD814}"/>
              </a:ext>
            </a:extLst>
          </p:cNvPr>
          <p:cNvSpPr>
            <a:spLocks noGrp="1"/>
          </p:cNvSpPr>
          <p:nvPr>
            <p:ph idx="1"/>
          </p:nvPr>
        </p:nvSpPr>
        <p:spPr/>
        <p:txBody>
          <a:bodyPr>
            <a:noAutofit/>
          </a:bodyPr>
          <a:lstStyle/>
          <a:p>
            <a:pPr marL="0" indent="0" algn="ctr">
              <a:buNone/>
            </a:pPr>
            <a:r>
              <a:rPr lang="bs" sz="1200" b="1" dirty="0">
                <a:solidFill>
                  <a:srgbClr val="723605"/>
                </a:solidFill>
              </a:rPr>
              <a:t>ZAKON O ZAŠTITI I POSTUPANJU SA DJECOM I MALOLJETNICIMA U KRIVIČNOM POSTUPKU FBiH</a:t>
            </a:r>
          </a:p>
          <a:p>
            <a:pPr marL="0" indent="0" algn="ctr">
              <a:buNone/>
            </a:pPr>
            <a:endParaRPr lang="bs" sz="1200" dirty="0">
              <a:solidFill>
                <a:srgbClr val="1D2631"/>
              </a:solidFill>
            </a:endParaRPr>
          </a:p>
          <a:p>
            <a:pPr marL="0" indent="0" algn="ctr">
              <a:buNone/>
            </a:pPr>
            <a:r>
              <a:rPr lang="bs-Latn-BA" sz="1200" b="1" dirty="0" err="1">
                <a:solidFill>
                  <a:srgbClr val="1D2631"/>
                </a:solidFill>
              </a:rPr>
              <a:t>Kažnjavanje</a:t>
            </a:r>
            <a:r>
              <a:rPr lang="bs-Latn-BA" sz="1200" b="1" dirty="0">
                <a:solidFill>
                  <a:srgbClr val="1D2631"/>
                </a:solidFill>
              </a:rPr>
              <a:t> starijih maloljetnika </a:t>
            </a:r>
            <a:endParaRPr lang="bs" sz="1200" b="1" dirty="0">
              <a:solidFill>
                <a:srgbClr val="1D2631"/>
              </a:solidFill>
            </a:endParaRPr>
          </a:p>
          <a:p>
            <a:pPr marL="0" indent="0" algn="ctr">
              <a:buNone/>
            </a:pPr>
            <a:r>
              <a:rPr lang="bs" sz="1200" b="1" dirty="0">
                <a:solidFill>
                  <a:srgbClr val="1D2631"/>
                </a:solidFill>
              </a:rPr>
              <a:t>Član 50.</a:t>
            </a:r>
          </a:p>
          <a:p>
            <a:pPr marL="0" indent="0">
              <a:buNone/>
            </a:pPr>
            <a:r>
              <a:rPr lang="bs-Latn-BA" sz="1200" dirty="0"/>
              <a:t>Kazniti se može samo krivično odgovoran stariji maloljetnik koji je učinio krivično djelo sa propisanom kaznom zatvora težom od pet godina, a kojem zbog teških posljedica djela i visokog stepena krivične odgovornosti ne bi bilo opravdano izreći odgojnu mjeru. </a:t>
            </a:r>
            <a:endParaRPr lang="bs" sz="1200" dirty="0"/>
          </a:p>
          <a:p>
            <a:pPr marL="0" indent="0" algn="ctr">
              <a:buNone/>
            </a:pPr>
            <a:endParaRPr lang="bs" sz="1200" dirty="0"/>
          </a:p>
          <a:p>
            <a:pPr marL="0" indent="0" algn="ctr">
              <a:buNone/>
            </a:pPr>
            <a:r>
              <a:rPr lang="bs-Latn-BA" sz="1200" b="1" dirty="0">
                <a:solidFill>
                  <a:srgbClr val="1D2631"/>
                </a:solidFill>
              </a:rPr>
              <a:t>Odmjeravanje kazne maloljetničkog zatvora </a:t>
            </a:r>
            <a:endParaRPr lang="bs" sz="1200" b="1" dirty="0">
              <a:solidFill>
                <a:srgbClr val="1D2631"/>
              </a:solidFill>
            </a:endParaRPr>
          </a:p>
          <a:p>
            <a:pPr marL="0" indent="0" algn="ctr">
              <a:buNone/>
            </a:pPr>
            <a:r>
              <a:rPr lang="bs" sz="1200" b="1" dirty="0">
                <a:solidFill>
                  <a:srgbClr val="1D2631"/>
                </a:solidFill>
              </a:rPr>
              <a:t>Član 51.</a:t>
            </a:r>
          </a:p>
          <a:p>
            <a:pPr marL="0" indent="0">
              <a:buNone/>
            </a:pPr>
            <a:r>
              <a:rPr lang="bs-Latn-BA" sz="1200" dirty="0"/>
              <a:t>Kazna maloljetničkog zatvora koja se izriče maloljetnom učiniocu krivičnog djela ne može biti duža od deset godina, a izriče se na pune godine ili na mjesece. Za krivično djelo za koje je propisana kazna dugotrajnog zatvora ili za sticaj najmanje dva krivična djela za koja je propisana kazna zatvora duža od deset godina, maloljetnički zatvor može trajati do deset godina. </a:t>
            </a:r>
            <a:endParaRPr lang="bs" sz="1200" dirty="0"/>
          </a:p>
          <a:p>
            <a:pPr marL="0" indent="0">
              <a:buNone/>
            </a:pPr>
            <a:r>
              <a:rPr lang="bs-Latn-BA" sz="1200" dirty="0"/>
              <a:t>(2) Pri odmjeravanju kazne starijem maloljetniku za krivično djelo sud ne može izreći kaznu maloljetničkog zatvora u trajanju dužem od kazne zatvora propisane za to krivično djelo, a nije vezan uz najmanju propisanu mjeru te kazne. </a:t>
            </a:r>
            <a:endParaRPr lang="bs" sz="1200" dirty="0"/>
          </a:p>
          <a:p>
            <a:pPr marL="0" indent="0">
              <a:buNone/>
            </a:pPr>
            <a:r>
              <a:rPr lang="bs-Latn-BA" sz="1200" dirty="0"/>
              <a:t>(3) Pri odmjeravanju kazne maloljetničkog zatvora starijem maloljetniku sud uzima u obzir sve okolnosti koje utiču da kazna bude manja ili veća prema članu 49. st. (1) i (2) Krivičnog zakona, imajući posebno u vidu stepen zrelosti maloljetnika i vrijeme potrebno za njegov odgoj i stručno osposobljavanje. </a:t>
            </a:r>
            <a:endParaRPr lang="sr-Latn-RS" sz="1200" dirty="0"/>
          </a:p>
        </p:txBody>
      </p:sp>
    </p:spTree>
    <p:extLst>
      <p:ext uri="{BB962C8B-B14F-4D97-AF65-F5344CB8AC3E}">
        <p14:creationId xmlns:p14="http://schemas.microsoft.com/office/powerpoint/2010/main" val="3126544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FCDE04-3C78-41D6-96B9-2F53BDE02DE1}"/>
              </a:ext>
            </a:extLst>
          </p:cNvPr>
          <p:cNvSpPr>
            <a:spLocks noGrp="1"/>
          </p:cNvSpPr>
          <p:nvPr>
            <p:ph type="title"/>
          </p:nvPr>
        </p:nvSpPr>
        <p:spPr>
          <a:xfrm>
            <a:off x="-106913" y="365024"/>
            <a:ext cx="8259098" cy="763526"/>
          </a:xfrm>
        </p:spPr>
        <p:txBody>
          <a:bodyPr>
            <a:normAutofit/>
          </a:bodyPr>
          <a:lstStyle/>
          <a:p>
            <a:r>
              <a:rPr lang="bs" sz="2800" dirty="0">
                <a:latin typeface="Monotype Corsiva" panose="03010101010201010101" pitchFamily="66" charset="0"/>
              </a:rPr>
              <a:t>Maloljetnički zatvor u zakonodavstvu FBiH</a:t>
            </a:r>
            <a:endParaRPr lang="sr-Latn-RS" sz="2800" dirty="0">
              <a:latin typeface="Monotype Corsiva" panose="03010101010201010101" pitchFamily="66" charset="0"/>
            </a:endParaRPr>
          </a:p>
        </p:txBody>
      </p:sp>
      <p:sp>
        <p:nvSpPr>
          <p:cNvPr id="3" name="Rezervirano mjesto sadržaja 2">
            <a:extLst>
              <a:ext uri="{FF2B5EF4-FFF2-40B4-BE49-F238E27FC236}">
                <a16:creationId xmlns:a16="http://schemas.microsoft.com/office/drawing/2014/main" id="{34ACDCF0-E1D5-4EDB-9701-F45F7A4DD814}"/>
              </a:ext>
            </a:extLst>
          </p:cNvPr>
          <p:cNvSpPr>
            <a:spLocks noGrp="1"/>
          </p:cNvSpPr>
          <p:nvPr>
            <p:ph idx="1"/>
          </p:nvPr>
        </p:nvSpPr>
        <p:spPr/>
        <p:txBody>
          <a:bodyPr>
            <a:normAutofit/>
          </a:bodyPr>
          <a:lstStyle/>
          <a:p>
            <a:pPr marL="0" indent="0" algn="ctr">
              <a:buNone/>
            </a:pPr>
            <a:r>
              <a:rPr lang="bs" sz="1600" b="1" dirty="0">
                <a:solidFill>
                  <a:srgbClr val="723605"/>
                </a:solidFill>
              </a:rPr>
              <a:t>ZAKON O ZAŠTITI I POSTUPANJU SA DJECOM I MALOLJETNICIMA U KRIVIČNOM POSTUPKU FBiH</a:t>
            </a:r>
          </a:p>
          <a:p>
            <a:pPr marL="0" indent="0" algn="ctr">
              <a:buNone/>
            </a:pPr>
            <a:endParaRPr lang="bs" sz="1600" b="1" dirty="0"/>
          </a:p>
          <a:p>
            <a:pPr marL="0" indent="0" algn="ctr">
              <a:buNone/>
            </a:pPr>
            <a:r>
              <a:rPr lang="bs-Latn-BA" sz="1600" b="1" dirty="0"/>
              <a:t>Uvjetni otpust iz maloljetničkog zatvora </a:t>
            </a:r>
            <a:endParaRPr lang="bs" sz="1600" b="1" dirty="0"/>
          </a:p>
          <a:p>
            <a:pPr marL="0" indent="0" algn="ctr">
              <a:buNone/>
            </a:pPr>
            <a:r>
              <a:rPr lang="bs" sz="1600" b="1" dirty="0"/>
              <a:t>Član 53. </a:t>
            </a:r>
          </a:p>
          <a:p>
            <a:pPr marL="0" indent="0">
              <a:buNone/>
            </a:pPr>
            <a:r>
              <a:rPr lang="bs-Latn-BA" sz="1600" dirty="0"/>
              <a:t>Osoba osuđena na kaznu maloljetničkog zatvora može biti uvjetno otpuštena ako je izdržala najmanje trećinu izrečene kazne i ako se na osnovu postignutog uspjeha </a:t>
            </a:r>
            <a:r>
              <a:rPr lang="bs-Latn-BA" sz="1600" dirty="0" err="1"/>
              <a:t>izvršenja</a:t>
            </a:r>
            <a:r>
              <a:rPr lang="bs-Latn-BA" sz="1600" dirty="0"/>
              <a:t> može opravdano očekivati da će se na slobodi dobro </a:t>
            </a:r>
            <a:r>
              <a:rPr lang="bs-Latn-BA" sz="1600" dirty="0" err="1"/>
              <a:t>ponašati</a:t>
            </a:r>
            <a:r>
              <a:rPr lang="bs-Latn-BA" sz="1600" dirty="0"/>
              <a:t> i da neće činiti krivična djela, ali ne prije nego što je isteklo šest mjeseci u kazneno-popravnoj ustanovi. Uz uvjetni otpust sud može izreći neku od odgojnih mjera pojačanog nadzora uz </a:t>
            </a:r>
            <a:r>
              <a:rPr lang="bs-Latn-BA" sz="1600" dirty="0" err="1"/>
              <a:t>mogućnost</a:t>
            </a:r>
            <a:r>
              <a:rPr lang="bs-Latn-BA" sz="1600" dirty="0"/>
              <a:t> primjenjivanja jedne ili više posebnih obaveza predviđenih članom 35. ovog zakona. </a:t>
            </a:r>
            <a:endParaRPr lang="bs" sz="1600" dirty="0"/>
          </a:p>
          <a:p>
            <a:pPr marL="0" indent="0">
              <a:buNone/>
            </a:pPr>
            <a:r>
              <a:rPr lang="bs-Latn-BA" sz="1600" dirty="0"/>
              <a:t>(2) Za opozivanje uvjetnog otpusta primjenjuju se opće odredbe Krivičnog zakona. </a:t>
            </a:r>
            <a:endParaRPr lang="bs" sz="1600" b="1" dirty="0">
              <a:solidFill>
                <a:srgbClr val="723605"/>
              </a:solidFill>
            </a:endParaRPr>
          </a:p>
        </p:txBody>
      </p:sp>
    </p:spTree>
    <p:extLst>
      <p:ext uri="{BB962C8B-B14F-4D97-AF65-F5344CB8AC3E}">
        <p14:creationId xmlns:p14="http://schemas.microsoft.com/office/powerpoint/2010/main" val="237437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8BC506-7C98-4C1D-BB19-D7B5CC0A8C6E}"/>
              </a:ext>
            </a:extLst>
          </p:cNvPr>
          <p:cNvSpPr>
            <a:spLocks noGrp="1"/>
          </p:cNvSpPr>
          <p:nvPr>
            <p:ph type="title"/>
          </p:nvPr>
        </p:nvSpPr>
        <p:spPr>
          <a:xfrm>
            <a:off x="0" y="384462"/>
            <a:ext cx="8259098" cy="763526"/>
          </a:xfrm>
        </p:spPr>
        <p:txBody>
          <a:bodyPr>
            <a:normAutofit/>
          </a:bodyPr>
          <a:lstStyle/>
          <a:p>
            <a:r>
              <a:rPr lang="bs" sz="2400" dirty="0">
                <a:latin typeface="Monotype Corsiva" panose="03010101010201010101" pitchFamily="66" charset="0"/>
              </a:rPr>
              <a:t>Odgojna mjera upućivanja u odgojno-popravni dom</a:t>
            </a:r>
            <a:endParaRPr lang="sr-Latn-RS" sz="2400" dirty="0">
              <a:latin typeface="Monotype Corsiva" panose="03010101010201010101" pitchFamily="66" charset="0"/>
            </a:endParaRPr>
          </a:p>
        </p:txBody>
      </p:sp>
      <p:sp>
        <p:nvSpPr>
          <p:cNvPr id="3" name="Rezervirano mjesto sadržaja 2">
            <a:extLst>
              <a:ext uri="{FF2B5EF4-FFF2-40B4-BE49-F238E27FC236}">
                <a16:creationId xmlns:a16="http://schemas.microsoft.com/office/drawing/2014/main" id="{39C1EE9E-8523-4844-BA42-CDDBC8CBEA9C}"/>
              </a:ext>
            </a:extLst>
          </p:cNvPr>
          <p:cNvSpPr>
            <a:spLocks noGrp="1"/>
          </p:cNvSpPr>
          <p:nvPr>
            <p:ph idx="1"/>
          </p:nvPr>
        </p:nvSpPr>
        <p:spPr/>
        <p:txBody>
          <a:bodyPr>
            <a:noAutofit/>
          </a:bodyPr>
          <a:lstStyle/>
          <a:p>
            <a:pPr marL="0" indent="0" algn="ctr">
              <a:buNone/>
            </a:pPr>
            <a:r>
              <a:rPr lang="bs" sz="1400" b="1" dirty="0">
                <a:solidFill>
                  <a:srgbClr val="723605"/>
                </a:solidFill>
              </a:rPr>
              <a:t>ZAKON O ZAŠTITI I POSTUPANJU SA DJECOM I MALOLJENICIMA U KRIVIČNOM POSTUPKU FBiH</a:t>
            </a:r>
          </a:p>
          <a:p>
            <a:pPr marL="0" indent="0" algn="ctr">
              <a:buNone/>
            </a:pPr>
            <a:endParaRPr lang="bs" sz="1400" b="1" dirty="0"/>
          </a:p>
          <a:p>
            <a:pPr marL="0" indent="0" algn="ctr">
              <a:buNone/>
            </a:pPr>
            <a:r>
              <a:rPr lang="bs-Latn-BA" sz="1400" b="1" dirty="0"/>
              <a:t>Upućivanje u odgojno-popravni dom </a:t>
            </a:r>
            <a:endParaRPr lang="bs" sz="1400" b="1" dirty="0"/>
          </a:p>
          <a:p>
            <a:pPr marL="0" indent="0" algn="ctr">
              <a:buNone/>
            </a:pPr>
            <a:r>
              <a:rPr lang="bs" sz="1400" b="1" dirty="0"/>
              <a:t>Član 42.</a:t>
            </a:r>
          </a:p>
          <a:p>
            <a:pPr marL="0" indent="0">
              <a:buNone/>
            </a:pPr>
            <a:r>
              <a:rPr lang="bs" sz="1400" dirty="0"/>
              <a:t>(1) </a:t>
            </a:r>
            <a:r>
              <a:rPr lang="bs-Latn-BA" sz="1400" dirty="0"/>
              <a:t>Sud izriče mjeru upućivanja u odgojno-popravni dom maloljetniku kada ga je neophodno izdvojiti iz dosadašnje sredine i treba primijeniti pojačane mjere nadzora i stručne programe preodgoja. </a:t>
            </a:r>
            <a:endParaRPr lang="bs" sz="1400" dirty="0"/>
          </a:p>
          <a:p>
            <a:pPr marL="0" indent="0">
              <a:buNone/>
            </a:pPr>
            <a:r>
              <a:rPr lang="bs-Latn-BA" sz="1400" dirty="0"/>
              <a:t>(2) Pri </a:t>
            </a:r>
            <a:r>
              <a:rPr lang="bs-Latn-BA" sz="1400" dirty="0" err="1"/>
              <a:t>odlučivanju</a:t>
            </a:r>
            <a:r>
              <a:rPr lang="bs-Latn-BA" sz="1400" dirty="0"/>
              <a:t> hoće li izreći mjeru iz stava (1) ovog člana sud posebno uzima u obzir raniji život maloljetnika i stepen poremećaja </a:t>
            </a:r>
            <a:r>
              <a:rPr lang="bs-Latn-BA" sz="1400" dirty="0" err="1"/>
              <a:t>ponašanja</a:t>
            </a:r>
            <a:r>
              <a:rPr lang="bs-Latn-BA" sz="1400" dirty="0"/>
              <a:t>, težinu i prirodu </a:t>
            </a:r>
            <a:r>
              <a:rPr lang="bs-Latn-BA" sz="1400" dirty="0" err="1"/>
              <a:t>učinjenog</a:t>
            </a:r>
            <a:r>
              <a:rPr lang="bs-Latn-BA" sz="1400" dirty="0"/>
              <a:t> krivičnog djela i okolnosti da li je prema maloljetniku ranije bila izrečena neka odgojna mjera ili kazna maloljetničkog zatvora. </a:t>
            </a:r>
            <a:endParaRPr lang="bs" sz="1400" dirty="0"/>
          </a:p>
          <a:p>
            <a:pPr marL="0" indent="0">
              <a:buNone/>
            </a:pPr>
            <a:r>
              <a:rPr lang="bs-Latn-BA" sz="1400" dirty="0"/>
              <a:t>(3) U odgojno-popravnom domu maloljetnik ostaje najkraće šest mjeseci a najduže četiri godine, s tim da sud svakih šest mjeseci razmatra da li postoji osnova za obustavu </a:t>
            </a:r>
            <a:r>
              <a:rPr lang="bs-Latn-BA" sz="1400" dirty="0" err="1"/>
              <a:t>izvršenja</a:t>
            </a:r>
            <a:r>
              <a:rPr lang="bs-Latn-BA" sz="1400" dirty="0"/>
              <a:t> ove mjere ili za zamjenu nekom drugom odgojnom mjerom prema članu 45. stav (2) tačka c) ovog zakona.</a:t>
            </a:r>
            <a:endParaRPr lang="sr-Latn-RS" sz="1400" dirty="0"/>
          </a:p>
        </p:txBody>
      </p:sp>
    </p:spTree>
    <p:extLst>
      <p:ext uri="{BB962C8B-B14F-4D97-AF65-F5344CB8AC3E}">
        <p14:creationId xmlns:p14="http://schemas.microsoft.com/office/powerpoint/2010/main" val="90501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03B289-257D-4C72-87A5-545A6449319E}"/>
              </a:ext>
            </a:extLst>
          </p:cNvPr>
          <p:cNvSpPr>
            <a:spLocks noGrp="1"/>
          </p:cNvSpPr>
          <p:nvPr>
            <p:ph type="title"/>
          </p:nvPr>
        </p:nvSpPr>
        <p:spPr>
          <a:xfrm>
            <a:off x="117973" y="365024"/>
            <a:ext cx="8259098" cy="763526"/>
          </a:xfrm>
        </p:spPr>
        <p:txBody>
          <a:bodyPr/>
          <a:lstStyle/>
          <a:p>
            <a:r>
              <a:rPr lang="bs-Latn-BA" sz="1800" dirty="0">
                <a:effectLst/>
                <a:latin typeface="Monotype Corsiva" panose="03010101010201010101" pitchFamily="66" charset="0"/>
                <a:ea typeface="Times New Roman" panose="02020603050405020304" pitchFamily="18" charset="0"/>
              </a:rPr>
              <a:t>Odgojno-popravni dom i Maloljetnički zatvor u sklopu </a:t>
            </a:r>
            <a:br>
              <a:rPr lang="bs" sz="1800" dirty="0">
                <a:effectLst/>
                <a:latin typeface="Monotype Corsiva" panose="03010101010201010101" pitchFamily="66" charset="0"/>
                <a:ea typeface="Times New Roman" panose="02020603050405020304" pitchFamily="18" charset="0"/>
              </a:rPr>
            </a:br>
            <a:r>
              <a:rPr lang="bs-Latn-BA" sz="1800" dirty="0">
                <a:effectLst/>
                <a:latin typeface="Monotype Corsiva" panose="03010101010201010101" pitchFamily="66" charset="0"/>
                <a:ea typeface="Times New Roman" panose="02020603050405020304" pitchFamily="18" charset="0"/>
              </a:rPr>
              <a:t>Kazneno-popravnog zavoda Orašje</a:t>
            </a:r>
            <a:endParaRPr lang="sr-Latn-RS" dirty="0">
              <a:latin typeface="Monotype Corsiva" panose="03010101010201010101" pitchFamily="66" charset="0"/>
            </a:endParaRPr>
          </a:p>
        </p:txBody>
      </p:sp>
      <p:sp>
        <p:nvSpPr>
          <p:cNvPr id="8" name="Pravougaonik: zaobljeni uglovi 7">
            <a:extLst>
              <a:ext uri="{FF2B5EF4-FFF2-40B4-BE49-F238E27FC236}">
                <a16:creationId xmlns:a16="http://schemas.microsoft.com/office/drawing/2014/main" id="{7970ABD5-60F5-4FD2-AD6D-C09CE33A4594}"/>
              </a:ext>
            </a:extLst>
          </p:cNvPr>
          <p:cNvSpPr/>
          <p:nvPr/>
        </p:nvSpPr>
        <p:spPr>
          <a:xfrm>
            <a:off x="777396" y="1340348"/>
            <a:ext cx="7883918" cy="555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TextBox 8">
            <a:extLst>
              <a:ext uri="{FF2B5EF4-FFF2-40B4-BE49-F238E27FC236}">
                <a16:creationId xmlns:a16="http://schemas.microsoft.com/office/drawing/2014/main" id="{BC41E81D-3D6A-4D39-AC92-F782E488473D}"/>
              </a:ext>
            </a:extLst>
          </p:cNvPr>
          <p:cNvSpPr txBox="1"/>
          <p:nvPr/>
        </p:nvSpPr>
        <p:spPr>
          <a:xfrm>
            <a:off x="777396" y="1344933"/>
            <a:ext cx="7475860" cy="1015663"/>
          </a:xfrm>
          <a:prstGeom prst="rect">
            <a:avLst/>
          </a:prstGeom>
          <a:noFill/>
        </p:spPr>
        <p:txBody>
          <a:bodyPr wrap="square" rtlCol="0">
            <a:spAutoFit/>
          </a:bodyPr>
          <a:lstStyle/>
          <a:p>
            <a:pPr lvl="1"/>
            <a:r>
              <a:rPr lang="bs" sz="1400" dirty="0">
                <a:solidFill>
                  <a:schemeClr val="tx2">
                    <a:lumMod val="75000"/>
                  </a:schemeClr>
                </a:solidFill>
              </a:rPr>
              <a:t>Ombudsmeni su ova dva objekta posmatrali </a:t>
            </a:r>
            <a:r>
              <a:rPr lang="bs" sz="1400" b="1" dirty="0">
                <a:solidFill>
                  <a:schemeClr val="tx2">
                    <a:lumMod val="75000"/>
                  </a:schemeClr>
                </a:solidFill>
              </a:rPr>
              <a:t>kao jednu ustanovu</a:t>
            </a:r>
            <a:r>
              <a:rPr lang="bs" sz="1400" dirty="0">
                <a:solidFill>
                  <a:schemeClr val="tx2">
                    <a:lumMod val="75000"/>
                  </a:schemeClr>
                </a:solidFill>
              </a:rPr>
              <a:t>; nisu odvojena zidovima, a      maloljetnici se susreću; nalazi se u sklopu KPZ-a Orašje. Zvanično je osnovana 2017.godine.</a:t>
            </a:r>
          </a:p>
          <a:p>
            <a:pPr marL="0" indent="0">
              <a:buNone/>
            </a:pPr>
            <a:r>
              <a:rPr lang="bs" sz="1400" b="1" dirty="0">
                <a:solidFill>
                  <a:schemeClr val="tx2">
                    <a:lumMod val="75000"/>
                  </a:schemeClr>
                </a:solidFill>
              </a:rPr>
              <a:t>                                                                   </a:t>
            </a:r>
          </a:p>
          <a:p>
            <a:pPr algn="l"/>
            <a:endParaRPr lang="sr-Latn-RS" dirty="0"/>
          </a:p>
        </p:txBody>
      </p:sp>
      <p:sp>
        <p:nvSpPr>
          <p:cNvPr id="13" name="Strelica: nadolje 12">
            <a:extLst>
              <a:ext uri="{FF2B5EF4-FFF2-40B4-BE49-F238E27FC236}">
                <a16:creationId xmlns:a16="http://schemas.microsoft.com/office/drawing/2014/main" id="{3BF483DD-5386-472C-B68E-2036BD1CE09A}"/>
              </a:ext>
            </a:extLst>
          </p:cNvPr>
          <p:cNvSpPr/>
          <p:nvPr/>
        </p:nvSpPr>
        <p:spPr>
          <a:xfrm>
            <a:off x="3077308" y="1895873"/>
            <a:ext cx="418971" cy="360377"/>
          </a:xfrm>
          <a:prstGeom prst="downArrow">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sr-Latn-RS"/>
          </a:p>
        </p:txBody>
      </p:sp>
      <p:sp>
        <p:nvSpPr>
          <p:cNvPr id="14" name="TextBox 13">
            <a:extLst>
              <a:ext uri="{FF2B5EF4-FFF2-40B4-BE49-F238E27FC236}">
                <a16:creationId xmlns:a16="http://schemas.microsoft.com/office/drawing/2014/main" id="{F29CA1F8-68B1-48E1-A54B-C4919F1329A6}"/>
              </a:ext>
            </a:extLst>
          </p:cNvPr>
          <p:cNvSpPr txBox="1"/>
          <p:nvPr/>
        </p:nvSpPr>
        <p:spPr>
          <a:xfrm>
            <a:off x="245461" y="2285359"/>
            <a:ext cx="5073675" cy="1200329"/>
          </a:xfrm>
          <a:prstGeom prst="rect">
            <a:avLst/>
          </a:prstGeom>
          <a:noFill/>
          <a:ln>
            <a:solidFill>
              <a:schemeClr val="accent6">
                <a:lumMod val="75000"/>
              </a:schemeClr>
            </a:solidFill>
          </a:ln>
        </p:spPr>
        <p:txBody>
          <a:bodyPr wrap="square" rtlCol="0">
            <a:spAutoFit/>
          </a:bodyPr>
          <a:lstStyle/>
          <a:p>
            <a:pPr algn="l"/>
            <a:r>
              <a:rPr lang="bs" sz="1200" b="1" dirty="0">
                <a:solidFill>
                  <a:schemeClr val="tx2">
                    <a:lumMod val="50000"/>
                  </a:schemeClr>
                </a:solidFill>
              </a:rPr>
              <a:t>Kadrovska struktura</a:t>
            </a:r>
            <a:r>
              <a:rPr lang="bs" sz="1200" dirty="0">
                <a:solidFill>
                  <a:schemeClr val="tx2">
                    <a:lumMod val="50000"/>
                  </a:schemeClr>
                </a:solidFill>
              </a:rPr>
              <a:t>: </a:t>
            </a:r>
            <a:r>
              <a:rPr lang="bs-Latn-BA" sz="1200" dirty="0">
                <a:solidFill>
                  <a:schemeClr val="tx2">
                    <a:lumMod val="50000"/>
                  </a:schemeClr>
                </a:solidFill>
                <a:effectLst/>
                <a:ea typeface="Times New Roman" panose="02020603050405020304" pitchFamily="18" charset="0"/>
              </a:rPr>
              <a:t>Ustanova ima previđen kapacitet od 60 lica, a  zaposleno stručno osoblje čine pored zamjenika direktora Kazneno-popravnog Zavoda Orašje i pedagog, psiholog, socijalni radnik, te magistar filozofije i etike. Međutim, </a:t>
            </a:r>
            <a:r>
              <a:rPr lang="bs-Latn-BA" sz="1200" dirty="0" err="1">
                <a:solidFill>
                  <a:schemeClr val="tx2">
                    <a:lumMod val="50000"/>
                  </a:schemeClr>
                </a:solidFill>
                <a:effectLst/>
                <a:ea typeface="Times New Roman" panose="02020603050405020304" pitchFamily="18" charset="0"/>
              </a:rPr>
              <a:t>Ombudsmeni</a:t>
            </a:r>
            <a:r>
              <a:rPr lang="bs-Latn-BA" sz="1200" dirty="0">
                <a:solidFill>
                  <a:schemeClr val="tx2">
                    <a:lumMod val="50000"/>
                  </a:schemeClr>
                </a:solidFill>
                <a:effectLst/>
                <a:ea typeface="Times New Roman" panose="02020603050405020304" pitchFamily="18" charset="0"/>
              </a:rPr>
              <a:t> su </a:t>
            </a:r>
            <a:r>
              <a:rPr lang="bs-Latn-BA" sz="1200" dirty="0" err="1">
                <a:solidFill>
                  <a:schemeClr val="tx2">
                    <a:lumMod val="50000"/>
                  </a:schemeClr>
                </a:solidFill>
                <a:effectLst/>
                <a:ea typeface="Times New Roman" panose="02020603050405020304" pitchFamily="18" charset="0"/>
              </a:rPr>
              <a:t>konstatovali</a:t>
            </a:r>
            <a:r>
              <a:rPr lang="bs-Latn-BA" sz="1200" dirty="0">
                <a:solidFill>
                  <a:schemeClr val="tx2">
                    <a:lumMod val="50000"/>
                  </a:schemeClr>
                </a:solidFill>
                <a:effectLst/>
                <a:ea typeface="Times New Roman" panose="02020603050405020304" pitchFamily="18" charset="0"/>
              </a:rPr>
              <a:t> da stručno osoblje nije u stanju nositi se adekvatno sa zadacima i izazovima koji su pred njima, naročito jer je radno vrijeme od 08:00h do 16:00h, a vikend je slobodan. </a:t>
            </a:r>
            <a:endParaRPr lang="sr-Latn-RS" sz="1200" dirty="0">
              <a:solidFill>
                <a:schemeClr val="tx2">
                  <a:lumMod val="50000"/>
                </a:schemeClr>
              </a:solidFill>
            </a:endParaRPr>
          </a:p>
        </p:txBody>
      </p:sp>
      <p:sp>
        <p:nvSpPr>
          <p:cNvPr id="16" name="Strelica: nadolje 15">
            <a:extLst>
              <a:ext uri="{FF2B5EF4-FFF2-40B4-BE49-F238E27FC236}">
                <a16:creationId xmlns:a16="http://schemas.microsoft.com/office/drawing/2014/main" id="{440435D9-66B2-4A55-9677-58DE042EA086}"/>
              </a:ext>
            </a:extLst>
          </p:cNvPr>
          <p:cNvSpPr/>
          <p:nvPr/>
        </p:nvSpPr>
        <p:spPr>
          <a:xfrm>
            <a:off x="6440970" y="1895873"/>
            <a:ext cx="418971" cy="389486"/>
          </a:xfrm>
          <a:prstGeom prst="downArrow">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sr-Latn-RS"/>
          </a:p>
        </p:txBody>
      </p:sp>
      <p:sp>
        <p:nvSpPr>
          <p:cNvPr id="17" name="TextBox 16">
            <a:extLst>
              <a:ext uri="{FF2B5EF4-FFF2-40B4-BE49-F238E27FC236}">
                <a16:creationId xmlns:a16="http://schemas.microsoft.com/office/drawing/2014/main" id="{B1135533-B931-4B00-BE97-785285D657D3}"/>
              </a:ext>
            </a:extLst>
          </p:cNvPr>
          <p:cNvSpPr txBox="1"/>
          <p:nvPr/>
        </p:nvSpPr>
        <p:spPr>
          <a:xfrm>
            <a:off x="5413018" y="2342696"/>
            <a:ext cx="3485521" cy="2031325"/>
          </a:xfrm>
          <a:prstGeom prst="rect">
            <a:avLst/>
          </a:prstGeom>
          <a:noFill/>
          <a:ln>
            <a:solidFill>
              <a:schemeClr val="accent6"/>
            </a:solidFill>
          </a:ln>
        </p:spPr>
        <p:txBody>
          <a:bodyPr wrap="square" rtlCol="0">
            <a:spAutoFit/>
          </a:bodyPr>
          <a:lstStyle/>
          <a:p>
            <a:pPr algn="l"/>
            <a:r>
              <a:rPr lang="bs-Latn-BA" sz="1400" b="1" dirty="0">
                <a:solidFill>
                  <a:schemeClr val="tx2">
                    <a:lumMod val="50000"/>
                  </a:schemeClr>
                </a:solidFill>
                <a:effectLst/>
                <a:ea typeface="Times New Roman" panose="02020603050405020304" pitchFamily="18" charset="0"/>
              </a:rPr>
              <a:t>Obrazovanje i kontakt sa vanjskim svijetom</a:t>
            </a:r>
            <a:r>
              <a:rPr lang="bs" sz="1400" b="1" dirty="0">
                <a:solidFill>
                  <a:schemeClr val="tx2">
                    <a:lumMod val="50000"/>
                  </a:schemeClr>
                </a:solidFill>
                <a:effectLst/>
                <a:ea typeface="Times New Roman" panose="02020603050405020304" pitchFamily="18" charset="0"/>
              </a:rPr>
              <a:t>: </a:t>
            </a:r>
            <a:r>
              <a:rPr lang="bs-Latn-BA" sz="1400" dirty="0">
                <a:solidFill>
                  <a:schemeClr val="tx2">
                    <a:lumMod val="50000"/>
                  </a:schemeClr>
                </a:solidFill>
                <a:effectLst/>
                <a:ea typeface="Times New Roman" panose="02020603050405020304" pitchFamily="18" charset="0"/>
              </a:rPr>
              <a:t>Maloljetnici ističu da </a:t>
            </a:r>
            <a:r>
              <a:rPr lang="bs-Latn-BA" sz="1400" dirty="0" err="1">
                <a:solidFill>
                  <a:schemeClr val="tx2">
                    <a:lumMod val="50000"/>
                  </a:schemeClr>
                </a:solidFill>
                <a:effectLst/>
                <a:ea typeface="Times New Roman" panose="02020603050405020304" pitchFamily="18" charset="0"/>
              </a:rPr>
              <a:t>pohađaju</a:t>
            </a:r>
            <a:r>
              <a:rPr lang="bs-Latn-BA" sz="1400" dirty="0">
                <a:solidFill>
                  <a:schemeClr val="tx2">
                    <a:lumMod val="50000"/>
                  </a:schemeClr>
                </a:solidFill>
                <a:effectLst/>
                <a:ea typeface="Times New Roman" panose="02020603050405020304" pitchFamily="18" charset="0"/>
              </a:rPr>
              <a:t> školu, ali da je </a:t>
            </a:r>
            <a:r>
              <a:rPr lang="bs-Latn-BA" sz="1400" dirty="0" err="1">
                <a:solidFill>
                  <a:schemeClr val="tx2">
                    <a:lumMod val="50000"/>
                  </a:schemeClr>
                </a:solidFill>
                <a:effectLst/>
                <a:ea typeface="Times New Roman" panose="02020603050405020304" pitchFamily="18" charset="0"/>
              </a:rPr>
              <a:t>kvalitet</a:t>
            </a:r>
            <a:r>
              <a:rPr lang="bs-Latn-BA" sz="1400" dirty="0">
                <a:solidFill>
                  <a:schemeClr val="tx2">
                    <a:lumMod val="50000"/>
                  </a:schemeClr>
                </a:solidFill>
                <a:effectLst/>
                <a:ea typeface="Times New Roman" panose="02020603050405020304" pitchFamily="18" charset="0"/>
              </a:rPr>
              <a:t> obrazovanja upitan, jer </a:t>
            </a:r>
            <a:r>
              <a:rPr lang="bs-Latn-BA" sz="1400" dirty="0" err="1">
                <a:solidFill>
                  <a:schemeClr val="tx2">
                    <a:lumMod val="50000"/>
                  </a:schemeClr>
                </a:solidFill>
                <a:effectLst/>
                <a:ea typeface="Times New Roman" panose="02020603050405020304" pitchFamily="18" charset="0"/>
              </a:rPr>
              <a:t>završe</a:t>
            </a:r>
            <a:r>
              <a:rPr lang="bs-Latn-BA" sz="1400" dirty="0">
                <a:solidFill>
                  <a:schemeClr val="tx2">
                    <a:lumMod val="50000"/>
                  </a:schemeClr>
                </a:solidFill>
                <a:effectLst/>
                <a:ea typeface="Times New Roman" panose="02020603050405020304" pitchFamily="18" charset="0"/>
              </a:rPr>
              <a:t> godinu kroz nekoliko dana ili dobiju zadatke sa rješenjima. Prema njihovim navodima telefonska govornica često nije u funkciji. Uprava navodi da povremeno </a:t>
            </a:r>
            <a:r>
              <a:rPr lang="bs-Latn-BA" sz="1400" dirty="0" err="1">
                <a:solidFill>
                  <a:schemeClr val="tx2">
                    <a:lumMod val="50000"/>
                  </a:schemeClr>
                </a:solidFill>
                <a:effectLst/>
                <a:ea typeface="Times New Roman" panose="02020603050405020304" pitchFamily="18" charset="0"/>
              </a:rPr>
              <a:t>organizuju</a:t>
            </a:r>
            <a:r>
              <a:rPr lang="bs-Latn-BA" sz="1400" dirty="0">
                <a:solidFill>
                  <a:schemeClr val="tx2">
                    <a:lumMod val="50000"/>
                  </a:schemeClr>
                </a:solidFill>
                <a:effectLst/>
                <a:ea typeface="Times New Roman" panose="02020603050405020304" pitchFamily="18" charset="0"/>
              </a:rPr>
              <a:t> njihove izlaske van ustanove, na bazen, u kino, te da ih sudije redovno obilaze.</a:t>
            </a:r>
            <a:endParaRPr lang="sr-Latn-RS" sz="1400" dirty="0">
              <a:solidFill>
                <a:schemeClr val="tx2">
                  <a:lumMod val="50000"/>
                </a:schemeClr>
              </a:solidFill>
            </a:endParaRPr>
          </a:p>
        </p:txBody>
      </p:sp>
      <p:pic>
        <p:nvPicPr>
          <p:cNvPr id="20" name="Slika 20">
            <a:extLst>
              <a:ext uri="{FF2B5EF4-FFF2-40B4-BE49-F238E27FC236}">
                <a16:creationId xmlns:a16="http://schemas.microsoft.com/office/drawing/2014/main" id="{FAEA7D69-33F9-4A6A-AA08-1F2539CFE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274" y="3512820"/>
            <a:ext cx="3579726" cy="1630141"/>
          </a:xfrm>
          <a:prstGeom prst="rect">
            <a:avLst/>
          </a:prstGeom>
          <a:ln>
            <a:noFill/>
          </a:ln>
          <a:effectLst>
            <a:outerShdw blurRad="50800" dist="38100" dir="13500000" algn="br" rotWithShape="0">
              <a:prstClr val="black">
                <a:alpha val="40000"/>
              </a:prstClr>
            </a:outerShdw>
            <a:softEdge rad="112500"/>
          </a:effectLst>
        </p:spPr>
      </p:pic>
    </p:spTree>
    <p:extLst>
      <p:ext uri="{BB962C8B-B14F-4D97-AF65-F5344CB8AC3E}">
        <p14:creationId xmlns:p14="http://schemas.microsoft.com/office/powerpoint/2010/main" val="105937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BC63A560-FC77-4795-AF8A-F27AD7B73F1A}"/>
              </a:ext>
            </a:extLst>
          </p:cNvPr>
          <p:cNvGrpSpPr/>
          <p:nvPr/>
        </p:nvGrpSpPr>
        <p:grpSpPr>
          <a:xfrm rot="10800000">
            <a:off x="5632562" y="2932062"/>
            <a:ext cx="2940295" cy="1357974"/>
            <a:chOff x="4762240" y="-207625"/>
            <a:chExt cx="3030207" cy="1909362"/>
          </a:xfrm>
        </p:grpSpPr>
        <p:sp>
          <p:nvSpPr>
            <p:cNvPr id="35" name="Pravougaonik: jedan zaobljen ugao 34">
              <a:extLst>
                <a:ext uri="{FF2B5EF4-FFF2-40B4-BE49-F238E27FC236}">
                  <a16:creationId xmlns:a16="http://schemas.microsoft.com/office/drawing/2014/main" id="{672A14B3-FC9B-41FB-8CF7-C5F0EA760E5B}"/>
                </a:ext>
              </a:extLst>
            </p:cNvPr>
            <p:cNvSpPr/>
            <p:nvPr/>
          </p:nvSpPr>
          <p:spPr>
            <a:xfrm rot="16200000">
              <a:off x="5322663" y="-768047"/>
              <a:ext cx="1909361" cy="3030206"/>
            </a:xfrm>
            <a:prstGeom prst="round1Rect">
              <a:avLst/>
            </a:prstGeom>
          </p:spPr>
          <p:style>
            <a:lnRef idx="0">
              <a:schemeClr val="lt1">
                <a:hueOff val="0"/>
                <a:satOff val="0"/>
                <a:lumOff val="0"/>
                <a:alphaOff val="0"/>
              </a:schemeClr>
            </a:lnRef>
            <a:fillRef idx="3">
              <a:schemeClr val="accent6">
                <a:alpha val="90000"/>
                <a:hueOff val="0"/>
                <a:satOff val="0"/>
                <a:lumOff val="0"/>
                <a:alphaOff val="0"/>
              </a:schemeClr>
            </a:fillRef>
            <a:effectRef idx="3">
              <a:schemeClr val="accent6">
                <a:alpha val="90000"/>
                <a:hueOff val="0"/>
                <a:satOff val="0"/>
                <a:lumOff val="0"/>
                <a:alphaOff val="0"/>
              </a:schemeClr>
            </a:effectRef>
            <a:fontRef idx="minor">
              <a:schemeClr val="lt1"/>
            </a:fontRef>
          </p:style>
        </p:sp>
        <p:sp>
          <p:nvSpPr>
            <p:cNvPr id="36" name="Pravougaonik: jedan zaobljen ugao 4">
              <a:extLst>
                <a:ext uri="{FF2B5EF4-FFF2-40B4-BE49-F238E27FC236}">
                  <a16:creationId xmlns:a16="http://schemas.microsoft.com/office/drawing/2014/main" id="{CBF82796-74C0-4690-93CD-7627AD7AA37D}"/>
                </a:ext>
              </a:extLst>
            </p:cNvPr>
            <p:cNvSpPr txBox="1"/>
            <p:nvPr/>
          </p:nvSpPr>
          <p:spPr>
            <a:xfrm rot="10800000">
              <a:off x="4762240" y="269717"/>
              <a:ext cx="3030206" cy="14320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bs" sz="1200" kern="1200" dirty="0">
                <a:solidFill>
                  <a:srgbClr val="1D2631"/>
                </a:solidFill>
                <a:effectLst/>
                <a:latin typeface="+mn-lt"/>
                <a:ea typeface="Times New Roman" panose="02020603050405020304" pitchFamily="18" charset="0"/>
              </a:endParaRPr>
            </a:p>
            <a:p>
              <a:pPr marL="0" lvl="0" indent="0" algn="ctr" defTabSz="533400">
                <a:lnSpc>
                  <a:spcPct val="90000"/>
                </a:lnSpc>
                <a:spcBef>
                  <a:spcPct val="0"/>
                </a:spcBef>
                <a:spcAft>
                  <a:spcPct val="35000"/>
                </a:spcAft>
                <a:buNone/>
              </a:pPr>
              <a:r>
                <a:rPr lang="bs-Latn-BA" sz="1200" kern="1200" dirty="0">
                  <a:solidFill>
                    <a:srgbClr val="1D2631"/>
                  </a:solidFill>
                  <a:effectLst/>
                  <a:latin typeface="+mn-lt"/>
                  <a:ea typeface="Times New Roman" panose="02020603050405020304" pitchFamily="18" charset="0"/>
                </a:rPr>
                <a:t>U objektu prijemno-otpusnog odjeljenja nalaze se i tri radionice, učionica za informatiku i teretana, te veliki hodnik u kojem se nalazi stolni tenis. Nisu zadovoljni sa teretanom, ali </a:t>
              </a:r>
              <a:r>
                <a:rPr lang="bs-Latn-BA" sz="1200" kern="1200" dirty="0" err="1">
                  <a:solidFill>
                    <a:srgbClr val="1D2631"/>
                  </a:solidFill>
                  <a:effectLst/>
                  <a:latin typeface="+mn-lt"/>
                  <a:ea typeface="Times New Roman" panose="02020603050405020304" pitchFamily="18" charset="0"/>
                </a:rPr>
                <a:t>Ombudsmeni</a:t>
              </a:r>
              <a:r>
                <a:rPr lang="bs-Latn-BA" sz="1200" kern="1200" dirty="0">
                  <a:solidFill>
                    <a:srgbClr val="1D2631"/>
                  </a:solidFill>
                  <a:effectLst/>
                  <a:latin typeface="+mn-lt"/>
                  <a:ea typeface="Times New Roman" panose="02020603050405020304" pitchFamily="18" charset="0"/>
                </a:rPr>
                <a:t> smatraju da je teretana dobro opremljen</a:t>
              </a:r>
              <a:r>
                <a:rPr lang="bs" sz="1200" kern="1200" dirty="0">
                  <a:solidFill>
                    <a:srgbClr val="1D2631"/>
                  </a:solidFill>
                  <a:effectLst/>
                  <a:latin typeface="+mn-lt"/>
                  <a:ea typeface="Times New Roman" panose="02020603050405020304" pitchFamily="18" charset="0"/>
                </a:rPr>
                <a:t>a</a:t>
              </a:r>
              <a:r>
                <a:rPr lang="bs-Latn-BA" sz="1200" kern="1200" dirty="0">
                  <a:solidFill>
                    <a:srgbClr val="1D2631"/>
                  </a:solidFill>
                  <a:effectLst/>
                  <a:latin typeface="+mn-lt"/>
                  <a:ea typeface="Times New Roman" panose="02020603050405020304" pitchFamily="18" charset="0"/>
                </a:rPr>
                <a:t> u odnosu na teretane u drugim ustanovama. </a:t>
              </a:r>
              <a:endParaRPr lang="bs-Latn-BA" sz="1200" kern="1200" dirty="0">
                <a:solidFill>
                  <a:srgbClr val="1D2631"/>
                </a:solidFill>
                <a:latin typeface="+mn-lt"/>
              </a:endParaRPr>
            </a:p>
          </p:txBody>
        </p:sp>
      </p:grpSp>
      <p:grpSp>
        <p:nvGrpSpPr>
          <p:cNvPr id="30" name="Group 29">
            <a:extLst>
              <a:ext uri="{FF2B5EF4-FFF2-40B4-BE49-F238E27FC236}">
                <a16:creationId xmlns:a16="http://schemas.microsoft.com/office/drawing/2014/main" id="{B9D18E1F-740B-4B61-85EB-33B98E0B7442}"/>
              </a:ext>
            </a:extLst>
          </p:cNvPr>
          <p:cNvGrpSpPr/>
          <p:nvPr/>
        </p:nvGrpSpPr>
        <p:grpSpPr>
          <a:xfrm>
            <a:off x="181111" y="1603585"/>
            <a:ext cx="3050323" cy="1292765"/>
            <a:chOff x="-20117" y="-19917"/>
            <a:chExt cx="3050323" cy="1909361"/>
          </a:xfrm>
        </p:grpSpPr>
        <p:sp>
          <p:nvSpPr>
            <p:cNvPr id="28" name="Pravougaonik: jedan zaobljen ugao 27">
              <a:extLst>
                <a:ext uri="{FF2B5EF4-FFF2-40B4-BE49-F238E27FC236}">
                  <a16:creationId xmlns:a16="http://schemas.microsoft.com/office/drawing/2014/main" id="{A0F841A3-EDF6-4713-A5B8-BF3F09CE04BB}"/>
                </a:ext>
              </a:extLst>
            </p:cNvPr>
            <p:cNvSpPr/>
            <p:nvPr/>
          </p:nvSpPr>
          <p:spPr>
            <a:xfrm rot="16200000">
              <a:off x="540305" y="-580339"/>
              <a:ext cx="1909361" cy="3030206"/>
            </a:xfrm>
            <a:prstGeom prst="round1Rect">
              <a:avLst/>
            </a:prstGeom>
          </p:spPr>
          <p:style>
            <a:lnRef idx="0">
              <a:schemeClr val="lt1">
                <a:hueOff val="0"/>
                <a:satOff val="0"/>
                <a:lumOff val="0"/>
                <a:alphaOff val="0"/>
              </a:schemeClr>
            </a:lnRef>
            <a:fillRef idx="3">
              <a:schemeClr val="accent6">
                <a:alpha val="90000"/>
                <a:hueOff val="0"/>
                <a:satOff val="0"/>
                <a:lumOff val="0"/>
                <a:alphaOff val="0"/>
              </a:schemeClr>
            </a:fillRef>
            <a:effectRef idx="3">
              <a:schemeClr val="accent6">
                <a:alpha val="90000"/>
                <a:hueOff val="0"/>
                <a:satOff val="0"/>
                <a:lumOff val="0"/>
                <a:alphaOff val="0"/>
              </a:schemeClr>
            </a:effectRef>
            <a:fontRef idx="minor">
              <a:schemeClr val="lt1"/>
            </a:fontRef>
          </p:style>
        </p:sp>
        <p:sp>
          <p:nvSpPr>
            <p:cNvPr id="29" name="Pravougaonik: jedan zaobljen ugao 4">
              <a:extLst>
                <a:ext uri="{FF2B5EF4-FFF2-40B4-BE49-F238E27FC236}">
                  <a16:creationId xmlns:a16="http://schemas.microsoft.com/office/drawing/2014/main" id="{A3ACC0C4-D870-47D3-BEC7-A31F37F95880}"/>
                </a:ext>
              </a:extLst>
            </p:cNvPr>
            <p:cNvSpPr txBox="1"/>
            <p:nvPr/>
          </p:nvSpPr>
          <p:spPr>
            <a:xfrm rot="21600000">
              <a:off x="0" y="0"/>
              <a:ext cx="3030206" cy="1432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bs" sz="1100" kern="1200" dirty="0">
                <a:solidFill>
                  <a:srgbClr val="1D2631"/>
                </a:solidFill>
                <a:effectLst/>
                <a:latin typeface="Times New Roman" panose="02020603050405020304" pitchFamily="18" charset="0"/>
                <a:ea typeface="Times New Roman" panose="02020603050405020304" pitchFamily="18" charset="0"/>
              </a:endParaRPr>
            </a:p>
            <a:p>
              <a:pPr marL="0" lvl="0" indent="0" algn="ctr" defTabSz="488950">
                <a:lnSpc>
                  <a:spcPct val="90000"/>
                </a:lnSpc>
                <a:spcBef>
                  <a:spcPct val="0"/>
                </a:spcBef>
                <a:spcAft>
                  <a:spcPct val="35000"/>
                </a:spcAft>
                <a:buNone/>
              </a:pPr>
              <a:r>
                <a:rPr lang="bs-Latn-BA" sz="1200" kern="1200" dirty="0">
                  <a:solidFill>
                    <a:srgbClr val="1D2631"/>
                  </a:solidFill>
                  <a:effectLst/>
                  <a:latin typeface="+mn-lt"/>
                  <a:ea typeface="Times New Roman" panose="02020603050405020304" pitchFamily="18" charset="0"/>
                </a:rPr>
                <a:t>Objekat čini natkrivena površina od 3000m</a:t>
              </a:r>
              <a:r>
                <a:rPr lang="bs-Latn-BA" sz="1200" kern="1200" baseline="30000" dirty="0">
                  <a:solidFill>
                    <a:srgbClr val="1D2631"/>
                  </a:solidFill>
                  <a:effectLst/>
                  <a:latin typeface="+mn-lt"/>
                  <a:ea typeface="Times New Roman" panose="02020603050405020304" pitchFamily="18" charset="0"/>
                </a:rPr>
                <a:t>2 </a:t>
              </a:r>
              <a:r>
                <a:rPr lang="bs-Latn-BA" sz="1200" kern="1200" dirty="0">
                  <a:solidFill>
                    <a:srgbClr val="1D2631"/>
                  </a:solidFill>
                  <a:effectLst/>
                  <a:latin typeface="+mn-lt"/>
                  <a:ea typeface="Times New Roman" panose="02020603050405020304" pitchFamily="18" charset="0"/>
                </a:rPr>
                <a:t>i šest objekata.   Maloljetnici ističu da nisu zadovoljni činjenicom da nemaju svoju kantinu, već da moraju naručivati namirnice, koje su po znatno višoj cijeni, stoga </a:t>
              </a:r>
              <a:r>
                <a:rPr lang="bs-Latn-BA" sz="1200" kern="1200" dirty="0" err="1">
                  <a:solidFill>
                    <a:srgbClr val="1D2631"/>
                  </a:solidFill>
                  <a:effectLst/>
                  <a:latin typeface="+mn-lt"/>
                  <a:ea typeface="Times New Roman" panose="02020603050405020304" pitchFamily="18" charset="0"/>
                </a:rPr>
                <a:t>Ombudsmeni</a:t>
              </a:r>
              <a:r>
                <a:rPr lang="bs-Latn-BA" sz="1200" kern="1200" dirty="0">
                  <a:solidFill>
                    <a:srgbClr val="1D2631"/>
                  </a:solidFill>
                  <a:effectLst/>
                  <a:latin typeface="+mn-lt"/>
                  <a:ea typeface="Times New Roman" panose="02020603050405020304" pitchFamily="18" charset="0"/>
                </a:rPr>
                <a:t> preporučuju da se i maloljetnicima </a:t>
              </a:r>
              <a:r>
                <a:rPr lang="bs-Latn-BA" sz="1200" kern="1200" dirty="0" err="1">
                  <a:solidFill>
                    <a:srgbClr val="1D2631"/>
                  </a:solidFill>
                  <a:effectLst/>
                  <a:latin typeface="+mn-lt"/>
                  <a:ea typeface="Times New Roman" panose="02020603050405020304" pitchFamily="18" charset="0"/>
                </a:rPr>
                <a:t>omogući</a:t>
              </a:r>
              <a:r>
                <a:rPr lang="bs-Latn-BA" sz="1200" kern="1200" dirty="0">
                  <a:solidFill>
                    <a:srgbClr val="1D2631"/>
                  </a:solidFill>
                  <a:effectLst/>
                  <a:latin typeface="+mn-lt"/>
                  <a:ea typeface="Times New Roman" panose="02020603050405020304" pitchFamily="18" charset="0"/>
                </a:rPr>
                <a:t> pristup kantini. </a:t>
              </a:r>
              <a:endParaRPr lang="bs-Latn-BA" sz="1200" kern="1200" dirty="0">
                <a:solidFill>
                  <a:srgbClr val="1D2631"/>
                </a:solidFill>
                <a:latin typeface="+mn-lt"/>
              </a:endParaRPr>
            </a:p>
          </p:txBody>
        </p:sp>
      </p:grpSp>
      <p:sp>
        <p:nvSpPr>
          <p:cNvPr id="47" name="Pravougaonik: jedan zaobljen ugao 46">
            <a:extLst>
              <a:ext uri="{FF2B5EF4-FFF2-40B4-BE49-F238E27FC236}">
                <a16:creationId xmlns:a16="http://schemas.microsoft.com/office/drawing/2014/main" id="{81D2A90C-FE03-486A-9662-94D2DD20C408}"/>
              </a:ext>
            </a:extLst>
          </p:cNvPr>
          <p:cNvSpPr/>
          <p:nvPr/>
        </p:nvSpPr>
        <p:spPr>
          <a:xfrm rot="5400000">
            <a:off x="1231542" y="2290145"/>
            <a:ext cx="969576" cy="3030206"/>
          </a:xfrm>
          <a:prstGeom prst="round1Rect">
            <a:avLst/>
          </a:prstGeom>
        </p:spPr>
        <p:style>
          <a:lnRef idx="0">
            <a:schemeClr val="lt1">
              <a:hueOff val="0"/>
              <a:satOff val="0"/>
              <a:lumOff val="0"/>
              <a:alphaOff val="0"/>
            </a:schemeClr>
          </a:lnRef>
          <a:fillRef idx="3">
            <a:schemeClr val="accent6">
              <a:alpha val="90000"/>
              <a:hueOff val="0"/>
              <a:satOff val="0"/>
              <a:lumOff val="0"/>
              <a:alphaOff val="-40000"/>
            </a:schemeClr>
          </a:fillRef>
          <a:effectRef idx="3">
            <a:schemeClr val="accent6">
              <a:alpha val="90000"/>
              <a:hueOff val="0"/>
              <a:satOff val="0"/>
              <a:lumOff val="0"/>
              <a:alphaOff val="-40000"/>
            </a:schemeClr>
          </a:effectRef>
          <a:fontRef idx="minor">
            <a:schemeClr val="lt1"/>
          </a:fontRef>
        </p:style>
      </p:sp>
      <p:sp>
        <p:nvSpPr>
          <p:cNvPr id="56" name="Pravougaonik: jedan zaobljen ugao 55">
            <a:extLst>
              <a:ext uri="{FF2B5EF4-FFF2-40B4-BE49-F238E27FC236}">
                <a16:creationId xmlns:a16="http://schemas.microsoft.com/office/drawing/2014/main" id="{53B678CE-5EC9-4A7B-99DF-52CB2388A7C4}"/>
              </a:ext>
            </a:extLst>
          </p:cNvPr>
          <p:cNvSpPr/>
          <p:nvPr/>
        </p:nvSpPr>
        <p:spPr>
          <a:xfrm rot="5400000">
            <a:off x="6620131" y="580814"/>
            <a:ext cx="965159" cy="3030205"/>
          </a:xfrm>
          <a:prstGeom prst="round1Rect">
            <a:avLst/>
          </a:prstGeom>
        </p:spPr>
        <p:style>
          <a:lnRef idx="0">
            <a:schemeClr val="lt1">
              <a:hueOff val="0"/>
              <a:satOff val="0"/>
              <a:lumOff val="0"/>
              <a:alphaOff val="0"/>
            </a:schemeClr>
          </a:lnRef>
          <a:fillRef idx="3">
            <a:schemeClr val="accent6">
              <a:alpha val="90000"/>
              <a:hueOff val="0"/>
              <a:satOff val="0"/>
              <a:lumOff val="0"/>
              <a:alphaOff val="-40000"/>
            </a:schemeClr>
          </a:fillRef>
          <a:effectRef idx="3">
            <a:schemeClr val="accent6">
              <a:alpha val="90000"/>
              <a:hueOff val="0"/>
              <a:satOff val="0"/>
              <a:lumOff val="0"/>
              <a:alphaOff val="-40000"/>
            </a:schemeClr>
          </a:effectRef>
          <a:fontRef idx="minor">
            <a:schemeClr val="lt1"/>
          </a:fontRef>
        </p:style>
      </p:sp>
      <p:sp>
        <p:nvSpPr>
          <p:cNvPr id="42" name="Pravougaonik: jedan zaobljen ugao 41">
            <a:extLst>
              <a:ext uri="{FF2B5EF4-FFF2-40B4-BE49-F238E27FC236}">
                <a16:creationId xmlns:a16="http://schemas.microsoft.com/office/drawing/2014/main" id="{1D354C5E-2BB0-49FE-9B62-0A2C9B4F5D21}"/>
              </a:ext>
            </a:extLst>
          </p:cNvPr>
          <p:cNvSpPr/>
          <p:nvPr/>
        </p:nvSpPr>
        <p:spPr>
          <a:xfrm rot="10800000">
            <a:off x="3114694" y="2101856"/>
            <a:ext cx="2588610" cy="1424575"/>
          </a:xfrm>
          <a:prstGeom prst="round1Rect">
            <a:avLst/>
          </a:prstGeom>
        </p:spPr>
        <p:style>
          <a:lnRef idx="0">
            <a:schemeClr val="accent6"/>
          </a:lnRef>
          <a:fillRef idx="3">
            <a:schemeClr val="accent6"/>
          </a:fillRef>
          <a:effectRef idx="3">
            <a:schemeClr val="accent6"/>
          </a:effectRef>
          <a:fontRef idx="minor">
            <a:schemeClr val="lt1"/>
          </a:fontRef>
        </p:style>
      </p:sp>
      <p:sp>
        <p:nvSpPr>
          <p:cNvPr id="5" name="Naslov 1">
            <a:extLst>
              <a:ext uri="{FF2B5EF4-FFF2-40B4-BE49-F238E27FC236}">
                <a16:creationId xmlns:a16="http://schemas.microsoft.com/office/drawing/2014/main" id="{34F73406-1416-489A-8CDB-B8652CC0DA25}"/>
              </a:ext>
            </a:extLst>
          </p:cNvPr>
          <p:cNvSpPr>
            <a:spLocks noGrp="1"/>
          </p:cNvSpPr>
          <p:nvPr>
            <p:ph type="title"/>
          </p:nvPr>
        </p:nvSpPr>
        <p:spPr>
          <a:xfrm>
            <a:off x="117973" y="365024"/>
            <a:ext cx="8259098" cy="763526"/>
          </a:xfrm>
        </p:spPr>
        <p:txBody>
          <a:bodyPr/>
          <a:lstStyle/>
          <a:p>
            <a:r>
              <a:rPr lang="bs-Latn-BA" sz="1800" dirty="0">
                <a:effectLst/>
                <a:latin typeface="Monotype Corsiva" panose="03010101010201010101" pitchFamily="66" charset="0"/>
                <a:ea typeface="Times New Roman" panose="02020603050405020304" pitchFamily="18" charset="0"/>
              </a:rPr>
              <a:t>Odgojno-popravni dom i Maloljetnički zatvor u sklopu </a:t>
            </a:r>
            <a:br>
              <a:rPr lang="bs" sz="1800" dirty="0">
                <a:effectLst/>
                <a:latin typeface="Monotype Corsiva" panose="03010101010201010101" pitchFamily="66" charset="0"/>
                <a:ea typeface="Times New Roman" panose="02020603050405020304" pitchFamily="18" charset="0"/>
              </a:rPr>
            </a:br>
            <a:r>
              <a:rPr lang="bs-Latn-BA" sz="1800" dirty="0">
                <a:effectLst/>
                <a:latin typeface="Monotype Corsiva" panose="03010101010201010101" pitchFamily="66" charset="0"/>
                <a:ea typeface="Times New Roman" panose="02020603050405020304" pitchFamily="18" charset="0"/>
              </a:rPr>
              <a:t>Kazneno-popravnog zavoda Orašje</a:t>
            </a:r>
            <a:endParaRPr lang="sr-Latn-RS" dirty="0">
              <a:latin typeface="Monotype Corsiva" panose="03010101010201010101" pitchFamily="66" charset="0"/>
            </a:endParaRPr>
          </a:p>
        </p:txBody>
      </p:sp>
      <p:grpSp>
        <p:nvGrpSpPr>
          <p:cNvPr id="54" name="Group 53">
            <a:extLst>
              <a:ext uri="{FF2B5EF4-FFF2-40B4-BE49-F238E27FC236}">
                <a16:creationId xmlns:a16="http://schemas.microsoft.com/office/drawing/2014/main" id="{98DA09B0-9C61-4C8A-AF2A-EAF9CBACC465}"/>
              </a:ext>
            </a:extLst>
          </p:cNvPr>
          <p:cNvGrpSpPr/>
          <p:nvPr/>
        </p:nvGrpSpPr>
        <p:grpSpPr>
          <a:xfrm>
            <a:off x="3540162" y="1337760"/>
            <a:ext cx="1698484" cy="521703"/>
            <a:chOff x="-2180807" y="2832108"/>
            <a:chExt cx="1818123" cy="954680"/>
          </a:xfrm>
          <a:solidFill>
            <a:schemeClr val="accent1">
              <a:lumMod val="20000"/>
              <a:lumOff val="80000"/>
            </a:schemeClr>
          </a:solidFill>
        </p:grpSpPr>
        <p:sp>
          <p:nvSpPr>
            <p:cNvPr id="52" name="Pravougaonik: zaobljeni uglovi 51">
              <a:extLst>
                <a:ext uri="{FF2B5EF4-FFF2-40B4-BE49-F238E27FC236}">
                  <a16:creationId xmlns:a16="http://schemas.microsoft.com/office/drawing/2014/main" id="{BFA9E903-31B0-421B-91F1-8F3249983690}"/>
                </a:ext>
              </a:extLst>
            </p:cNvPr>
            <p:cNvSpPr/>
            <p:nvPr/>
          </p:nvSpPr>
          <p:spPr>
            <a:xfrm>
              <a:off x="-2180807" y="2832108"/>
              <a:ext cx="1818123" cy="954680"/>
            </a:xfrm>
            <a:prstGeom prst="roundRect">
              <a:avLst/>
            </a:prstGeom>
            <a:grpFill/>
            <a:ln>
              <a:solidFill>
                <a:schemeClr val="tx2">
                  <a:lumMod val="50000"/>
                </a:schemeClr>
              </a:solidFill>
            </a:ln>
          </p:spPr>
          <p:style>
            <a:lnRef idx="0">
              <a:schemeClr val="lt1">
                <a:hueOff val="0"/>
                <a:satOff val="0"/>
                <a:lumOff val="0"/>
                <a:alphaOff val="0"/>
              </a:schemeClr>
            </a:lnRef>
            <a:fillRef idx="3">
              <a:schemeClr val="accent6">
                <a:tint val="40000"/>
                <a:hueOff val="0"/>
                <a:satOff val="0"/>
                <a:lumOff val="0"/>
                <a:alphaOff val="0"/>
              </a:schemeClr>
            </a:fillRef>
            <a:effectRef idx="3">
              <a:schemeClr val="accent6">
                <a:tint val="40000"/>
                <a:hueOff val="0"/>
                <a:satOff val="0"/>
                <a:lumOff val="0"/>
                <a:alphaOff val="0"/>
              </a:schemeClr>
            </a:effectRef>
            <a:fontRef idx="minor">
              <a:schemeClr val="dk1">
                <a:hueOff val="0"/>
                <a:satOff val="0"/>
                <a:lumOff val="0"/>
                <a:alphaOff val="0"/>
              </a:schemeClr>
            </a:fontRef>
          </p:style>
        </p:sp>
        <p:sp>
          <p:nvSpPr>
            <p:cNvPr id="53" name="Pravougaonik: zaobljeni uglovi 4">
              <a:extLst>
                <a:ext uri="{FF2B5EF4-FFF2-40B4-BE49-F238E27FC236}">
                  <a16:creationId xmlns:a16="http://schemas.microsoft.com/office/drawing/2014/main" id="{0450B27A-0558-4128-A940-7F866B178B9C}"/>
                </a:ext>
              </a:extLst>
            </p:cNvPr>
            <p:cNvSpPr txBox="1"/>
            <p:nvPr/>
          </p:nvSpPr>
          <p:spPr>
            <a:xfrm>
              <a:off x="-2087599" y="2925316"/>
              <a:ext cx="1724915" cy="861472"/>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s" sz="1600" kern="1200" dirty="0"/>
                <a:t>Prirodni resursi</a:t>
              </a:r>
              <a:endParaRPr lang="bs-Latn-BA" sz="1600" kern="1200" dirty="0"/>
            </a:p>
          </p:txBody>
        </p:sp>
      </p:grpSp>
      <p:sp>
        <p:nvSpPr>
          <p:cNvPr id="8" name="TextBox 7">
            <a:extLst>
              <a:ext uri="{FF2B5EF4-FFF2-40B4-BE49-F238E27FC236}">
                <a16:creationId xmlns:a16="http://schemas.microsoft.com/office/drawing/2014/main" id="{6E88B580-DD31-4506-B0F2-DD55543B8888}"/>
              </a:ext>
            </a:extLst>
          </p:cNvPr>
          <p:cNvSpPr txBox="1"/>
          <p:nvPr/>
        </p:nvSpPr>
        <p:spPr>
          <a:xfrm>
            <a:off x="3231434" y="1924463"/>
            <a:ext cx="2471870" cy="1569660"/>
          </a:xfrm>
          <a:prstGeom prst="rect">
            <a:avLst/>
          </a:prstGeom>
          <a:noFill/>
        </p:spPr>
        <p:txBody>
          <a:bodyPr wrap="square" rtlCol="0" anchor="t">
            <a:spAutoFit/>
          </a:bodyPr>
          <a:lstStyle/>
          <a:p>
            <a:pPr algn="l"/>
            <a:endParaRPr lang="bs" sz="1200" dirty="0">
              <a:solidFill>
                <a:srgbClr val="1D2631"/>
              </a:solidFill>
              <a:effectLst/>
              <a:ea typeface="Times New Roman" panose="02020603050405020304" pitchFamily="18" charset="0"/>
            </a:endParaRPr>
          </a:p>
          <a:p>
            <a:pPr algn="ctr"/>
            <a:r>
              <a:rPr lang="bs-Latn-BA" sz="1200" dirty="0">
                <a:solidFill>
                  <a:srgbClr val="1D2631"/>
                </a:solidFill>
                <a:effectLst/>
                <a:ea typeface="Times New Roman" panose="02020603050405020304" pitchFamily="18" charset="0"/>
              </a:rPr>
              <a:t>U jednom objektu se nalazi </a:t>
            </a:r>
            <a:endParaRPr lang="bs" sz="1200" dirty="0">
              <a:solidFill>
                <a:srgbClr val="1D2631"/>
              </a:solidFill>
              <a:effectLst/>
              <a:ea typeface="Times New Roman" panose="02020603050405020304" pitchFamily="18" charset="0"/>
            </a:endParaRPr>
          </a:p>
          <a:p>
            <a:pPr algn="ctr"/>
            <a:r>
              <a:rPr lang="bs-Latn-BA" sz="1200" dirty="0">
                <a:solidFill>
                  <a:srgbClr val="1D2631"/>
                </a:solidFill>
                <a:effectLst/>
                <a:ea typeface="Times New Roman" panose="02020603050405020304" pitchFamily="18" charset="0"/>
              </a:rPr>
              <a:t>Kuhinja</a:t>
            </a:r>
            <a:r>
              <a:rPr lang="bs" sz="1200" dirty="0">
                <a:solidFill>
                  <a:srgbClr val="1D2631"/>
                </a:solidFill>
                <a:effectLst/>
                <a:ea typeface="Times New Roman" panose="02020603050405020304" pitchFamily="18" charset="0"/>
              </a:rPr>
              <a:t>, idealno </a:t>
            </a:r>
            <a:r>
              <a:rPr lang="bs-Latn-BA" sz="1200" dirty="0">
                <a:solidFill>
                  <a:srgbClr val="1D2631"/>
                </a:solidFill>
                <a:effectLst/>
                <a:ea typeface="Times New Roman" panose="02020603050405020304" pitchFamily="18" charset="0"/>
              </a:rPr>
              <a:t>opremljena, sa vrhunskim kućanskim aparatima, pa s tim u vezi </a:t>
            </a:r>
            <a:r>
              <a:rPr lang="bs-Latn-BA" sz="1200" dirty="0" err="1">
                <a:solidFill>
                  <a:srgbClr val="1D2631"/>
                </a:solidFill>
                <a:effectLst/>
                <a:ea typeface="Times New Roman" panose="02020603050405020304" pitchFamily="18" charset="0"/>
              </a:rPr>
              <a:t>Ombudsmeni</a:t>
            </a:r>
            <a:r>
              <a:rPr lang="bs-Latn-BA" sz="1200" dirty="0">
                <a:solidFill>
                  <a:srgbClr val="1D2631"/>
                </a:solidFill>
                <a:effectLst/>
                <a:ea typeface="Times New Roman" panose="02020603050405020304" pitchFamily="18" charset="0"/>
              </a:rPr>
              <a:t> preporučuju upravi da radno angažuje maloljetnike ili </a:t>
            </a:r>
            <a:r>
              <a:rPr lang="bs-Latn-BA" sz="1200" dirty="0" err="1">
                <a:solidFill>
                  <a:srgbClr val="1D2631"/>
                </a:solidFill>
                <a:effectLst/>
                <a:ea typeface="Times New Roman" panose="02020603050405020304" pitchFamily="18" charset="0"/>
              </a:rPr>
              <a:t>organizuje</a:t>
            </a:r>
            <a:r>
              <a:rPr lang="bs-Latn-BA" sz="1200" dirty="0">
                <a:solidFill>
                  <a:srgbClr val="1D2631"/>
                </a:solidFill>
                <a:effectLst/>
                <a:ea typeface="Times New Roman" panose="02020603050405020304" pitchFamily="18" charset="0"/>
              </a:rPr>
              <a:t> obuku ili kurs u kulinarstvu</a:t>
            </a:r>
            <a:r>
              <a:rPr lang="bs" sz="1200" dirty="0">
                <a:solidFill>
                  <a:srgbClr val="1D2631"/>
                </a:solidFill>
                <a:effectLst/>
                <a:ea typeface="Times New Roman" panose="02020603050405020304" pitchFamily="18" charset="0"/>
              </a:rPr>
              <a:t>.</a:t>
            </a:r>
            <a:endParaRPr lang="sr-Latn-RS" sz="1200" dirty="0">
              <a:solidFill>
                <a:srgbClr val="1D2631"/>
              </a:solidFill>
            </a:endParaRPr>
          </a:p>
        </p:txBody>
      </p:sp>
      <p:sp>
        <p:nvSpPr>
          <p:cNvPr id="57" name="TextBox 56">
            <a:extLst>
              <a:ext uri="{FF2B5EF4-FFF2-40B4-BE49-F238E27FC236}">
                <a16:creationId xmlns:a16="http://schemas.microsoft.com/office/drawing/2014/main" id="{67B89155-A3E9-4B35-87DD-8E2FD1331140}"/>
              </a:ext>
            </a:extLst>
          </p:cNvPr>
          <p:cNvSpPr txBox="1"/>
          <p:nvPr/>
        </p:nvSpPr>
        <p:spPr>
          <a:xfrm>
            <a:off x="5664063" y="1660987"/>
            <a:ext cx="3030206" cy="830997"/>
          </a:xfrm>
          <a:prstGeom prst="rect">
            <a:avLst/>
          </a:prstGeom>
          <a:noFill/>
        </p:spPr>
        <p:txBody>
          <a:bodyPr wrap="square" rtlCol="0">
            <a:spAutoFit/>
          </a:bodyPr>
          <a:lstStyle/>
          <a:p>
            <a:pPr algn="l"/>
            <a:r>
              <a:rPr lang="bs-Latn-BA" sz="1200" dirty="0">
                <a:solidFill>
                  <a:srgbClr val="1D2631"/>
                </a:solidFill>
                <a:effectLst/>
                <a:ea typeface="Times New Roman" panose="02020603050405020304" pitchFamily="18" charset="0"/>
              </a:rPr>
              <a:t>Maloljetnici borave sami u sobi koja je u odnosu na druge ustanove bolje opremljena, raspolažu sa drvenim krevetom i madracem, </a:t>
            </a:r>
            <a:endParaRPr lang="bs" sz="1200" dirty="0">
              <a:solidFill>
                <a:srgbClr val="1D2631"/>
              </a:solidFill>
              <a:effectLst/>
              <a:ea typeface="Times New Roman" panose="02020603050405020304" pitchFamily="18" charset="0"/>
            </a:endParaRPr>
          </a:p>
          <a:p>
            <a:pPr algn="l"/>
            <a:r>
              <a:rPr lang="bs-Latn-BA" sz="1200" dirty="0">
                <a:solidFill>
                  <a:srgbClr val="1D2631"/>
                </a:solidFill>
                <a:effectLst/>
                <a:ea typeface="Times New Roman" panose="02020603050405020304" pitchFamily="18" charset="0"/>
              </a:rPr>
              <a:t>a ne željeznim krevetom i spužvom</a:t>
            </a:r>
            <a:r>
              <a:rPr lang="bs" sz="1200" dirty="0">
                <a:solidFill>
                  <a:srgbClr val="1D2631"/>
                </a:solidFill>
                <a:effectLst/>
                <a:ea typeface="Times New Roman" panose="02020603050405020304" pitchFamily="18" charset="0"/>
              </a:rPr>
              <a:t>.</a:t>
            </a:r>
            <a:r>
              <a:rPr lang="bs-Latn-BA" sz="1200" dirty="0">
                <a:solidFill>
                  <a:srgbClr val="1D2631"/>
                </a:solidFill>
                <a:effectLst/>
                <a:ea typeface="Times New Roman" panose="02020603050405020304" pitchFamily="18" charset="0"/>
              </a:rPr>
              <a:t> </a:t>
            </a:r>
            <a:endParaRPr lang="sr-Latn-RS" sz="1200" dirty="0"/>
          </a:p>
        </p:txBody>
      </p:sp>
      <p:sp>
        <p:nvSpPr>
          <p:cNvPr id="60" name="TextBox 59">
            <a:extLst>
              <a:ext uri="{FF2B5EF4-FFF2-40B4-BE49-F238E27FC236}">
                <a16:creationId xmlns:a16="http://schemas.microsoft.com/office/drawing/2014/main" id="{C69B6205-4D64-409A-8A68-9ADDEEC032CE}"/>
              </a:ext>
            </a:extLst>
          </p:cNvPr>
          <p:cNvSpPr txBox="1"/>
          <p:nvPr/>
        </p:nvSpPr>
        <p:spPr>
          <a:xfrm>
            <a:off x="361436" y="3308070"/>
            <a:ext cx="2753258" cy="1200329"/>
          </a:xfrm>
          <a:prstGeom prst="rect">
            <a:avLst/>
          </a:prstGeom>
          <a:noFill/>
        </p:spPr>
        <p:txBody>
          <a:bodyPr wrap="square" rtlCol="0">
            <a:spAutoFit/>
          </a:bodyPr>
          <a:lstStyle/>
          <a:p>
            <a:r>
              <a:rPr lang="bs" sz="1200" dirty="0">
                <a:solidFill>
                  <a:srgbClr val="1D2631"/>
                </a:solidFill>
                <a:ea typeface="Times New Roman" panose="02020603050405020304" pitchFamily="18" charset="0"/>
              </a:rPr>
              <a:t>U </a:t>
            </a:r>
            <a:r>
              <a:rPr lang="bs-Latn-BA" sz="1200" dirty="0">
                <a:solidFill>
                  <a:srgbClr val="1D2631"/>
                </a:solidFill>
                <a:effectLst/>
                <a:ea typeface="Times New Roman" panose="02020603050405020304" pitchFamily="18" charset="0"/>
              </a:rPr>
              <a:t>sobi se nalaze i drven</a:t>
            </a:r>
            <a:r>
              <a:rPr lang="bs" sz="1200" dirty="0">
                <a:solidFill>
                  <a:srgbClr val="1D2631"/>
                </a:solidFill>
                <a:ea typeface="Times New Roman" panose="02020603050405020304" pitchFamily="18" charset="0"/>
              </a:rPr>
              <a:t>i stol, </a:t>
            </a:r>
            <a:r>
              <a:rPr lang="bs-Latn-BA" sz="1200" dirty="0">
                <a:solidFill>
                  <a:srgbClr val="1D2631"/>
                </a:solidFill>
                <a:effectLst/>
                <a:ea typeface="Times New Roman" panose="02020603050405020304" pitchFamily="18" charset="0"/>
              </a:rPr>
              <a:t>kupatilo i TV. Dostupne su im i igrice (</a:t>
            </a:r>
            <a:r>
              <a:rPr lang="bs-Latn-BA" sz="1200" dirty="0" err="1">
                <a:solidFill>
                  <a:srgbClr val="1D2631"/>
                </a:solidFill>
                <a:effectLst/>
                <a:ea typeface="Times New Roman" panose="02020603050405020304" pitchFamily="18" charset="0"/>
              </a:rPr>
              <a:t>Playstation</a:t>
            </a:r>
            <a:r>
              <a:rPr lang="bs-Latn-BA" sz="1200" dirty="0">
                <a:solidFill>
                  <a:srgbClr val="1D2631"/>
                </a:solidFill>
                <a:effectLst/>
                <a:ea typeface="Times New Roman" panose="02020603050405020304" pitchFamily="18" charset="0"/>
              </a:rPr>
              <a:t>)</a:t>
            </a:r>
            <a:r>
              <a:rPr lang="bs" sz="1200" dirty="0">
                <a:solidFill>
                  <a:srgbClr val="1D2631"/>
                </a:solidFill>
                <a:ea typeface="Times New Roman" panose="02020603050405020304" pitchFamily="18" charset="0"/>
              </a:rPr>
              <a:t>.</a:t>
            </a:r>
            <a:r>
              <a:rPr lang="bs-Latn-BA" sz="1200" dirty="0">
                <a:solidFill>
                  <a:srgbClr val="1D2631"/>
                </a:solidFill>
                <a:effectLst/>
                <a:ea typeface="Times New Roman" panose="02020603050405020304" pitchFamily="18" charset="0"/>
              </a:rPr>
              <a:t> Dopušteno im je i držanje kućnih ljubimaca, što </a:t>
            </a:r>
            <a:r>
              <a:rPr lang="bs-Latn-BA" sz="1200" dirty="0" err="1">
                <a:solidFill>
                  <a:srgbClr val="1D2631"/>
                </a:solidFill>
                <a:effectLst/>
                <a:ea typeface="Times New Roman" panose="02020603050405020304" pitchFamily="18" charset="0"/>
              </a:rPr>
              <a:t>Ombudsmeni</a:t>
            </a:r>
            <a:r>
              <a:rPr lang="bs-Latn-BA" sz="1200" dirty="0">
                <a:solidFill>
                  <a:srgbClr val="1D2631"/>
                </a:solidFill>
                <a:effectLst/>
                <a:ea typeface="Times New Roman" panose="02020603050405020304" pitchFamily="18" charset="0"/>
              </a:rPr>
              <a:t> posebno pohvaljuju.</a:t>
            </a:r>
            <a:endParaRPr lang="sr-Latn-RS" sz="1200" dirty="0">
              <a:solidFill>
                <a:srgbClr val="1D2631"/>
              </a:solidFill>
            </a:endParaRPr>
          </a:p>
          <a:p>
            <a:pPr algn="l"/>
            <a:endParaRPr lang="sr-Latn-RS" sz="1200" dirty="0"/>
          </a:p>
        </p:txBody>
      </p:sp>
      <p:pic>
        <p:nvPicPr>
          <p:cNvPr id="63" name="Slika 63">
            <a:extLst>
              <a:ext uri="{FF2B5EF4-FFF2-40B4-BE49-F238E27FC236}">
                <a16:creationId xmlns:a16="http://schemas.microsoft.com/office/drawing/2014/main" id="{29A23357-3693-4C1F-AFB4-89BFD78FF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904" y="3611049"/>
            <a:ext cx="2325916" cy="1513165"/>
          </a:xfrm>
          <a:prstGeom prst="rect">
            <a:avLst/>
          </a:prstGeom>
          <a:ln>
            <a:noFill/>
          </a:ln>
          <a:effectLst>
            <a:outerShdw blurRad="50800" dist="38100" dir="18900000" algn="bl" rotWithShape="0">
              <a:prstClr val="black">
                <a:alpha val="40000"/>
              </a:prstClr>
            </a:outerShdw>
            <a:softEdge rad="112500"/>
          </a:effectLst>
        </p:spPr>
      </p:pic>
    </p:spTree>
    <p:extLst>
      <p:ext uri="{BB962C8B-B14F-4D97-AF65-F5344CB8AC3E}">
        <p14:creationId xmlns:p14="http://schemas.microsoft.com/office/powerpoint/2010/main" val="97969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53D01FE0-26D3-4BC3-A703-591C29721416}"/>
              </a:ext>
            </a:extLst>
          </p:cNvPr>
          <p:cNvSpPr>
            <a:spLocks noGrp="1"/>
          </p:cNvSpPr>
          <p:nvPr>
            <p:ph type="title"/>
          </p:nvPr>
        </p:nvSpPr>
        <p:spPr>
          <a:xfrm>
            <a:off x="117973" y="365024"/>
            <a:ext cx="8259098" cy="763526"/>
          </a:xfrm>
        </p:spPr>
        <p:txBody>
          <a:bodyPr/>
          <a:lstStyle/>
          <a:p>
            <a:r>
              <a:rPr lang="bs-Latn-BA" sz="1800" dirty="0">
                <a:effectLst/>
                <a:latin typeface="Monotype Corsiva" panose="03010101010201010101" pitchFamily="66" charset="0"/>
                <a:ea typeface="Times New Roman" panose="02020603050405020304" pitchFamily="18" charset="0"/>
              </a:rPr>
              <a:t>Odgojno-popravni dom i Maloljetnički zatvor u sklopu </a:t>
            </a:r>
            <a:br>
              <a:rPr lang="bs" sz="1800" dirty="0">
                <a:effectLst/>
                <a:latin typeface="Monotype Corsiva" panose="03010101010201010101" pitchFamily="66" charset="0"/>
                <a:ea typeface="Times New Roman" panose="02020603050405020304" pitchFamily="18" charset="0"/>
              </a:rPr>
            </a:br>
            <a:r>
              <a:rPr lang="bs-Latn-BA" sz="1800" dirty="0">
                <a:effectLst/>
                <a:latin typeface="Monotype Corsiva" panose="03010101010201010101" pitchFamily="66" charset="0"/>
                <a:ea typeface="Times New Roman" panose="02020603050405020304" pitchFamily="18" charset="0"/>
              </a:rPr>
              <a:t>Kazneno-popravnog zavoda Orašje</a:t>
            </a:r>
            <a:endParaRPr lang="sr-Latn-RS" dirty="0">
              <a:latin typeface="Monotype Corsiva" panose="03010101010201010101" pitchFamily="66" charset="0"/>
            </a:endParaRPr>
          </a:p>
        </p:txBody>
      </p:sp>
      <p:pic>
        <p:nvPicPr>
          <p:cNvPr id="6" name="Slika 6">
            <a:extLst>
              <a:ext uri="{FF2B5EF4-FFF2-40B4-BE49-F238E27FC236}">
                <a16:creationId xmlns:a16="http://schemas.microsoft.com/office/drawing/2014/main" id="{0605DA52-16CA-4E27-B5B0-B0BA7032C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8299" y="1605642"/>
            <a:ext cx="4623917" cy="1538940"/>
          </a:xfrm>
          <a:prstGeom prst="rect">
            <a:avLst/>
          </a:prstGeom>
          <a:ln>
            <a:noFill/>
          </a:ln>
          <a:effectLst>
            <a:outerShdw blurRad="292100" dist="139700" dir="2700000" algn="tl" rotWithShape="0">
              <a:srgbClr val="333333">
                <a:alpha val="65000"/>
              </a:srgbClr>
            </a:outerShdw>
          </a:effectLst>
        </p:spPr>
      </p:pic>
      <p:sp>
        <p:nvSpPr>
          <p:cNvPr id="17" name="Pravougaonik: zaobljeni dijagonalni uglovi 16">
            <a:extLst>
              <a:ext uri="{FF2B5EF4-FFF2-40B4-BE49-F238E27FC236}">
                <a16:creationId xmlns:a16="http://schemas.microsoft.com/office/drawing/2014/main" id="{FF22705F-FCF7-497C-B611-236E28A50839}"/>
              </a:ext>
            </a:extLst>
          </p:cNvPr>
          <p:cNvSpPr/>
          <p:nvPr/>
        </p:nvSpPr>
        <p:spPr>
          <a:xfrm>
            <a:off x="463060" y="1370313"/>
            <a:ext cx="2824633" cy="2007903"/>
          </a:xfrm>
          <a:prstGeom prst="round2Diag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sr-Latn-RS"/>
          </a:p>
        </p:txBody>
      </p:sp>
      <p:sp>
        <p:nvSpPr>
          <p:cNvPr id="13" name="TextBox 12">
            <a:extLst>
              <a:ext uri="{FF2B5EF4-FFF2-40B4-BE49-F238E27FC236}">
                <a16:creationId xmlns:a16="http://schemas.microsoft.com/office/drawing/2014/main" id="{9F29B9B5-D24A-4A6E-906F-07E62F1C908F}"/>
              </a:ext>
            </a:extLst>
          </p:cNvPr>
          <p:cNvSpPr txBox="1"/>
          <p:nvPr/>
        </p:nvSpPr>
        <p:spPr>
          <a:xfrm>
            <a:off x="536331" y="1405213"/>
            <a:ext cx="2824633" cy="1938992"/>
          </a:xfrm>
          <a:prstGeom prst="rect">
            <a:avLst/>
          </a:prstGeom>
          <a:noFill/>
          <a:ln>
            <a:noFill/>
          </a:ln>
        </p:spPr>
        <p:txBody>
          <a:bodyPr wrap="square" rtlCol="0">
            <a:spAutoFit/>
          </a:bodyPr>
          <a:lstStyle/>
          <a:p>
            <a:pPr algn="l"/>
            <a:r>
              <a:rPr lang="bs-Latn-BA" sz="1200" b="1" dirty="0">
                <a:effectLst/>
                <a:ea typeface="Times New Roman" panose="02020603050405020304" pitchFamily="18" charset="0"/>
              </a:rPr>
              <a:t>Tretman maloljetnika: </a:t>
            </a:r>
            <a:endParaRPr lang="bs" sz="1200" b="1" dirty="0">
              <a:effectLst/>
              <a:ea typeface="Times New Roman" panose="02020603050405020304" pitchFamily="18" charset="0"/>
            </a:endParaRPr>
          </a:p>
          <a:p>
            <a:pPr marL="171450" indent="-171450" algn="l">
              <a:buFont typeface="Arial" panose="020B0604020202020204" pitchFamily="34" charset="0"/>
              <a:buChar char="•"/>
            </a:pPr>
            <a:r>
              <a:rPr lang="bs-Latn-BA" sz="1200" dirty="0">
                <a:effectLst/>
                <a:ea typeface="Times New Roman" panose="02020603050405020304" pitchFamily="18" charset="0"/>
              </a:rPr>
              <a:t>Maloljetnici ističu da im je dosadno, jer nemaju osmišljenih aktivnosti i sekcija, koriste samo stolni tenis i teretanu. Iskazali su želju za informatičkom sekcijom, pa </a:t>
            </a:r>
            <a:r>
              <a:rPr lang="bs-Latn-BA" sz="1200" dirty="0" err="1">
                <a:effectLst/>
                <a:ea typeface="Times New Roman" panose="02020603050405020304" pitchFamily="18" charset="0"/>
              </a:rPr>
              <a:t>Ombudsmeni</a:t>
            </a:r>
            <a:r>
              <a:rPr lang="bs-Latn-BA" sz="1200" dirty="0">
                <a:effectLst/>
                <a:ea typeface="Times New Roman" panose="02020603050405020304" pitchFamily="18" charset="0"/>
              </a:rPr>
              <a:t> pozivaju Federalno ministarstvo da pruži materijalnu pomoć i </a:t>
            </a:r>
            <a:r>
              <a:rPr lang="bs-Latn-BA" sz="1200" dirty="0" err="1">
                <a:effectLst/>
                <a:ea typeface="Times New Roman" panose="02020603050405020304" pitchFamily="18" charset="0"/>
              </a:rPr>
              <a:t>obezbijedi</a:t>
            </a:r>
            <a:r>
              <a:rPr lang="bs-Latn-BA" sz="1200" dirty="0">
                <a:effectLst/>
                <a:ea typeface="Times New Roman" panose="02020603050405020304" pitchFamily="18" charset="0"/>
              </a:rPr>
              <a:t> veći broj računara radi formiranja informatičke sekcije.</a:t>
            </a:r>
            <a:endParaRPr lang="bs" sz="1200" dirty="0">
              <a:effectLst/>
              <a:ea typeface="Times New Roman" panose="02020603050405020304" pitchFamily="18" charset="0"/>
            </a:endParaRPr>
          </a:p>
        </p:txBody>
      </p:sp>
      <p:sp>
        <p:nvSpPr>
          <p:cNvPr id="19" name="Pravougaonik: zaobljeni uglovi na vrhu 18">
            <a:extLst>
              <a:ext uri="{FF2B5EF4-FFF2-40B4-BE49-F238E27FC236}">
                <a16:creationId xmlns:a16="http://schemas.microsoft.com/office/drawing/2014/main" id="{8691A71D-974E-4A20-8975-249ABCBA79B6}"/>
              </a:ext>
            </a:extLst>
          </p:cNvPr>
          <p:cNvSpPr/>
          <p:nvPr/>
        </p:nvSpPr>
        <p:spPr>
          <a:xfrm>
            <a:off x="4629872" y="3344205"/>
            <a:ext cx="3902344" cy="1463036"/>
          </a:xfrm>
          <a:prstGeom prst="round2Same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8" name="TextBox 17">
            <a:extLst>
              <a:ext uri="{FF2B5EF4-FFF2-40B4-BE49-F238E27FC236}">
                <a16:creationId xmlns:a16="http://schemas.microsoft.com/office/drawing/2014/main" id="{46C925B5-00F7-47B2-8B70-506917123135}"/>
              </a:ext>
            </a:extLst>
          </p:cNvPr>
          <p:cNvSpPr txBox="1"/>
          <p:nvPr/>
        </p:nvSpPr>
        <p:spPr>
          <a:xfrm>
            <a:off x="4726587" y="3378216"/>
            <a:ext cx="3768132" cy="1569660"/>
          </a:xfrm>
          <a:prstGeom prst="rect">
            <a:avLst/>
          </a:prstGeom>
          <a:noFill/>
        </p:spPr>
        <p:txBody>
          <a:bodyPr wrap="square" rtlCol="0">
            <a:spAutoFit/>
          </a:bodyPr>
          <a:lstStyle/>
          <a:p>
            <a:pPr marL="171450" indent="-171450">
              <a:buFont typeface="Arial" panose="020B0604020202020204" pitchFamily="34" charset="0"/>
              <a:buChar char="•"/>
            </a:pPr>
            <a:r>
              <a:rPr lang="bs-Latn-BA" sz="1200" dirty="0">
                <a:solidFill>
                  <a:srgbClr val="1D2631"/>
                </a:solidFill>
                <a:effectLst/>
                <a:ea typeface="Times New Roman" panose="02020603050405020304" pitchFamily="18" charset="0"/>
              </a:rPr>
              <a:t> </a:t>
            </a:r>
            <a:r>
              <a:rPr lang="bs-Latn-BA" sz="1200" dirty="0" err="1">
                <a:solidFill>
                  <a:srgbClr val="1D2631"/>
                </a:solidFill>
                <a:effectLst/>
                <a:ea typeface="Times New Roman" panose="02020603050405020304" pitchFamily="18" charset="0"/>
              </a:rPr>
              <a:t>Ombudsmeni</a:t>
            </a:r>
            <a:r>
              <a:rPr lang="bs-Latn-BA" sz="1200" dirty="0">
                <a:solidFill>
                  <a:srgbClr val="1D2631"/>
                </a:solidFill>
                <a:effectLst/>
                <a:ea typeface="Times New Roman" panose="02020603050405020304" pitchFamily="18" charset="0"/>
              </a:rPr>
              <a:t> su izvršili uvid u lične listove, koji su adekvatno popunjeni, no </a:t>
            </a:r>
            <a:r>
              <a:rPr lang="bs-Latn-BA" sz="1200" dirty="0" err="1">
                <a:solidFill>
                  <a:srgbClr val="1D2631"/>
                </a:solidFill>
                <a:effectLst/>
                <a:ea typeface="Times New Roman" panose="02020603050405020304" pitchFamily="18" charset="0"/>
              </a:rPr>
              <a:t>konstatovali</a:t>
            </a:r>
            <a:r>
              <a:rPr lang="bs-Latn-BA" sz="1200" dirty="0">
                <a:solidFill>
                  <a:srgbClr val="1D2631"/>
                </a:solidFill>
                <a:effectLst/>
                <a:ea typeface="Times New Roman" panose="02020603050405020304" pitchFamily="18" charset="0"/>
              </a:rPr>
              <a:t> su da iako je prisutan individualni tretman postupanja, planovi suviše liče jedni na druge i nisu prilagođeni potrebama maloljetnika. Smatraju da je potrebno sačiniti za svaki dan dnevni plan aktivnosti, koji će biti jasno postavljen i vidljiv</a:t>
            </a:r>
            <a:endParaRPr lang="sr-Latn-RS" sz="1200" dirty="0">
              <a:solidFill>
                <a:srgbClr val="1D2631"/>
              </a:solidFill>
            </a:endParaRPr>
          </a:p>
          <a:p>
            <a:pPr marL="171450" indent="-171450" algn="l">
              <a:buFont typeface="Arial" panose="020B0604020202020204" pitchFamily="34" charset="0"/>
              <a:buChar char="•"/>
            </a:pPr>
            <a:endParaRPr lang="sr-Latn-RS" sz="1200" dirty="0">
              <a:solidFill>
                <a:srgbClr val="1D2631"/>
              </a:solidFill>
            </a:endParaRPr>
          </a:p>
        </p:txBody>
      </p:sp>
      <p:pic>
        <p:nvPicPr>
          <p:cNvPr id="20" name="Slika 20">
            <a:extLst>
              <a:ext uri="{FF2B5EF4-FFF2-40B4-BE49-F238E27FC236}">
                <a16:creationId xmlns:a16="http://schemas.microsoft.com/office/drawing/2014/main" id="{C2C3C7E8-349B-44C2-A4D1-4244F406A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73" y="3537858"/>
            <a:ext cx="4016505" cy="14046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3001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C1E7CE-F2E4-475A-83E5-667105E7929F}"/>
              </a:ext>
            </a:extLst>
          </p:cNvPr>
          <p:cNvSpPr>
            <a:spLocks noGrp="1"/>
          </p:cNvSpPr>
          <p:nvPr>
            <p:ph type="title"/>
          </p:nvPr>
        </p:nvSpPr>
        <p:spPr>
          <a:xfrm>
            <a:off x="463714" y="365024"/>
            <a:ext cx="3377268" cy="752706"/>
          </a:xfrm>
        </p:spPr>
        <p:txBody>
          <a:bodyPr>
            <a:normAutofit fontScale="90000"/>
          </a:bodyPr>
          <a:lstStyle/>
          <a:p>
            <a:r>
              <a:rPr lang="bs" sz="2400" dirty="0">
                <a:latin typeface="Monotype Corsiva" panose="03010101010201010101" pitchFamily="66" charset="0"/>
              </a:rPr>
              <a:t>Učinak odgojnih mjera i kazne maloljetničkog zatvora</a:t>
            </a:r>
            <a:endParaRPr lang="sr-Latn-RS" sz="2400" dirty="0">
              <a:latin typeface="Monotype Corsiva" panose="03010101010201010101" pitchFamily="66" charset="0"/>
            </a:endParaRPr>
          </a:p>
        </p:txBody>
      </p:sp>
      <p:sp>
        <p:nvSpPr>
          <p:cNvPr id="3" name="Rezervirano mjesto sadržaja 2">
            <a:extLst>
              <a:ext uri="{FF2B5EF4-FFF2-40B4-BE49-F238E27FC236}">
                <a16:creationId xmlns:a16="http://schemas.microsoft.com/office/drawing/2014/main" id="{61A82F22-5D81-4E5D-9583-9B4411AF6466}"/>
              </a:ext>
            </a:extLst>
          </p:cNvPr>
          <p:cNvSpPr>
            <a:spLocks noGrp="1"/>
          </p:cNvSpPr>
          <p:nvPr>
            <p:ph idx="1"/>
          </p:nvPr>
        </p:nvSpPr>
        <p:spPr/>
        <p:txBody>
          <a:bodyPr>
            <a:noAutofit/>
          </a:bodyPr>
          <a:lstStyle/>
          <a:p>
            <a:pPr marL="0" indent="0" algn="ctr">
              <a:buNone/>
            </a:pPr>
            <a:r>
              <a:rPr lang="bs" sz="1600" b="1" dirty="0">
                <a:solidFill>
                  <a:srgbClr val="723605"/>
                </a:solidFill>
              </a:rPr>
              <a:t>ZAKON O ZAŠTITI I POSTUPANJU SA DJECOM I MALOLJETNICIMA U KRIVIČNOM POSTUPKU FBiH</a:t>
            </a:r>
          </a:p>
          <a:p>
            <a:pPr marL="0" indent="0" algn="ctr">
              <a:buNone/>
            </a:pPr>
            <a:endParaRPr lang="bs" sz="1600" b="1" dirty="0">
              <a:solidFill>
                <a:srgbClr val="1D2631"/>
              </a:solidFill>
            </a:endParaRPr>
          </a:p>
          <a:p>
            <a:pPr marL="0" indent="0" algn="ctr">
              <a:buNone/>
            </a:pPr>
            <a:r>
              <a:rPr lang="bs" sz="1600" b="1" dirty="0">
                <a:solidFill>
                  <a:srgbClr val="1D2631"/>
                </a:solidFill>
              </a:rPr>
              <a:t>Član 58.</a:t>
            </a:r>
          </a:p>
          <a:p>
            <a:pPr marL="0" indent="0">
              <a:buNone/>
            </a:pPr>
            <a:r>
              <a:rPr lang="bs-Latn-BA" sz="1600" dirty="0"/>
              <a:t>Odgojne mjere i kazna maloljetničkog zatvora ne mogu imati pravne posljedice osude koje se sastoje u zabrani sticanja određenih prava i to: </a:t>
            </a:r>
            <a:endParaRPr lang="bs" sz="1600" dirty="0"/>
          </a:p>
          <a:p>
            <a:pPr marL="0" indent="0">
              <a:buNone/>
            </a:pPr>
            <a:r>
              <a:rPr lang="bs" sz="1600" dirty="0"/>
              <a:t>a) </a:t>
            </a:r>
            <a:r>
              <a:rPr lang="bs-Latn-BA" sz="1600" dirty="0"/>
              <a:t>zabrana obavljanja određenih poslova ili vršenja funkcija u organima vlasti, privrednim društvima ili drugim pravnim licima, </a:t>
            </a:r>
            <a:endParaRPr lang="bs" sz="1600" dirty="0"/>
          </a:p>
          <a:p>
            <a:pPr marL="0" indent="0">
              <a:buNone/>
            </a:pPr>
            <a:r>
              <a:rPr lang="bs-Latn-BA" sz="1600" dirty="0"/>
              <a:t>b) zabrana istupanja u štampi, na radiju, televiziji ili javnim skupovima, </a:t>
            </a:r>
            <a:endParaRPr lang="bs" sz="1600" dirty="0"/>
          </a:p>
          <a:p>
            <a:pPr marL="0" indent="0">
              <a:buNone/>
            </a:pPr>
            <a:r>
              <a:rPr lang="bs-Latn-BA" sz="1600" dirty="0"/>
              <a:t>c) zabrana sticanja određenih zvanja, poziva ili zanimanja ili unapređenja u službi i </a:t>
            </a:r>
            <a:endParaRPr lang="bs" sz="1600" dirty="0"/>
          </a:p>
          <a:p>
            <a:pPr marL="0" indent="0">
              <a:buNone/>
            </a:pPr>
            <a:r>
              <a:rPr lang="bs-Latn-BA" sz="1600" dirty="0"/>
              <a:t>d) zabrana sticanja određenih dozvola ili odobrenja koja se izdaju odlukom organa vlasti. </a:t>
            </a:r>
            <a:endParaRPr lang="sr-Latn-RS" sz="1600" dirty="0"/>
          </a:p>
        </p:txBody>
      </p:sp>
    </p:spTree>
    <p:extLst>
      <p:ext uri="{BB962C8B-B14F-4D97-AF65-F5344CB8AC3E}">
        <p14:creationId xmlns:p14="http://schemas.microsoft.com/office/powerpoint/2010/main" val="249245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30" y="365024"/>
            <a:ext cx="8259098" cy="763526"/>
          </a:xfrm>
        </p:spPr>
        <p:txBody>
          <a:bodyPr>
            <a:normAutofit/>
          </a:bodyPr>
          <a:lstStyle/>
          <a:p>
            <a:pPr lvl="0"/>
            <a:r>
              <a:rPr lang="bs" sz="2000" b="1" dirty="0">
                <a:effectLst/>
                <a:latin typeface="Monotype Corsiva" panose="03010101010201010101" pitchFamily="66" charset="0"/>
                <a:cs typeface="Times New Roman" pitchFamily="18" charset="0"/>
              </a:rPr>
              <a:t>Ustanove za izvršenje odgojne mjere upućivanja u </a:t>
            </a:r>
            <a:br>
              <a:rPr lang="bs" sz="2000" b="1" dirty="0">
                <a:effectLst/>
                <a:latin typeface="Monotype Corsiva" panose="03010101010201010101" pitchFamily="66" charset="0"/>
                <a:cs typeface="Times New Roman" pitchFamily="18" charset="0"/>
              </a:rPr>
            </a:br>
            <a:r>
              <a:rPr lang="bs" sz="2000" b="1" dirty="0">
                <a:effectLst/>
                <a:latin typeface="Monotype Corsiva" panose="03010101010201010101" pitchFamily="66" charset="0"/>
                <a:cs typeface="Times New Roman" pitchFamily="18" charset="0"/>
              </a:rPr>
              <a:t>                             odgojni centar</a:t>
            </a:r>
            <a:endParaRPr lang="bs-Latn-BA" sz="2000" b="1" dirty="0">
              <a:effectLst/>
              <a:latin typeface="Monotype Corsiva" panose="03010101010201010101" pitchFamily="66" charset="0"/>
              <a:cs typeface="Times New Roman" pitchFamily="18" charset="0"/>
            </a:endParaRPr>
          </a:p>
        </p:txBody>
      </p:sp>
      <p:sp>
        <p:nvSpPr>
          <p:cNvPr id="3" name="Content Placeholder 2"/>
          <p:cNvSpPr>
            <a:spLocks noGrp="1"/>
          </p:cNvSpPr>
          <p:nvPr>
            <p:ph idx="1"/>
          </p:nvPr>
        </p:nvSpPr>
        <p:spPr>
          <a:xfrm>
            <a:off x="450686" y="1349477"/>
            <a:ext cx="8259098" cy="3580496"/>
          </a:xfrm>
        </p:spPr>
        <p:txBody>
          <a:bodyPr>
            <a:normAutofit fontScale="77500" lnSpcReduction="20000"/>
          </a:bodyPr>
          <a:lstStyle/>
          <a:p>
            <a:pPr marL="457200" lvl="1" indent="0">
              <a:buNone/>
            </a:pPr>
            <a:r>
              <a:rPr lang="bs" sz="1500" b="1" dirty="0">
                <a:cs typeface="Times New Roman" pitchFamily="18" charset="0"/>
              </a:rPr>
              <a:t>                                  </a:t>
            </a:r>
          </a:p>
          <a:p>
            <a:pPr marL="457200" lvl="1" indent="0">
              <a:buNone/>
            </a:pPr>
            <a:r>
              <a:rPr lang="bs" sz="1500" b="1" dirty="0">
                <a:cs typeface="Times New Roman" pitchFamily="18" charset="0"/>
              </a:rPr>
              <a:t>                                       </a:t>
            </a:r>
            <a:r>
              <a:rPr lang="hr-BA" sz="1500" b="1" dirty="0">
                <a:cs typeface="Times New Roman" pitchFamily="18" charset="0"/>
              </a:rPr>
              <a:t>Odgojna mjera upućivanja u odgojni centar za maloljetnike</a:t>
            </a:r>
          </a:p>
          <a:p>
            <a:pPr marL="457200" lvl="1" indent="0">
              <a:buNone/>
            </a:pPr>
            <a:endParaRPr lang="hr-BA" sz="1500" dirty="0"/>
          </a:p>
          <a:p>
            <a:pPr lvl="1">
              <a:buFont typeface="Courier New" pitchFamily="49" charset="0"/>
              <a:buChar char="o"/>
            </a:pPr>
            <a:r>
              <a:rPr lang="hr-BA" sz="1500" dirty="0">
                <a:cs typeface="Times New Roman" pitchFamily="18" charset="0"/>
              </a:rPr>
              <a:t>Izriče se maloljetniku kojem nije potreban dugotrajniji tretman u cilju njegovog odgoja i preodgoja jer se uglavnom radi o maloljetnicima koji su učinili krivično djelo iz lakomislenosti ili nepromišljenosti. </a:t>
            </a:r>
          </a:p>
          <a:p>
            <a:pPr marL="457200" lvl="1" indent="0">
              <a:buNone/>
            </a:pPr>
            <a:endParaRPr lang="hr-BA" sz="1500" dirty="0">
              <a:cs typeface="Times New Roman" pitchFamily="18" charset="0"/>
            </a:endParaRPr>
          </a:p>
          <a:p>
            <a:pPr lvl="1">
              <a:buFont typeface="Courier New" pitchFamily="49" charset="0"/>
              <a:buChar char="o"/>
            </a:pPr>
            <a:r>
              <a:rPr lang="hr-BA" sz="1500" dirty="0">
                <a:cs typeface="Times New Roman" pitchFamily="18" charset="0"/>
              </a:rPr>
              <a:t>Pored uloge roditelja koja treba da bude najvažnija u životu svakog djeteta, važni su i pedagozi. Upravo poduzimanjem niza radnji kao što su pojačano pedagoško djelovanje, pedagoške korekcije i discipliniranje maloljetnika u kratkom vremenskom roku postižu se pozitivni rezultati, te se maloljetnik sprječava u daljem činjenju krivičnih djela.</a:t>
            </a:r>
          </a:p>
          <a:p>
            <a:pPr marL="457200" lvl="1" indent="0">
              <a:buNone/>
            </a:pPr>
            <a:endParaRPr lang="hr-BA" sz="1500" dirty="0">
              <a:cs typeface="Times New Roman" pitchFamily="18" charset="0"/>
            </a:endParaRPr>
          </a:p>
          <a:p>
            <a:pPr marL="457200" lvl="1" indent="0">
              <a:buNone/>
            </a:pPr>
            <a:endParaRPr lang="hr-BA" sz="1700" dirty="0">
              <a:cs typeface="Times New Roman" pitchFamily="18" charset="0"/>
            </a:endParaRPr>
          </a:p>
          <a:p>
            <a:pPr marL="457200" lvl="1" indent="0">
              <a:buNone/>
            </a:pPr>
            <a:endParaRPr lang="bs-Latn-BA" sz="1500" dirty="0">
              <a:cs typeface="Times New Roman" pitchFamily="18" charset="0"/>
            </a:endParaRPr>
          </a:p>
          <a:p>
            <a:pPr lvl="1">
              <a:buFont typeface="Courier New" pitchFamily="49" charset="0"/>
              <a:buChar char="o"/>
            </a:pPr>
            <a:endParaRPr lang="bs-Latn-BA" sz="1500" dirty="0">
              <a:cs typeface="Times New Roman" pitchFamily="18" charset="0"/>
            </a:endParaRPr>
          </a:p>
          <a:p>
            <a:pPr marL="457200" lvl="1" indent="0">
              <a:buNone/>
            </a:pPr>
            <a:r>
              <a:rPr lang="bs-Latn-BA" sz="1500" dirty="0">
                <a:cs typeface="Times New Roman" pitchFamily="18" charset="0"/>
              </a:rPr>
              <a:t>                                                                                                         </a:t>
            </a:r>
          </a:p>
          <a:p>
            <a:pPr marL="457200" lvl="1" indent="0">
              <a:buNone/>
            </a:pPr>
            <a:r>
              <a:rPr lang="hr-BA" sz="1500" b="1" dirty="0">
                <a:cs typeface="Times New Roman" pitchFamily="18" charset="0"/>
              </a:rPr>
              <a:t>                                                                                                    </a:t>
            </a:r>
          </a:p>
          <a:p>
            <a:pPr marL="457200" lvl="1" indent="0">
              <a:buNone/>
            </a:pPr>
            <a:endParaRPr lang="bs-Latn-BA" sz="1200" dirty="0">
              <a:cs typeface="Times New Roman" pitchFamily="18" charset="0"/>
            </a:endParaRPr>
          </a:p>
          <a:p>
            <a:pPr marL="0" indent="0">
              <a:buNone/>
            </a:pPr>
            <a:r>
              <a:rPr lang="hr-BA" b="1" dirty="0"/>
              <a:t> </a:t>
            </a:r>
            <a:endParaRPr lang="bs-Latn-BA" sz="2400" dirty="0"/>
          </a:p>
          <a:p>
            <a:endParaRPr lang="en-US" sz="1200" dirty="0">
              <a:cs typeface="Times New Roman" pitchFamily="18" charset="0"/>
            </a:endParaRPr>
          </a:p>
        </p:txBody>
      </p:sp>
      <p:sp>
        <p:nvSpPr>
          <p:cNvPr id="15" name="Right Arrow 14"/>
          <p:cNvSpPr/>
          <p:nvPr/>
        </p:nvSpPr>
        <p:spPr>
          <a:xfrm>
            <a:off x="1401097" y="34658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Latn-BA" sz="800" dirty="0">
                <a:latin typeface="Times New Roman" pitchFamily="18" charset="0"/>
                <a:cs typeface="Times New Roman" pitchFamily="18" charset="0"/>
              </a:rPr>
              <a:t>SUD</a:t>
            </a:r>
          </a:p>
        </p:txBody>
      </p:sp>
      <p:sp>
        <p:nvSpPr>
          <p:cNvPr id="16" name="Right Arrow 15"/>
          <p:cNvSpPr/>
          <p:nvPr/>
        </p:nvSpPr>
        <p:spPr>
          <a:xfrm>
            <a:off x="3237271" y="34658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Latn-BA" sz="800" dirty="0">
                <a:latin typeface="Times New Roman" pitchFamily="18" charset="0"/>
                <a:cs typeface="Times New Roman" pitchFamily="18" charset="0"/>
              </a:rPr>
              <a:t>ODGOJNI CENTAR</a:t>
            </a:r>
          </a:p>
        </p:txBody>
      </p:sp>
      <p:sp>
        <p:nvSpPr>
          <p:cNvPr id="17" name="Oval 16"/>
          <p:cNvSpPr/>
          <p:nvPr/>
        </p:nvSpPr>
        <p:spPr>
          <a:xfrm>
            <a:off x="4928323" y="3098242"/>
            <a:ext cx="1796941" cy="12156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sz="800" dirty="0"/>
              <a:t>Mjera se izriče na određeni broj sati tokom dana u trajanju najmanje 14 dana, a najduže 30 dana i na neprekidan boravak u trajanju najmanje 15 dana, ali ne duže od tri mjeseca.</a:t>
            </a:r>
            <a:endParaRPr lang="bs-Latn-BA" sz="800" dirty="0">
              <a:latin typeface="Times New Roman" pitchFamily="18" charset="0"/>
              <a:cs typeface="Times New Roman" pitchFamily="18" charset="0"/>
            </a:endParaRP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1000"/>
                                        <p:tgtEl>
                                          <p:spTgt spid="3">
                                            <p:txEl>
                                              <p:pRg st="10" end="10"/>
                                            </p:txEl>
                                          </p:spTgt>
                                        </p:tgtEl>
                                      </p:cBhvr>
                                    </p:animEffect>
                                    <p:anim calcmode="lin" valueType="num">
                                      <p:cBhvr>
                                        <p:cTn id="3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1000"/>
                                        <p:tgtEl>
                                          <p:spTgt spid="3">
                                            <p:txEl>
                                              <p:pRg st="11" end="11"/>
                                            </p:txEl>
                                          </p:spTgt>
                                        </p:tgtEl>
                                      </p:cBhvr>
                                    </p:animEffect>
                                    <p:anim calcmode="lin" valueType="num">
                                      <p:cBhvr>
                                        <p:cTn id="3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fade">
                                      <p:cBhvr>
                                        <p:cTn id="41" dur="1000"/>
                                        <p:tgtEl>
                                          <p:spTgt spid="3">
                                            <p:txEl>
                                              <p:pRg st="13" end="13"/>
                                            </p:txEl>
                                          </p:spTgt>
                                        </p:tgtEl>
                                      </p:cBhvr>
                                    </p:animEffect>
                                    <p:anim calcmode="lin" valueType="num">
                                      <p:cBhvr>
                                        <p:cTn id="4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718" y="421284"/>
            <a:ext cx="6305833" cy="1643490"/>
          </a:xfrm>
        </p:spPr>
        <p:txBody>
          <a:bodyPr>
            <a:normAutofit/>
          </a:bodyPr>
          <a:lstStyle/>
          <a:p>
            <a:r>
              <a:rPr lang="hr-BA" sz="1400" dirty="0">
                <a:solidFill>
                  <a:schemeClr val="bg1"/>
                </a:solidFill>
                <a:effectLst/>
                <a:latin typeface="+mn-lt"/>
                <a:cs typeface="Times New Roman" pitchFamily="18" charset="0"/>
              </a:rPr>
              <a:t>Pored uloge roditelja koja treba da bude najvažnija u životu svakog djeteta, važni su i pedagozi. Upravo poduzimanjem niza radnji kao što su pojačano pedagoško djelovanje, pedagoške korekcije i discipliniranje maloljetnika u kratkom vremenskom roku postižu se pozitivni rezultati, te se maloljetnik sprječava u daljem činjenju krivičnih djela.</a:t>
            </a:r>
            <a:br>
              <a:rPr lang="bs-Latn-BA" sz="1400" dirty="0">
                <a:effectLst/>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5963" y="2223549"/>
            <a:ext cx="5037035" cy="2145890"/>
          </a:xfrm>
          <a:prstGeom prst="rect">
            <a:avLst/>
          </a:prstGeom>
          <a:ln>
            <a:noFill/>
          </a:ln>
          <a:effectLst>
            <a:outerShdw blurRad="50800" dist="38100" dir="5400000" algn="t" rotWithShape="0">
              <a:prstClr val="black">
                <a:alpha val="40000"/>
              </a:prstClr>
            </a:outerShdw>
            <a:softEdge rad="112500"/>
          </a:effectLst>
        </p:spPr>
      </p:pic>
    </p:spTree>
    <p:extLst>
      <p:ext uri="{BB962C8B-B14F-4D97-AF65-F5344CB8AC3E}">
        <p14:creationId xmlns:p14="http://schemas.microsoft.com/office/powerpoint/2010/main" val="110163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42901"/>
            <a:ext cx="8229600" cy="857250"/>
          </a:xfrm>
        </p:spPr>
        <p:txBody>
          <a:bodyPr>
            <a:normAutofit fontScale="90000"/>
          </a:bodyPr>
          <a:lstStyle/>
          <a:p>
            <a:pPr lvl="1" algn="l" rtl="0">
              <a:spcBef>
                <a:spcPct val="0"/>
              </a:spcBef>
            </a:pPr>
            <a:r>
              <a:rPr lang="hr-BA" sz="2000" b="1" dirty="0">
                <a:solidFill>
                  <a:schemeClr val="bg1"/>
                </a:solidFill>
                <a:latin typeface="Monotype Corsiva" panose="03010101010201010101" pitchFamily="66" charset="0"/>
                <a:cs typeface="Times New Roman" pitchFamily="18" charset="0"/>
              </a:rPr>
              <a:t>         </a:t>
            </a:r>
            <a:br>
              <a:rPr lang="bs" sz="2000" b="1" dirty="0">
                <a:solidFill>
                  <a:schemeClr val="bg1"/>
                </a:solidFill>
                <a:latin typeface="Monotype Corsiva" panose="03010101010201010101" pitchFamily="66" charset="0"/>
                <a:cs typeface="Times New Roman" pitchFamily="18" charset="0"/>
              </a:rPr>
            </a:br>
            <a:r>
              <a:rPr lang="hr-BA" sz="2200" b="1" dirty="0">
                <a:solidFill>
                  <a:schemeClr val="bg1"/>
                </a:solidFill>
                <a:latin typeface="Monotype Corsiva" panose="03010101010201010101" pitchFamily="66" charset="0"/>
                <a:cs typeface="Times New Roman" pitchFamily="18" charset="0"/>
              </a:rPr>
              <a:t>KJU  „Odgojni centar Kantona Sarajevo“</a:t>
            </a:r>
            <a:br>
              <a:rPr lang="bs-Latn-BA" sz="2000" b="1" dirty="0">
                <a:solidFill>
                  <a:schemeClr val="bg1"/>
                </a:solidFill>
                <a:latin typeface="Monotype Corsiva" panose="03010101010201010101" pitchFamily="66" charset="0"/>
                <a:cs typeface="Times New Roman" pitchFamily="18" charset="0"/>
              </a:rPr>
            </a:br>
            <a:endParaRPr lang="en-US" sz="2000" b="1" dirty="0">
              <a:solidFill>
                <a:schemeClr val="bg1"/>
              </a:solidFill>
              <a:latin typeface="Monotype Corsiva" panose="03010101010201010101" pitchFamily="66" charset="0"/>
            </a:endParaRPr>
          </a:p>
        </p:txBody>
      </p:sp>
      <p:sp>
        <p:nvSpPr>
          <p:cNvPr id="6" name="Content Placeholder 5"/>
          <p:cNvSpPr>
            <a:spLocks noGrp="1"/>
          </p:cNvSpPr>
          <p:nvPr>
            <p:ph sz="half" idx="1"/>
          </p:nvPr>
        </p:nvSpPr>
        <p:spPr>
          <a:xfrm>
            <a:off x="609599" y="1821264"/>
            <a:ext cx="3962401" cy="2533022"/>
          </a:xfrm>
          <a:no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lgn="l">
              <a:buNone/>
            </a:pPr>
            <a:r>
              <a:rPr lang="hr-BA" sz="1400" dirty="0">
                <a:solidFill>
                  <a:schemeClr val="tx1"/>
                </a:solidFill>
              </a:rPr>
              <a:t>KJU „Disciplinski centar za maloljetnike Sarajevo” osnovan je 2005. godine, kao ustanova iz oblasti socijalne zaštite, a 2007. godine započela je rad s korisnicima. Prema Zakonu  o zaštiti i postupanju sa djecom i maloljetnicima u krivičnom postupku</a:t>
            </a:r>
            <a:r>
              <a:rPr lang="hr-BA" sz="1400" baseline="30000" dirty="0">
                <a:solidFill>
                  <a:schemeClr val="tx1"/>
                </a:solidFill>
              </a:rPr>
              <a:t> </a:t>
            </a:r>
            <a:r>
              <a:rPr lang="hr-BA" sz="1400" dirty="0">
                <a:solidFill>
                  <a:schemeClr val="tx1"/>
                </a:solidFill>
              </a:rPr>
              <a:t>, Zakonu o socijalnoj zaštiti, zaštiti civilnih žrtava rata i zaštiti porodice sa djecom Kantona Sarajevo i Odluci o izmjenama Odluke o osnivanju Kantonalne javne ustanove „Disciplinski centar za maloljetnike”, naziv KJU „Disciplinski centar za maloljetnike” je izmijenjen u KJU „Odgojni centar Kantona Sarajevo”.  </a:t>
            </a:r>
            <a:endParaRPr lang="bs-Latn-BA" sz="1400" dirty="0">
              <a:solidFill>
                <a:schemeClr val="tx1"/>
              </a:solidFill>
            </a:endParaRPr>
          </a:p>
          <a:p>
            <a:pPr marL="0" indent="0">
              <a:buNone/>
            </a:pPr>
            <a:endParaRPr lang="en-US" sz="1400" dirty="0">
              <a:latin typeface="Times New Roman" pitchFamily="18" charset="0"/>
              <a:cs typeface="Times New Roman" pitchFamily="18" charset="0"/>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4283681634"/>
              </p:ext>
            </p:extLst>
          </p:nvPr>
        </p:nvGraphicFramePr>
        <p:xfrm>
          <a:off x="4724400" y="1421738"/>
          <a:ext cx="4038600" cy="333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078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jagram 6">
            <a:extLst>
              <a:ext uri="{FF2B5EF4-FFF2-40B4-BE49-F238E27FC236}">
                <a16:creationId xmlns:a16="http://schemas.microsoft.com/office/drawing/2014/main" id="{B21DE865-74D9-434E-AB89-98DB0770FD5F}"/>
              </a:ext>
            </a:extLst>
          </p:cNvPr>
          <p:cNvGraphicFramePr>
            <a:graphicFrameLocks noGrp="1"/>
          </p:cNvGraphicFramePr>
          <p:nvPr>
            <p:ph idx="1"/>
            <p:extLst>
              <p:ext uri="{D42A27DB-BD31-4B8C-83A1-F6EECF244321}">
                <p14:modId xmlns:p14="http://schemas.microsoft.com/office/powerpoint/2010/main" val="1284160154"/>
              </p:ext>
            </p:extLst>
          </p:nvPr>
        </p:nvGraphicFramePr>
        <p:xfrm>
          <a:off x="541111" y="1258272"/>
          <a:ext cx="6777038"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Naslov 8">
            <a:extLst>
              <a:ext uri="{FF2B5EF4-FFF2-40B4-BE49-F238E27FC236}">
                <a16:creationId xmlns:a16="http://schemas.microsoft.com/office/drawing/2014/main" id="{F4875D4C-6A72-41B5-B1D7-00CB1B393F48}"/>
              </a:ext>
            </a:extLst>
          </p:cNvPr>
          <p:cNvSpPr>
            <a:spLocks noGrp="1"/>
          </p:cNvSpPr>
          <p:nvPr>
            <p:ph type="title"/>
          </p:nvPr>
        </p:nvSpPr>
        <p:spPr>
          <a:xfrm>
            <a:off x="220779" y="261086"/>
            <a:ext cx="6751111" cy="725349"/>
          </a:xfrm>
          <a:noFill/>
          <a:ln>
            <a:solidFill>
              <a:schemeClr val="accent6"/>
            </a:solidFill>
          </a:ln>
        </p:spPr>
        <p:style>
          <a:lnRef idx="1">
            <a:schemeClr val="accent2"/>
          </a:lnRef>
          <a:fillRef idx="2">
            <a:schemeClr val="accent2"/>
          </a:fillRef>
          <a:effectRef idx="1">
            <a:schemeClr val="accent2"/>
          </a:effectRef>
          <a:fontRef idx="minor">
            <a:schemeClr val="dk1"/>
          </a:fontRef>
        </p:style>
        <p:txBody>
          <a:bodyPr>
            <a:normAutofit/>
          </a:bodyPr>
          <a:lstStyle/>
          <a:p>
            <a:r>
              <a:rPr lang="bs" sz="2800" dirty="0">
                <a:solidFill>
                  <a:schemeClr val="bg1"/>
                </a:solidFill>
              </a:rPr>
              <a:t>Uvodne napomene</a:t>
            </a:r>
            <a:endParaRPr lang="sr-Latn-RS" sz="2800" dirty="0">
              <a:solidFill>
                <a:schemeClr val="bg1"/>
              </a:solidFill>
            </a:endParaRPr>
          </a:p>
        </p:txBody>
      </p:sp>
    </p:spTree>
    <p:extLst>
      <p:ext uri="{BB962C8B-B14F-4D97-AF65-F5344CB8AC3E}">
        <p14:creationId xmlns:p14="http://schemas.microsoft.com/office/powerpoint/2010/main" val="2697107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2"/>
            <p:extLst>
              <p:ext uri="{D42A27DB-BD31-4B8C-83A1-F6EECF244321}">
                <p14:modId xmlns:p14="http://schemas.microsoft.com/office/powerpoint/2010/main" val="980060456"/>
              </p:ext>
            </p:extLst>
          </p:nvPr>
        </p:nvGraphicFramePr>
        <p:xfrm>
          <a:off x="136071" y="1580522"/>
          <a:ext cx="4160933" cy="2765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Diagram 19"/>
          <p:cNvGraphicFramePr/>
          <p:nvPr>
            <p:extLst>
              <p:ext uri="{D42A27DB-BD31-4B8C-83A1-F6EECF244321}">
                <p14:modId xmlns:p14="http://schemas.microsoft.com/office/powerpoint/2010/main" val="1722637885"/>
              </p:ext>
            </p:extLst>
          </p:nvPr>
        </p:nvGraphicFramePr>
        <p:xfrm>
          <a:off x="7336674" y="2735827"/>
          <a:ext cx="1696065" cy="91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7" name="Content Placeholder 16"/>
          <p:cNvPicPr>
            <a:picLocks noGrp="1" noChangeAspect="1"/>
          </p:cNvPicPr>
          <p:nvPr>
            <p:ph sz="quarter" idx="4"/>
          </p:nvPr>
        </p:nvPicPr>
        <p:blipFill>
          <a:blip r:embed="rId12">
            <a:extLst>
              <a:ext uri="{28A0092B-C50C-407E-A947-70E740481C1C}">
                <a14:useLocalDpi xmlns:a14="http://schemas.microsoft.com/office/drawing/2010/main" val="0"/>
              </a:ext>
            </a:extLst>
          </a:blip>
          <a:stretch>
            <a:fillRect/>
          </a:stretch>
        </p:blipFill>
        <p:spPr>
          <a:xfrm>
            <a:off x="4348623" y="1580522"/>
            <a:ext cx="2863163" cy="1502391"/>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48623" y="3297697"/>
            <a:ext cx="2863163" cy="1579940"/>
          </a:xfrm>
          <a:prstGeom prst="rect">
            <a:avLst/>
          </a:prstGeom>
          <a:ln>
            <a:noFill/>
          </a:ln>
          <a:effectLst>
            <a:outerShdw blurRad="190500" algn="tl" rotWithShape="0">
              <a:srgbClr val="000000">
                <a:alpha val="70000"/>
              </a:srgbClr>
            </a:outerShdw>
          </a:effectLst>
        </p:spPr>
      </p:pic>
      <p:sp>
        <p:nvSpPr>
          <p:cNvPr id="2" name="Title 3">
            <a:extLst>
              <a:ext uri="{FF2B5EF4-FFF2-40B4-BE49-F238E27FC236}">
                <a16:creationId xmlns:a16="http://schemas.microsoft.com/office/drawing/2014/main" id="{5AA4702B-4DA8-442F-8857-8D85F321F687}"/>
              </a:ext>
            </a:extLst>
          </p:cNvPr>
          <p:cNvSpPr>
            <a:spLocks noGrp="1"/>
          </p:cNvSpPr>
          <p:nvPr>
            <p:ph type="title"/>
          </p:nvPr>
        </p:nvSpPr>
        <p:spPr>
          <a:xfrm>
            <a:off x="533400" y="342901"/>
            <a:ext cx="8229600" cy="857250"/>
          </a:xfrm>
        </p:spPr>
        <p:txBody>
          <a:bodyPr>
            <a:normAutofit fontScale="90000"/>
          </a:bodyPr>
          <a:lstStyle/>
          <a:p>
            <a:pPr lvl="1" algn="l" rtl="0">
              <a:spcBef>
                <a:spcPct val="0"/>
              </a:spcBef>
            </a:pPr>
            <a:r>
              <a:rPr lang="hr-BA" sz="2000" b="1" dirty="0">
                <a:solidFill>
                  <a:schemeClr val="bg1"/>
                </a:solidFill>
                <a:latin typeface="Monotype Corsiva" panose="03010101010201010101" pitchFamily="66" charset="0"/>
                <a:cs typeface="Times New Roman" pitchFamily="18" charset="0"/>
              </a:rPr>
              <a:t>         </a:t>
            </a:r>
            <a:br>
              <a:rPr lang="bs" sz="2000" b="1" dirty="0">
                <a:solidFill>
                  <a:schemeClr val="bg1"/>
                </a:solidFill>
                <a:latin typeface="Monotype Corsiva" panose="03010101010201010101" pitchFamily="66" charset="0"/>
                <a:cs typeface="Times New Roman" pitchFamily="18" charset="0"/>
              </a:rPr>
            </a:br>
            <a:r>
              <a:rPr lang="hr-BA" sz="2200" b="1" dirty="0">
                <a:solidFill>
                  <a:schemeClr val="bg1"/>
                </a:solidFill>
                <a:latin typeface="Monotype Corsiva" panose="03010101010201010101" pitchFamily="66" charset="0"/>
                <a:cs typeface="Times New Roman" pitchFamily="18" charset="0"/>
              </a:rPr>
              <a:t>KJU  „Odgojni centar Kantona Sarajevo“</a:t>
            </a:r>
            <a:br>
              <a:rPr lang="bs-Latn-BA" sz="2000" b="1" dirty="0">
                <a:solidFill>
                  <a:schemeClr val="bg1"/>
                </a:solidFill>
                <a:latin typeface="Monotype Corsiva" panose="03010101010201010101" pitchFamily="66" charset="0"/>
                <a:cs typeface="Times New Roman" pitchFamily="18" charset="0"/>
              </a:rPr>
            </a:br>
            <a:endParaRPr lang="en-US" sz="2000" b="1" dirty="0">
              <a:solidFill>
                <a:schemeClr val="bg1"/>
              </a:solidFill>
              <a:latin typeface="Monotype Corsiva" panose="03010101010201010101" pitchFamily="66" charset="0"/>
            </a:endParaRPr>
          </a:p>
        </p:txBody>
      </p:sp>
    </p:spTree>
    <p:extLst>
      <p:ext uri="{BB962C8B-B14F-4D97-AF65-F5344CB8AC3E}">
        <p14:creationId xmlns:p14="http://schemas.microsoft.com/office/powerpoint/2010/main" val="1849964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233262" y="865179"/>
            <a:ext cx="2400300" cy="3345872"/>
          </a:xfrm>
        </p:spPr>
        <p:txBody>
          <a:bodyPr>
            <a:normAutofit/>
          </a:bodyPr>
          <a:lstStyle/>
          <a:p>
            <a:r>
              <a:rPr lang="bs-Latn-BA" sz="3200" b="1" dirty="0">
                <a:solidFill>
                  <a:srgbClr val="FFFFFF"/>
                </a:solidFill>
                <a:latin typeface="Monotype Corsiva" panose="03010101010201010101" pitchFamily="66" charset="0"/>
                <a:cs typeface="Times New Roman" pitchFamily="18" charset="0"/>
              </a:rPr>
              <a:t>Preporuke i mišljenja </a:t>
            </a:r>
            <a:r>
              <a:rPr lang="bs-Latn-BA" sz="3200" b="1" dirty="0" err="1">
                <a:solidFill>
                  <a:srgbClr val="FFFFFF"/>
                </a:solidFill>
                <a:latin typeface="Monotype Corsiva" panose="03010101010201010101" pitchFamily="66" charset="0"/>
                <a:cs typeface="Times New Roman" pitchFamily="18" charset="0"/>
              </a:rPr>
              <a:t>Ombudsmena</a:t>
            </a:r>
            <a:r>
              <a:rPr lang="bs-Latn-BA" sz="3200" b="1" dirty="0">
                <a:solidFill>
                  <a:srgbClr val="FFFFFF"/>
                </a:solidFill>
                <a:latin typeface="Monotype Corsiva" panose="03010101010201010101" pitchFamily="66" charset="0"/>
                <a:cs typeface="Times New Roman" pitchFamily="18" charset="0"/>
              </a:rPr>
              <a:t> Bosne i Hercegovine</a:t>
            </a:r>
          </a:p>
        </p:txBody>
      </p:sp>
      <p:sp>
        <p:nvSpPr>
          <p:cNvPr id="12"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p:cNvSpPr>
            <a:spLocks noGrp="1"/>
          </p:cNvSpPr>
          <p:nvPr>
            <p:ph idx="1"/>
          </p:nvPr>
        </p:nvSpPr>
        <p:spPr>
          <a:xfrm>
            <a:off x="3335481" y="443508"/>
            <a:ext cx="5179868" cy="4189214"/>
          </a:xfrm>
        </p:spPr>
        <p:txBody>
          <a:bodyPr anchor="ctr">
            <a:normAutofit/>
          </a:bodyPr>
          <a:lstStyle/>
          <a:p>
            <a:pPr marL="0" indent="0">
              <a:lnSpc>
                <a:spcPct val="90000"/>
              </a:lnSpc>
              <a:buNone/>
            </a:pPr>
            <a:r>
              <a:rPr lang="hr-BA" sz="1500" dirty="0">
                <a:cs typeface="Times New Roman" pitchFamily="18" charset="0"/>
              </a:rPr>
              <a:t>Kako bi Odgojni centar pružao što bolje usluge prema maloljetnicima, </a:t>
            </a:r>
            <a:r>
              <a:rPr lang="bs" sz="1500" dirty="0">
                <a:cs typeface="Times New Roman" pitchFamily="18" charset="0"/>
              </a:rPr>
              <a:t>da bi</a:t>
            </a:r>
            <a:r>
              <a:rPr lang="hr-BA" sz="1500" dirty="0">
                <a:cs typeface="Times New Roman" pitchFamily="18" charset="0"/>
              </a:rPr>
              <a:t> njihovo zdravlje, sigurnost i općenito okruženje bilo bar na zadovoljavajućem nivou neophodne su razne analize, preporuke i mišljenja prije svega Ombudsmena Bosne i Hercegovine. </a:t>
            </a:r>
          </a:p>
          <a:p>
            <a:pPr marL="0" indent="0">
              <a:lnSpc>
                <a:spcPct val="90000"/>
              </a:lnSpc>
              <a:buNone/>
            </a:pPr>
            <a:endParaRPr lang="bs" sz="1500" dirty="0">
              <a:cs typeface="Times New Roman" pitchFamily="18" charset="0"/>
            </a:endParaRPr>
          </a:p>
          <a:p>
            <a:pPr marL="0" indent="0">
              <a:lnSpc>
                <a:spcPct val="90000"/>
              </a:lnSpc>
              <a:buNone/>
            </a:pPr>
            <a:r>
              <a:rPr lang="hr-BA" sz="1500" dirty="0">
                <a:cs typeface="Times New Roman" pitchFamily="18" charset="0"/>
              </a:rPr>
              <a:t>Iz ranije analize, jedina Preporuka Ombudsmena BiH bila je uspostavljanje </a:t>
            </a:r>
            <a:r>
              <a:rPr lang="hr-BA" sz="1500" b="1" dirty="0">
                <a:cs typeface="Times New Roman" pitchFamily="18" charset="0"/>
              </a:rPr>
              <a:t>Službe za dijagnostiku i opservaciju </a:t>
            </a:r>
            <a:r>
              <a:rPr lang="hr-BA" sz="1500" u="sng" dirty="0">
                <a:cs typeface="Times New Roman" pitchFamily="18" charset="0"/>
              </a:rPr>
              <a:t>koja nije realizovana.</a:t>
            </a:r>
          </a:p>
          <a:p>
            <a:pPr>
              <a:lnSpc>
                <a:spcPct val="90000"/>
              </a:lnSpc>
            </a:pPr>
            <a:endParaRPr lang="hr-BA" sz="1500" dirty="0">
              <a:cs typeface="Times New Roman" pitchFamily="18" charset="0"/>
            </a:endParaRPr>
          </a:p>
          <a:p>
            <a:pPr marL="0" indent="0">
              <a:lnSpc>
                <a:spcPct val="90000"/>
              </a:lnSpc>
              <a:buNone/>
            </a:pPr>
            <a:r>
              <a:rPr lang="hr-BA" sz="1500" dirty="0">
                <a:cs typeface="Times New Roman" pitchFamily="18" charset="0"/>
              </a:rPr>
              <a:t>S obzirom na prostorni kapacitet Ombudsmeni  ohrabruju sudije za maloljetnike da češće izriču mjeru upućivanja u odgojni centar.</a:t>
            </a:r>
          </a:p>
          <a:p>
            <a:pPr marL="0" indent="0">
              <a:lnSpc>
                <a:spcPct val="90000"/>
              </a:lnSpc>
              <a:buNone/>
            </a:pPr>
            <a:endParaRPr lang="bs" sz="1500" dirty="0">
              <a:cs typeface="Times New Roman" pitchFamily="18" charset="0"/>
            </a:endParaRPr>
          </a:p>
          <a:p>
            <a:pPr marL="0" indent="0">
              <a:lnSpc>
                <a:spcPct val="90000"/>
              </a:lnSpc>
              <a:buNone/>
            </a:pPr>
            <a:r>
              <a:rPr lang="hr-BA" sz="1500" dirty="0">
                <a:cs typeface="Times New Roman" pitchFamily="18" charset="0"/>
              </a:rPr>
              <a:t>Obudsmeni konstatuju </a:t>
            </a:r>
            <a:r>
              <a:rPr lang="bs" sz="1500" dirty="0">
                <a:cs typeface="Times New Roman" pitchFamily="18" charset="0"/>
              </a:rPr>
              <a:t>da </a:t>
            </a:r>
            <a:r>
              <a:rPr lang="hr-BA" sz="1500" b="1" dirty="0">
                <a:cs typeface="Times New Roman" pitchFamily="18" charset="0"/>
              </a:rPr>
              <a:t>prostorije Odgojnog centra Kantona Sarajevo ispunjavaju sve standarde predviđene za rad i tretman maloljetnika</a:t>
            </a:r>
            <a:r>
              <a:rPr lang="hr-BA" sz="1500" dirty="0">
                <a:cs typeface="Times New Roman" pitchFamily="18" charset="0"/>
              </a:rPr>
              <a:t>, te su </a:t>
            </a:r>
            <a:r>
              <a:rPr lang="hr-BA" sz="1500" u="sng" dirty="0">
                <a:cs typeface="Times New Roman" pitchFamily="18" charset="0"/>
              </a:rPr>
              <a:t>dobar primjer drugim ustanovama</a:t>
            </a:r>
            <a:r>
              <a:rPr lang="hr-BA" sz="1500" dirty="0">
                <a:cs typeface="Times New Roman" pitchFamily="18" charset="0"/>
              </a:rPr>
              <a:t>.</a:t>
            </a:r>
            <a:endParaRPr lang="bs-Latn-BA" sz="1500" dirty="0">
              <a:cs typeface="Times New Roman" pitchFamily="18" charset="0"/>
            </a:endParaRPr>
          </a:p>
        </p:txBody>
      </p:sp>
    </p:spTree>
    <p:extLst>
      <p:ext uri="{BB962C8B-B14F-4D97-AF65-F5344CB8AC3E}">
        <p14:creationId xmlns:p14="http://schemas.microsoft.com/office/powerpoint/2010/main" val="2864124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87FE5E6B-9E58-46E5-8F03-DCA4DB408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739" y="1596026"/>
            <a:ext cx="3135261" cy="1951447"/>
          </a:xfrm>
          <a:prstGeom prst="rect">
            <a:avLst/>
          </a:prstGeom>
        </p:spPr>
      </p:pic>
      <p:sp>
        <p:nvSpPr>
          <p:cNvPr id="3" name="Content Placeholder 2"/>
          <p:cNvSpPr>
            <a:spLocks noGrp="1"/>
          </p:cNvSpPr>
          <p:nvPr>
            <p:ph sz="half" idx="1"/>
          </p:nvPr>
        </p:nvSpPr>
        <p:spPr>
          <a:xfrm>
            <a:off x="104671" y="1374319"/>
            <a:ext cx="6971044" cy="894414"/>
          </a:xfrm>
          <a:ln>
            <a:solidFill>
              <a:srgbClr val="723605"/>
            </a:solidFill>
          </a:ln>
        </p:spPr>
        <p:txBody>
          <a:bodyPr>
            <a:normAutofit/>
          </a:bodyPr>
          <a:lstStyle/>
          <a:p>
            <a:r>
              <a:rPr lang="hr-BA" sz="1500" dirty="0">
                <a:cs typeface="Times New Roman" pitchFamily="18" charset="0"/>
              </a:rPr>
              <a:t>Odgojni centar obavezan je da pruži svojim korisnicima </a:t>
            </a:r>
            <a:r>
              <a:rPr lang="hr-BA" sz="1500" b="1" dirty="0">
                <a:cs typeface="Times New Roman" pitchFamily="18" charset="0"/>
              </a:rPr>
              <a:t>obrazovanje i stručno osposobljavanje</a:t>
            </a:r>
            <a:r>
              <a:rPr lang="hr-BA" sz="1500" dirty="0">
                <a:cs typeface="Times New Roman" pitchFamily="18" charset="0"/>
              </a:rPr>
              <a:t>, te u skladu s tim osoblje ustanove zaduženo je za tretman maloljetnika u smislu pružanja pomoći pri izršavanju redovnih školskih obaveza.  </a:t>
            </a:r>
          </a:p>
          <a:p>
            <a:endParaRPr lang="bs" sz="1400" dirty="0">
              <a:cs typeface="Times New Roman" pitchFamily="18" charset="0"/>
            </a:endParaRPr>
          </a:p>
          <a:p>
            <a:endParaRPr lang="bs" sz="1400" dirty="0">
              <a:cs typeface="Times New Roman" pitchFamily="18" charset="0"/>
            </a:endParaRPr>
          </a:p>
          <a:p>
            <a:pPr marL="0" indent="0">
              <a:buNone/>
            </a:pPr>
            <a:endParaRPr lang="bs-Latn-BA" sz="1400" dirty="0">
              <a:cs typeface="Times New Roman" pitchFamily="18" charset="0"/>
            </a:endParaRPr>
          </a:p>
          <a:p>
            <a:endParaRPr lang="bs-Latn-B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17" y="2874768"/>
            <a:ext cx="2524364" cy="2034791"/>
          </a:xfrm>
          <a:prstGeom prst="rect">
            <a:avLst/>
          </a:prstGeom>
        </p:spPr>
      </p:pic>
      <p:sp>
        <p:nvSpPr>
          <p:cNvPr id="2" name="Title 3">
            <a:extLst>
              <a:ext uri="{FF2B5EF4-FFF2-40B4-BE49-F238E27FC236}">
                <a16:creationId xmlns:a16="http://schemas.microsoft.com/office/drawing/2014/main" id="{CB811E86-FE4F-45FF-BE7E-B60C612B98C4}"/>
              </a:ext>
            </a:extLst>
          </p:cNvPr>
          <p:cNvSpPr>
            <a:spLocks noGrp="1"/>
          </p:cNvSpPr>
          <p:nvPr>
            <p:ph type="title"/>
          </p:nvPr>
        </p:nvSpPr>
        <p:spPr>
          <a:xfrm>
            <a:off x="533400" y="342901"/>
            <a:ext cx="8229600" cy="857250"/>
          </a:xfrm>
        </p:spPr>
        <p:txBody>
          <a:bodyPr>
            <a:normAutofit fontScale="90000"/>
          </a:bodyPr>
          <a:lstStyle/>
          <a:p>
            <a:pPr lvl="1" algn="l" rtl="0">
              <a:spcBef>
                <a:spcPct val="0"/>
              </a:spcBef>
            </a:pPr>
            <a:r>
              <a:rPr lang="hr-BA" sz="2000" dirty="0">
                <a:solidFill>
                  <a:schemeClr val="bg1"/>
                </a:solidFill>
                <a:latin typeface="Monotype Corsiva" panose="03010101010201010101" pitchFamily="66" charset="0"/>
                <a:cs typeface="Times New Roman" pitchFamily="18" charset="0"/>
              </a:rPr>
              <a:t>         </a:t>
            </a:r>
            <a:br>
              <a:rPr lang="bs" sz="2000" dirty="0">
                <a:solidFill>
                  <a:schemeClr val="bg1"/>
                </a:solidFill>
                <a:latin typeface="Monotype Corsiva" panose="03010101010201010101" pitchFamily="66" charset="0"/>
                <a:cs typeface="Times New Roman" pitchFamily="18" charset="0"/>
              </a:rPr>
            </a:br>
            <a:r>
              <a:rPr lang="hr-BA" sz="2200" b="1" dirty="0">
                <a:solidFill>
                  <a:schemeClr val="bg1"/>
                </a:solidFill>
                <a:latin typeface="Monotype Corsiva" panose="03010101010201010101" pitchFamily="66" charset="0"/>
                <a:cs typeface="Times New Roman" pitchFamily="18" charset="0"/>
              </a:rPr>
              <a:t>KJU  „Odgojni centar Kantona Sarajevo“</a:t>
            </a:r>
            <a:br>
              <a:rPr lang="bs-Latn-BA" sz="2000" dirty="0">
                <a:solidFill>
                  <a:schemeClr val="bg1"/>
                </a:solidFill>
                <a:latin typeface="Monotype Corsiva" panose="03010101010201010101" pitchFamily="66" charset="0"/>
                <a:cs typeface="Times New Roman" pitchFamily="18" charset="0"/>
              </a:rPr>
            </a:br>
            <a:endParaRPr lang="en-US" sz="2000" dirty="0">
              <a:solidFill>
                <a:schemeClr val="bg1"/>
              </a:solidFill>
              <a:latin typeface="Monotype Corsiva" panose="03010101010201010101" pitchFamily="66" charset="0"/>
            </a:endParaRPr>
          </a:p>
        </p:txBody>
      </p:sp>
      <p:sp>
        <p:nvSpPr>
          <p:cNvPr id="12" name="Rezervirano mjesto sadržaja 11">
            <a:extLst>
              <a:ext uri="{FF2B5EF4-FFF2-40B4-BE49-F238E27FC236}">
                <a16:creationId xmlns:a16="http://schemas.microsoft.com/office/drawing/2014/main" id="{CCFA570F-AF33-43A6-913A-A8C590A1145A}"/>
              </a:ext>
            </a:extLst>
          </p:cNvPr>
          <p:cNvSpPr>
            <a:spLocks noGrp="1"/>
          </p:cNvSpPr>
          <p:nvPr>
            <p:ph sz="half" idx="2"/>
          </p:nvPr>
        </p:nvSpPr>
        <p:spPr>
          <a:xfrm>
            <a:off x="2775087" y="3643167"/>
            <a:ext cx="5982496" cy="1031825"/>
          </a:xfrm>
          <a:ln>
            <a:solidFill>
              <a:srgbClr val="C33A1F"/>
            </a:solidFill>
          </a:ln>
        </p:spPr>
        <p:txBody>
          <a:bodyPr>
            <a:normAutofit/>
          </a:bodyPr>
          <a:lstStyle/>
          <a:p>
            <a:r>
              <a:rPr lang="hr-BA" sz="1400" dirty="0">
                <a:cs typeface="Times New Roman" pitchFamily="18" charset="0"/>
              </a:rPr>
              <a:t>Pored obrazovanja, za maloljetnike je bitna i </a:t>
            </a:r>
            <a:r>
              <a:rPr lang="hr-BA" sz="1400" b="1" dirty="0">
                <a:cs typeface="Times New Roman" pitchFamily="18" charset="0"/>
              </a:rPr>
              <a:t>zdravstvena zaštita</a:t>
            </a:r>
            <a:r>
              <a:rPr lang="hr-BA" sz="1400" dirty="0">
                <a:cs typeface="Times New Roman" pitchFamily="18" charset="0"/>
              </a:rPr>
              <a:t> te su uključeni u redovni sistem zdravstvene zaštite, kod školskog ili porodičnog ljekara, dok se u hitnim slučajevima koriste usluge hitne medicinske pomoći.</a:t>
            </a:r>
          </a:p>
          <a:p>
            <a:endParaRPr lang="sr-Latn-RS" sz="1400" dirty="0"/>
          </a:p>
        </p:txBody>
      </p:sp>
    </p:spTree>
    <p:extLst>
      <p:ext uri="{BB962C8B-B14F-4D97-AF65-F5344CB8AC3E}">
        <p14:creationId xmlns:p14="http://schemas.microsoft.com/office/powerpoint/2010/main" val="2422962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0858" y="585951"/>
            <a:ext cx="8259098" cy="763526"/>
          </a:xfrm>
        </p:spPr>
        <p:txBody>
          <a:bodyPr>
            <a:normAutofit/>
          </a:bodyPr>
          <a:lstStyle/>
          <a:p>
            <a:pPr lvl="1" algn="l" rtl="0">
              <a:spcBef>
                <a:spcPct val="0"/>
              </a:spcBef>
            </a:pPr>
            <a:r>
              <a:rPr lang="hr-BA" sz="2000" b="1" dirty="0">
                <a:solidFill>
                  <a:schemeClr val="bg1"/>
                </a:solidFill>
                <a:latin typeface="Monotype Corsiva" panose="03010101010201010101" pitchFamily="66" charset="0"/>
              </a:rPr>
              <a:t>Odgojni</a:t>
            </a:r>
            <a:r>
              <a:rPr lang="hr-BA" sz="2000" dirty="0">
                <a:solidFill>
                  <a:schemeClr val="bg1"/>
                </a:solidFill>
                <a:latin typeface="Monotype Corsiva" panose="03010101010201010101" pitchFamily="66" charset="0"/>
              </a:rPr>
              <a:t> </a:t>
            </a:r>
            <a:r>
              <a:rPr lang="hr-BA" sz="2000" b="1" dirty="0">
                <a:solidFill>
                  <a:schemeClr val="bg1"/>
                </a:solidFill>
                <a:latin typeface="Monotype Corsiva" panose="03010101010201010101" pitchFamily="66" charset="0"/>
              </a:rPr>
              <a:t>centar Tuzlanskog kantona</a:t>
            </a:r>
            <a:br>
              <a:rPr lang="bs-Latn-BA" sz="2000" dirty="0"/>
            </a:br>
            <a:endParaRPr lang="bs-Latn-BA" sz="2000" dirty="0">
              <a:latin typeface="Times New Roman" pitchFamily="18" charset="0"/>
              <a:cs typeface="Times New Roman" pitchFamily="18" charset="0"/>
            </a:endParaRPr>
          </a:p>
        </p:txBody>
      </p:sp>
      <p:sp>
        <p:nvSpPr>
          <p:cNvPr id="6" name="Content Placeholder 5"/>
          <p:cNvSpPr>
            <a:spLocks noGrp="1"/>
          </p:cNvSpPr>
          <p:nvPr>
            <p:ph idx="1"/>
          </p:nvPr>
        </p:nvSpPr>
        <p:spPr>
          <a:xfrm>
            <a:off x="107506" y="1287698"/>
            <a:ext cx="8782450" cy="1729044"/>
          </a:xfrm>
          <a:ln>
            <a:noFill/>
          </a:ln>
        </p:spPr>
        <p:txBody>
          <a:bodyPr>
            <a:normAutofit/>
          </a:bodyPr>
          <a:lstStyle/>
          <a:p>
            <a:r>
              <a:rPr lang="hr-BA" sz="1400" dirty="0">
                <a:cs typeface="Times New Roman" pitchFamily="18" charset="0"/>
              </a:rPr>
              <a:t>Odgojni centar Tuzlanskog kantona</a:t>
            </a:r>
            <a:r>
              <a:rPr lang="bs" sz="1400" dirty="0">
                <a:cs typeface="Times New Roman" pitchFamily="18" charset="0"/>
              </a:rPr>
              <a:t> je</a:t>
            </a:r>
            <a:r>
              <a:rPr lang="hr-BA" sz="1400" dirty="0">
                <a:cs typeface="Times New Roman" pitchFamily="18" charset="0"/>
              </a:rPr>
              <a:t> javna ustanova </a:t>
            </a:r>
            <a:r>
              <a:rPr lang="hr-BA" sz="1400" u="sng" dirty="0">
                <a:cs typeface="Times New Roman" pitchFamily="18" charset="0"/>
              </a:rPr>
              <a:t>osnovana Zakonom o osnivanju Javne ustanove  Disciplinski  centar za maloljetnike Tuzlanskog kantona</a:t>
            </a:r>
            <a:r>
              <a:rPr lang="hr-BA" sz="1400" dirty="0">
                <a:cs typeface="Times New Roman" pitchFamily="18" charset="0"/>
              </a:rPr>
              <a:t> kojim je uređen njen status, pravni položaj, djelatnost i finansiranje, te upravljanje, rukovo</a:t>
            </a:r>
            <a:r>
              <a:rPr lang="bs" sz="1400" dirty="0">
                <a:cs typeface="Times New Roman" pitchFamily="18" charset="0"/>
              </a:rPr>
              <a:t>đ</a:t>
            </a:r>
            <a:r>
              <a:rPr lang="hr-BA" sz="1400" dirty="0">
                <a:cs typeface="Times New Roman" pitchFamily="18" charset="0"/>
              </a:rPr>
              <a:t>enje, vršenje nadzora i druga pitanja vezana za rad.</a:t>
            </a:r>
            <a:endParaRPr lang="bs" sz="1400" dirty="0">
              <a:cs typeface="Times New Roman" pitchFamily="18" charset="0"/>
            </a:endParaRPr>
          </a:p>
          <a:p>
            <a:r>
              <a:rPr lang="hr-BA" sz="1400" dirty="0">
                <a:cs typeface="Times New Roman" pitchFamily="18" charset="0"/>
              </a:rPr>
              <a:t>Nadzor nad provedbom Zakona o osnivanju Javne ustanove Disciplinski centar za maloljetnike Tuzlanskog kantona vrši Ministarstvo pravosuđa i uprave Tuzlanskog kantona.</a:t>
            </a:r>
            <a:endParaRPr lang="bs" sz="1400" dirty="0">
              <a:cs typeface="Times New Roman" pitchFamily="18" charset="0"/>
            </a:endParaRPr>
          </a:p>
          <a:p>
            <a:r>
              <a:rPr lang="hr-BA" sz="1400" dirty="0">
                <a:cs typeface="Times New Roman" pitchFamily="18" charset="0"/>
              </a:rPr>
              <a:t>Neophodan je rad ovog Centra sa pravosuđem, te </a:t>
            </a:r>
            <a:r>
              <a:rPr lang="bs" sz="1400" dirty="0">
                <a:cs typeface="Times New Roman" pitchFamily="18" charset="0"/>
              </a:rPr>
              <a:t>se </a:t>
            </a:r>
            <a:r>
              <a:rPr lang="bs" sz="1400" u="sng" dirty="0">
                <a:cs typeface="Times New Roman" pitchFamily="18" charset="0"/>
              </a:rPr>
              <a:t>najčešće izriču </a:t>
            </a:r>
            <a:r>
              <a:rPr lang="hr-BA" sz="1400" u="sng" dirty="0">
                <a:cs typeface="Times New Roman" pitchFamily="18" charset="0"/>
              </a:rPr>
              <a:t>mjere kojima</a:t>
            </a:r>
            <a:r>
              <a:rPr lang="bs" sz="1400" u="sng" dirty="0">
                <a:cs typeface="Times New Roman" pitchFamily="18" charset="0"/>
              </a:rPr>
              <a:t> se</a:t>
            </a:r>
            <a:r>
              <a:rPr lang="hr-BA" sz="1400" u="sng" dirty="0">
                <a:cs typeface="Times New Roman" pitchFamily="18" charset="0"/>
              </a:rPr>
              <a:t> maloljetni</a:t>
            </a:r>
            <a:r>
              <a:rPr lang="bs" sz="1400" u="sng" dirty="0">
                <a:cs typeface="Times New Roman" pitchFamily="18" charset="0"/>
              </a:rPr>
              <a:t>ci</a:t>
            </a:r>
            <a:r>
              <a:rPr lang="hr-BA" sz="1400" u="sng" dirty="0">
                <a:cs typeface="Times New Roman" pitchFamily="18" charset="0"/>
              </a:rPr>
              <a:t> upućuju u ovaj Centar. </a:t>
            </a:r>
            <a:endParaRPr lang="bs" sz="1400" u="sng" dirty="0">
              <a:cs typeface="Times New Roman" pitchFamily="18" charset="0"/>
            </a:endParaRPr>
          </a:p>
          <a:p>
            <a:pPr marL="0" indent="0">
              <a:buNone/>
            </a:pPr>
            <a:endParaRPr lang="hr-BA" sz="1400" dirty="0">
              <a:latin typeface="Times New Roman" pitchFamily="18" charset="0"/>
              <a:cs typeface="Times New Roman" pitchFamily="18" charset="0"/>
            </a:endParaRPr>
          </a:p>
          <a:p>
            <a:endParaRPr lang="bs-Latn-BA" sz="1400" dirty="0">
              <a:latin typeface="Times New Roman" pitchFamily="18" charset="0"/>
              <a:cs typeface="Times New Roman" pitchFamily="18" charset="0"/>
            </a:endParaRPr>
          </a:p>
        </p:txBody>
      </p:sp>
      <p:graphicFrame>
        <p:nvGraphicFramePr>
          <p:cNvPr id="8" name="Dijagram 8">
            <a:extLst>
              <a:ext uri="{FF2B5EF4-FFF2-40B4-BE49-F238E27FC236}">
                <a16:creationId xmlns:a16="http://schemas.microsoft.com/office/drawing/2014/main" id="{CEB5D8CF-003C-4B4C-9EC4-877A476E174B}"/>
              </a:ext>
            </a:extLst>
          </p:cNvPr>
          <p:cNvGraphicFramePr/>
          <p:nvPr>
            <p:extLst>
              <p:ext uri="{D42A27DB-BD31-4B8C-83A1-F6EECF244321}">
                <p14:modId xmlns:p14="http://schemas.microsoft.com/office/powerpoint/2010/main" val="1951118"/>
              </p:ext>
            </p:extLst>
          </p:nvPr>
        </p:nvGraphicFramePr>
        <p:xfrm>
          <a:off x="3477672" y="3016741"/>
          <a:ext cx="5042495" cy="2067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2C36D93E-657A-4408-85EE-0E6E20B9E00E}"/>
              </a:ext>
            </a:extLst>
          </p:cNvPr>
          <p:cNvSpPr txBox="1"/>
          <p:nvPr/>
        </p:nvSpPr>
        <p:spPr>
          <a:xfrm>
            <a:off x="354680" y="3103008"/>
            <a:ext cx="2875818" cy="1323439"/>
          </a:xfrm>
          <a:prstGeom prst="rect">
            <a:avLst/>
          </a:prstGeom>
          <a:noFill/>
        </p:spPr>
        <p:txBody>
          <a:bodyPr wrap="square">
            <a:spAutoFit/>
          </a:bodyPr>
          <a:lstStyle/>
          <a:p>
            <a:pPr lvl="0"/>
            <a:r>
              <a:rPr lang="hr-HR" sz="1600" dirty="0">
                <a:solidFill>
                  <a:schemeClr val="tx2">
                    <a:lumMod val="50000"/>
                  </a:schemeClr>
                </a:solidFill>
              </a:rPr>
              <a:t>Ombudsmeni Bosne i Hercegovine preporučuju Ministarstvu pravosu</a:t>
            </a:r>
            <a:r>
              <a:rPr lang="bs-Latn-BA" sz="1600" dirty="0">
                <a:solidFill>
                  <a:schemeClr val="tx2">
                    <a:lumMod val="50000"/>
                  </a:schemeClr>
                </a:solidFill>
              </a:rPr>
              <a:t>đ</a:t>
            </a:r>
            <a:r>
              <a:rPr lang="hr-HR" sz="1600" dirty="0">
                <a:solidFill>
                  <a:schemeClr val="tx2">
                    <a:lumMod val="50000"/>
                  </a:schemeClr>
                </a:solidFill>
              </a:rPr>
              <a:t>a i uprav</a:t>
            </a:r>
            <a:r>
              <a:rPr lang="bs-Latn-BA" sz="1600" dirty="0">
                <a:solidFill>
                  <a:schemeClr val="tx2">
                    <a:lumMod val="50000"/>
                  </a:schemeClr>
                </a:solidFill>
              </a:rPr>
              <a:t>e</a:t>
            </a:r>
            <a:r>
              <a:rPr lang="hr-HR" sz="1600" dirty="0">
                <a:solidFill>
                  <a:schemeClr val="tx2">
                    <a:lumMod val="50000"/>
                  </a:schemeClr>
                </a:solidFill>
              </a:rPr>
              <a:t> Tuzlanskog kantona i Odgojnom centru Tuzlanskog kantona</a:t>
            </a:r>
            <a:r>
              <a:rPr lang="bs" sz="1600" dirty="0">
                <a:solidFill>
                  <a:schemeClr val="tx2">
                    <a:lumMod val="50000"/>
                  </a:schemeClr>
                </a:solidFill>
              </a:rPr>
              <a:t>:</a:t>
            </a:r>
            <a:endParaRPr lang="bs-Latn-BA" sz="1600" dirty="0">
              <a:solidFill>
                <a:schemeClr val="tx2">
                  <a:lumMod val="50000"/>
                </a:schemeClr>
              </a:solidFill>
            </a:endParaRPr>
          </a:p>
        </p:txBody>
      </p:sp>
      <p:sp>
        <p:nvSpPr>
          <p:cNvPr id="12" name="TextBox 11">
            <a:extLst>
              <a:ext uri="{FF2B5EF4-FFF2-40B4-BE49-F238E27FC236}">
                <a16:creationId xmlns:a16="http://schemas.microsoft.com/office/drawing/2014/main" id="{CE00EE70-FF1D-4DD4-BC96-AB5287253EB9}"/>
              </a:ext>
            </a:extLst>
          </p:cNvPr>
          <p:cNvSpPr txBox="1"/>
          <p:nvPr/>
        </p:nvSpPr>
        <p:spPr>
          <a:xfrm>
            <a:off x="4814835" y="1979734"/>
            <a:ext cx="657958" cy="406750"/>
          </a:xfrm>
          <a:prstGeom prst="rect">
            <a:avLst/>
          </a:prstGeom>
          <a:noFill/>
        </p:spPr>
        <p:txBody>
          <a:bodyPr wrap="square" rtlCol="0">
            <a:spAutoFit/>
          </a:bodyPr>
          <a:lstStyle/>
          <a:p>
            <a:pPr algn="l"/>
            <a:endParaRPr lang="sr-Latn-RS" dirty="0"/>
          </a:p>
        </p:txBody>
      </p:sp>
      <p:sp>
        <p:nvSpPr>
          <p:cNvPr id="13" name="TextBox 12">
            <a:extLst>
              <a:ext uri="{FF2B5EF4-FFF2-40B4-BE49-F238E27FC236}">
                <a16:creationId xmlns:a16="http://schemas.microsoft.com/office/drawing/2014/main" id="{99DCB1EF-FD09-4F89-85C3-1A045782823A}"/>
              </a:ext>
            </a:extLst>
          </p:cNvPr>
          <p:cNvSpPr txBox="1"/>
          <p:nvPr/>
        </p:nvSpPr>
        <p:spPr>
          <a:xfrm>
            <a:off x="3623617" y="3279450"/>
            <a:ext cx="429148" cy="369332"/>
          </a:xfrm>
          <a:prstGeom prst="rect">
            <a:avLst/>
          </a:prstGeom>
          <a:noFill/>
        </p:spPr>
        <p:txBody>
          <a:bodyPr wrap="square" rtlCol="0">
            <a:spAutoFit/>
          </a:bodyPr>
          <a:lstStyle/>
          <a:p>
            <a:pPr algn="l"/>
            <a:r>
              <a:rPr lang="bs" dirty="0"/>
              <a:t> 1.</a:t>
            </a:r>
            <a:endParaRPr lang="sr-Latn-RS" dirty="0"/>
          </a:p>
        </p:txBody>
      </p:sp>
      <p:sp>
        <p:nvSpPr>
          <p:cNvPr id="14" name="TextBox 13">
            <a:extLst>
              <a:ext uri="{FF2B5EF4-FFF2-40B4-BE49-F238E27FC236}">
                <a16:creationId xmlns:a16="http://schemas.microsoft.com/office/drawing/2014/main" id="{8B04F2AD-FD4C-4DFF-A38C-8092970EB1D9}"/>
              </a:ext>
            </a:extLst>
          </p:cNvPr>
          <p:cNvSpPr txBox="1"/>
          <p:nvPr/>
        </p:nvSpPr>
        <p:spPr>
          <a:xfrm>
            <a:off x="3683209" y="4156432"/>
            <a:ext cx="655945" cy="369332"/>
          </a:xfrm>
          <a:prstGeom prst="rect">
            <a:avLst/>
          </a:prstGeom>
          <a:noFill/>
        </p:spPr>
        <p:txBody>
          <a:bodyPr wrap="square" rtlCol="0">
            <a:spAutoFit/>
          </a:bodyPr>
          <a:lstStyle/>
          <a:p>
            <a:pPr algn="l"/>
            <a:r>
              <a:rPr lang="bs" dirty="0"/>
              <a:t>2.</a:t>
            </a:r>
            <a:endParaRPr lang="sr-Latn-RS" dirty="0"/>
          </a:p>
        </p:txBody>
      </p:sp>
      <p:cxnSp>
        <p:nvCxnSpPr>
          <p:cNvPr id="15" name="Prava linija spajanja sa strelicom 14">
            <a:extLst>
              <a:ext uri="{FF2B5EF4-FFF2-40B4-BE49-F238E27FC236}">
                <a16:creationId xmlns:a16="http://schemas.microsoft.com/office/drawing/2014/main" id="{259887B6-9972-4909-94DD-A2DE24F24154}"/>
              </a:ext>
            </a:extLst>
          </p:cNvPr>
          <p:cNvCxnSpPr>
            <a:cxnSpLocks/>
          </p:cNvCxnSpPr>
          <p:nvPr/>
        </p:nvCxnSpPr>
        <p:spPr>
          <a:xfrm>
            <a:off x="2631484" y="3279450"/>
            <a:ext cx="508626" cy="0"/>
          </a:xfrm>
          <a:prstGeom prst="straightConnector1">
            <a:avLst/>
          </a:prstGeom>
          <a:ln>
            <a:solidFill>
              <a:schemeClr val="accent6">
                <a:lumMod val="50000"/>
              </a:schemeClr>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927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5720" y="382045"/>
            <a:ext cx="8259098" cy="763526"/>
          </a:xfrm>
        </p:spPr>
        <p:txBody>
          <a:bodyPr>
            <a:normAutofit/>
          </a:bodyPr>
          <a:lstStyle/>
          <a:p>
            <a:r>
              <a:rPr lang="bs-Latn-BA" sz="2000" b="1">
                <a:latin typeface="Monotype Corsiva" panose="03010101010201010101" pitchFamily="66" charset="0"/>
                <a:cs typeface="Times New Roman" pitchFamily="18" charset="0"/>
              </a:rPr>
              <a:t>Aktivnosti i prostorni kapaciteti Centra</a:t>
            </a:r>
            <a:endParaRPr lang="bs-Latn-BA" sz="2000" b="1" dirty="0">
              <a:latin typeface="Monotype Corsiva" panose="03010101010201010101" pitchFamily="66" charset="0"/>
              <a:cs typeface="Times New Roman" pitchFamily="18" charset="0"/>
            </a:endParaRPr>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315" r="1701" b="7524"/>
          <a:stretch/>
        </p:blipFill>
        <p:spPr>
          <a:xfrm>
            <a:off x="671051" y="1539849"/>
            <a:ext cx="3599768" cy="148221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8955"/>
          <a:stretch/>
        </p:blipFill>
        <p:spPr>
          <a:xfrm>
            <a:off x="4582353" y="1561975"/>
            <a:ext cx="3890596" cy="146008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177" y="3279242"/>
            <a:ext cx="3607642" cy="148221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7447"/>
          <a:stretch/>
        </p:blipFill>
        <p:spPr>
          <a:xfrm>
            <a:off x="4582353" y="3301368"/>
            <a:ext cx="3890596" cy="14600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664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Naslov 1">
            <a:extLst>
              <a:ext uri="{FF2B5EF4-FFF2-40B4-BE49-F238E27FC236}">
                <a16:creationId xmlns:a16="http://schemas.microsoft.com/office/drawing/2014/main" id="{9D6D769B-3E0E-455F-A353-401C3C8D96D0}"/>
              </a:ext>
            </a:extLst>
          </p:cNvPr>
          <p:cNvSpPr>
            <a:spLocks noGrp="1"/>
          </p:cNvSpPr>
          <p:nvPr>
            <p:ph type="title"/>
          </p:nvPr>
        </p:nvSpPr>
        <p:spPr>
          <a:xfrm>
            <a:off x="480059" y="1540230"/>
            <a:ext cx="2751871" cy="2070074"/>
          </a:xfrm>
        </p:spPr>
        <p:txBody>
          <a:bodyPr>
            <a:normAutofit/>
          </a:bodyPr>
          <a:lstStyle/>
          <a:p>
            <a:pPr>
              <a:lnSpc>
                <a:spcPct val="90000"/>
              </a:lnSpc>
            </a:pPr>
            <a:r>
              <a:rPr lang="bs" sz="3300">
                <a:solidFill>
                  <a:srgbClr val="FFFFFF"/>
                </a:solidFill>
                <a:latin typeface="Monotype Corsiva" panose="03010101010201010101" pitchFamily="66" charset="0"/>
              </a:rPr>
              <a:t>Postupanje prema maloljetniku u pritvoru</a:t>
            </a:r>
            <a:endParaRPr lang="sr-Latn-RS" sz="3300">
              <a:solidFill>
                <a:srgbClr val="FFFFFF"/>
              </a:solidFill>
              <a:latin typeface="Monotype Corsiva" panose="03010101010201010101" pitchFamily="66" charset="0"/>
            </a:endParaRPr>
          </a:p>
        </p:txBody>
      </p:sp>
      <p:sp>
        <p:nvSpPr>
          <p:cNvPr id="3" name="Rezervirano mjesto sadržaja 2">
            <a:extLst>
              <a:ext uri="{FF2B5EF4-FFF2-40B4-BE49-F238E27FC236}">
                <a16:creationId xmlns:a16="http://schemas.microsoft.com/office/drawing/2014/main" id="{6BD3F3C1-3C96-4266-9C73-779CD3427574}"/>
              </a:ext>
            </a:extLst>
          </p:cNvPr>
          <p:cNvSpPr>
            <a:spLocks noGrp="1"/>
          </p:cNvSpPr>
          <p:nvPr>
            <p:ph idx="1"/>
          </p:nvPr>
        </p:nvSpPr>
        <p:spPr>
          <a:xfrm>
            <a:off x="4567930" y="601399"/>
            <a:ext cx="4247555" cy="3922976"/>
          </a:xfrm>
        </p:spPr>
        <p:txBody>
          <a:bodyPr anchor="ctr">
            <a:noAutofit/>
          </a:bodyPr>
          <a:lstStyle/>
          <a:p>
            <a:pPr marL="0" indent="0">
              <a:buNone/>
            </a:pPr>
            <a:r>
              <a:rPr lang="bs" sz="1400" b="1" dirty="0">
                <a:solidFill>
                  <a:srgbClr val="000000"/>
                </a:solidFill>
              </a:rPr>
              <a:t>ZAKON O ZAŠTITI I POSTUPANJU SA DJECOM I MALOLJETNICIMA U KRIVIČNOM POSTUPKU FBiH</a:t>
            </a:r>
          </a:p>
          <a:p>
            <a:pPr marL="0" indent="0">
              <a:buNone/>
            </a:pPr>
            <a:endParaRPr lang="bs" sz="1400" b="1" dirty="0">
              <a:solidFill>
                <a:srgbClr val="000000"/>
              </a:solidFill>
            </a:endParaRPr>
          </a:p>
          <a:p>
            <a:pPr marL="0" indent="0" algn="ctr">
              <a:buNone/>
            </a:pPr>
            <a:r>
              <a:rPr lang="bs" sz="1400" b="1" dirty="0">
                <a:solidFill>
                  <a:srgbClr val="000000"/>
                </a:solidFill>
              </a:rPr>
              <a:t>Postupanje prema maloljetniku u pritvoru</a:t>
            </a:r>
          </a:p>
          <a:p>
            <a:pPr marL="0" indent="0" algn="ctr">
              <a:buNone/>
            </a:pPr>
            <a:r>
              <a:rPr lang="bs" sz="1400" b="1" dirty="0">
                <a:solidFill>
                  <a:srgbClr val="000000"/>
                </a:solidFill>
              </a:rPr>
              <a:t>Član 103.</a:t>
            </a:r>
          </a:p>
          <a:p>
            <a:pPr marL="0" indent="0">
              <a:buNone/>
            </a:pPr>
            <a:r>
              <a:rPr lang="bs" sz="1400" dirty="0">
                <a:solidFill>
                  <a:srgbClr val="000000"/>
                </a:solidFill>
              </a:rPr>
              <a:t>(1) </a:t>
            </a:r>
            <a:r>
              <a:rPr lang="bs-Latn-BA" sz="1400" dirty="0">
                <a:solidFill>
                  <a:srgbClr val="000000"/>
                </a:solidFill>
              </a:rPr>
              <a:t>Maloljetnik se nalazi u pritvoru odvojeno od punoljetnih osoba. </a:t>
            </a:r>
            <a:endParaRPr lang="bs" sz="1400" dirty="0">
              <a:solidFill>
                <a:srgbClr val="000000"/>
              </a:solidFill>
            </a:endParaRPr>
          </a:p>
          <a:p>
            <a:pPr marL="0" indent="0">
              <a:buNone/>
            </a:pPr>
            <a:r>
              <a:rPr lang="bs-Latn-BA" sz="1400" dirty="0">
                <a:solidFill>
                  <a:srgbClr val="000000"/>
                </a:solidFill>
              </a:rPr>
              <a:t>(2) Dok se nalazi u pritvoru, maloljetniku se </a:t>
            </a:r>
            <a:r>
              <a:rPr lang="bs-Latn-BA" sz="1400" dirty="0" err="1">
                <a:solidFill>
                  <a:srgbClr val="000000"/>
                </a:solidFill>
              </a:rPr>
              <a:t>omogućavaju</a:t>
            </a:r>
            <a:r>
              <a:rPr lang="bs-Latn-BA" sz="1400" dirty="0">
                <a:solidFill>
                  <a:srgbClr val="000000"/>
                </a:solidFill>
              </a:rPr>
              <a:t> </a:t>
            </a:r>
            <a:r>
              <a:rPr lang="bs-Latn-BA" sz="1400" dirty="0" err="1">
                <a:solidFill>
                  <a:srgbClr val="000000"/>
                </a:solidFill>
              </a:rPr>
              <a:t>uvijeti</a:t>
            </a:r>
            <a:r>
              <a:rPr lang="bs-Latn-BA" sz="1400" dirty="0">
                <a:solidFill>
                  <a:srgbClr val="000000"/>
                </a:solidFill>
              </a:rPr>
              <a:t> korisni za njegov odgoj i zanimanje. </a:t>
            </a:r>
            <a:endParaRPr lang="bs" sz="1400" dirty="0">
              <a:solidFill>
                <a:srgbClr val="000000"/>
              </a:solidFill>
            </a:endParaRPr>
          </a:p>
          <a:p>
            <a:pPr marL="0" indent="0">
              <a:buNone/>
            </a:pPr>
            <a:r>
              <a:rPr lang="bs-Latn-BA" sz="1400" dirty="0">
                <a:solidFill>
                  <a:srgbClr val="000000"/>
                </a:solidFill>
              </a:rPr>
              <a:t>(3) Sudija ima prema pritvorenim maloljetnicima ista ovlaštenja koja prema Zakonu o krivičnom postupku pripadaju sudiji za prethodni postupak, odnosno sudiji za prethodno saslušanje i može u svako doba obići pritvorenika, sa njim razgovarati i od njega primati pritužbe.</a:t>
            </a:r>
            <a:endParaRPr lang="bs" sz="1400" dirty="0">
              <a:solidFill>
                <a:srgbClr val="000000"/>
              </a:solidFill>
            </a:endParaRPr>
          </a:p>
          <a:p>
            <a:pPr marL="0" indent="0">
              <a:buNone/>
            </a:pPr>
            <a:r>
              <a:rPr lang="bs-Latn-BA" sz="1400" dirty="0">
                <a:solidFill>
                  <a:srgbClr val="000000"/>
                </a:solidFill>
              </a:rPr>
              <a:t>(4) Obilazak maloljetnika u pritvoru vrši i tužitelj. </a:t>
            </a:r>
            <a:endParaRPr lang="bs" sz="1400" dirty="0">
              <a:solidFill>
                <a:srgbClr val="000000"/>
              </a:solidFill>
            </a:endParaRPr>
          </a:p>
          <a:p>
            <a:pPr marL="0" indent="0">
              <a:buNone/>
            </a:pPr>
            <a:r>
              <a:rPr lang="bs-Latn-BA" sz="1400" dirty="0">
                <a:solidFill>
                  <a:srgbClr val="000000"/>
                </a:solidFill>
              </a:rPr>
              <a:t>(5) Po nalogu sudije i tužitelja obilazak pritvorenog maloljetnika može obaviti svakih 20 dana stručni savjetnik suda i tužiteljstva. O obilasku pritvorenika sačinjava se izvještaj koji je sastavni dio spisa. </a:t>
            </a:r>
            <a:endParaRPr lang="sr-Latn-RS" sz="1400" dirty="0">
              <a:solidFill>
                <a:srgbClr val="000000"/>
              </a:solidFill>
            </a:endParaRPr>
          </a:p>
        </p:txBody>
      </p:sp>
    </p:spTree>
    <p:extLst>
      <p:ext uri="{BB962C8B-B14F-4D97-AF65-F5344CB8AC3E}">
        <p14:creationId xmlns:p14="http://schemas.microsoft.com/office/powerpoint/2010/main" val="924352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810" r="440"/>
          <a:stretch/>
        </p:blipFill>
        <p:spPr>
          <a:xfrm>
            <a:off x="4572000" y="1737527"/>
            <a:ext cx="4082941" cy="2836389"/>
          </a:xfrm>
          <a:prstGeom prst="rect">
            <a:avLst/>
          </a:prstGeom>
          <a:ln>
            <a:noFill/>
          </a:ln>
          <a:effectLst>
            <a:outerShdw blurRad="190500" algn="tl" rotWithShape="0">
              <a:srgbClr val="000000">
                <a:alpha val="70000"/>
              </a:srgbClr>
            </a:outerShdw>
          </a:effectLst>
        </p:spPr>
      </p:pic>
      <p:graphicFrame>
        <p:nvGraphicFramePr>
          <p:cNvPr id="10" name="Diagram 9"/>
          <p:cNvGraphicFramePr/>
          <p:nvPr>
            <p:extLst>
              <p:ext uri="{D42A27DB-BD31-4B8C-83A1-F6EECF244321}">
                <p14:modId xmlns:p14="http://schemas.microsoft.com/office/powerpoint/2010/main" val="4092267605"/>
              </p:ext>
            </p:extLst>
          </p:nvPr>
        </p:nvGraphicFramePr>
        <p:xfrm>
          <a:off x="157005" y="1590990"/>
          <a:ext cx="4187611" cy="30561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Naslov 14">
            <a:extLst>
              <a:ext uri="{FF2B5EF4-FFF2-40B4-BE49-F238E27FC236}">
                <a16:creationId xmlns:a16="http://schemas.microsoft.com/office/drawing/2014/main" id="{F1B0AD56-B890-481C-A125-34DAD5AC8E92}"/>
              </a:ext>
            </a:extLst>
          </p:cNvPr>
          <p:cNvSpPr>
            <a:spLocks noGrp="1"/>
          </p:cNvSpPr>
          <p:nvPr>
            <p:ph type="title"/>
          </p:nvPr>
        </p:nvSpPr>
        <p:spPr>
          <a:xfrm>
            <a:off x="530471" y="0"/>
            <a:ext cx="5278733" cy="977988"/>
          </a:xfrm>
        </p:spPr>
        <p:txBody>
          <a:bodyPr>
            <a:normAutofit/>
          </a:bodyPr>
          <a:lstStyle/>
          <a:p>
            <a:r>
              <a:rPr lang="bs" sz="2400" dirty="0">
                <a:solidFill>
                  <a:schemeClr val="bg1"/>
                </a:solidFill>
                <a:latin typeface="Monotype Corsiva" panose="03010101010201010101" pitchFamily="66" charset="0"/>
              </a:rPr>
              <a:t>Ustanove za izvršavanje mjera pritvora</a:t>
            </a:r>
            <a:endParaRPr lang="sr-Latn-RS" sz="2400" dirty="0">
              <a:solidFill>
                <a:schemeClr val="bg1"/>
              </a:solidFill>
              <a:latin typeface="Monotype Corsiva" panose="03010101010201010101" pitchFamily="66" charset="0"/>
            </a:endParaRPr>
          </a:p>
        </p:txBody>
      </p:sp>
    </p:spTree>
    <p:extLst>
      <p:ext uri="{BB962C8B-B14F-4D97-AF65-F5344CB8AC3E}">
        <p14:creationId xmlns:p14="http://schemas.microsoft.com/office/powerpoint/2010/main" val="1975139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lika 9">
            <a:extLst>
              <a:ext uri="{FF2B5EF4-FFF2-40B4-BE49-F238E27FC236}">
                <a16:creationId xmlns:a16="http://schemas.microsoft.com/office/drawing/2014/main" id="{BC7D02FA-8285-4D02-917E-5D5B29F4BDF9}"/>
              </a:ext>
            </a:extLst>
          </p:cNvPr>
          <p:cNvPicPr>
            <a:picLocks noChangeAspect="1"/>
          </p:cNvPicPr>
          <p:nvPr/>
        </p:nvPicPr>
        <p:blipFill rotWithShape="1">
          <a:blip r:embed="rId2">
            <a:extLst>
              <a:ext uri="{28A0092B-C50C-407E-A947-70E740481C1C}">
                <a14:useLocalDpi xmlns:a14="http://schemas.microsoft.com/office/drawing/2010/main" val="0"/>
              </a:ext>
            </a:extLst>
          </a:blip>
          <a:srcRect l="187" t="9091" r="23110" b="-2"/>
          <a:stretch/>
        </p:blipFill>
        <p:spPr>
          <a:xfrm>
            <a:off x="2642616" y="10"/>
            <a:ext cx="6501384" cy="5143490"/>
          </a:xfrm>
          <a:prstGeom prst="rect">
            <a:avLst/>
          </a:prstGeom>
        </p:spPr>
      </p:pic>
      <p:sp>
        <p:nvSpPr>
          <p:cNvPr id="36" name="Rectangle 3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B85402E7-B77D-41EB-A81F-EB5DFB711059}"/>
              </a:ext>
            </a:extLst>
          </p:cNvPr>
          <p:cNvSpPr>
            <a:spLocks noGrp="1"/>
          </p:cNvSpPr>
          <p:nvPr>
            <p:ph type="title"/>
          </p:nvPr>
        </p:nvSpPr>
        <p:spPr>
          <a:xfrm>
            <a:off x="358485" y="841772"/>
            <a:ext cx="3017520" cy="2403100"/>
          </a:xfrm>
        </p:spPr>
        <p:txBody>
          <a:bodyPr vert="horz" lIns="91440" tIns="45720" rIns="91440" bIns="45720" rtlCol="0" anchor="b">
            <a:noAutofit/>
          </a:bodyPr>
          <a:lstStyle/>
          <a:p>
            <a:pPr>
              <a:lnSpc>
                <a:spcPct val="90000"/>
              </a:lnSpc>
            </a:pPr>
            <a:r>
              <a:rPr lang="en-US" sz="3600"/>
              <a:t>Kazneno-popravni zavod Sarajevo</a:t>
            </a:r>
          </a:p>
        </p:txBody>
      </p:sp>
      <p:sp>
        <p:nvSpPr>
          <p:cNvPr id="38" name="Rectangle 3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26315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9">
            <a:extLst>
              <a:ext uri="{FF2B5EF4-FFF2-40B4-BE49-F238E27FC236}">
                <a16:creationId xmlns:a16="http://schemas.microsoft.com/office/drawing/2014/main" id="{6EFF5FFF-DF59-4CD6-B6B1-9A1FFC4A5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928" y="3066435"/>
            <a:ext cx="3464587" cy="1944328"/>
          </a:xfrm>
          <a:prstGeom prst="rect">
            <a:avLst/>
          </a:prstGeom>
          <a:ln>
            <a:noFill/>
          </a:ln>
          <a:effectLst>
            <a:outerShdw blurRad="292100" dist="139700" dir="2700000" algn="tl" rotWithShape="0">
              <a:srgbClr val="333333">
                <a:alpha val="65000"/>
              </a:srgbClr>
            </a:outerShdw>
          </a:effectLst>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32836" y="1249026"/>
            <a:ext cx="1411164" cy="1817409"/>
          </a:xfrm>
        </p:spPr>
      </p:pic>
      <p:sp>
        <p:nvSpPr>
          <p:cNvPr id="3" name="Content Placeholder 2"/>
          <p:cNvSpPr>
            <a:spLocks noGrp="1"/>
          </p:cNvSpPr>
          <p:nvPr>
            <p:ph sz="half" idx="1"/>
          </p:nvPr>
        </p:nvSpPr>
        <p:spPr>
          <a:xfrm>
            <a:off x="2578972" y="1330864"/>
            <a:ext cx="5024176" cy="1604858"/>
          </a:xfrm>
          <a:ln>
            <a:solidFill>
              <a:schemeClr val="tx1">
                <a:lumMod val="75000"/>
                <a:lumOff val="25000"/>
              </a:schemeClr>
            </a:solidFill>
          </a:ln>
        </p:spPr>
        <p:txBody>
          <a:bodyPr>
            <a:normAutofit/>
          </a:bodyPr>
          <a:lstStyle/>
          <a:p>
            <a:r>
              <a:rPr lang="hr-HR" sz="1400" dirty="0">
                <a:latin typeface="Times New Roman" pitchFamily="18" charset="0"/>
                <a:cs typeface="Times New Roman" pitchFamily="18" charset="0"/>
              </a:rPr>
              <a:t>Kao posebno odjeljenje u okviru Kazneno-popravnog zavoda Banja Luka uspostavljeno je Odjeljenje pritvora.</a:t>
            </a:r>
          </a:p>
          <a:p>
            <a:pPr>
              <a:buFont typeface="Courier New" pitchFamily="49" charset="0"/>
              <a:buChar char="o"/>
            </a:pPr>
            <a:endParaRPr lang="bs-Latn-BA" sz="1400" dirty="0">
              <a:latin typeface="Times New Roman" pitchFamily="18" charset="0"/>
              <a:cs typeface="Times New Roman" pitchFamily="18" charset="0"/>
            </a:endParaRPr>
          </a:p>
          <a:p>
            <a:r>
              <a:rPr lang="hr-BA" sz="1500" dirty="0">
                <a:latin typeface="Times New Roman" pitchFamily="18" charset="0"/>
                <a:cs typeface="Times New Roman" pitchFamily="18" charset="0"/>
              </a:rPr>
              <a:t>Prema navodima uprave Kazneno-popravnog zavoda Banja Luka, od 2015. godine u Odjeljenju   pritvora nije bio smješten niti jedan maloljetnik.</a:t>
            </a:r>
            <a:endParaRPr lang="bs-Latn-BA" sz="15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0605D434-7870-49CB-928C-37122CB8FF7D}"/>
              </a:ext>
            </a:extLst>
          </p:cNvPr>
          <p:cNvSpPr txBox="1"/>
          <p:nvPr/>
        </p:nvSpPr>
        <p:spPr>
          <a:xfrm>
            <a:off x="306162" y="492265"/>
            <a:ext cx="5147162" cy="707886"/>
          </a:xfrm>
          <a:prstGeom prst="rect">
            <a:avLst/>
          </a:prstGeom>
          <a:noFill/>
        </p:spPr>
        <p:txBody>
          <a:bodyPr wrap="square">
            <a:spAutoFit/>
          </a:bodyPr>
          <a:lstStyle/>
          <a:p>
            <a:pPr marL="0" lvl="1" indent="0" algn="ctr">
              <a:buNone/>
            </a:pPr>
            <a:r>
              <a:rPr lang="hr-HR" sz="2000" b="1" dirty="0">
                <a:solidFill>
                  <a:schemeClr val="bg1"/>
                </a:solidFill>
                <a:latin typeface="Monotype Corsiva" panose="03010101010201010101" pitchFamily="66" charset="0"/>
                <a:cs typeface="Times New Roman" pitchFamily="18" charset="0"/>
              </a:rPr>
              <a:t>Odjeljenje pritvora pri Kazneno - popravnom zavodu </a:t>
            </a:r>
            <a:r>
              <a:rPr lang="bs" sz="2000" b="1" dirty="0">
                <a:solidFill>
                  <a:schemeClr val="bg1"/>
                </a:solidFill>
                <a:latin typeface="Monotype Corsiva" panose="03010101010201010101" pitchFamily="66" charset="0"/>
                <a:cs typeface="Times New Roman" pitchFamily="18" charset="0"/>
              </a:rPr>
              <a:t>                       </a:t>
            </a:r>
            <a:r>
              <a:rPr lang="hr-HR" sz="2000" b="1" dirty="0">
                <a:solidFill>
                  <a:schemeClr val="bg1"/>
                </a:solidFill>
                <a:latin typeface="Monotype Corsiva" panose="03010101010201010101" pitchFamily="66" charset="0"/>
                <a:cs typeface="Times New Roman" pitchFamily="18" charset="0"/>
              </a:rPr>
              <a:t>Banja Luka</a:t>
            </a:r>
          </a:p>
        </p:txBody>
      </p:sp>
      <p:pic>
        <p:nvPicPr>
          <p:cNvPr id="11" name="Slika 11">
            <a:extLst>
              <a:ext uri="{FF2B5EF4-FFF2-40B4-BE49-F238E27FC236}">
                <a16:creationId xmlns:a16="http://schemas.microsoft.com/office/drawing/2014/main" id="{5CEFA327-6B46-4482-8025-81DA18C0F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244" y="1643324"/>
            <a:ext cx="2244041" cy="3046792"/>
          </a:xfrm>
          <a:prstGeom prst="rect">
            <a:avLst/>
          </a:prstGeom>
          <a:ln>
            <a:noFill/>
          </a:ln>
          <a:effectLst>
            <a:softEdge rad="112500"/>
          </a:effectLst>
        </p:spPr>
      </p:pic>
    </p:spTree>
    <p:extLst>
      <p:ext uri="{BB962C8B-B14F-4D97-AF65-F5344CB8AC3E}">
        <p14:creationId xmlns:p14="http://schemas.microsoft.com/office/powerpoint/2010/main" val="3765879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8B1396-70ED-4868-B425-07E337C661A4}"/>
              </a:ext>
            </a:extLst>
          </p:cNvPr>
          <p:cNvSpPr>
            <a:spLocks noGrp="1"/>
          </p:cNvSpPr>
          <p:nvPr>
            <p:ph type="title"/>
          </p:nvPr>
        </p:nvSpPr>
        <p:spPr>
          <a:xfrm>
            <a:off x="-1311729" y="636352"/>
            <a:ext cx="8229600" cy="857250"/>
          </a:xfrm>
        </p:spPr>
        <p:txBody>
          <a:bodyPr>
            <a:normAutofit fontScale="90000"/>
          </a:bodyPr>
          <a:lstStyle/>
          <a:p>
            <a:r>
              <a:rPr lang="en-US" sz="2200" b="1" dirty="0">
                <a:solidFill>
                  <a:schemeClr val="bg1"/>
                </a:solidFill>
                <a:latin typeface="Monotype Corsiva" panose="03010101010201010101" pitchFamily="66" charset="0"/>
                <a:cs typeface="Aharoni" pitchFamily="2" charset="-79"/>
              </a:rPr>
              <a:t>Maloljetni</a:t>
            </a:r>
            <a:r>
              <a:rPr lang="bs-Latn-BA" sz="2200" b="1" dirty="0" err="1">
                <a:solidFill>
                  <a:schemeClr val="bg1"/>
                </a:solidFill>
                <a:latin typeface="Monotype Corsiva" panose="03010101010201010101" pitchFamily="66" charset="0"/>
                <a:cs typeface="Aharoni" pitchFamily="2" charset="-79"/>
              </a:rPr>
              <a:t>čki</a:t>
            </a:r>
            <a:r>
              <a:rPr lang="bs-Latn-BA" sz="2200" b="1" dirty="0">
                <a:solidFill>
                  <a:schemeClr val="bg1"/>
                </a:solidFill>
                <a:latin typeface="Monotype Corsiva" panose="03010101010201010101" pitchFamily="66" charset="0"/>
                <a:cs typeface="Aharoni" pitchFamily="2" charset="-79"/>
              </a:rPr>
              <a:t> zatvor pri Kazneno</a:t>
            </a:r>
            <a:r>
              <a:rPr lang="en-US" sz="2200" b="1" dirty="0">
                <a:solidFill>
                  <a:schemeClr val="bg1"/>
                </a:solidFill>
                <a:latin typeface="Monotype Corsiva" panose="03010101010201010101" pitchFamily="66" charset="0"/>
                <a:cs typeface="Aharoni" pitchFamily="2" charset="-79"/>
              </a:rPr>
              <a:t>-popravnom zavodu Zenica</a:t>
            </a:r>
            <a:br>
              <a:rPr lang="en-US" b="1" u="sng" dirty="0">
                <a:solidFill>
                  <a:schemeClr val="bg1">
                    <a:lumMod val="85000"/>
                  </a:schemeClr>
                </a:solidFill>
                <a:latin typeface="Aharoni" pitchFamily="2" charset="-79"/>
                <a:cs typeface="Aharoni" pitchFamily="2" charset="-79"/>
              </a:rPr>
            </a:br>
            <a:endParaRPr lang="sr-Latn-RS" dirty="0"/>
          </a:p>
        </p:txBody>
      </p:sp>
      <p:sp>
        <p:nvSpPr>
          <p:cNvPr id="3" name="Rezervirano mjesto sadržaja 2">
            <a:extLst>
              <a:ext uri="{FF2B5EF4-FFF2-40B4-BE49-F238E27FC236}">
                <a16:creationId xmlns:a16="http://schemas.microsoft.com/office/drawing/2014/main" id="{12DF1D65-FF4F-4F1C-9F2F-72A4666E441B}"/>
              </a:ext>
            </a:extLst>
          </p:cNvPr>
          <p:cNvSpPr>
            <a:spLocks noGrp="1"/>
          </p:cNvSpPr>
          <p:nvPr>
            <p:ph sz="half" idx="1"/>
          </p:nvPr>
        </p:nvSpPr>
        <p:spPr>
          <a:xfrm>
            <a:off x="80387" y="1290917"/>
            <a:ext cx="4038600" cy="2189186"/>
          </a:xfrm>
          <a:ln>
            <a:solidFill>
              <a:schemeClr val="tx2">
                <a:lumMod val="50000"/>
              </a:schemeClr>
            </a:solidFill>
          </a:ln>
        </p:spPr>
        <p:txBody>
          <a:bodyPr>
            <a:normAutofit/>
          </a:bodyPr>
          <a:lstStyle/>
          <a:p>
            <a:r>
              <a:rPr lang="bs-Latn-BA" sz="1200" dirty="0" err="1"/>
              <a:t>Ombudsmeni</a:t>
            </a:r>
            <a:r>
              <a:rPr lang="bs-Latn-BA" sz="1200" dirty="0"/>
              <a:t> su u specijalnom izvještaju </a:t>
            </a:r>
            <a:r>
              <a:rPr lang="en-US" sz="1200" dirty="0"/>
              <a:t>“</a:t>
            </a:r>
            <a:r>
              <a:rPr lang="bs-Latn-BA" sz="1200" dirty="0"/>
              <a:t>M</a:t>
            </a:r>
            <a:r>
              <a:rPr lang="en-US" sz="1200" dirty="0"/>
              <a:t>ladi i djeca u sukobu sa zakonom” izdali niz preporuka</a:t>
            </a:r>
            <a:r>
              <a:rPr lang="bs" sz="1200" dirty="0"/>
              <a:t>; j</a:t>
            </a:r>
            <a:r>
              <a:rPr lang="en-US" sz="1200" dirty="0"/>
              <a:t>edna od tih preporuka  bila je </a:t>
            </a:r>
            <a:r>
              <a:rPr lang="bs-Latn-BA" sz="1200" dirty="0"/>
              <a:t>i</a:t>
            </a:r>
            <a:r>
              <a:rPr lang="en-US" sz="1200" dirty="0"/>
              <a:t> potreba </a:t>
            </a:r>
            <a:r>
              <a:rPr lang="bs" sz="1200" dirty="0"/>
              <a:t> r</a:t>
            </a:r>
            <a:r>
              <a:rPr lang="en-US" sz="1200" dirty="0"/>
              <a:t>eorganizacije </a:t>
            </a:r>
            <a:r>
              <a:rPr lang="bs-Latn-BA" sz="1200" dirty="0"/>
              <a:t>Zavodskog prostora</a:t>
            </a:r>
            <a:r>
              <a:rPr lang="en-US" sz="1200" dirty="0"/>
              <a:t>, kako bi se odvojili maloljetni osu</a:t>
            </a:r>
            <a:r>
              <a:rPr lang="bs-Latn-BA" sz="1200" dirty="0" err="1"/>
              <a:t>đenici</a:t>
            </a:r>
            <a:r>
              <a:rPr lang="bs-Latn-BA" sz="1200" dirty="0"/>
              <a:t> od punoljetnih</a:t>
            </a:r>
            <a:r>
              <a:rPr lang="bs" sz="1200" dirty="0"/>
              <a:t>.</a:t>
            </a:r>
            <a:endParaRPr lang="en-US" sz="1200" dirty="0"/>
          </a:p>
          <a:p>
            <a:endParaRPr lang="bs" sz="1200" dirty="0"/>
          </a:p>
          <a:p>
            <a:r>
              <a:rPr lang="en-US" sz="1200" dirty="0"/>
              <a:t>Uprava </a:t>
            </a:r>
            <a:r>
              <a:rPr lang="bs-Latn-BA" sz="1200" dirty="0"/>
              <a:t>zavoda je 2013.godine </a:t>
            </a:r>
            <a:r>
              <a:rPr lang="bs-Latn-BA" sz="1200" dirty="0" err="1"/>
              <a:t>ispoštovala</a:t>
            </a:r>
            <a:r>
              <a:rPr lang="bs-Latn-BA" sz="1200" dirty="0"/>
              <a:t> preporuku, te je u tzv. Peti </a:t>
            </a:r>
            <a:r>
              <a:rPr lang="bs-Latn-BA" sz="1200" dirty="0" err="1"/>
              <a:t>paviljo</a:t>
            </a:r>
            <a:r>
              <a:rPr lang="en-US" sz="1200" dirty="0"/>
              <a:t>n</a:t>
            </a:r>
            <a:r>
              <a:rPr lang="bs-Latn-BA" sz="1200" dirty="0"/>
              <a:t> </a:t>
            </a:r>
            <a:r>
              <a:rPr lang="bs-Latn-BA" sz="1200" dirty="0" err="1"/>
              <a:t>sm</a:t>
            </a:r>
            <a:r>
              <a:rPr lang="bs" sz="1200" dirty="0"/>
              <a:t>j</a:t>
            </a:r>
            <a:r>
              <a:rPr lang="bs-Latn-BA" sz="1200" dirty="0" err="1"/>
              <a:t>estila</a:t>
            </a:r>
            <a:r>
              <a:rPr lang="bs-Latn-BA" sz="1200" dirty="0"/>
              <a:t> maloljetnike, a u dvorište postavila limenu ogradu</a:t>
            </a:r>
            <a:r>
              <a:rPr lang="en-US" sz="1200" dirty="0"/>
              <a:t>, te su na taj na</a:t>
            </a:r>
            <a:r>
              <a:rPr lang="bs-Latn-BA" sz="1200" dirty="0"/>
              <a:t>čin mal</a:t>
            </a:r>
            <a:r>
              <a:rPr lang="bs" sz="1200" dirty="0"/>
              <a:t>ol</a:t>
            </a:r>
            <a:r>
              <a:rPr lang="bs-Latn-BA" sz="1200" dirty="0" err="1"/>
              <a:t>jetnici</a:t>
            </a:r>
            <a:r>
              <a:rPr lang="bs-Latn-BA" sz="1200" dirty="0"/>
              <a:t> </a:t>
            </a:r>
            <a:r>
              <a:rPr lang="bs" sz="1200" dirty="0"/>
              <a:t>su </a:t>
            </a:r>
            <a:r>
              <a:rPr lang="bs-Latn-BA" sz="1200" dirty="0"/>
              <a:t>bili fizički i vizuelno odvojeni od punoljetnih osuđenika</a:t>
            </a:r>
            <a:r>
              <a:rPr lang="bs" sz="1200" dirty="0"/>
              <a:t>.</a:t>
            </a:r>
          </a:p>
          <a:p>
            <a:endParaRPr lang="bs-Latn-BA" sz="1200" dirty="0"/>
          </a:p>
        </p:txBody>
      </p:sp>
      <p:sp>
        <p:nvSpPr>
          <p:cNvPr id="6" name="TextBox 5">
            <a:extLst>
              <a:ext uri="{FF2B5EF4-FFF2-40B4-BE49-F238E27FC236}">
                <a16:creationId xmlns:a16="http://schemas.microsoft.com/office/drawing/2014/main" id="{5A487F95-B7CA-442E-BE51-D83AB3DF11F7}"/>
              </a:ext>
            </a:extLst>
          </p:cNvPr>
          <p:cNvSpPr txBox="1"/>
          <p:nvPr/>
        </p:nvSpPr>
        <p:spPr>
          <a:xfrm>
            <a:off x="3909647" y="3574249"/>
            <a:ext cx="4728481" cy="1384995"/>
          </a:xfrm>
          <a:prstGeom prst="rect">
            <a:avLst/>
          </a:prstGeom>
          <a:noFill/>
          <a:ln>
            <a:solidFill>
              <a:schemeClr val="tx2">
                <a:lumMod val="50000"/>
              </a:schemeClr>
            </a:solidFill>
          </a:ln>
        </p:spPr>
        <p:txBody>
          <a:bodyPr wrap="square">
            <a:spAutoFit/>
          </a:bodyPr>
          <a:lstStyle/>
          <a:p>
            <a:pPr marL="171450" indent="-171450">
              <a:buFont typeface="Arial" panose="020B0604020202020204" pitchFamily="34" charset="0"/>
              <a:buChar char="•"/>
            </a:pPr>
            <a:r>
              <a:rPr lang="bs-Latn-BA" sz="1200" dirty="0"/>
              <a:t>Značajan broj preporuka uprava Zavoda je realizovala, ali neke od nije bila u </a:t>
            </a:r>
            <a:r>
              <a:rPr lang="bs-Latn-BA" sz="1200" dirty="0" err="1"/>
              <a:t>mogućnosti</a:t>
            </a:r>
            <a:r>
              <a:rPr lang="bs-Latn-BA" sz="1200" dirty="0"/>
              <a:t> zbog zatvorenog tipa zavoda i sigurnosnog aspekta, </a:t>
            </a:r>
            <a:endParaRPr lang="bs" sz="1200" dirty="0"/>
          </a:p>
          <a:p>
            <a:endParaRPr lang="bs-Latn-BA" sz="1200" dirty="0"/>
          </a:p>
          <a:p>
            <a:pPr marL="171450" indent="-171450">
              <a:buFont typeface="Arial" panose="020B0604020202020204" pitchFamily="34" charset="0"/>
              <a:buChar char="•"/>
            </a:pPr>
            <a:r>
              <a:rPr lang="bs-Latn-BA" sz="1200" dirty="0" err="1"/>
              <a:t>Ombudsmeni</a:t>
            </a:r>
            <a:r>
              <a:rPr lang="bs-Latn-BA" sz="1200" dirty="0"/>
              <a:t> su izrazili zabrinutost zbog same spoznaje da se maloljetnici nalaze na izdržavanju kazne u zavodu zatvorenog tipa, te se pristupilo realizaciji premještanja maloljetnika u Kazneno</a:t>
            </a:r>
            <a:r>
              <a:rPr lang="en-US" sz="1200" dirty="0"/>
              <a:t>-popravni zavod</a:t>
            </a:r>
            <a:r>
              <a:rPr lang="bs-Latn-BA" sz="1200" dirty="0"/>
              <a:t> u</a:t>
            </a:r>
            <a:r>
              <a:rPr lang="en-US" sz="1200" dirty="0"/>
              <a:t> Ora</a:t>
            </a:r>
            <a:r>
              <a:rPr lang="bs-Latn-BA" sz="1200" dirty="0" err="1"/>
              <a:t>šju</a:t>
            </a:r>
            <a:r>
              <a:rPr lang="bs-Latn-BA" sz="1200" dirty="0"/>
              <a:t>, što je kasnije i realizovano. </a:t>
            </a:r>
            <a:endParaRPr lang="en-US" sz="1200" dirty="0"/>
          </a:p>
        </p:txBody>
      </p:sp>
      <p:pic>
        <p:nvPicPr>
          <p:cNvPr id="8" name="Picture 6" descr="0adecdae-1d3c-49c4-b62f-c9b718110510kpz-zenica.jpg">
            <a:extLst>
              <a:ext uri="{FF2B5EF4-FFF2-40B4-BE49-F238E27FC236}">
                <a16:creationId xmlns:a16="http://schemas.microsoft.com/office/drawing/2014/main" id="{C1C201E0-FBA8-40D9-AFAB-088DCEBA3935}"/>
              </a:ext>
            </a:extLst>
          </p:cNvPr>
          <p:cNvPicPr>
            <a:picLocks noChangeAspect="1"/>
          </p:cNvPicPr>
          <p:nvPr/>
        </p:nvPicPr>
        <p:blipFill>
          <a:blip r:embed="rId2" cstate="print"/>
          <a:stretch>
            <a:fillRect/>
          </a:stretch>
        </p:blipFill>
        <p:spPr>
          <a:xfrm>
            <a:off x="4720407" y="1346876"/>
            <a:ext cx="3326768" cy="2039080"/>
          </a:xfrm>
          <a:prstGeom prst="rect">
            <a:avLst/>
          </a:prstGeom>
          <a:ln>
            <a:noFill/>
          </a:ln>
          <a:effectLst>
            <a:outerShdw blurRad="292100" dist="139700" dir="2700000" algn="tl" rotWithShape="0">
              <a:srgbClr val="333333">
                <a:alpha val="65000"/>
              </a:srgbClr>
            </a:outerShdw>
          </a:effectLst>
        </p:spPr>
      </p:pic>
      <p:pic>
        <p:nvPicPr>
          <p:cNvPr id="14" name="Picture 7" descr="125d8babb784550b3d0d.jpeg">
            <a:extLst>
              <a:ext uri="{FF2B5EF4-FFF2-40B4-BE49-F238E27FC236}">
                <a16:creationId xmlns:a16="http://schemas.microsoft.com/office/drawing/2014/main" id="{DDD4AA78-7404-490E-9016-09B73E6F826D}"/>
              </a:ext>
            </a:extLst>
          </p:cNvPr>
          <p:cNvPicPr>
            <a:picLocks noChangeAspect="1"/>
          </p:cNvPicPr>
          <p:nvPr/>
        </p:nvPicPr>
        <p:blipFill>
          <a:blip r:embed="rId3" cstate="print"/>
          <a:stretch>
            <a:fillRect/>
          </a:stretch>
        </p:blipFill>
        <p:spPr>
          <a:xfrm>
            <a:off x="1110763" y="3423964"/>
            <a:ext cx="1837174" cy="1761583"/>
          </a:xfrm>
          <a:prstGeom prst="rect">
            <a:avLst/>
          </a:prstGeom>
          <a:ln>
            <a:noFill/>
          </a:ln>
          <a:effectLst>
            <a:softEdge rad="112500"/>
          </a:effectLst>
        </p:spPr>
      </p:pic>
    </p:spTree>
    <p:extLst>
      <p:ext uri="{BB962C8B-B14F-4D97-AF65-F5344CB8AC3E}">
        <p14:creationId xmlns:p14="http://schemas.microsoft.com/office/powerpoint/2010/main" val="413810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94" y="184868"/>
            <a:ext cx="8259098" cy="763526"/>
          </a:xfrm>
        </p:spPr>
        <p:txBody>
          <a:bodyPr>
            <a:normAutofit/>
          </a:bodyPr>
          <a:lstStyle/>
          <a:p>
            <a:r>
              <a:rPr lang="bs" sz="3200" b="1" dirty="0"/>
              <a:t>PRAVNI OKVIR</a:t>
            </a:r>
            <a:endParaRPr lang="en-US" sz="3200" b="1" dirty="0"/>
          </a:p>
        </p:txBody>
      </p:sp>
      <p:graphicFrame>
        <p:nvGraphicFramePr>
          <p:cNvPr id="8" name="Dijagram 8">
            <a:extLst>
              <a:ext uri="{FF2B5EF4-FFF2-40B4-BE49-F238E27FC236}">
                <a16:creationId xmlns:a16="http://schemas.microsoft.com/office/drawing/2014/main" id="{753A6B55-9EA4-478C-9C22-AAFDED4615F0}"/>
              </a:ext>
            </a:extLst>
          </p:cNvPr>
          <p:cNvGraphicFramePr>
            <a:graphicFrameLocks noGrp="1"/>
          </p:cNvGraphicFramePr>
          <p:nvPr>
            <p:ph idx="1"/>
            <p:extLst>
              <p:ext uri="{D42A27DB-BD31-4B8C-83A1-F6EECF244321}">
                <p14:modId xmlns:p14="http://schemas.microsoft.com/office/powerpoint/2010/main" val="3657579030"/>
              </p:ext>
            </p:extLst>
          </p:nvPr>
        </p:nvGraphicFramePr>
        <p:xfrm>
          <a:off x="-1665773" y="1641113"/>
          <a:ext cx="7303018" cy="2977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Prava linija spajanja sa strelicom 2">
            <a:extLst>
              <a:ext uri="{FF2B5EF4-FFF2-40B4-BE49-F238E27FC236}">
                <a16:creationId xmlns:a16="http://schemas.microsoft.com/office/drawing/2014/main" id="{2D651629-B7F7-41A9-AE06-708AD629FE27}"/>
              </a:ext>
            </a:extLst>
          </p:cNvPr>
          <p:cNvCxnSpPr>
            <a:cxnSpLocks/>
          </p:cNvCxnSpPr>
          <p:nvPr/>
        </p:nvCxnSpPr>
        <p:spPr>
          <a:xfrm>
            <a:off x="3862485" y="1794004"/>
            <a:ext cx="491607" cy="0"/>
          </a:xfrm>
          <a:prstGeom prst="straightConnector1">
            <a:avLst/>
          </a:prstGeom>
          <a:ln>
            <a:solidFill>
              <a:schemeClr val="accent6">
                <a:lumMod val="50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5" name="Prava linija spajanja sa strelicom 4">
            <a:extLst>
              <a:ext uri="{FF2B5EF4-FFF2-40B4-BE49-F238E27FC236}">
                <a16:creationId xmlns:a16="http://schemas.microsoft.com/office/drawing/2014/main" id="{585C5E7B-93FA-44E8-B2DD-961F26DA3FF7}"/>
              </a:ext>
            </a:extLst>
          </p:cNvPr>
          <p:cNvCxnSpPr>
            <a:cxnSpLocks/>
          </p:cNvCxnSpPr>
          <p:nvPr/>
        </p:nvCxnSpPr>
        <p:spPr>
          <a:xfrm>
            <a:off x="3862484" y="3657015"/>
            <a:ext cx="491607" cy="0"/>
          </a:xfrm>
          <a:prstGeom prst="straightConnector1">
            <a:avLst/>
          </a:prstGeom>
          <a:ln>
            <a:solidFill>
              <a:schemeClr val="accent6">
                <a:lumMod val="50000"/>
              </a:schemeClr>
            </a:solidFill>
            <a:tailEnd type="triangle"/>
          </a:ln>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B9EE0C80-6EBF-4AF7-AEE6-86C924F6900F}"/>
              </a:ext>
            </a:extLst>
          </p:cNvPr>
          <p:cNvSpPr txBox="1"/>
          <p:nvPr/>
        </p:nvSpPr>
        <p:spPr>
          <a:xfrm>
            <a:off x="4789910" y="1343931"/>
            <a:ext cx="4278279" cy="186974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171450" lvl="0" indent="-171450">
              <a:buFont typeface="Arial" panose="020B0604020202020204" pitchFamily="34" charset="0"/>
              <a:buChar char="•"/>
            </a:pPr>
            <a:r>
              <a:rPr lang="bs" sz="1050" dirty="0">
                <a:solidFill>
                  <a:schemeClr val="tx1"/>
                </a:solidFill>
                <a:effectLst/>
                <a:ea typeface="Tahoma" panose="020B0604030504040204" pitchFamily="34" charset="0"/>
                <a:cs typeface="Tahoma" panose="020B0604030504040204" pitchFamily="34" charset="0"/>
              </a:rPr>
              <a:t>Konvencija UN-a pravima djeteta</a:t>
            </a:r>
          </a:p>
          <a:p>
            <a:pPr marL="171450" lvl="0" indent="-171450">
              <a:buFont typeface="Arial" panose="020B0604020202020204" pitchFamily="34" charset="0"/>
              <a:buChar char="•"/>
            </a:pPr>
            <a:r>
              <a:rPr lang="bs" sz="1050" dirty="0">
                <a:solidFill>
                  <a:schemeClr val="tx1"/>
                </a:solidFill>
                <a:effectLst/>
                <a:ea typeface="Tahoma" panose="020B0604030504040204" pitchFamily="34" charset="0"/>
                <a:cs typeface="Tahoma" panose="020B0604030504040204" pitchFamily="34" charset="0"/>
              </a:rPr>
              <a:t>Evropska zatvorska pravila</a:t>
            </a:r>
          </a:p>
          <a:p>
            <a:pPr marL="171450" lvl="0" indent="-171450">
              <a:buFont typeface="Arial" panose="020B0604020202020204" pitchFamily="34" charset="0"/>
              <a:buChar char="•"/>
            </a:pPr>
            <a:r>
              <a:rPr lang="bs-Latn-BA" sz="1050" dirty="0">
                <a:solidFill>
                  <a:schemeClr val="tx1"/>
                </a:solidFill>
                <a:effectLst/>
                <a:ea typeface="Tahoma" panose="020B0604030504040204" pitchFamily="34" charset="0"/>
                <a:cs typeface="Tahoma" panose="020B0604030504040204" pitchFamily="34" charset="0"/>
              </a:rPr>
              <a:t>Standardna minimalna pravila UN-a za postupanje sa zatvorenicima</a:t>
            </a:r>
          </a:p>
          <a:p>
            <a:pPr marL="171450" lvl="0" indent="-171450">
              <a:buFont typeface="Arial" panose="020B0604020202020204" pitchFamily="34" charset="0"/>
              <a:buChar char="•"/>
            </a:pPr>
            <a:r>
              <a:rPr lang="bs-Latn-BA" sz="1050" dirty="0">
                <a:solidFill>
                  <a:schemeClr val="tx1"/>
                </a:solidFill>
                <a:effectLst/>
                <a:ea typeface="Tahoma" panose="020B0604030504040204" pitchFamily="34" charset="0"/>
                <a:cs typeface="Tahoma" panose="020B0604030504040204" pitchFamily="34" charset="0"/>
              </a:rPr>
              <a:t>Osnovni principi tretmana zatvorenika</a:t>
            </a:r>
          </a:p>
          <a:p>
            <a:pPr marL="171450" lvl="0" indent="-171450">
              <a:buFont typeface="Arial" panose="020B0604020202020204" pitchFamily="34" charset="0"/>
              <a:buChar char="•"/>
            </a:pPr>
            <a:r>
              <a:rPr lang="bs-Latn-BA" sz="1050" dirty="0">
                <a:solidFill>
                  <a:schemeClr val="tx1"/>
                </a:solidFill>
                <a:effectLst/>
                <a:ea typeface="Tahoma" panose="020B0604030504040204" pitchFamily="34" charset="0"/>
                <a:cs typeface="Tahoma" panose="020B0604030504040204" pitchFamily="34" charset="0"/>
              </a:rPr>
              <a:t>Pravila UN za zaštitu maloljetnih osoba lišenih slobode tzv. «</a:t>
            </a:r>
            <a:r>
              <a:rPr lang="bs-Latn-BA" sz="1050" b="1" dirty="0">
                <a:solidFill>
                  <a:schemeClr val="tx1"/>
                </a:solidFill>
                <a:effectLst/>
                <a:ea typeface="Tahoma" panose="020B0604030504040204" pitchFamily="34" charset="0"/>
                <a:cs typeface="Tahoma" panose="020B0604030504040204" pitchFamily="34" charset="0"/>
              </a:rPr>
              <a:t>Havanska pravila </a:t>
            </a:r>
            <a:r>
              <a:rPr lang="bs-Latn-BA" sz="1050" dirty="0">
                <a:solidFill>
                  <a:schemeClr val="tx1"/>
                </a:solidFill>
                <a:effectLst/>
                <a:ea typeface="Tahoma" panose="020B0604030504040204" pitchFamily="34" charset="0"/>
                <a:cs typeface="Tahoma" panose="020B0604030504040204" pitchFamily="34" charset="0"/>
              </a:rPr>
              <a:t>i </a:t>
            </a:r>
          </a:p>
          <a:p>
            <a:pPr marL="171450" lvl="0" indent="-171450">
              <a:buFont typeface="Arial" panose="020B0604020202020204" pitchFamily="34" charset="0"/>
              <a:buChar char="•"/>
            </a:pPr>
            <a:r>
              <a:rPr lang="bs-Latn-BA" sz="1050" dirty="0">
                <a:solidFill>
                  <a:schemeClr val="tx1"/>
                </a:solidFill>
                <a:effectLst/>
                <a:ea typeface="Tahoma" panose="020B0604030504040204" pitchFamily="34" charset="0"/>
                <a:cs typeface="Tahoma" panose="020B0604030504040204" pitchFamily="34" charset="0"/>
              </a:rPr>
              <a:t>Standardna minimalna pravila Ujedinjenih naroda za maloljetničko pravosuđe iz 1985. godine tzv. «</a:t>
            </a:r>
            <a:r>
              <a:rPr lang="bs-Latn-BA" sz="1050" b="1" dirty="0">
                <a:solidFill>
                  <a:schemeClr val="tx1"/>
                </a:solidFill>
                <a:effectLst/>
                <a:ea typeface="Tahoma" panose="020B0604030504040204" pitchFamily="34" charset="0"/>
                <a:cs typeface="Tahoma" panose="020B0604030504040204" pitchFamily="34" charset="0"/>
              </a:rPr>
              <a:t>Pekinška pravila</a:t>
            </a:r>
            <a:r>
              <a:rPr lang="bs-Latn-BA" sz="1050" dirty="0">
                <a:solidFill>
                  <a:schemeClr val="tx1"/>
                </a:solidFill>
                <a:effectLst/>
                <a:ea typeface="Tahoma" panose="020B0604030504040204" pitchFamily="34" charset="0"/>
                <a:cs typeface="Tahoma" panose="020B0604030504040204" pitchFamily="34" charset="0"/>
              </a:rPr>
              <a:t>»</a:t>
            </a:r>
          </a:p>
          <a:p>
            <a:pPr marL="171450" lvl="0" indent="-171450">
              <a:buFont typeface="Arial" panose="020B0604020202020204" pitchFamily="34" charset="0"/>
              <a:buChar char="•"/>
            </a:pPr>
            <a:r>
              <a:rPr lang="bs-Latn-BA" sz="1050" dirty="0">
                <a:solidFill>
                  <a:schemeClr val="tx1"/>
                </a:solidFill>
                <a:effectLst/>
                <a:ea typeface="Tahoma" panose="020B0604030504040204" pitchFamily="34" charset="0"/>
                <a:cs typeface="Tahoma" panose="020B0604030504040204" pitchFamily="34" charset="0"/>
              </a:rPr>
              <a:t>Pravila UN za postupanje sa ženama zatvorenicama i primjenu alternativnih mjera prema ženama prijestupnicama, tzv. «</a:t>
            </a:r>
            <a:r>
              <a:rPr lang="bs-Latn-BA" sz="1050" b="1" dirty="0" err="1">
                <a:solidFill>
                  <a:schemeClr val="tx1"/>
                </a:solidFill>
                <a:effectLst/>
                <a:ea typeface="Tahoma" panose="020B0604030504040204" pitchFamily="34" charset="0"/>
                <a:cs typeface="Tahoma" panose="020B0604030504040204" pitchFamily="34" charset="0"/>
              </a:rPr>
              <a:t>Bankogška</a:t>
            </a:r>
            <a:r>
              <a:rPr lang="bs-Latn-BA" sz="1050" b="1" dirty="0">
                <a:solidFill>
                  <a:schemeClr val="tx1"/>
                </a:solidFill>
                <a:effectLst/>
                <a:ea typeface="Tahoma" panose="020B0604030504040204" pitchFamily="34" charset="0"/>
                <a:cs typeface="Tahoma" panose="020B0604030504040204" pitchFamily="34" charset="0"/>
              </a:rPr>
              <a:t> pravila</a:t>
            </a:r>
            <a:r>
              <a:rPr lang="bs-Latn-BA" sz="1050" dirty="0">
                <a:solidFill>
                  <a:schemeClr val="tx1"/>
                </a:solidFill>
                <a:effectLst/>
                <a:ea typeface="Tahoma" panose="020B0604030504040204" pitchFamily="34" charset="0"/>
                <a:cs typeface="Tahoma" panose="020B0604030504040204" pitchFamily="34" charset="0"/>
              </a:rPr>
              <a:t>»</a:t>
            </a:r>
          </a:p>
        </p:txBody>
      </p:sp>
      <p:sp>
        <p:nvSpPr>
          <p:cNvPr id="9" name="TextBox 8">
            <a:extLst>
              <a:ext uri="{FF2B5EF4-FFF2-40B4-BE49-F238E27FC236}">
                <a16:creationId xmlns:a16="http://schemas.microsoft.com/office/drawing/2014/main" id="{363E7627-E892-4EA2-B9BC-EB80B77F7823}"/>
              </a:ext>
            </a:extLst>
          </p:cNvPr>
          <p:cNvSpPr txBox="1"/>
          <p:nvPr/>
        </p:nvSpPr>
        <p:spPr>
          <a:xfrm>
            <a:off x="4789910" y="3450771"/>
            <a:ext cx="4278279"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171450" indent="-171450" algn="l">
              <a:buFont typeface="Arial" panose="020B0604020202020204" pitchFamily="34" charset="0"/>
              <a:buChar char="•"/>
            </a:pPr>
            <a:r>
              <a:rPr lang="bs" sz="1050" dirty="0">
                <a:solidFill>
                  <a:schemeClr val="tx1"/>
                </a:solidFill>
              </a:rPr>
              <a:t>KZ BiH, FBiH, RS i BDBiH</a:t>
            </a:r>
          </a:p>
          <a:p>
            <a:pPr marL="171450" indent="-171450" algn="l">
              <a:buFont typeface="Arial" panose="020B0604020202020204" pitchFamily="34" charset="0"/>
              <a:buChar char="•"/>
            </a:pPr>
            <a:r>
              <a:rPr lang="bs" sz="1050" dirty="0">
                <a:solidFill>
                  <a:schemeClr val="tx1"/>
                </a:solidFill>
              </a:rPr>
              <a:t>KZP BiH, FBiH, RS, BDBiH</a:t>
            </a:r>
          </a:p>
          <a:p>
            <a:pPr marL="171450" lvl="0" indent="-171450">
              <a:buFont typeface="Arial" panose="020B0604020202020204" pitchFamily="34" charset="0"/>
              <a:buChar char="•"/>
            </a:pPr>
            <a:r>
              <a:rPr lang="bs-Latn-BA" sz="1050" dirty="0">
                <a:solidFill>
                  <a:schemeClr val="tx1"/>
                </a:solidFill>
                <a:effectLst/>
                <a:ea typeface="Times New Roman" panose="02020603050405020304" pitchFamily="18" charset="0"/>
              </a:rPr>
              <a:t>Zakon </a:t>
            </a:r>
            <a:r>
              <a:rPr lang="bs" sz="1050" dirty="0">
                <a:solidFill>
                  <a:schemeClr val="tx1"/>
                </a:solidFill>
                <a:ea typeface="Times New Roman" panose="02020603050405020304" pitchFamily="18" charset="0"/>
              </a:rPr>
              <a:t>o </a:t>
            </a:r>
            <a:r>
              <a:rPr lang="bs-Latn-BA" sz="1050" dirty="0" err="1">
                <a:solidFill>
                  <a:schemeClr val="tx1"/>
                </a:solidFill>
                <a:effectLst/>
                <a:ea typeface="Times New Roman" panose="02020603050405020304" pitchFamily="18" charset="0"/>
              </a:rPr>
              <a:t>izvršenju</a:t>
            </a:r>
            <a:r>
              <a:rPr lang="bs-Latn-BA" sz="1050" dirty="0">
                <a:solidFill>
                  <a:schemeClr val="tx1"/>
                </a:solidFill>
                <a:effectLst/>
                <a:ea typeface="Times New Roman" panose="02020603050405020304" pitchFamily="18" charset="0"/>
              </a:rPr>
              <a:t> kaznenih sankcija, </a:t>
            </a:r>
            <a:r>
              <a:rPr lang="bs-Latn-BA" sz="1050" dirty="0" err="1">
                <a:solidFill>
                  <a:schemeClr val="tx1"/>
                </a:solidFill>
                <a:effectLst/>
                <a:ea typeface="Times New Roman" panose="02020603050405020304" pitchFamily="18" charset="0"/>
              </a:rPr>
              <a:t>pritvo</a:t>
            </a:r>
            <a:r>
              <a:rPr lang="bs" sz="1050" dirty="0">
                <a:solidFill>
                  <a:schemeClr val="tx1"/>
                </a:solidFill>
                <a:effectLst/>
                <a:ea typeface="Times New Roman" panose="02020603050405020304" pitchFamily="18" charset="0"/>
              </a:rPr>
              <a:t>ra</a:t>
            </a:r>
            <a:r>
              <a:rPr lang="bs-Latn-BA" sz="1050" dirty="0">
                <a:solidFill>
                  <a:schemeClr val="tx1"/>
                </a:solidFill>
                <a:effectLst/>
                <a:ea typeface="Times New Roman" panose="02020603050405020304" pitchFamily="18" charset="0"/>
              </a:rPr>
              <a:t> i drugih mjera</a:t>
            </a:r>
            <a:r>
              <a:rPr lang="bs" sz="1050" dirty="0">
                <a:solidFill>
                  <a:schemeClr val="tx1"/>
                </a:solidFill>
                <a:effectLst/>
                <a:ea typeface="Times New Roman" panose="02020603050405020304" pitchFamily="18" charset="0"/>
              </a:rPr>
              <a:t> BiH</a:t>
            </a:r>
            <a:endParaRPr lang="bs-Latn-BA" sz="1050" dirty="0">
              <a:solidFill>
                <a:schemeClr val="tx1"/>
              </a:solidFill>
              <a:effectLst/>
              <a:ea typeface="Times New Roman" panose="02020603050405020304" pitchFamily="18" charset="0"/>
            </a:endParaRPr>
          </a:p>
          <a:p>
            <a:pPr marL="171450" lvl="0" indent="-171450">
              <a:buFont typeface="Arial" panose="020B0604020202020204" pitchFamily="34" charset="0"/>
              <a:buChar char="•"/>
            </a:pPr>
            <a:r>
              <a:rPr lang="bs-Latn-BA" sz="1050" dirty="0">
                <a:solidFill>
                  <a:schemeClr val="tx1"/>
                </a:solidFill>
                <a:effectLst/>
                <a:ea typeface="Times New Roman" panose="02020603050405020304" pitchFamily="18" charset="0"/>
              </a:rPr>
              <a:t>Zakon o </a:t>
            </a:r>
            <a:r>
              <a:rPr lang="bs-Latn-BA" sz="1050" dirty="0" err="1">
                <a:solidFill>
                  <a:schemeClr val="tx1"/>
                </a:solidFill>
                <a:effectLst/>
                <a:ea typeface="Times New Roman" panose="02020603050405020304" pitchFamily="18" charset="0"/>
              </a:rPr>
              <a:t>izvršenju</a:t>
            </a:r>
            <a:r>
              <a:rPr lang="bs-Latn-BA" sz="1050" dirty="0">
                <a:solidFill>
                  <a:schemeClr val="tx1"/>
                </a:solidFill>
                <a:effectLst/>
                <a:ea typeface="Times New Roman" panose="02020603050405020304" pitchFamily="18" charset="0"/>
              </a:rPr>
              <a:t> krivičnih i prekršajnih sankcija </a:t>
            </a:r>
            <a:r>
              <a:rPr lang="bs" sz="1050" dirty="0">
                <a:solidFill>
                  <a:schemeClr val="tx1"/>
                </a:solidFill>
                <a:effectLst/>
                <a:ea typeface="Times New Roman" panose="02020603050405020304" pitchFamily="18" charset="0"/>
              </a:rPr>
              <a:t>RS</a:t>
            </a:r>
            <a:endParaRPr lang="bs-Latn-BA" sz="1050" dirty="0">
              <a:solidFill>
                <a:schemeClr val="tx1"/>
              </a:solidFill>
              <a:effectLst/>
              <a:ea typeface="Times New Roman" panose="02020603050405020304" pitchFamily="18" charset="0"/>
            </a:endParaRPr>
          </a:p>
          <a:p>
            <a:pPr marL="171450" lvl="0" indent="-171450">
              <a:buFont typeface="Arial" panose="020B0604020202020204" pitchFamily="34" charset="0"/>
              <a:buChar char="•"/>
            </a:pPr>
            <a:r>
              <a:rPr lang="bs-Latn-BA" sz="1050" dirty="0">
                <a:solidFill>
                  <a:schemeClr val="tx1"/>
                </a:solidFill>
                <a:effectLst/>
                <a:ea typeface="Times New Roman" panose="02020603050405020304" pitchFamily="18" charset="0"/>
              </a:rPr>
              <a:t>Zakon</a:t>
            </a:r>
            <a:r>
              <a:rPr lang="bs" sz="1050" dirty="0">
                <a:solidFill>
                  <a:schemeClr val="tx1"/>
                </a:solidFill>
                <a:effectLst/>
                <a:ea typeface="Times New Roman" panose="02020603050405020304" pitchFamily="18" charset="0"/>
              </a:rPr>
              <a:t> </a:t>
            </a:r>
            <a:r>
              <a:rPr lang="bs-Latn-BA" sz="1050" dirty="0">
                <a:solidFill>
                  <a:schemeClr val="tx1"/>
                </a:solidFill>
                <a:effectLst/>
                <a:ea typeface="Times New Roman" panose="02020603050405020304" pitchFamily="18" charset="0"/>
              </a:rPr>
              <a:t>o </a:t>
            </a:r>
            <a:r>
              <a:rPr lang="bs-Latn-BA" sz="1050" dirty="0" err="1">
                <a:solidFill>
                  <a:schemeClr val="tx1"/>
                </a:solidFill>
                <a:effectLst/>
                <a:ea typeface="Times New Roman" panose="02020603050405020304" pitchFamily="18" charset="0"/>
              </a:rPr>
              <a:t>izvršenju</a:t>
            </a:r>
            <a:r>
              <a:rPr lang="bs-Latn-BA" sz="1050" dirty="0">
                <a:solidFill>
                  <a:schemeClr val="tx1"/>
                </a:solidFill>
                <a:effectLst/>
                <a:ea typeface="Times New Roman" panose="02020603050405020304" pitchFamily="18" charset="0"/>
              </a:rPr>
              <a:t> krivičnih sankcija </a:t>
            </a:r>
            <a:r>
              <a:rPr lang="bs" sz="1050" dirty="0">
                <a:solidFill>
                  <a:schemeClr val="tx1"/>
                </a:solidFill>
                <a:effectLst/>
                <a:ea typeface="Times New Roman" panose="02020603050405020304" pitchFamily="18" charset="0"/>
              </a:rPr>
              <a:t>FBiH</a:t>
            </a:r>
            <a:endParaRPr lang="bs-Latn-BA" sz="1050" dirty="0">
              <a:solidFill>
                <a:schemeClr val="tx1"/>
              </a:solidFill>
              <a:effectLst/>
              <a:ea typeface="Times New Roman" panose="02020603050405020304" pitchFamily="18" charset="0"/>
            </a:endParaRPr>
          </a:p>
          <a:p>
            <a:pPr marL="171450" lvl="0" indent="-171450">
              <a:buFont typeface="Arial" panose="020B0604020202020204" pitchFamily="34" charset="0"/>
              <a:buChar char="•"/>
            </a:pPr>
            <a:r>
              <a:rPr lang="bs-Latn-BA" sz="1050" dirty="0">
                <a:solidFill>
                  <a:schemeClr val="tx1"/>
                </a:solidFill>
                <a:effectLst/>
                <a:ea typeface="Times New Roman" panose="02020603050405020304" pitchFamily="18" charset="0"/>
              </a:rPr>
              <a:t>Zakon</a:t>
            </a:r>
            <a:r>
              <a:rPr lang="bs" sz="1050" dirty="0">
                <a:solidFill>
                  <a:schemeClr val="tx1"/>
                </a:solidFill>
                <a:effectLst/>
                <a:ea typeface="Times New Roman" panose="02020603050405020304" pitchFamily="18" charset="0"/>
              </a:rPr>
              <a:t> </a:t>
            </a:r>
            <a:r>
              <a:rPr lang="bs-Latn-BA" sz="1050" dirty="0">
                <a:solidFill>
                  <a:schemeClr val="tx1"/>
                </a:solidFill>
                <a:effectLst/>
                <a:ea typeface="Times New Roman" panose="02020603050405020304" pitchFamily="18" charset="0"/>
              </a:rPr>
              <a:t>o </a:t>
            </a:r>
            <a:r>
              <a:rPr lang="bs-Latn-BA" sz="1050" dirty="0" err="1">
                <a:solidFill>
                  <a:schemeClr val="tx1"/>
                </a:solidFill>
                <a:effectLst/>
                <a:ea typeface="Times New Roman" panose="02020603050405020304" pitchFamily="18" charset="0"/>
              </a:rPr>
              <a:t>izvršenju</a:t>
            </a:r>
            <a:r>
              <a:rPr lang="bs-Latn-BA" sz="1050" dirty="0">
                <a:solidFill>
                  <a:schemeClr val="tx1"/>
                </a:solidFill>
                <a:effectLst/>
                <a:ea typeface="Times New Roman" panose="02020603050405020304" pitchFamily="18" charset="0"/>
              </a:rPr>
              <a:t> krivičnih sankcija, pritvora i drugih mjera </a:t>
            </a:r>
            <a:r>
              <a:rPr lang="bs" sz="1050" dirty="0">
                <a:solidFill>
                  <a:schemeClr val="tx1"/>
                </a:solidFill>
                <a:ea typeface="Times New Roman" panose="02020603050405020304" pitchFamily="18" charset="0"/>
              </a:rPr>
              <a:t>BDBiH</a:t>
            </a:r>
          </a:p>
          <a:p>
            <a:pPr marL="171450" lvl="0" indent="-171450">
              <a:buFont typeface="Arial" panose="020B0604020202020204" pitchFamily="34" charset="0"/>
              <a:buChar char="•"/>
            </a:pPr>
            <a:r>
              <a:rPr lang="bs-Latn-BA" sz="1050" dirty="0">
                <a:solidFill>
                  <a:schemeClr val="tx1"/>
                </a:solidFill>
                <a:effectLst/>
                <a:ea typeface="Times New Roman" panose="02020603050405020304" pitchFamily="18" charset="0"/>
              </a:rPr>
              <a:t>Zakon o zaštiti i postupanju sa maloljetnicima u krivičnom postupku </a:t>
            </a:r>
            <a:r>
              <a:rPr lang="bs" sz="1050" dirty="0">
                <a:solidFill>
                  <a:schemeClr val="tx1"/>
                </a:solidFill>
                <a:ea typeface="Times New Roman" panose="02020603050405020304" pitchFamily="18" charset="0"/>
              </a:rPr>
              <a:t>FBiH, RS, BDBiH</a:t>
            </a:r>
            <a:endParaRPr lang="sr-Latn-RS" sz="1050" dirty="0">
              <a:solidFill>
                <a:schemeClr val="tx1"/>
              </a:solidFill>
            </a:endParaRPr>
          </a:p>
        </p:txBody>
      </p:sp>
    </p:spTree>
    <p:extLst>
      <p:ext uri="{BB962C8B-B14F-4D97-AF65-F5344CB8AC3E}">
        <p14:creationId xmlns:p14="http://schemas.microsoft.com/office/powerpoint/2010/main" val="433716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26352" y="918108"/>
            <a:ext cx="7075714" cy="3464588"/>
          </a:xfrm>
        </p:spPr>
        <p:txBody>
          <a:bodyPr anchor="ctr">
            <a:noAutofit/>
          </a:bodyPr>
          <a:lstStyle/>
          <a:p>
            <a:pPr algn="just">
              <a:buNone/>
            </a:pPr>
            <a:r>
              <a:rPr lang="en-US" sz="2000" dirty="0"/>
              <a:t>     </a:t>
            </a:r>
            <a:r>
              <a:rPr lang="en-US" sz="2000" i="1" dirty="0"/>
              <a:t> </a:t>
            </a:r>
            <a:r>
              <a:rPr lang="bs-Latn-BA" sz="2000" i="1" dirty="0"/>
              <a:t>Život maloljetnih osuđenika u mal</a:t>
            </a:r>
            <a:r>
              <a:rPr lang="bs" sz="2000" i="1" dirty="0"/>
              <a:t>ol</a:t>
            </a:r>
            <a:r>
              <a:rPr lang="bs-Latn-BA" sz="2000" i="1" dirty="0" err="1"/>
              <a:t>jetn</a:t>
            </a:r>
            <a:r>
              <a:rPr lang="bs" sz="2000" i="1" dirty="0"/>
              <a:t>ičk</a:t>
            </a:r>
            <a:r>
              <a:rPr lang="bs-Latn-BA" sz="2000" i="1" dirty="0"/>
              <a:t>om zatvoru u Zenici, razlozi koji su ih doveli do učinjenja krivičnih djela, dani, mjeseci, ali i godine koje su proveli ili koje će tek provesti u ovoj ustanovi. Da li razmišljaju o danu kada će napustiti ovu </a:t>
            </a:r>
            <a:r>
              <a:rPr lang="bs" sz="2000" i="1" dirty="0"/>
              <a:t>u</a:t>
            </a:r>
            <a:r>
              <a:rPr lang="bs-Latn-BA" sz="2000" i="1" dirty="0"/>
              <a:t>stanovu</a:t>
            </a:r>
            <a:r>
              <a:rPr lang="en-US" sz="2000" i="1" dirty="0"/>
              <a:t>, d</a:t>
            </a:r>
            <a:r>
              <a:rPr lang="bs-Latn-BA" sz="2000" i="1" dirty="0"/>
              <a:t>a li se kaju zbog učinjenja krivičnih djela</a:t>
            </a:r>
            <a:r>
              <a:rPr lang="en-US" sz="2000" i="1" dirty="0"/>
              <a:t>?</a:t>
            </a:r>
            <a:r>
              <a:rPr lang="bs-Latn-BA" sz="2000" i="1" dirty="0"/>
              <a:t> </a:t>
            </a:r>
          </a:p>
          <a:p>
            <a:pPr algn="just">
              <a:buNone/>
            </a:pPr>
            <a:r>
              <a:rPr lang="bs-Latn-BA" sz="2000" i="1" dirty="0"/>
              <a:t>       </a:t>
            </a:r>
            <a:endParaRPr lang="bs" sz="2000" i="1" dirty="0"/>
          </a:p>
          <a:p>
            <a:pPr algn="just">
              <a:buNone/>
            </a:pPr>
            <a:r>
              <a:rPr lang="bs-Latn-BA" sz="2000" i="1" dirty="0"/>
              <a:t>U nastavku možete pogledati video prilog</a:t>
            </a:r>
            <a:r>
              <a:rPr lang="bs" sz="2000" i="1" dirty="0"/>
              <a:t>, napravljen dok se kazna maloljetničkog zatvora još uvijek izdržavala u Zenici:</a:t>
            </a:r>
          </a:p>
          <a:p>
            <a:pPr algn="just">
              <a:buNone/>
            </a:pPr>
            <a:endParaRPr lang="bs" sz="2000" i="1" dirty="0"/>
          </a:p>
          <a:p>
            <a:pPr algn="ctr">
              <a:buNone/>
            </a:pPr>
            <a:r>
              <a:rPr lang="bs-Latn-BA" sz="2000" i="1" dirty="0">
                <a:hlinkClick r:id="rId2"/>
              </a:rPr>
              <a:t>https://youtu.be/8w6QjFkJNto</a:t>
            </a:r>
            <a:endParaRPr lang="bs-Latn-BA" sz="2000" i="1" dirty="0"/>
          </a:p>
          <a:p>
            <a:pPr algn="just">
              <a:buNone/>
            </a:pPr>
            <a:r>
              <a:rPr lang="bs-Latn-BA" sz="2000" i="1" dirty="0"/>
              <a:t>     </a:t>
            </a:r>
            <a:endParaRPr lang="en-US" sz="2000" i="1" dirty="0"/>
          </a:p>
        </p:txBody>
      </p:sp>
    </p:spTree>
    <p:extLst>
      <p:ext uri="{BB962C8B-B14F-4D97-AF65-F5344CB8AC3E}">
        <p14:creationId xmlns:p14="http://schemas.microsoft.com/office/powerpoint/2010/main" val="2830251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685" y="463215"/>
            <a:ext cx="7779001" cy="613610"/>
          </a:xfrm>
        </p:spPr>
        <p:txBody>
          <a:bodyPr>
            <a:normAutofit fontScale="90000"/>
          </a:bodyPr>
          <a:lstStyle/>
          <a:p>
            <a:pPr algn="ctr"/>
            <a:r>
              <a:rPr lang="bs-Latn-BA" sz="2000" b="1" dirty="0">
                <a:latin typeface="Monotype Corsiva" panose="03010101010201010101" pitchFamily="66" charset="0"/>
              </a:rPr>
              <a:t>ODGOJNO</a:t>
            </a:r>
            <a:r>
              <a:rPr lang="en-US" sz="2000" b="1" dirty="0">
                <a:latin typeface="Monotype Corsiva" panose="03010101010201010101" pitchFamily="66" charset="0"/>
              </a:rPr>
              <a:t>-POPRAVNI DOM </a:t>
            </a:r>
            <a:br>
              <a:rPr lang="bs" sz="2000" b="1" dirty="0">
                <a:latin typeface="Monotype Corsiva" panose="03010101010201010101" pitchFamily="66" charset="0"/>
              </a:rPr>
            </a:br>
            <a:r>
              <a:rPr lang="en-US" sz="2000" b="1" dirty="0">
                <a:latin typeface="Monotype Corsiva" panose="03010101010201010101" pitchFamily="66" charset="0"/>
              </a:rPr>
              <a:t>PRI KAZNENOM ZAVODU TUZLA </a:t>
            </a:r>
          </a:p>
        </p:txBody>
      </p:sp>
      <p:sp>
        <p:nvSpPr>
          <p:cNvPr id="3" name="Content Placeholder 2"/>
          <p:cNvSpPr>
            <a:spLocks noGrp="1"/>
          </p:cNvSpPr>
          <p:nvPr>
            <p:ph idx="1"/>
          </p:nvPr>
        </p:nvSpPr>
        <p:spPr>
          <a:xfrm>
            <a:off x="235453" y="1432578"/>
            <a:ext cx="7651401" cy="613611"/>
          </a:xfrm>
          <a:ln>
            <a:solidFill>
              <a:schemeClr val="tx2">
                <a:lumMod val="50000"/>
              </a:schemeClr>
            </a:solidFill>
          </a:ln>
        </p:spPr>
        <p:txBody>
          <a:bodyPr>
            <a:normAutofit/>
          </a:bodyPr>
          <a:lstStyle/>
          <a:p>
            <a:pPr algn="just"/>
            <a:r>
              <a:rPr lang="en-US" sz="1300" dirty="0" err="1">
                <a:solidFill>
                  <a:srgbClr val="C33A1F"/>
                </a:solidFill>
              </a:rPr>
              <a:t>Ombudsmeni</a:t>
            </a:r>
            <a:r>
              <a:rPr lang="en-US" sz="1300" dirty="0">
                <a:solidFill>
                  <a:srgbClr val="C33A1F"/>
                </a:solidFill>
              </a:rPr>
              <a:t> </a:t>
            </a:r>
            <a:r>
              <a:rPr lang="en-US" sz="1300" dirty="0" err="1">
                <a:solidFill>
                  <a:srgbClr val="C33A1F"/>
                </a:solidFill>
              </a:rPr>
              <a:t>su</a:t>
            </a:r>
            <a:r>
              <a:rPr lang="en-US" sz="1300" dirty="0">
                <a:solidFill>
                  <a:srgbClr val="C33A1F"/>
                </a:solidFill>
              </a:rPr>
              <a:t> </a:t>
            </a:r>
            <a:r>
              <a:rPr lang="en-US" sz="1300" dirty="0" err="1">
                <a:solidFill>
                  <a:srgbClr val="C33A1F"/>
                </a:solidFill>
              </a:rPr>
              <a:t>konstatovali</a:t>
            </a:r>
            <a:r>
              <a:rPr lang="en-US" sz="1300" dirty="0">
                <a:solidFill>
                  <a:srgbClr val="C33A1F"/>
                </a:solidFill>
              </a:rPr>
              <a:t> </a:t>
            </a:r>
            <a:r>
              <a:rPr lang="en-US" sz="1300" dirty="0" err="1">
                <a:solidFill>
                  <a:srgbClr val="C33A1F"/>
                </a:solidFill>
              </a:rPr>
              <a:t>da</a:t>
            </a:r>
            <a:r>
              <a:rPr lang="en-US" sz="1300" dirty="0">
                <a:solidFill>
                  <a:srgbClr val="C33A1F"/>
                </a:solidFill>
              </a:rPr>
              <a:t> je </a:t>
            </a:r>
            <a:r>
              <a:rPr lang="en-US" sz="1300" dirty="0" err="1">
                <a:solidFill>
                  <a:srgbClr val="C33A1F"/>
                </a:solidFill>
              </a:rPr>
              <a:t>atmosfera</a:t>
            </a:r>
            <a:r>
              <a:rPr lang="en-US" sz="1300" dirty="0">
                <a:solidFill>
                  <a:srgbClr val="C33A1F"/>
                </a:solidFill>
              </a:rPr>
              <a:t> u </a:t>
            </a:r>
            <a:r>
              <a:rPr lang="en-US" sz="1300" dirty="0" err="1">
                <a:solidFill>
                  <a:srgbClr val="C33A1F"/>
                </a:solidFill>
              </a:rPr>
              <a:t>kojoj</a:t>
            </a:r>
            <a:r>
              <a:rPr lang="en-US" sz="1300" dirty="0">
                <a:solidFill>
                  <a:srgbClr val="C33A1F"/>
                </a:solidFill>
              </a:rPr>
              <a:t> se </a:t>
            </a:r>
            <a:r>
              <a:rPr lang="en-US" sz="1300" dirty="0" err="1">
                <a:solidFill>
                  <a:srgbClr val="C33A1F"/>
                </a:solidFill>
              </a:rPr>
              <a:t>provodi</a:t>
            </a:r>
            <a:r>
              <a:rPr lang="en-US" sz="1300" dirty="0">
                <a:solidFill>
                  <a:srgbClr val="C33A1F"/>
                </a:solidFill>
              </a:rPr>
              <a:t> </a:t>
            </a:r>
            <a:r>
              <a:rPr lang="en-US" sz="1300" dirty="0" err="1">
                <a:solidFill>
                  <a:srgbClr val="C33A1F"/>
                </a:solidFill>
              </a:rPr>
              <a:t>odgojna</a:t>
            </a:r>
            <a:r>
              <a:rPr lang="en-US" sz="1300" dirty="0">
                <a:solidFill>
                  <a:srgbClr val="C33A1F"/>
                </a:solidFill>
              </a:rPr>
              <a:t> </a:t>
            </a:r>
            <a:r>
              <a:rPr lang="en-US" sz="1300" dirty="0" err="1">
                <a:solidFill>
                  <a:srgbClr val="C33A1F"/>
                </a:solidFill>
              </a:rPr>
              <a:t>mjera</a:t>
            </a:r>
            <a:r>
              <a:rPr lang="en-US" sz="1300" dirty="0">
                <a:solidFill>
                  <a:srgbClr val="C33A1F"/>
                </a:solidFill>
              </a:rPr>
              <a:t> u </a:t>
            </a:r>
            <a:r>
              <a:rPr lang="en-US" sz="1300" dirty="0" err="1">
                <a:solidFill>
                  <a:srgbClr val="C33A1F"/>
                </a:solidFill>
              </a:rPr>
              <a:t>ovoj</a:t>
            </a:r>
            <a:r>
              <a:rPr lang="en-US" sz="1300" dirty="0">
                <a:solidFill>
                  <a:srgbClr val="C33A1F"/>
                </a:solidFill>
              </a:rPr>
              <a:t> </a:t>
            </a:r>
            <a:r>
              <a:rPr lang="en-US" sz="1300" dirty="0" err="1">
                <a:solidFill>
                  <a:srgbClr val="C33A1F"/>
                </a:solidFill>
              </a:rPr>
              <a:t>ustanovi</a:t>
            </a:r>
            <a:r>
              <a:rPr lang="en-US" sz="1300" dirty="0">
                <a:solidFill>
                  <a:srgbClr val="C33A1F"/>
                </a:solidFill>
              </a:rPr>
              <a:t> </a:t>
            </a:r>
            <a:r>
              <a:rPr lang="en-US" sz="1300" dirty="0" err="1">
                <a:solidFill>
                  <a:srgbClr val="C33A1F"/>
                </a:solidFill>
              </a:rPr>
              <a:t>kontraproduktivna</a:t>
            </a:r>
            <a:r>
              <a:rPr lang="en-US" sz="1300" dirty="0">
                <a:solidFill>
                  <a:srgbClr val="C33A1F"/>
                </a:solidFill>
              </a:rPr>
              <a:t> </a:t>
            </a:r>
            <a:r>
              <a:rPr lang="bs-Latn-BA" sz="1300" dirty="0">
                <a:solidFill>
                  <a:srgbClr val="C33A1F"/>
                </a:solidFill>
              </a:rPr>
              <a:t>i</a:t>
            </a:r>
            <a:r>
              <a:rPr lang="en-US" sz="1300" dirty="0">
                <a:solidFill>
                  <a:srgbClr val="C33A1F"/>
                </a:solidFill>
              </a:rPr>
              <a:t> lo</a:t>
            </a:r>
            <a:r>
              <a:rPr lang="bs-Latn-BA" sz="1300" dirty="0">
                <a:solidFill>
                  <a:srgbClr val="C33A1F"/>
                </a:solidFill>
              </a:rPr>
              <a:t>ša, usljed nedostatka aktivnosti kod maloljetnika se ispoljavalo agresivno </a:t>
            </a:r>
            <a:r>
              <a:rPr lang="bs-Latn-BA" sz="1300" dirty="0" err="1">
                <a:solidFill>
                  <a:srgbClr val="C33A1F"/>
                </a:solidFill>
              </a:rPr>
              <a:t>ponašanje</a:t>
            </a:r>
            <a:r>
              <a:rPr lang="bs" sz="1300" dirty="0">
                <a:solidFill>
                  <a:srgbClr val="C33A1F"/>
                </a:solidFill>
              </a:rPr>
              <a:t>.</a:t>
            </a:r>
            <a:endParaRPr lang="bs-Latn-BA" sz="1300" dirty="0">
              <a:solidFill>
                <a:srgbClr val="C33A1F"/>
              </a:solidFill>
            </a:endParaRPr>
          </a:p>
        </p:txBody>
      </p:sp>
      <p:pic>
        <p:nvPicPr>
          <p:cNvPr id="4" name="Picture 3" descr="unnamed.jpg"/>
          <p:cNvPicPr>
            <a:picLocks noChangeAspect="1"/>
          </p:cNvPicPr>
          <p:nvPr/>
        </p:nvPicPr>
        <p:blipFill>
          <a:blip r:embed="rId2" cstate="print"/>
          <a:stretch>
            <a:fillRect/>
          </a:stretch>
        </p:blipFill>
        <p:spPr>
          <a:xfrm>
            <a:off x="247503" y="2299851"/>
            <a:ext cx="1975729" cy="1489981"/>
          </a:xfrm>
          <a:prstGeom prst="rect">
            <a:avLst/>
          </a:prstGeom>
          <a:ln>
            <a:noFill/>
          </a:ln>
          <a:effectLst>
            <a:outerShdw blurRad="190500" algn="tl" rotWithShape="0">
              <a:srgbClr val="000000">
                <a:alpha val="70000"/>
              </a:srgbClr>
            </a:outerShdw>
          </a:effectLst>
        </p:spPr>
      </p:pic>
      <p:pic>
        <p:nvPicPr>
          <p:cNvPr id="6" name="Slika 6">
            <a:extLst>
              <a:ext uri="{FF2B5EF4-FFF2-40B4-BE49-F238E27FC236}">
                <a16:creationId xmlns:a16="http://schemas.microsoft.com/office/drawing/2014/main" id="{92D68D2F-254F-4AFE-81EE-7675ACBE0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285" y="2199443"/>
            <a:ext cx="3024772" cy="1703607"/>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928D3266-336A-490C-A260-38C1EC594760}"/>
              </a:ext>
            </a:extLst>
          </p:cNvPr>
          <p:cNvSpPr txBox="1"/>
          <p:nvPr/>
        </p:nvSpPr>
        <p:spPr>
          <a:xfrm>
            <a:off x="2400689" y="2589480"/>
            <a:ext cx="3319488" cy="1015663"/>
          </a:xfrm>
          <a:prstGeom prst="rect">
            <a:avLst/>
          </a:prstGeom>
          <a:noFill/>
          <a:ln>
            <a:solidFill>
              <a:schemeClr val="tx2">
                <a:lumMod val="50000"/>
              </a:schemeClr>
            </a:solidFill>
          </a:ln>
        </p:spPr>
        <p:txBody>
          <a:bodyPr wrap="square">
            <a:spAutoFit/>
          </a:bodyPr>
          <a:lstStyle/>
          <a:p>
            <a:pPr marL="171450" indent="-171450" algn="just">
              <a:buFont typeface="Arial" panose="020B0604020202020204" pitchFamily="34" charset="0"/>
              <a:buChar char="•"/>
            </a:pPr>
            <a:r>
              <a:rPr lang="bs-Latn-BA" sz="1200" dirty="0">
                <a:solidFill>
                  <a:srgbClr val="C33A1F"/>
                </a:solidFill>
              </a:rPr>
              <a:t>U ovoj ustanovi se prema maloljetnicima kao </a:t>
            </a:r>
            <a:r>
              <a:rPr lang="bs-Latn-BA" sz="1200" dirty="0" err="1">
                <a:solidFill>
                  <a:srgbClr val="C33A1F"/>
                </a:solidFill>
              </a:rPr>
              <a:t>disci</a:t>
            </a:r>
            <a:r>
              <a:rPr lang="bs" sz="1200" dirty="0">
                <a:solidFill>
                  <a:srgbClr val="C33A1F"/>
                </a:solidFill>
              </a:rPr>
              <a:t>p</a:t>
            </a:r>
            <a:r>
              <a:rPr lang="bs-Latn-BA" sz="1200" dirty="0" err="1">
                <a:solidFill>
                  <a:srgbClr val="C33A1F"/>
                </a:solidFill>
              </a:rPr>
              <a:t>linska</a:t>
            </a:r>
            <a:r>
              <a:rPr lang="bs-Latn-BA" sz="1200" dirty="0">
                <a:solidFill>
                  <a:srgbClr val="C33A1F"/>
                </a:solidFill>
              </a:rPr>
              <a:t> mjera koristila posebna soba u kojoj su maloljetnici bili izolovani i veza</a:t>
            </a:r>
            <a:r>
              <a:rPr lang="bs" sz="1200" dirty="0">
                <a:solidFill>
                  <a:srgbClr val="C33A1F"/>
                </a:solidFill>
              </a:rPr>
              <a:t>n</a:t>
            </a:r>
            <a:r>
              <a:rPr lang="bs-Latn-BA" sz="1200" dirty="0">
                <a:solidFill>
                  <a:srgbClr val="C33A1F"/>
                </a:solidFill>
              </a:rPr>
              <a:t>i lisicama, što je kod </a:t>
            </a:r>
            <a:r>
              <a:rPr lang="bs-Latn-BA" sz="1200" dirty="0" err="1">
                <a:solidFill>
                  <a:srgbClr val="C33A1F"/>
                </a:solidFill>
              </a:rPr>
              <a:t>Ombu</a:t>
            </a:r>
            <a:r>
              <a:rPr lang="bs" sz="1200" dirty="0">
                <a:solidFill>
                  <a:srgbClr val="C33A1F"/>
                </a:solidFill>
              </a:rPr>
              <a:t>d</a:t>
            </a:r>
            <a:r>
              <a:rPr lang="bs-Latn-BA" sz="1200" dirty="0" err="1">
                <a:solidFill>
                  <a:srgbClr val="C33A1F"/>
                </a:solidFill>
              </a:rPr>
              <a:t>smena</a:t>
            </a:r>
            <a:r>
              <a:rPr lang="bs-Latn-BA" sz="1200" dirty="0">
                <a:solidFill>
                  <a:srgbClr val="C33A1F"/>
                </a:solidFill>
              </a:rPr>
              <a:t> izazvalo posebno razočarenje i zabrinutost</a:t>
            </a:r>
            <a:r>
              <a:rPr lang="bs" sz="1200" dirty="0">
                <a:solidFill>
                  <a:srgbClr val="C33A1F"/>
                </a:solidFill>
              </a:rPr>
              <a:t>.</a:t>
            </a:r>
            <a:endParaRPr lang="bs-Latn-BA" sz="1200" dirty="0">
              <a:solidFill>
                <a:srgbClr val="C33A1F"/>
              </a:solidFill>
            </a:endParaRPr>
          </a:p>
        </p:txBody>
      </p:sp>
      <p:sp>
        <p:nvSpPr>
          <p:cNvPr id="11" name="TextBox 10">
            <a:extLst>
              <a:ext uri="{FF2B5EF4-FFF2-40B4-BE49-F238E27FC236}">
                <a16:creationId xmlns:a16="http://schemas.microsoft.com/office/drawing/2014/main" id="{3E4F3027-36C1-4449-9D58-3956F53F41C6}"/>
              </a:ext>
            </a:extLst>
          </p:cNvPr>
          <p:cNvSpPr txBox="1"/>
          <p:nvPr/>
        </p:nvSpPr>
        <p:spPr>
          <a:xfrm>
            <a:off x="235453" y="3985645"/>
            <a:ext cx="5484724" cy="1015663"/>
          </a:xfrm>
          <a:prstGeom prst="rect">
            <a:avLst/>
          </a:prstGeom>
          <a:noFill/>
          <a:ln>
            <a:solidFill>
              <a:schemeClr val="tx2">
                <a:lumMod val="50000"/>
              </a:schemeClr>
            </a:solidFill>
          </a:ln>
        </p:spPr>
        <p:txBody>
          <a:bodyPr wrap="square">
            <a:spAutoFit/>
          </a:bodyPr>
          <a:lstStyle/>
          <a:p>
            <a:pPr marL="171450" indent="-171450" algn="just">
              <a:buFont typeface="Arial" panose="020B0604020202020204" pitchFamily="34" charset="0"/>
              <a:buChar char="•"/>
            </a:pPr>
            <a:r>
              <a:rPr lang="bs-Latn-BA" sz="1200" dirty="0">
                <a:solidFill>
                  <a:srgbClr val="C33A1F"/>
                </a:solidFill>
              </a:rPr>
              <a:t>U skladu sa Zakonom o postupanju sa djecom i maloljetnicima u krivičnom postupku, </a:t>
            </a:r>
            <a:r>
              <a:rPr lang="bs-Latn-BA" sz="1200" dirty="0" err="1">
                <a:solidFill>
                  <a:srgbClr val="C33A1F"/>
                </a:solidFill>
              </a:rPr>
              <a:t>Ombu</a:t>
            </a:r>
            <a:r>
              <a:rPr lang="bs" sz="1200" dirty="0">
                <a:solidFill>
                  <a:srgbClr val="C33A1F"/>
                </a:solidFill>
              </a:rPr>
              <a:t>d</a:t>
            </a:r>
            <a:r>
              <a:rPr lang="bs-Latn-BA" sz="1200" dirty="0" err="1">
                <a:solidFill>
                  <a:srgbClr val="C33A1F"/>
                </a:solidFill>
              </a:rPr>
              <a:t>smeni</a:t>
            </a:r>
            <a:r>
              <a:rPr lang="bs-Latn-BA" sz="1200" dirty="0">
                <a:solidFill>
                  <a:srgbClr val="C33A1F"/>
                </a:solidFill>
              </a:rPr>
              <a:t> su pozvali upravu da bez odlaganja eliminiše ovu mjeru, no uprava nije uvaži</a:t>
            </a:r>
            <a:r>
              <a:rPr lang="bs" sz="1200" dirty="0">
                <a:solidFill>
                  <a:srgbClr val="C33A1F"/>
                </a:solidFill>
              </a:rPr>
              <a:t>l</a:t>
            </a:r>
            <a:r>
              <a:rPr lang="bs-Latn-BA" sz="1200" dirty="0">
                <a:solidFill>
                  <a:srgbClr val="C33A1F"/>
                </a:solidFill>
              </a:rPr>
              <a:t>a preporuke i nastavila je sa nehumanim tretmanom prema maloljetnicima koji su u sukobu sa zakonom, navodeći da se tako maloljetnici štite od samopovređivanja, ali i povređivanja drugih maloljetnika.</a:t>
            </a:r>
          </a:p>
        </p:txBody>
      </p:sp>
      <p:pic>
        <p:nvPicPr>
          <p:cNvPr id="14" name="Slika 14">
            <a:extLst>
              <a:ext uri="{FF2B5EF4-FFF2-40B4-BE49-F238E27FC236}">
                <a16:creationId xmlns:a16="http://schemas.microsoft.com/office/drawing/2014/main" id="{2E48C6AE-8CC4-4D57-BF22-4AAEAA4F2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557" y="3948223"/>
            <a:ext cx="1976228" cy="1144463"/>
          </a:xfrm>
          <a:prstGeom prst="rect">
            <a:avLst/>
          </a:prstGeom>
          <a:ln>
            <a:noFill/>
          </a:ln>
          <a:effectLst>
            <a:outerShdw blurRad="50800" dist="38100" dir="5400000" algn="t" rotWithShape="0">
              <a:prstClr val="black">
                <a:alpha val="40000"/>
              </a:prstClr>
            </a:outerShdw>
            <a:softEdge rad="112500"/>
          </a:effectLst>
        </p:spPr>
      </p:pic>
    </p:spTree>
    <p:extLst>
      <p:ext uri="{BB962C8B-B14F-4D97-AF65-F5344CB8AC3E}">
        <p14:creationId xmlns:p14="http://schemas.microsoft.com/office/powerpoint/2010/main" val="18224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342900"/>
            <a:ext cx="6500137" cy="3969518"/>
          </a:xfrm>
        </p:spPr>
        <p:txBody>
          <a:bodyPr>
            <a:noAutofit/>
          </a:bodyPr>
          <a:lstStyle/>
          <a:p>
            <a:r>
              <a:rPr lang="bs-Latn-BA" sz="2000" b="1" i="1" dirty="0">
                <a:solidFill>
                  <a:schemeClr val="bg1">
                    <a:lumMod val="95000"/>
                  </a:schemeClr>
                </a:solidFill>
              </a:rPr>
              <a:t>Izjave maloljetnika o uslovima boravka u odgojno</a:t>
            </a:r>
            <a:r>
              <a:rPr lang="en-US" sz="2000" b="1" i="1" dirty="0">
                <a:solidFill>
                  <a:schemeClr val="bg1">
                    <a:lumMod val="95000"/>
                  </a:schemeClr>
                </a:solidFill>
              </a:rPr>
              <a:t>-</a:t>
            </a:r>
            <a:r>
              <a:rPr lang="bs-Latn-BA" sz="2000" b="1" i="1" dirty="0">
                <a:solidFill>
                  <a:schemeClr val="bg1">
                    <a:lumMod val="95000"/>
                  </a:schemeClr>
                </a:solidFill>
              </a:rPr>
              <a:t>popravnom</a:t>
            </a:r>
            <a:r>
              <a:rPr lang="en-US" sz="2000" b="1" i="1" dirty="0">
                <a:solidFill>
                  <a:schemeClr val="bg1">
                    <a:lumMod val="95000"/>
                  </a:schemeClr>
                </a:solidFill>
              </a:rPr>
              <a:t> </a:t>
            </a:r>
            <a:r>
              <a:rPr lang="bs-Latn-BA" sz="2000" b="1" i="1" dirty="0">
                <a:solidFill>
                  <a:schemeClr val="bg1">
                    <a:lumMod val="95000"/>
                  </a:schemeClr>
                </a:solidFill>
              </a:rPr>
              <a:t>domu, odnosu zaposlenika prema njima, resocijalizaciji, soci</a:t>
            </a:r>
            <a:r>
              <a:rPr lang="bs" sz="2000" b="1" i="1" dirty="0">
                <a:solidFill>
                  <a:schemeClr val="bg1">
                    <a:lumMod val="95000"/>
                  </a:schemeClr>
                </a:solidFill>
              </a:rPr>
              <a:t>ja</a:t>
            </a:r>
            <a:r>
              <a:rPr lang="bs-Latn-BA" sz="2000" b="1" i="1" dirty="0" err="1">
                <a:solidFill>
                  <a:schemeClr val="bg1">
                    <a:lumMod val="95000"/>
                  </a:schemeClr>
                </a:solidFill>
              </a:rPr>
              <a:t>lnoj</a:t>
            </a:r>
            <a:r>
              <a:rPr lang="bs-Latn-BA" sz="2000" b="1" i="1" dirty="0">
                <a:solidFill>
                  <a:schemeClr val="bg1">
                    <a:lumMod val="95000"/>
                  </a:schemeClr>
                </a:solidFill>
              </a:rPr>
              <a:t> rehabilitaciji, te izjave roditelja o mogućnostima učešća u tretmanu prema djeci, možete pogledati u </a:t>
            </a:r>
            <a:r>
              <a:rPr lang="bs" sz="2000" b="1" i="1" dirty="0">
                <a:solidFill>
                  <a:schemeClr val="bg1">
                    <a:lumMod val="95000"/>
                  </a:schemeClr>
                </a:solidFill>
              </a:rPr>
              <a:t>sljedećem </a:t>
            </a:r>
            <a:r>
              <a:rPr lang="bs-Latn-BA" sz="2000" b="1" i="1" dirty="0">
                <a:solidFill>
                  <a:schemeClr val="bg1">
                    <a:lumMod val="95000"/>
                  </a:schemeClr>
                </a:solidFill>
              </a:rPr>
              <a:t>video prilogu</a:t>
            </a:r>
            <a:r>
              <a:rPr lang="bs" sz="2000" b="1" i="1" dirty="0">
                <a:solidFill>
                  <a:schemeClr val="bg1">
                    <a:lumMod val="95000"/>
                  </a:schemeClr>
                </a:solidFill>
              </a:rPr>
              <a:t>:</a:t>
            </a:r>
            <a:br>
              <a:rPr lang="bs-Latn-BA" sz="2000" b="1" i="1" dirty="0"/>
            </a:br>
            <a:r>
              <a:rPr lang="bs-Latn-BA" sz="2000" b="1" i="1" dirty="0"/>
              <a:t> </a:t>
            </a:r>
            <a:br>
              <a:rPr lang="bs" sz="2000" b="1" i="1" dirty="0"/>
            </a:br>
            <a:r>
              <a:rPr lang="en-US" sz="2000" i="1" dirty="0">
                <a:hlinkClick r:id="rId2"/>
              </a:rPr>
              <a:t>https://youtu.be/yho2beeP0_0</a:t>
            </a:r>
            <a:br>
              <a:rPr lang="bs-Latn-BA" sz="2000" dirty="0"/>
            </a:br>
            <a:endParaRPr lang="en-US" sz="2000" b="1" i="1" dirty="0"/>
          </a:p>
        </p:txBody>
      </p:sp>
    </p:spTree>
    <p:extLst>
      <p:ext uri="{BB962C8B-B14F-4D97-AF65-F5344CB8AC3E}">
        <p14:creationId xmlns:p14="http://schemas.microsoft.com/office/powerpoint/2010/main" val="436296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8"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Slika 45">
            <a:extLst>
              <a:ext uri="{FF2B5EF4-FFF2-40B4-BE49-F238E27FC236}">
                <a16:creationId xmlns:a16="http://schemas.microsoft.com/office/drawing/2014/main" id="{AE502E38-1704-4461-97C9-F383F5182A4A}"/>
              </a:ext>
            </a:extLst>
          </p:cNvPr>
          <p:cNvPicPr>
            <a:picLocks noChangeAspect="1"/>
          </p:cNvPicPr>
          <p:nvPr/>
        </p:nvPicPr>
        <p:blipFill rotWithShape="1">
          <a:blip r:embed="rId2">
            <a:extLst>
              <a:ext uri="{28A0092B-C50C-407E-A947-70E740481C1C}">
                <a14:useLocalDpi xmlns:a14="http://schemas.microsoft.com/office/drawing/2010/main" val="0"/>
              </a:ext>
            </a:extLst>
          </a:blip>
          <a:srcRect t="8217" r="-3" b="-3"/>
          <a:stretch/>
        </p:blipFill>
        <p:spPr>
          <a:xfrm>
            <a:off x="4444680" y="10"/>
            <a:ext cx="4699318" cy="1714490"/>
          </a:xfrm>
          <a:custGeom>
            <a:avLst/>
            <a:gdLst/>
            <a:ahLst/>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43" name="Slika 43">
            <a:extLst>
              <a:ext uri="{FF2B5EF4-FFF2-40B4-BE49-F238E27FC236}">
                <a16:creationId xmlns:a16="http://schemas.microsoft.com/office/drawing/2014/main" id="{2EA91761-1EB1-4EEF-87FF-3867476D5E1C}"/>
              </a:ext>
            </a:extLst>
          </p:cNvPr>
          <p:cNvPicPr>
            <a:picLocks noChangeAspect="1"/>
          </p:cNvPicPr>
          <p:nvPr/>
        </p:nvPicPr>
        <p:blipFill rotWithShape="1">
          <a:blip r:embed="rId3">
            <a:extLst>
              <a:ext uri="{28A0092B-C50C-407E-A947-70E740481C1C}">
                <a14:useLocalDpi xmlns:a14="http://schemas.microsoft.com/office/drawing/2010/main" val="0"/>
              </a:ext>
            </a:extLst>
          </a:blip>
          <a:srcRect t="7443" r="3" b="26247"/>
          <a:stretch/>
        </p:blipFill>
        <p:spPr>
          <a:xfrm>
            <a:off x="5241306" y="1714500"/>
            <a:ext cx="3902692" cy="1714500"/>
          </a:xfrm>
          <a:custGeom>
            <a:avLst/>
            <a:gdLst/>
            <a:ahLst/>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47" name="Slika 47">
            <a:extLst>
              <a:ext uri="{FF2B5EF4-FFF2-40B4-BE49-F238E27FC236}">
                <a16:creationId xmlns:a16="http://schemas.microsoft.com/office/drawing/2014/main" id="{75CF75A2-6C48-4A41-889E-D72B03C7D3AC}"/>
              </a:ext>
            </a:extLst>
          </p:cNvPr>
          <p:cNvPicPr>
            <a:picLocks noChangeAspect="1"/>
          </p:cNvPicPr>
          <p:nvPr/>
        </p:nvPicPr>
        <p:blipFill rotWithShape="1">
          <a:blip r:embed="rId4">
            <a:extLst>
              <a:ext uri="{28A0092B-C50C-407E-A947-70E740481C1C}">
                <a14:useLocalDpi xmlns:a14="http://schemas.microsoft.com/office/drawing/2010/main" val="0"/>
              </a:ext>
            </a:extLst>
          </a:blip>
          <a:srcRect l="27936"/>
          <a:stretch/>
        </p:blipFill>
        <p:spPr>
          <a:xfrm>
            <a:off x="6035713" y="3429000"/>
            <a:ext cx="3108287" cy="1714500"/>
          </a:xfrm>
          <a:custGeom>
            <a:avLst/>
            <a:gdLst/>
            <a:ahLst/>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54"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51435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0F86758B-3106-4324-A03D-67715F7F1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26998" cy="5143500"/>
          </a:xfrm>
          <a:custGeom>
            <a:avLst/>
            <a:gdLst>
              <a:gd name="connsiteX0" fmla="*/ 0 w 9102664"/>
              <a:gd name="connsiteY0" fmla="*/ 0 h 6858000"/>
              <a:gd name="connsiteX1" fmla="*/ 5926510 w 9102664"/>
              <a:gd name="connsiteY1" fmla="*/ 0 h 6858000"/>
              <a:gd name="connsiteX2" fmla="*/ 9102664 w 9102664"/>
              <a:gd name="connsiteY2" fmla="*/ 6858000 h 6858000"/>
              <a:gd name="connsiteX3" fmla="*/ 0 w 91026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02664" h="6858000">
                <a:moveTo>
                  <a:pt x="0" y="0"/>
                </a:moveTo>
                <a:lnTo>
                  <a:pt x="5926510" y="0"/>
                </a:lnTo>
                <a:lnTo>
                  <a:pt x="9102664"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3D25F6C2-0040-4FA4-8A1E-9A66F86E29CD}"/>
              </a:ext>
            </a:extLst>
          </p:cNvPr>
          <p:cNvSpPr>
            <a:spLocks noGrp="1"/>
          </p:cNvSpPr>
          <p:nvPr>
            <p:ph type="title"/>
          </p:nvPr>
        </p:nvSpPr>
        <p:spPr>
          <a:xfrm>
            <a:off x="628650" y="575144"/>
            <a:ext cx="3816030" cy="994173"/>
          </a:xfrm>
        </p:spPr>
        <p:txBody>
          <a:bodyPr vert="horz" lIns="91440" tIns="45720" rIns="91440" bIns="45720" rtlCol="0" anchor="ctr">
            <a:noAutofit/>
          </a:bodyPr>
          <a:lstStyle/>
          <a:p>
            <a:pPr algn="l">
              <a:lnSpc>
                <a:spcPct val="90000"/>
              </a:lnSpc>
            </a:pPr>
            <a:r>
              <a:rPr lang="en-US" sz="2400" b="1" kern="1200" dirty="0">
                <a:solidFill>
                  <a:srgbClr val="1D2631"/>
                </a:solidFill>
                <a:latin typeface="Monotype Corsiva" panose="03010101010201010101" pitchFamily="66" charset="0"/>
              </a:rPr>
              <a:t>Javna ustanova za vaspitanje muške djece i omladine </a:t>
            </a:r>
            <a:br>
              <a:rPr lang="en-US" sz="2400" b="1" kern="1200" dirty="0">
                <a:solidFill>
                  <a:srgbClr val="1D2631"/>
                </a:solidFill>
                <a:latin typeface="Monotype Corsiva" panose="03010101010201010101" pitchFamily="66" charset="0"/>
              </a:rPr>
            </a:br>
            <a:r>
              <a:rPr lang="en-US" sz="2400" b="1" kern="1200" dirty="0">
                <a:solidFill>
                  <a:srgbClr val="1D2631"/>
                </a:solidFill>
                <a:latin typeface="Monotype Corsiva" panose="03010101010201010101" pitchFamily="66" charset="0"/>
              </a:rPr>
              <a:t>Sarajevo</a:t>
            </a:r>
            <a:br>
              <a:rPr lang="en-US" sz="2400" b="1" kern="1200" dirty="0">
                <a:solidFill>
                  <a:srgbClr val="000000"/>
                </a:solidFill>
                <a:latin typeface="Monotype Corsiva" panose="03010101010201010101" pitchFamily="66" charset="0"/>
              </a:rPr>
            </a:br>
            <a:endParaRPr lang="en-US" sz="2400" b="1" kern="1200" dirty="0">
              <a:solidFill>
                <a:srgbClr val="000000"/>
              </a:solidFill>
              <a:latin typeface="Monotype Corsiva" panose="03010101010201010101" pitchFamily="66" charset="0"/>
            </a:endParaRPr>
          </a:p>
        </p:txBody>
      </p:sp>
      <p:sp>
        <p:nvSpPr>
          <p:cNvPr id="19" name="TextBox 18">
            <a:extLst>
              <a:ext uri="{FF2B5EF4-FFF2-40B4-BE49-F238E27FC236}">
                <a16:creationId xmlns:a16="http://schemas.microsoft.com/office/drawing/2014/main" id="{C3263B06-5C83-4B39-9CF3-723F5D4CA2BA}"/>
              </a:ext>
            </a:extLst>
          </p:cNvPr>
          <p:cNvSpPr txBox="1"/>
          <p:nvPr/>
        </p:nvSpPr>
        <p:spPr>
          <a:xfrm>
            <a:off x="447092" y="1714501"/>
            <a:ext cx="4422397" cy="3272892"/>
          </a:xfrm>
          <a:prstGeom prst="rect">
            <a:avLst/>
          </a:prstGeom>
          <a:ln>
            <a:solidFill>
              <a:schemeClr val="bg1"/>
            </a:solidFill>
          </a:ln>
        </p:spPr>
        <p:txBody>
          <a:bodyPr vert="horz" lIns="91440" tIns="45720" rIns="91440" bIns="45720" rtlCol="0">
            <a:noAutofit/>
          </a:bodyPr>
          <a:lstStyle/>
          <a:p>
            <a:pPr marL="0" lvl="0" indent="-228600">
              <a:lnSpc>
                <a:spcPct val="90000"/>
              </a:lnSpc>
              <a:spcBef>
                <a:spcPct val="0"/>
              </a:spcBef>
              <a:spcAft>
                <a:spcPct val="35000"/>
              </a:spcAft>
              <a:buFont typeface="Arial" panose="020B0604020202020204" pitchFamily="34" charset="0"/>
              <a:buChar char="•"/>
            </a:pPr>
            <a:r>
              <a:rPr lang="en-US" sz="1500" dirty="0">
                <a:solidFill>
                  <a:schemeClr val="tx2">
                    <a:lumMod val="50000"/>
                  </a:schemeClr>
                </a:solidFill>
              </a:rPr>
              <a:t>Smještajni kapacitet Zavoda je 50 korisnika, u trenutku posjete u Zavodu je boravilo 15 korisnika. </a:t>
            </a:r>
          </a:p>
          <a:p>
            <a:pPr indent="-228600">
              <a:lnSpc>
                <a:spcPct val="90000"/>
              </a:lnSpc>
              <a:spcBef>
                <a:spcPct val="0"/>
              </a:spcBef>
              <a:spcAft>
                <a:spcPct val="35000"/>
              </a:spcAft>
              <a:buFont typeface="Arial" panose="020B0604020202020204" pitchFamily="34" charset="0"/>
              <a:buChar char="•"/>
            </a:pPr>
            <a:r>
              <a:rPr lang="en-US" sz="1500" dirty="0">
                <a:solidFill>
                  <a:schemeClr val="tx2">
                    <a:lumMod val="50000"/>
                  </a:schemeClr>
                </a:solidFill>
              </a:rPr>
              <a:t>U pogledu obrazovanja i zdravstvene zaštite Zavod je omogućio zadovoljavajuće uslove,</a:t>
            </a:r>
          </a:p>
          <a:p>
            <a:pPr indent="-228600">
              <a:lnSpc>
                <a:spcPct val="90000"/>
              </a:lnSpc>
              <a:spcBef>
                <a:spcPct val="0"/>
              </a:spcBef>
              <a:spcAft>
                <a:spcPct val="35000"/>
              </a:spcAft>
              <a:buFont typeface="Arial" panose="020B0604020202020204" pitchFamily="34" charset="0"/>
              <a:buChar char="•"/>
            </a:pPr>
            <a:r>
              <a:rPr lang="en-US" sz="1500" dirty="0">
                <a:solidFill>
                  <a:schemeClr val="tx2">
                    <a:lumMod val="50000"/>
                  </a:schemeClr>
                </a:solidFill>
              </a:rPr>
              <a:t>Nezadovoljstvo Ombudsmena su izazvale željezne rešetke na prozorima Zavoda, kao i zajednički boravak maloljetnika koji su upućeni u Zavod po različitim pravnim osnovama – od strane pravosudnih institucija i organa starateljstva.</a:t>
            </a:r>
          </a:p>
          <a:p>
            <a:pPr indent="-228600">
              <a:lnSpc>
                <a:spcPct val="90000"/>
              </a:lnSpc>
              <a:spcBef>
                <a:spcPct val="0"/>
              </a:spcBef>
              <a:spcAft>
                <a:spcPct val="35000"/>
              </a:spcAft>
              <a:buFont typeface="Arial" panose="020B0604020202020204" pitchFamily="34" charset="0"/>
              <a:buChar char="•"/>
            </a:pPr>
            <a:r>
              <a:rPr lang="en-US" sz="1500" dirty="0">
                <a:solidFill>
                  <a:schemeClr val="tx2">
                    <a:lumMod val="50000"/>
                  </a:schemeClr>
                </a:solidFill>
              </a:rPr>
              <a:t>U razgovoru sa Ombudsmenima korisnici usluga su istakli da su zadovoljni sa ishranom, higijenom i odnosom stručnog osoblja i službe obezbjeđenja,</a:t>
            </a:r>
            <a:endParaRPr lang="en-US" sz="1500" b="1" dirty="0">
              <a:solidFill>
                <a:schemeClr val="tx2">
                  <a:lumMod val="50000"/>
                </a:schemeClr>
              </a:solidFill>
            </a:endParaRPr>
          </a:p>
          <a:p>
            <a:pPr marL="0" lvl="0" indent="-228600">
              <a:lnSpc>
                <a:spcPct val="90000"/>
              </a:lnSpc>
              <a:spcBef>
                <a:spcPct val="0"/>
              </a:spcBef>
              <a:spcAft>
                <a:spcPct val="35000"/>
              </a:spcAft>
              <a:buFont typeface="Arial" panose="020B0604020202020204" pitchFamily="34" charset="0"/>
              <a:buChar char="•"/>
            </a:pPr>
            <a:endParaRPr lang="en-US" sz="1500" dirty="0">
              <a:solidFill>
                <a:schemeClr val="tx2">
                  <a:lumMod val="50000"/>
                </a:schemeClr>
              </a:solidFill>
            </a:endParaRPr>
          </a:p>
          <a:p>
            <a:pPr marL="0" lvl="0" indent="-228600">
              <a:lnSpc>
                <a:spcPct val="90000"/>
              </a:lnSpc>
              <a:spcBef>
                <a:spcPct val="0"/>
              </a:spcBef>
              <a:spcAft>
                <a:spcPct val="35000"/>
              </a:spcAft>
              <a:buFont typeface="Arial" panose="020B0604020202020204" pitchFamily="34" charset="0"/>
              <a:buChar char="•"/>
            </a:pPr>
            <a:endParaRPr lang="en-US" sz="1500" dirty="0">
              <a:solidFill>
                <a:schemeClr val="tx2">
                  <a:lumMod val="50000"/>
                </a:schemeClr>
              </a:solidFill>
            </a:endParaRPr>
          </a:p>
          <a:p>
            <a:pPr indent="-228600">
              <a:lnSpc>
                <a:spcPct val="90000"/>
              </a:lnSpc>
              <a:spcBef>
                <a:spcPct val="0"/>
              </a:spcBef>
              <a:spcAft>
                <a:spcPct val="35000"/>
              </a:spcAft>
              <a:buFont typeface="Arial" panose="020B0604020202020204" pitchFamily="34" charset="0"/>
              <a:buChar char="•"/>
            </a:pPr>
            <a:endParaRPr lang="en-US" sz="1500" dirty="0">
              <a:solidFill>
                <a:schemeClr val="tx2">
                  <a:lumMod val="50000"/>
                </a:schemeClr>
              </a:solidFill>
            </a:endParaRPr>
          </a:p>
          <a:p>
            <a:pPr marL="0" lvl="0" indent="-228600">
              <a:lnSpc>
                <a:spcPct val="90000"/>
              </a:lnSpc>
              <a:spcBef>
                <a:spcPct val="0"/>
              </a:spcBef>
              <a:spcAft>
                <a:spcPct val="35000"/>
              </a:spcAft>
              <a:buFont typeface="Arial" panose="020B0604020202020204" pitchFamily="34" charset="0"/>
              <a:buChar char="•"/>
            </a:pPr>
            <a:endParaRPr lang="en-US" sz="1500" dirty="0">
              <a:solidFill>
                <a:schemeClr val="tx2">
                  <a:lumMod val="50000"/>
                </a:schemeClr>
              </a:solidFill>
            </a:endParaRPr>
          </a:p>
          <a:p>
            <a:pPr marL="0" lvl="0" indent="-228600">
              <a:lnSpc>
                <a:spcPct val="90000"/>
              </a:lnSpc>
              <a:spcBef>
                <a:spcPct val="0"/>
              </a:spcBef>
              <a:spcAft>
                <a:spcPct val="35000"/>
              </a:spcAft>
              <a:buFont typeface="Arial" panose="020B0604020202020204" pitchFamily="34" charset="0"/>
              <a:buChar char="•"/>
            </a:pPr>
            <a:endParaRPr lang="en-US" sz="1500" dirty="0">
              <a:solidFill>
                <a:schemeClr val="tx2">
                  <a:lumMod val="50000"/>
                </a:schemeClr>
              </a:solidFill>
            </a:endParaRPr>
          </a:p>
        </p:txBody>
      </p:sp>
    </p:spTree>
    <p:extLst>
      <p:ext uri="{BB962C8B-B14F-4D97-AF65-F5344CB8AC3E}">
        <p14:creationId xmlns:p14="http://schemas.microsoft.com/office/powerpoint/2010/main" val="2011429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3B6494-08DA-4575-A5A4-F98E344B21F3}"/>
              </a:ext>
            </a:extLst>
          </p:cNvPr>
          <p:cNvSpPr>
            <a:spLocks noGrp="1"/>
          </p:cNvSpPr>
          <p:nvPr>
            <p:ph type="title"/>
          </p:nvPr>
        </p:nvSpPr>
        <p:spPr>
          <a:xfrm>
            <a:off x="-1133789" y="437104"/>
            <a:ext cx="8229600" cy="857250"/>
          </a:xfrm>
        </p:spPr>
        <p:txBody>
          <a:bodyPr>
            <a:noAutofit/>
          </a:bodyPr>
          <a:lstStyle/>
          <a:p>
            <a:r>
              <a:rPr lang="bs-Latn-BA" sz="2000" dirty="0">
                <a:solidFill>
                  <a:schemeClr val="bg1"/>
                </a:solidFill>
                <a:latin typeface="Monotype Corsiva" panose="03010101010201010101" pitchFamily="66" charset="0"/>
              </a:rPr>
              <a:t>Odjeljenje </a:t>
            </a:r>
            <a:r>
              <a:rPr lang="bs-Latn-BA" sz="2000" dirty="0" err="1">
                <a:solidFill>
                  <a:schemeClr val="bg1"/>
                </a:solidFill>
                <a:latin typeface="Monotype Corsiva" panose="03010101010201010101" pitchFamily="66" charset="0"/>
              </a:rPr>
              <a:t>Va</a:t>
            </a:r>
            <a:r>
              <a:rPr lang="bs" sz="2000" dirty="0">
                <a:solidFill>
                  <a:schemeClr val="bg1"/>
                </a:solidFill>
                <a:latin typeface="Monotype Corsiva" panose="03010101010201010101" pitchFamily="66" charset="0"/>
              </a:rPr>
              <a:t>s</a:t>
            </a:r>
            <a:r>
              <a:rPr lang="bs-Latn-BA" sz="2000" dirty="0" err="1">
                <a:solidFill>
                  <a:schemeClr val="bg1"/>
                </a:solidFill>
                <a:latin typeface="Monotype Corsiva" panose="03010101010201010101" pitchFamily="66" charset="0"/>
              </a:rPr>
              <a:t>pitno</a:t>
            </a:r>
            <a:r>
              <a:rPr lang="bs-Latn-BA" sz="2000" dirty="0">
                <a:solidFill>
                  <a:schemeClr val="bg1"/>
                </a:solidFill>
                <a:latin typeface="Monotype Corsiva" panose="03010101010201010101" pitchFamily="66" charset="0"/>
              </a:rPr>
              <a:t> – popravnog doma pri </a:t>
            </a:r>
            <a:br>
              <a:rPr lang="bs" sz="2000" dirty="0">
                <a:solidFill>
                  <a:schemeClr val="bg1"/>
                </a:solidFill>
                <a:latin typeface="Monotype Corsiva" panose="03010101010201010101" pitchFamily="66" charset="0"/>
              </a:rPr>
            </a:br>
            <a:r>
              <a:rPr lang="bs-Latn-BA" sz="2000" dirty="0">
                <a:solidFill>
                  <a:schemeClr val="bg1"/>
                </a:solidFill>
                <a:latin typeface="Monotype Corsiva" panose="03010101010201010101" pitchFamily="66" charset="0"/>
              </a:rPr>
              <a:t>Kazneno – popravnom zavodu Banja Luka</a:t>
            </a:r>
            <a:br>
              <a:rPr lang="en-US" sz="2000" dirty="0">
                <a:solidFill>
                  <a:schemeClr val="bg1"/>
                </a:solidFill>
                <a:latin typeface="Monotype Corsiva" panose="03010101010201010101" pitchFamily="66" charset="0"/>
              </a:rPr>
            </a:br>
            <a:endParaRPr lang="sr-Latn-RS" sz="2000" dirty="0">
              <a:solidFill>
                <a:schemeClr val="bg1"/>
              </a:solidFill>
              <a:latin typeface="Monotype Corsiva" panose="03010101010201010101" pitchFamily="66" charset="0"/>
            </a:endParaRPr>
          </a:p>
        </p:txBody>
      </p:sp>
      <p:graphicFrame>
        <p:nvGraphicFramePr>
          <p:cNvPr id="7" name="Dijagram 7">
            <a:extLst>
              <a:ext uri="{FF2B5EF4-FFF2-40B4-BE49-F238E27FC236}">
                <a16:creationId xmlns:a16="http://schemas.microsoft.com/office/drawing/2014/main" id="{5DBB2E98-89B2-4BAC-8F74-DB593E0C8971}"/>
              </a:ext>
            </a:extLst>
          </p:cNvPr>
          <p:cNvGraphicFramePr>
            <a:graphicFrameLocks noGrp="1"/>
          </p:cNvGraphicFramePr>
          <p:nvPr>
            <p:ph sz="half" idx="1"/>
            <p:extLst>
              <p:ext uri="{D42A27DB-BD31-4B8C-83A1-F6EECF244321}">
                <p14:modId xmlns:p14="http://schemas.microsoft.com/office/powerpoint/2010/main" val="745697800"/>
              </p:ext>
            </p:extLst>
          </p:nvPr>
        </p:nvGraphicFramePr>
        <p:xfrm>
          <a:off x="216459" y="1193242"/>
          <a:ext cx="4504174" cy="3841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Slika 9">
            <a:extLst>
              <a:ext uri="{FF2B5EF4-FFF2-40B4-BE49-F238E27FC236}">
                <a16:creationId xmlns:a16="http://schemas.microsoft.com/office/drawing/2014/main" id="{AED42A9D-B18F-46D7-8C25-C6D440C357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4367" y="1664258"/>
            <a:ext cx="4256729" cy="2920302"/>
          </a:xfrm>
          <a:prstGeom prst="rect">
            <a:avLst/>
          </a:prstGeom>
          <a:ln>
            <a:noFill/>
          </a:ln>
          <a:effectLst>
            <a:outerShdw blurRad="50800" dist="38100" dir="5400000" algn="t" rotWithShape="0">
              <a:prstClr val="black">
                <a:alpha val="40000"/>
              </a:prstClr>
            </a:outerShdw>
            <a:softEdge rad="112500"/>
          </a:effectLst>
        </p:spPr>
      </p:pic>
    </p:spTree>
    <p:extLst>
      <p:ext uri="{BB962C8B-B14F-4D97-AF65-F5344CB8AC3E}">
        <p14:creationId xmlns:p14="http://schemas.microsoft.com/office/powerpoint/2010/main" val="767230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107E91E0-4FE1-4323-99B2-4A6AFB53A3D7}"/>
              </a:ext>
            </a:extLst>
          </p:cNvPr>
          <p:cNvSpPr>
            <a:spLocks noGrp="1"/>
          </p:cNvSpPr>
          <p:nvPr>
            <p:ph sz="half" idx="1"/>
          </p:nvPr>
        </p:nvSpPr>
        <p:spPr>
          <a:xfrm>
            <a:off x="219807" y="1357157"/>
            <a:ext cx="6646565" cy="1374740"/>
          </a:xfrm>
        </p:spPr>
        <p:txBody>
          <a:bodyPr>
            <a:normAutofit/>
          </a:bodyPr>
          <a:lstStyle/>
          <a:p>
            <a:r>
              <a:rPr lang="bs-Latn-BA" sz="1600">
                <a:solidFill>
                  <a:srgbClr val="002060"/>
                </a:solidFill>
              </a:rPr>
              <a:t>Ombudsmeni su pohvalili napore i entuzijazam zaposlenih u ovoj instituciji, koji s maloljetnicima uspješno provode individualne tretmane, a radi njihove uspješne resocijalizacije, te navode da bi način rada ove ustanove mogao poslužiti kao primjer ostalim ustanovama u Bosni i Hercegovini</a:t>
            </a:r>
            <a:r>
              <a:rPr lang="bs" sz="1600">
                <a:solidFill>
                  <a:srgbClr val="002060"/>
                </a:solidFill>
              </a:rPr>
              <a:t>.</a:t>
            </a:r>
            <a:endParaRPr lang="en-US" sz="1600">
              <a:solidFill>
                <a:srgbClr val="002060"/>
              </a:solidFill>
            </a:endParaRPr>
          </a:p>
          <a:p>
            <a:endParaRPr lang="sr-Latn-RS" sz="2000" dirty="0"/>
          </a:p>
        </p:txBody>
      </p:sp>
      <p:sp>
        <p:nvSpPr>
          <p:cNvPr id="6" name="TextBox 5">
            <a:extLst>
              <a:ext uri="{FF2B5EF4-FFF2-40B4-BE49-F238E27FC236}">
                <a16:creationId xmlns:a16="http://schemas.microsoft.com/office/drawing/2014/main" id="{004EA8E2-4DC1-4329-B1BB-AE8418A16E30}"/>
              </a:ext>
            </a:extLst>
          </p:cNvPr>
          <p:cNvSpPr txBox="1"/>
          <p:nvPr/>
        </p:nvSpPr>
        <p:spPr>
          <a:xfrm>
            <a:off x="934183" y="467095"/>
            <a:ext cx="4589794" cy="646331"/>
          </a:xfrm>
          <a:prstGeom prst="rect">
            <a:avLst/>
          </a:prstGeom>
          <a:noFill/>
        </p:spPr>
        <p:txBody>
          <a:bodyPr wrap="square">
            <a:spAutoFit/>
          </a:bodyPr>
          <a:lstStyle/>
          <a:p>
            <a:r>
              <a:rPr lang="bs-Latn-BA" sz="1800">
                <a:solidFill>
                  <a:schemeClr val="bg1"/>
                </a:solidFill>
                <a:latin typeface="Monotype Corsiva" panose="03010101010201010101" pitchFamily="66" charset="0"/>
              </a:rPr>
              <a:t>Odjeljenje Va</a:t>
            </a:r>
            <a:r>
              <a:rPr lang="bs" sz="1800">
                <a:solidFill>
                  <a:schemeClr val="bg1"/>
                </a:solidFill>
                <a:latin typeface="Monotype Corsiva" panose="03010101010201010101" pitchFamily="66" charset="0"/>
              </a:rPr>
              <a:t>s</a:t>
            </a:r>
            <a:r>
              <a:rPr lang="bs-Latn-BA" sz="1800">
                <a:solidFill>
                  <a:schemeClr val="bg1"/>
                </a:solidFill>
                <a:latin typeface="Monotype Corsiva" panose="03010101010201010101" pitchFamily="66" charset="0"/>
              </a:rPr>
              <a:t>pitno – popravnog doma pri </a:t>
            </a:r>
            <a:br>
              <a:rPr lang="bs" sz="1800">
                <a:solidFill>
                  <a:schemeClr val="bg1"/>
                </a:solidFill>
                <a:latin typeface="Monotype Corsiva" panose="03010101010201010101" pitchFamily="66" charset="0"/>
              </a:rPr>
            </a:br>
            <a:r>
              <a:rPr lang="bs-Latn-BA" sz="1800">
                <a:solidFill>
                  <a:schemeClr val="bg1"/>
                </a:solidFill>
                <a:latin typeface="Monotype Corsiva" panose="03010101010201010101" pitchFamily="66" charset="0"/>
              </a:rPr>
              <a:t>Kazneno – popravnom zavodu Banja Luka</a:t>
            </a:r>
            <a:endParaRPr lang="sr-Latn-RS" dirty="0"/>
          </a:p>
        </p:txBody>
      </p:sp>
      <p:pic>
        <p:nvPicPr>
          <p:cNvPr id="8" name="Picture 3" descr="kpz tujnice foto v tripic (13)_353455646.jpg">
            <a:extLst>
              <a:ext uri="{FF2B5EF4-FFF2-40B4-BE49-F238E27FC236}">
                <a16:creationId xmlns:a16="http://schemas.microsoft.com/office/drawing/2014/main" id="{23BB458F-4CE1-4791-85E5-40C254AF5340}"/>
              </a:ext>
            </a:extLst>
          </p:cNvPr>
          <p:cNvPicPr>
            <a:picLocks noChangeAspect="1"/>
          </p:cNvPicPr>
          <p:nvPr/>
        </p:nvPicPr>
        <p:blipFill>
          <a:blip r:embed="rId2" cstate="print"/>
          <a:stretch>
            <a:fillRect/>
          </a:stretch>
        </p:blipFill>
        <p:spPr>
          <a:xfrm>
            <a:off x="2911283" y="2470220"/>
            <a:ext cx="5434728" cy="2585356"/>
          </a:xfrm>
          <a:prstGeom prst="rect">
            <a:avLst/>
          </a:prstGeom>
          <a:ln>
            <a:noFill/>
          </a:ln>
          <a:effectLst>
            <a:outerShdw blurRad="50800" dist="38100" dir="2700000" algn="tl" rotWithShape="0">
              <a:prstClr val="black">
                <a:alpha val="40000"/>
              </a:prstClr>
            </a:outerShdw>
            <a:softEdge rad="112500"/>
          </a:effectLst>
        </p:spPr>
      </p:pic>
    </p:spTree>
    <p:extLst>
      <p:ext uri="{BB962C8B-B14F-4D97-AF65-F5344CB8AC3E}">
        <p14:creationId xmlns:p14="http://schemas.microsoft.com/office/powerpoint/2010/main" val="102011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477" y="879232"/>
            <a:ext cx="7471609" cy="1985211"/>
          </a:xfrm>
        </p:spPr>
        <p:txBody>
          <a:bodyPr>
            <a:normAutofit/>
          </a:bodyPr>
          <a:lstStyle/>
          <a:p>
            <a:pPr marL="0" indent="0" algn="ctr">
              <a:buNone/>
            </a:pPr>
            <a:r>
              <a:rPr lang="bs" sz="3200" dirty="0"/>
              <a:t>    Hvala na pažnji!</a:t>
            </a:r>
          </a:p>
          <a:p>
            <a:pPr marL="0" indent="0" algn="ctr">
              <a:buNone/>
            </a:pPr>
            <a:endParaRPr lang="en-US" sz="3200" dirty="0"/>
          </a:p>
        </p:txBody>
      </p:sp>
      <p:sp>
        <p:nvSpPr>
          <p:cNvPr id="2" name="Nasmiješeno lice 1">
            <a:extLst>
              <a:ext uri="{FF2B5EF4-FFF2-40B4-BE49-F238E27FC236}">
                <a16:creationId xmlns:a16="http://schemas.microsoft.com/office/drawing/2014/main" id="{C3B09C47-8CCA-4EC8-88FD-0EC3EBADDF2E}"/>
              </a:ext>
            </a:extLst>
          </p:cNvPr>
          <p:cNvSpPr/>
          <p:nvPr/>
        </p:nvSpPr>
        <p:spPr>
          <a:xfrm>
            <a:off x="3140110" y="1871837"/>
            <a:ext cx="2311749" cy="1985210"/>
          </a:xfrm>
          <a:prstGeom prst="smileyFace">
            <a:avLst>
              <a:gd name="adj" fmla="val 4653"/>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2863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jla Hibic\Desktop\labourchildrights-720x321 konv.jpg"/>
          <p:cNvPicPr>
            <a:picLocks noChangeAspect="1" noChangeArrowheads="1"/>
          </p:cNvPicPr>
          <p:nvPr/>
        </p:nvPicPr>
        <p:blipFill>
          <a:blip r:embed="rId2" cstate="print"/>
          <a:srcRect/>
          <a:stretch>
            <a:fillRect/>
          </a:stretch>
        </p:blipFill>
        <p:spPr bwMode="auto">
          <a:xfrm>
            <a:off x="1555595" y="4124011"/>
            <a:ext cx="6032809" cy="1019489"/>
          </a:xfrm>
          <a:prstGeom prst="rect">
            <a:avLst/>
          </a:prstGeom>
          <a:noFill/>
        </p:spPr>
      </p:pic>
      <p:sp>
        <p:nvSpPr>
          <p:cNvPr id="2" name="Title 1"/>
          <p:cNvSpPr>
            <a:spLocks noGrp="1"/>
          </p:cNvSpPr>
          <p:nvPr>
            <p:ph type="title"/>
          </p:nvPr>
        </p:nvSpPr>
        <p:spPr>
          <a:xfrm>
            <a:off x="-1117730" y="400959"/>
            <a:ext cx="8259098" cy="763526"/>
          </a:xfrm>
        </p:spPr>
        <p:txBody>
          <a:bodyPr>
            <a:normAutofit/>
          </a:bodyPr>
          <a:lstStyle/>
          <a:p>
            <a:pPr algn="ctr"/>
            <a:r>
              <a:rPr lang="en-US" sz="2000" b="1" i="1" dirty="0">
                <a:latin typeface="Monotype Corsiva" pitchFamily="66" charset="0"/>
                <a:cs typeface="Times New Roman" pitchFamily="18" charset="0"/>
              </a:rPr>
              <a:t>KONVENCIJA UJEDINJENIH NACIJA </a:t>
            </a:r>
            <a:br>
              <a:rPr lang="bs" sz="2000" b="1" i="1" dirty="0">
                <a:latin typeface="Monotype Corsiva" pitchFamily="66" charset="0"/>
                <a:cs typeface="Times New Roman" pitchFamily="18" charset="0"/>
              </a:rPr>
            </a:br>
            <a:r>
              <a:rPr lang="en-US" sz="2000" b="1" i="1" dirty="0">
                <a:latin typeface="Monotype Corsiva" pitchFamily="66" charset="0"/>
                <a:cs typeface="Times New Roman" pitchFamily="18" charset="0"/>
              </a:rPr>
              <a:t>O PRAVIMA DJETE</a:t>
            </a:r>
            <a:r>
              <a:rPr lang="bs" sz="2000" b="1" i="1" dirty="0">
                <a:latin typeface="Monotype Corsiva" pitchFamily="66" charset="0"/>
                <a:cs typeface="Times New Roman" pitchFamily="18" charset="0"/>
              </a:rPr>
              <a:t>T</a:t>
            </a:r>
            <a:r>
              <a:rPr lang="en-US" sz="2000" b="1" i="1" dirty="0">
                <a:latin typeface="Monotype Corsiva" pitchFamily="66" charset="0"/>
                <a:cs typeface="Times New Roman" pitchFamily="18" charset="0"/>
              </a:rPr>
              <a:t>A</a:t>
            </a:r>
          </a:p>
        </p:txBody>
      </p:sp>
      <p:graphicFrame>
        <p:nvGraphicFramePr>
          <p:cNvPr id="10" name="Dijagram 10">
            <a:extLst>
              <a:ext uri="{FF2B5EF4-FFF2-40B4-BE49-F238E27FC236}">
                <a16:creationId xmlns:a16="http://schemas.microsoft.com/office/drawing/2014/main" id="{27CFE32F-6FAE-49C6-BF26-63EC87D244D8}"/>
              </a:ext>
            </a:extLst>
          </p:cNvPr>
          <p:cNvGraphicFramePr>
            <a:graphicFrameLocks noGrp="1"/>
          </p:cNvGraphicFramePr>
          <p:nvPr>
            <p:ph idx="1"/>
            <p:extLst>
              <p:ext uri="{D42A27DB-BD31-4B8C-83A1-F6EECF244321}">
                <p14:modId xmlns:p14="http://schemas.microsoft.com/office/powerpoint/2010/main" val="970222497"/>
              </p:ext>
            </p:extLst>
          </p:nvPr>
        </p:nvGraphicFramePr>
        <p:xfrm>
          <a:off x="586154" y="2874060"/>
          <a:ext cx="7589052" cy="1418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9DE41202-6E55-4FB5-81B1-933AF2D55676}"/>
              </a:ext>
            </a:extLst>
          </p:cNvPr>
          <p:cNvSpPr txBox="1"/>
          <p:nvPr/>
        </p:nvSpPr>
        <p:spPr>
          <a:xfrm>
            <a:off x="110016" y="1360791"/>
            <a:ext cx="8786961" cy="1440000"/>
          </a:xfrm>
          <a:prstGeom prst="rect">
            <a:avLst/>
          </a:prstGeom>
          <a:noFill/>
          <a:ln>
            <a:solidFill>
              <a:schemeClr val="accent6">
                <a:lumMod val="75000"/>
              </a:schemeClr>
            </a:solidFill>
          </a:ln>
        </p:spPr>
        <p:txBody>
          <a:bodyPr wrap="square">
            <a:spAutoFit/>
          </a:bodyPr>
          <a:lstStyle/>
          <a:p>
            <a:pPr marL="285750" indent="-285750">
              <a:buFont typeface="Arial" panose="020B0604020202020204" pitchFamily="34" charset="0"/>
              <a:buChar char="•"/>
            </a:pPr>
            <a:r>
              <a:rPr lang="bs-Latn-BA" sz="1400" dirty="0">
                <a:solidFill>
                  <a:schemeClr val="tx2">
                    <a:lumMod val="50000"/>
                  </a:schemeClr>
                </a:solidFill>
                <a:cs typeface="Times New Roman" pitchFamily="18" charset="0"/>
              </a:rPr>
              <a:t>Konvencija UN o pravima djeteta predstavlja </a:t>
            </a:r>
            <a:r>
              <a:rPr lang="bs-Latn-BA" sz="1400" b="1" dirty="0">
                <a:solidFill>
                  <a:schemeClr val="tx2">
                    <a:lumMod val="50000"/>
                  </a:schemeClr>
                </a:solidFill>
                <a:cs typeface="Times New Roman" pitchFamily="18" charset="0"/>
              </a:rPr>
              <a:t>najviši autoritet u oblasti međunarodnog prava djeteta</a:t>
            </a:r>
            <a:r>
              <a:rPr lang="bs-Latn-BA" sz="1400" dirty="0">
                <a:solidFill>
                  <a:schemeClr val="tx2">
                    <a:lumMod val="50000"/>
                  </a:schemeClr>
                </a:solidFill>
                <a:cs typeface="Times New Roman" pitchFamily="18" charset="0"/>
              </a:rPr>
              <a:t>.</a:t>
            </a:r>
          </a:p>
          <a:p>
            <a:pPr marL="285750" indent="-285750">
              <a:buFont typeface="Arial" panose="020B0604020202020204" pitchFamily="34" charset="0"/>
              <a:buChar char="•"/>
            </a:pPr>
            <a:r>
              <a:rPr lang="bs-Latn-BA" sz="1400" dirty="0">
                <a:solidFill>
                  <a:schemeClr val="tx2">
                    <a:lumMod val="50000"/>
                  </a:schemeClr>
                </a:solidFill>
                <a:cs typeface="Times New Roman" pitchFamily="18" charset="0"/>
              </a:rPr>
              <a:t>Države koje su potpisnice Konvencije, dužne su prema članu 37.</a:t>
            </a:r>
            <a:r>
              <a:rPr lang="en-US" sz="1400" dirty="0">
                <a:solidFill>
                  <a:schemeClr val="tx2">
                    <a:lumMod val="50000"/>
                  </a:schemeClr>
                </a:solidFill>
                <a:cs typeface="Times New Roman" pitchFamily="18" charset="0"/>
              </a:rPr>
              <a:t> </a:t>
            </a:r>
            <a:r>
              <a:rPr lang="bs-Latn-BA" sz="1400" dirty="0" err="1">
                <a:solidFill>
                  <a:schemeClr val="tx2">
                    <a:lumMod val="50000"/>
                  </a:schemeClr>
                </a:solidFill>
                <a:cs typeface="Times New Roman" pitchFamily="18" charset="0"/>
              </a:rPr>
              <a:t>obezbijediti</a:t>
            </a:r>
            <a:r>
              <a:rPr lang="bs-Latn-BA" sz="1400" dirty="0">
                <a:solidFill>
                  <a:schemeClr val="tx2">
                    <a:lumMod val="50000"/>
                  </a:schemeClr>
                </a:solidFill>
                <a:cs typeface="Times New Roman" pitchFamily="18" charset="0"/>
              </a:rPr>
              <a:t> </a:t>
            </a:r>
            <a:r>
              <a:rPr lang="en-US" sz="1400" dirty="0">
                <a:solidFill>
                  <a:schemeClr val="tx2">
                    <a:lumMod val="50000"/>
                  </a:schemeClr>
                </a:solidFill>
                <a:cs typeface="Times New Roman" pitchFamily="18" charset="0"/>
              </a:rPr>
              <a:t>poseban tretman </a:t>
            </a:r>
            <a:r>
              <a:rPr lang="bs" sz="1400" dirty="0">
                <a:solidFill>
                  <a:schemeClr val="tx2">
                    <a:lumMod val="50000"/>
                  </a:schemeClr>
                </a:solidFill>
                <a:cs typeface="Times New Roman" pitchFamily="18" charset="0"/>
              </a:rPr>
              <a:t>i</a:t>
            </a:r>
            <a:r>
              <a:rPr lang="en-US" sz="1400" dirty="0">
                <a:solidFill>
                  <a:schemeClr val="tx2">
                    <a:lumMod val="50000"/>
                  </a:schemeClr>
                </a:solidFill>
                <a:cs typeface="Times New Roman" pitchFamily="18" charset="0"/>
              </a:rPr>
              <a:t> uslove prema moljetnicima koji su u sukobu sa zakonom, u smislu humanog tretmana prema njima, zabran</a:t>
            </a:r>
            <a:r>
              <a:rPr lang="bs" sz="1400" dirty="0">
                <a:solidFill>
                  <a:schemeClr val="tx2">
                    <a:lumMod val="50000"/>
                  </a:schemeClr>
                </a:solidFill>
                <a:cs typeface="Times New Roman" pitchFamily="18" charset="0"/>
              </a:rPr>
              <a:t>u</a:t>
            </a:r>
            <a:r>
              <a:rPr lang="en-US" sz="1400" dirty="0">
                <a:solidFill>
                  <a:schemeClr val="tx2">
                    <a:lumMod val="50000"/>
                  </a:schemeClr>
                </a:solidFill>
                <a:cs typeface="Times New Roman" pitchFamily="18" charset="0"/>
              </a:rPr>
              <a:t> mu</a:t>
            </a:r>
            <a:r>
              <a:rPr lang="bs-Latn-BA" sz="1400" dirty="0" err="1">
                <a:solidFill>
                  <a:schemeClr val="tx2">
                    <a:lumMod val="50000"/>
                  </a:schemeClr>
                </a:solidFill>
                <a:cs typeface="Times New Roman" pitchFamily="18" charset="0"/>
              </a:rPr>
              <a:t>čenja</a:t>
            </a:r>
            <a:r>
              <a:rPr lang="bs-Latn-BA" sz="1400" dirty="0">
                <a:solidFill>
                  <a:schemeClr val="tx2">
                    <a:lumMod val="50000"/>
                  </a:schemeClr>
                </a:solidFill>
                <a:cs typeface="Times New Roman" pitchFamily="18" charset="0"/>
              </a:rPr>
              <a:t>,  zabranu primjene smrtne kazne i doživotne robije, da se svako dijete kojem je oduzeta sloboda drži odvojeno od ostalih, te primjenu svih pogodnosti koje će značajno utjecati na oporavak maloljetnika.</a:t>
            </a:r>
            <a:endParaRPr lang="bs" sz="1400" dirty="0">
              <a:solidFill>
                <a:schemeClr val="tx2">
                  <a:lumMod val="50000"/>
                </a:schemeClr>
              </a:solidFill>
              <a:cs typeface="Times New Roman" pitchFamily="18" charset="0"/>
            </a:endParaRPr>
          </a:p>
          <a:p>
            <a:pPr marL="285750" indent="-285750">
              <a:buFont typeface="Arial" panose="020B0604020202020204" pitchFamily="34" charset="0"/>
              <a:buChar char="•"/>
            </a:pPr>
            <a:r>
              <a:rPr lang="bs" sz="1400" dirty="0">
                <a:solidFill>
                  <a:schemeClr val="tx2">
                    <a:lumMod val="50000"/>
                  </a:schemeClr>
                </a:solidFill>
                <a:cs typeface="Times New Roman" pitchFamily="18" charset="0"/>
              </a:rPr>
              <a:t>Pod okriljem Ujedinjenih nacija doneseni su i dokumenti:</a:t>
            </a:r>
            <a:endParaRPr lang="bs-Latn-BA" sz="1400" dirty="0">
              <a:solidFill>
                <a:schemeClr val="tx2">
                  <a:lumMod val="50000"/>
                </a:schemeClr>
              </a:solidFill>
              <a:cs typeface="Times New Roman" pitchFamily="18" charset="0"/>
            </a:endParaRPr>
          </a:p>
          <a:p>
            <a:pPr marL="0" indent="0">
              <a:buNone/>
            </a:pPr>
            <a:endParaRPr lang="en-US" sz="1400" dirty="0">
              <a:cs typeface="Times New Roman" pitchFamily="18" charset="0"/>
            </a:endParaRPr>
          </a:p>
        </p:txBody>
      </p:sp>
      <p:sp>
        <p:nvSpPr>
          <p:cNvPr id="13" name="TextBox 12">
            <a:extLst>
              <a:ext uri="{FF2B5EF4-FFF2-40B4-BE49-F238E27FC236}">
                <a16:creationId xmlns:a16="http://schemas.microsoft.com/office/drawing/2014/main" id="{A23894EC-9807-4833-9EA4-BC314DCED800}"/>
              </a:ext>
            </a:extLst>
          </p:cNvPr>
          <p:cNvSpPr txBox="1"/>
          <p:nvPr/>
        </p:nvSpPr>
        <p:spPr>
          <a:xfrm>
            <a:off x="596621" y="3056065"/>
            <a:ext cx="382640" cy="261610"/>
          </a:xfrm>
          <a:prstGeom prst="rect">
            <a:avLst/>
          </a:prstGeom>
          <a:noFill/>
        </p:spPr>
        <p:txBody>
          <a:bodyPr wrap="square" rtlCol="0">
            <a:spAutoFit/>
          </a:bodyPr>
          <a:lstStyle/>
          <a:p>
            <a:pPr algn="l"/>
            <a:r>
              <a:rPr lang="bs" sz="1100" dirty="0"/>
              <a:t>  1</a:t>
            </a:r>
            <a:endParaRPr lang="sr-Latn-RS" sz="1100" dirty="0"/>
          </a:p>
        </p:txBody>
      </p:sp>
      <p:sp>
        <p:nvSpPr>
          <p:cNvPr id="15" name="TextBox 14">
            <a:extLst>
              <a:ext uri="{FF2B5EF4-FFF2-40B4-BE49-F238E27FC236}">
                <a16:creationId xmlns:a16="http://schemas.microsoft.com/office/drawing/2014/main" id="{A4AD6E25-5B94-4CB0-AE56-6FD627FACD31}"/>
              </a:ext>
            </a:extLst>
          </p:cNvPr>
          <p:cNvSpPr txBox="1"/>
          <p:nvPr/>
        </p:nvSpPr>
        <p:spPr>
          <a:xfrm>
            <a:off x="675752" y="3446970"/>
            <a:ext cx="382640" cy="261610"/>
          </a:xfrm>
          <a:prstGeom prst="rect">
            <a:avLst/>
          </a:prstGeom>
          <a:noFill/>
        </p:spPr>
        <p:txBody>
          <a:bodyPr wrap="square" rtlCol="0">
            <a:spAutoFit/>
          </a:bodyPr>
          <a:lstStyle/>
          <a:p>
            <a:pPr algn="l"/>
            <a:r>
              <a:rPr lang="bs" sz="1100" dirty="0"/>
              <a:t>   2</a:t>
            </a:r>
            <a:endParaRPr lang="sr-Latn-RS" sz="1100" dirty="0"/>
          </a:p>
        </p:txBody>
      </p:sp>
      <p:sp>
        <p:nvSpPr>
          <p:cNvPr id="17" name="TextBox 16">
            <a:extLst>
              <a:ext uri="{FF2B5EF4-FFF2-40B4-BE49-F238E27FC236}">
                <a16:creationId xmlns:a16="http://schemas.microsoft.com/office/drawing/2014/main" id="{216EDA7C-B548-40E3-936D-C6A2666EC8E5}"/>
              </a:ext>
            </a:extLst>
          </p:cNvPr>
          <p:cNvSpPr txBox="1"/>
          <p:nvPr/>
        </p:nvSpPr>
        <p:spPr>
          <a:xfrm>
            <a:off x="607088" y="3869743"/>
            <a:ext cx="382640" cy="261610"/>
          </a:xfrm>
          <a:prstGeom prst="rect">
            <a:avLst/>
          </a:prstGeom>
          <a:noFill/>
        </p:spPr>
        <p:txBody>
          <a:bodyPr wrap="square" rtlCol="0">
            <a:spAutoFit/>
          </a:bodyPr>
          <a:lstStyle/>
          <a:p>
            <a:pPr algn="l"/>
            <a:r>
              <a:rPr lang="bs" sz="1100" dirty="0"/>
              <a:t>  3</a:t>
            </a:r>
            <a:endParaRPr lang="sr-Latn-RS" sz="1100" dirty="0"/>
          </a:p>
        </p:txBody>
      </p:sp>
    </p:spTree>
    <p:extLst>
      <p:ext uri="{BB962C8B-B14F-4D97-AF65-F5344CB8AC3E}">
        <p14:creationId xmlns:p14="http://schemas.microsoft.com/office/powerpoint/2010/main" val="404384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2237DC-06FF-41E3-872A-40894CBDAAE1}"/>
              </a:ext>
            </a:extLst>
          </p:cNvPr>
          <p:cNvSpPr>
            <a:spLocks noGrp="1"/>
          </p:cNvSpPr>
          <p:nvPr>
            <p:ph type="title"/>
          </p:nvPr>
        </p:nvSpPr>
        <p:spPr>
          <a:xfrm>
            <a:off x="0" y="365024"/>
            <a:ext cx="8259098" cy="763526"/>
          </a:xfrm>
        </p:spPr>
        <p:txBody>
          <a:bodyPr>
            <a:normAutofit/>
          </a:bodyPr>
          <a:lstStyle/>
          <a:p>
            <a:r>
              <a:rPr lang="bs" sz="2800" dirty="0">
                <a:latin typeface="Monotype Corsiva" panose="03010101010201010101" pitchFamily="66" charset="0"/>
              </a:rPr>
              <a:t>Maloljetnički zatvor u zakonodavstvu RS</a:t>
            </a:r>
            <a:endParaRPr lang="sr-Latn-RS" sz="2800" dirty="0">
              <a:latin typeface="Monotype Corsiva" panose="03010101010201010101" pitchFamily="66" charset="0"/>
            </a:endParaRPr>
          </a:p>
        </p:txBody>
      </p:sp>
      <p:sp>
        <p:nvSpPr>
          <p:cNvPr id="3" name="Rezervirano mjesto sadržaja 2">
            <a:extLst>
              <a:ext uri="{FF2B5EF4-FFF2-40B4-BE49-F238E27FC236}">
                <a16:creationId xmlns:a16="http://schemas.microsoft.com/office/drawing/2014/main" id="{DBC1AED8-459D-4817-85CC-C4043CA1FD87}"/>
              </a:ext>
            </a:extLst>
          </p:cNvPr>
          <p:cNvSpPr>
            <a:spLocks noGrp="1"/>
          </p:cNvSpPr>
          <p:nvPr>
            <p:ph idx="1"/>
          </p:nvPr>
        </p:nvSpPr>
        <p:spPr/>
        <p:txBody>
          <a:bodyPr>
            <a:noAutofit/>
          </a:bodyPr>
          <a:lstStyle/>
          <a:p>
            <a:pPr marL="0" indent="0" algn="ctr">
              <a:buNone/>
            </a:pPr>
            <a:r>
              <a:rPr lang="bs" sz="1200" b="1" i="0" dirty="0">
                <a:solidFill>
                  <a:srgbClr val="723605"/>
                </a:solidFill>
                <a:effectLst/>
              </a:rPr>
              <a:t>ZAKON O ZAŠTITI I POSTUPANJU SA DJECOM I MALOLJETNICIMA U KRIVIČNOM POSTUPKU RS</a:t>
            </a:r>
          </a:p>
          <a:p>
            <a:pPr marL="0" indent="0" algn="ctr">
              <a:buNone/>
            </a:pPr>
            <a:endParaRPr lang="bs" sz="1200" b="1" i="0" dirty="0">
              <a:solidFill>
                <a:srgbClr val="1D2631"/>
              </a:solidFill>
              <a:effectLst/>
            </a:endParaRPr>
          </a:p>
          <a:p>
            <a:pPr marL="0" indent="0" algn="ctr">
              <a:buNone/>
            </a:pPr>
            <a:r>
              <a:rPr lang="bs-Latn-BA" sz="1200" b="1" i="0" dirty="0" err="1">
                <a:solidFill>
                  <a:srgbClr val="1D2631"/>
                </a:solidFill>
                <a:effectLst/>
              </a:rPr>
              <a:t>Kažnjavanje</a:t>
            </a:r>
            <a:r>
              <a:rPr lang="bs-Latn-BA" sz="1200" b="1" i="0" dirty="0">
                <a:solidFill>
                  <a:srgbClr val="1D2631"/>
                </a:solidFill>
                <a:effectLst/>
              </a:rPr>
              <a:t> starijih maloljetnika</a:t>
            </a:r>
          </a:p>
          <a:p>
            <a:pPr marL="0" indent="0" algn="ctr">
              <a:buNone/>
            </a:pPr>
            <a:r>
              <a:rPr lang="bs-Latn-BA" sz="1200" b="1" i="0" dirty="0">
                <a:solidFill>
                  <a:schemeClr val="tx2">
                    <a:lumMod val="50000"/>
                  </a:schemeClr>
                </a:solidFill>
                <a:effectLst/>
              </a:rPr>
              <a:t>Član 50</a:t>
            </a:r>
          </a:p>
          <a:p>
            <a:pPr marL="0" indent="0">
              <a:buNone/>
            </a:pPr>
            <a:r>
              <a:rPr lang="bs-Latn-BA" sz="1200" b="0" i="0" dirty="0">
                <a:solidFill>
                  <a:schemeClr val="tx2">
                    <a:lumMod val="50000"/>
                  </a:schemeClr>
                </a:solidFill>
                <a:effectLst/>
              </a:rPr>
              <a:t>Kaznom maloljetničkog zatvora može se kazniti samo stariji </a:t>
            </a:r>
            <a:r>
              <a:rPr lang="bs" sz="1200" b="0" i="0" dirty="0">
                <a:solidFill>
                  <a:schemeClr val="tx2">
                    <a:lumMod val="50000"/>
                  </a:schemeClr>
                </a:solidFill>
                <a:effectLst/>
              </a:rPr>
              <a:t>ma</a:t>
            </a:r>
            <a:r>
              <a:rPr lang="bs-Latn-BA" sz="1200" b="0" i="0" dirty="0" err="1">
                <a:solidFill>
                  <a:schemeClr val="tx2">
                    <a:lumMod val="50000"/>
                  </a:schemeClr>
                </a:solidFill>
                <a:effectLst/>
              </a:rPr>
              <a:t>loljetnik</a:t>
            </a:r>
            <a:r>
              <a:rPr lang="bs-Latn-BA" sz="1200" b="0" i="0" dirty="0">
                <a:solidFill>
                  <a:schemeClr val="tx2">
                    <a:lumMod val="50000"/>
                  </a:schemeClr>
                </a:solidFill>
                <a:effectLst/>
              </a:rPr>
              <a:t> koji je učinio krivično djelo s propisanom kaznom zatvora višom od pet godina, ako zbog visokog stepena njegove krivice i teških posljedica krivičnog djela ne bi bilo opravdano izreći vaspitnu mjeru.</a:t>
            </a:r>
          </a:p>
          <a:p>
            <a:pPr marL="0" indent="0">
              <a:buNone/>
            </a:pPr>
            <a:endParaRPr lang="bs" sz="1200" b="1" i="0" dirty="0">
              <a:solidFill>
                <a:srgbClr val="666666"/>
              </a:solidFill>
              <a:effectLst/>
            </a:endParaRPr>
          </a:p>
          <a:p>
            <a:pPr marL="0" indent="0" algn="ctr">
              <a:buNone/>
            </a:pPr>
            <a:r>
              <a:rPr lang="bs-Latn-BA" sz="1200" b="1" i="0" dirty="0">
                <a:solidFill>
                  <a:srgbClr val="1D2631"/>
                </a:solidFill>
                <a:effectLst/>
              </a:rPr>
              <a:t>Odmjeravanje kazne maloljetničkog zatvora</a:t>
            </a:r>
          </a:p>
          <a:p>
            <a:pPr marL="0" indent="0" algn="ctr">
              <a:buNone/>
            </a:pPr>
            <a:r>
              <a:rPr lang="bs-Latn-BA" sz="1200" b="1" i="0" dirty="0">
                <a:solidFill>
                  <a:srgbClr val="1D2631"/>
                </a:solidFill>
                <a:effectLst/>
              </a:rPr>
              <a:t>Član 51</a:t>
            </a:r>
          </a:p>
          <a:p>
            <a:pPr marL="0" indent="0">
              <a:buNone/>
            </a:pPr>
            <a:r>
              <a:rPr lang="bs-Latn-BA" sz="1200" b="0" i="0" dirty="0">
                <a:solidFill>
                  <a:schemeClr val="tx2">
                    <a:lumMod val="50000"/>
                  </a:schemeClr>
                </a:solidFill>
                <a:effectLst/>
              </a:rPr>
              <a:t>(1) Kazna maloljetničkog zatvora koja se izriče maloljetnom učiniocu krivičnog djela ne može biti duža od pet godina, a izriče se na pune godine ili na mjesece. Za krivično djelo za koje je propisana kazna dugotrajnog zatvora ili za sticaj najmanje dva krivična djela za koja je propisana kazna zatvora teža od 10 godina, maloljetnički zatvor može trajati do 10 godina.</a:t>
            </a:r>
          </a:p>
          <a:p>
            <a:pPr marL="0" indent="0">
              <a:buNone/>
            </a:pPr>
            <a:r>
              <a:rPr lang="bs-Latn-BA" sz="1200" b="0" i="0" dirty="0">
                <a:solidFill>
                  <a:schemeClr val="tx2">
                    <a:lumMod val="50000"/>
                  </a:schemeClr>
                </a:solidFill>
                <a:effectLst/>
              </a:rPr>
              <a:t>(2) Pri odmjeravanju kazne starijem maloljetniku za krivično djelo, sud ne može izreći kaznu maloljetničkog zatvora u trajanju dužem od kazne zatvora propisane za to krivično djelo, a nije vezan za najmanju propisanu mjeru te kazne.</a:t>
            </a:r>
          </a:p>
          <a:p>
            <a:pPr marL="0" indent="0">
              <a:buNone/>
            </a:pPr>
            <a:r>
              <a:rPr lang="bs-Latn-BA" sz="1200" b="0" i="0" dirty="0">
                <a:solidFill>
                  <a:schemeClr val="tx2">
                    <a:lumMod val="50000"/>
                  </a:schemeClr>
                </a:solidFill>
                <a:effectLst/>
              </a:rPr>
              <a:t>(3) Pri odmjeravanju kazne maloljetničkog zatvora starijem maloljetniku sud uzima u obzir sve okolnosti koje utiču da kazna bude manja ili veća u skladu sa članom 37. st. 1. i 4. Krivičnog zakona, imajući posebno u vidu stepen zrelosti maloljetnika i vrijeme potrebno za njegovo vaspitanje i stručno osposobljavanje.</a:t>
            </a:r>
          </a:p>
          <a:p>
            <a:pPr marL="0" indent="0">
              <a:buNone/>
            </a:pPr>
            <a:endParaRPr lang="sr-Latn-RS" sz="1200" dirty="0"/>
          </a:p>
        </p:txBody>
      </p:sp>
    </p:spTree>
    <p:extLst>
      <p:ext uri="{BB962C8B-B14F-4D97-AF65-F5344CB8AC3E}">
        <p14:creationId xmlns:p14="http://schemas.microsoft.com/office/powerpoint/2010/main" val="260435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avougaonik: zaobljeni uglovi 12">
            <a:extLst>
              <a:ext uri="{FF2B5EF4-FFF2-40B4-BE49-F238E27FC236}">
                <a16:creationId xmlns:a16="http://schemas.microsoft.com/office/drawing/2014/main" id="{B460FAE5-F9FB-41BB-A3B3-D4ABAA0A57CB}"/>
              </a:ext>
            </a:extLst>
          </p:cNvPr>
          <p:cNvSpPr/>
          <p:nvPr/>
        </p:nvSpPr>
        <p:spPr>
          <a:xfrm>
            <a:off x="3791862" y="1474559"/>
            <a:ext cx="4741457" cy="47059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sr-Latn-RS"/>
          </a:p>
        </p:txBody>
      </p:sp>
      <p:sp>
        <p:nvSpPr>
          <p:cNvPr id="11" name="Pravougaonik: zaobljeni uglovi 10">
            <a:extLst>
              <a:ext uri="{FF2B5EF4-FFF2-40B4-BE49-F238E27FC236}">
                <a16:creationId xmlns:a16="http://schemas.microsoft.com/office/drawing/2014/main" id="{811FCCE3-B725-4CC0-B595-AD935693BD85}"/>
              </a:ext>
            </a:extLst>
          </p:cNvPr>
          <p:cNvSpPr/>
          <p:nvPr/>
        </p:nvSpPr>
        <p:spPr>
          <a:xfrm>
            <a:off x="3455741" y="2769956"/>
            <a:ext cx="5413698" cy="999731"/>
          </a:xfrm>
          <a:prstGeom prst="roundRect">
            <a:avLst/>
          </a:prstGeom>
          <a:solidFill>
            <a:srgbClr val="FABD8B"/>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r-Latn-RS"/>
          </a:p>
        </p:txBody>
      </p:sp>
      <p:sp>
        <p:nvSpPr>
          <p:cNvPr id="2" name="Naslov 1">
            <a:extLst>
              <a:ext uri="{FF2B5EF4-FFF2-40B4-BE49-F238E27FC236}">
                <a16:creationId xmlns:a16="http://schemas.microsoft.com/office/drawing/2014/main" id="{43BC8394-999F-47E5-9DD9-E1E3B6247965}"/>
              </a:ext>
            </a:extLst>
          </p:cNvPr>
          <p:cNvSpPr>
            <a:spLocks noGrp="1"/>
          </p:cNvSpPr>
          <p:nvPr>
            <p:ph type="title"/>
          </p:nvPr>
        </p:nvSpPr>
        <p:spPr>
          <a:xfrm>
            <a:off x="126352" y="365024"/>
            <a:ext cx="8259098" cy="763526"/>
          </a:xfrm>
        </p:spPr>
        <p:txBody>
          <a:bodyPr>
            <a:normAutofit/>
          </a:bodyPr>
          <a:lstStyle/>
          <a:p>
            <a:r>
              <a:rPr lang="bs" sz="2800" b="1" dirty="0">
                <a:latin typeface="Monotype Corsiva" panose="03010101010201010101" pitchFamily="66" charset="0"/>
              </a:rPr>
              <a:t>Maloljetnički zatvor Istočno Sarajevo</a:t>
            </a:r>
            <a:endParaRPr lang="sr-Latn-RS" sz="2800" b="1" dirty="0">
              <a:latin typeface="Monotype Corsiva" panose="03010101010201010101" pitchFamily="66" charset="0"/>
            </a:endParaRPr>
          </a:p>
        </p:txBody>
      </p:sp>
      <p:pic>
        <p:nvPicPr>
          <p:cNvPr id="8" name="Slika 8">
            <a:extLst>
              <a:ext uri="{FF2B5EF4-FFF2-40B4-BE49-F238E27FC236}">
                <a16:creationId xmlns:a16="http://schemas.microsoft.com/office/drawing/2014/main" id="{69A501FA-7344-4316-AFDE-07336B40B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3" y="1368325"/>
            <a:ext cx="3437757" cy="2496782"/>
          </a:xfrm>
          <a:prstGeom prst="ellipse">
            <a:avLst/>
          </a:prstGeom>
          <a:ln>
            <a:noFill/>
          </a:ln>
          <a:effectLst>
            <a:outerShdw blurRad="50800" dist="38100" dir="5400000" algn="t" rotWithShape="0">
              <a:prstClr val="black">
                <a:alpha val="40000"/>
              </a:prstClr>
            </a:outerShdw>
            <a:softEdge rad="112500"/>
          </a:effectLst>
        </p:spPr>
      </p:pic>
      <p:sp>
        <p:nvSpPr>
          <p:cNvPr id="14" name="TextBox 13">
            <a:extLst>
              <a:ext uri="{FF2B5EF4-FFF2-40B4-BE49-F238E27FC236}">
                <a16:creationId xmlns:a16="http://schemas.microsoft.com/office/drawing/2014/main" id="{6D7B07EE-F7D8-46E6-B325-28E56163C6B1}"/>
              </a:ext>
            </a:extLst>
          </p:cNvPr>
          <p:cNvSpPr txBox="1"/>
          <p:nvPr/>
        </p:nvSpPr>
        <p:spPr>
          <a:xfrm>
            <a:off x="3886975" y="1450004"/>
            <a:ext cx="4741457" cy="461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l"/>
            <a:r>
              <a:rPr lang="bs" sz="1200" dirty="0"/>
              <a:t>Osnovan 2008. godine, u sklopu KPZ-a Istočno Sarajevo (Kula), ali fizički odvojen kao jedini maloljetnički zatvor za lica muškog spola u RS-u.</a:t>
            </a:r>
            <a:endParaRPr lang="sr-Latn-RS" sz="1200" dirty="0"/>
          </a:p>
        </p:txBody>
      </p:sp>
      <p:sp>
        <p:nvSpPr>
          <p:cNvPr id="4" name="Pravougaonik: zaobljeni uglovi 3">
            <a:extLst>
              <a:ext uri="{FF2B5EF4-FFF2-40B4-BE49-F238E27FC236}">
                <a16:creationId xmlns:a16="http://schemas.microsoft.com/office/drawing/2014/main" id="{88025F58-C61B-4BF9-AE4A-464C064E6C15}"/>
              </a:ext>
            </a:extLst>
          </p:cNvPr>
          <p:cNvSpPr/>
          <p:nvPr/>
        </p:nvSpPr>
        <p:spPr>
          <a:xfrm>
            <a:off x="3625441" y="2036903"/>
            <a:ext cx="5074298" cy="660487"/>
          </a:xfrm>
          <a:prstGeom prst="roundRect">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r-Latn-RS"/>
          </a:p>
        </p:txBody>
      </p:sp>
      <p:sp>
        <p:nvSpPr>
          <p:cNvPr id="5" name="TextBox 4">
            <a:extLst>
              <a:ext uri="{FF2B5EF4-FFF2-40B4-BE49-F238E27FC236}">
                <a16:creationId xmlns:a16="http://schemas.microsoft.com/office/drawing/2014/main" id="{F2B110A6-388D-4B8C-AA62-434E2E385FF4}"/>
              </a:ext>
            </a:extLst>
          </p:cNvPr>
          <p:cNvSpPr txBox="1"/>
          <p:nvPr/>
        </p:nvSpPr>
        <p:spPr>
          <a:xfrm>
            <a:off x="3720554" y="2043980"/>
            <a:ext cx="5074298" cy="646331"/>
          </a:xfrm>
          <a:prstGeom prst="rect">
            <a:avLst/>
          </a:prstGeom>
          <a:noFill/>
        </p:spPr>
        <p:txBody>
          <a:bodyPr wrap="square" rtlCol="0">
            <a:spAutoFit/>
          </a:bodyPr>
          <a:lstStyle/>
          <a:p>
            <a:pPr algn="l"/>
            <a:r>
              <a:rPr lang="bs" sz="1200" b="1" dirty="0">
                <a:solidFill>
                  <a:schemeClr val="accent2">
                    <a:lumMod val="50000"/>
                  </a:schemeClr>
                </a:solidFill>
                <a:ea typeface="Times New Roman" panose="02020603050405020304" pitchFamily="18" charset="0"/>
              </a:rPr>
              <a:t>Kadrovsku strukturu </a:t>
            </a:r>
            <a:r>
              <a:rPr lang="bs" sz="1200" dirty="0">
                <a:ea typeface="Times New Roman" panose="02020603050405020304" pitchFamily="18" charset="0"/>
              </a:rPr>
              <a:t>čine: š</a:t>
            </a:r>
            <a:r>
              <a:rPr lang="bs-Latn-BA" sz="1200" dirty="0" err="1">
                <a:effectLst/>
                <a:ea typeface="Times New Roman" panose="02020603050405020304" pitchFamily="18" charset="0"/>
              </a:rPr>
              <a:t>ef</a:t>
            </a:r>
            <a:r>
              <a:rPr lang="bs-Latn-BA" sz="1200" dirty="0">
                <a:effectLst/>
                <a:ea typeface="Times New Roman" panose="02020603050405020304" pitchFamily="18" charset="0"/>
              </a:rPr>
              <a:t> Odjeljenja maloljetničkog zatvora, šefica tretmana, dva vaspitača, a socijalni radnik, pedagog i psiholog na raspolaganju su maloljetnicima svaki radni dan od 07:00 do 15:00 sati. </a:t>
            </a:r>
            <a:endParaRPr lang="sr-Latn-RS" sz="1200" dirty="0"/>
          </a:p>
        </p:txBody>
      </p:sp>
      <p:sp>
        <p:nvSpPr>
          <p:cNvPr id="7" name="TextBox 6">
            <a:extLst>
              <a:ext uri="{FF2B5EF4-FFF2-40B4-BE49-F238E27FC236}">
                <a16:creationId xmlns:a16="http://schemas.microsoft.com/office/drawing/2014/main" id="{EFD581D8-1884-4C6E-989C-3AB581568CBC}"/>
              </a:ext>
            </a:extLst>
          </p:cNvPr>
          <p:cNvSpPr txBox="1"/>
          <p:nvPr/>
        </p:nvSpPr>
        <p:spPr>
          <a:xfrm>
            <a:off x="3588278" y="2753412"/>
            <a:ext cx="5338849" cy="1015663"/>
          </a:xfrm>
          <a:prstGeom prst="rect">
            <a:avLst/>
          </a:prstGeom>
          <a:noFill/>
        </p:spPr>
        <p:txBody>
          <a:bodyPr wrap="square" rtlCol="0">
            <a:spAutoFit/>
          </a:bodyPr>
          <a:lstStyle/>
          <a:p>
            <a:pPr algn="l"/>
            <a:r>
              <a:rPr lang="bs" sz="1200" b="1" dirty="0">
                <a:solidFill>
                  <a:schemeClr val="accent2">
                    <a:lumMod val="50000"/>
                  </a:schemeClr>
                </a:solidFill>
                <a:ea typeface="Times New Roman" panose="02020603050405020304" pitchFamily="18" charset="0"/>
              </a:rPr>
              <a:t>Prirodni resursi: </a:t>
            </a:r>
            <a:r>
              <a:rPr lang="bs-Latn-BA" sz="1200" dirty="0">
                <a:solidFill>
                  <a:srgbClr val="222222"/>
                </a:solidFill>
                <a:effectLst/>
                <a:ea typeface="Times New Roman" panose="02020603050405020304" pitchFamily="18" charset="0"/>
              </a:rPr>
              <a:t>učionica s dva računara, biblioteka, dva pisaća stola i TV. Osim toga, postoji i priručna kuhinja s frižiderom i šporetom gdje mogu napraviti čaj ili kafu. Stacionar je opremljen s jednim krevetom i madracem, tuš kadom i WC šoljom. Na spratu su spavaonice s četiri drvena kreveta, ormarićima i vješalicama za odjeću. Sobe su čiste i uredne. </a:t>
            </a:r>
            <a:endParaRPr lang="sr-Latn-RS" sz="1200" dirty="0"/>
          </a:p>
        </p:txBody>
      </p:sp>
      <p:sp>
        <p:nvSpPr>
          <p:cNvPr id="3" name="Klizanje: horizontalno 2">
            <a:extLst>
              <a:ext uri="{FF2B5EF4-FFF2-40B4-BE49-F238E27FC236}">
                <a16:creationId xmlns:a16="http://schemas.microsoft.com/office/drawing/2014/main" id="{B2681D8C-B2B6-4D5F-84C7-BAF5E56BD7E9}"/>
              </a:ext>
            </a:extLst>
          </p:cNvPr>
          <p:cNvSpPr/>
          <p:nvPr/>
        </p:nvSpPr>
        <p:spPr>
          <a:xfrm>
            <a:off x="0" y="3916754"/>
            <a:ext cx="9097517" cy="1156831"/>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sr-Latn-RS"/>
          </a:p>
        </p:txBody>
      </p:sp>
      <p:sp>
        <p:nvSpPr>
          <p:cNvPr id="6" name="TextBox 5">
            <a:extLst>
              <a:ext uri="{FF2B5EF4-FFF2-40B4-BE49-F238E27FC236}">
                <a16:creationId xmlns:a16="http://schemas.microsoft.com/office/drawing/2014/main" id="{F5B1B04B-7033-4156-9625-B2B72ACAF694}"/>
              </a:ext>
            </a:extLst>
          </p:cNvPr>
          <p:cNvSpPr txBox="1"/>
          <p:nvPr/>
        </p:nvSpPr>
        <p:spPr>
          <a:xfrm>
            <a:off x="3643993" y="1986837"/>
            <a:ext cx="1828800" cy="1828800"/>
          </a:xfrm>
          <a:prstGeom prst="rect">
            <a:avLst/>
          </a:prstGeom>
          <a:noFill/>
        </p:spPr>
        <p:txBody>
          <a:bodyPr wrap="square" rtlCol="0">
            <a:spAutoFit/>
          </a:bodyPr>
          <a:lstStyle/>
          <a:p>
            <a:pPr algn="l"/>
            <a:endParaRPr lang="sr-Latn-RS" dirty="0"/>
          </a:p>
        </p:txBody>
      </p:sp>
      <p:sp>
        <p:nvSpPr>
          <p:cNvPr id="9" name="TextBox 8">
            <a:extLst>
              <a:ext uri="{FF2B5EF4-FFF2-40B4-BE49-F238E27FC236}">
                <a16:creationId xmlns:a16="http://schemas.microsoft.com/office/drawing/2014/main" id="{B7B472B6-1275-496D-88DD-025626BF9A28}"/>
              </a:ext>
            </a:extLst>
          </p:cNvPr>
          <p:cNvSpPr txBox="1"/>
          <p:nvPr/>
        </p:nvSpPr>
        <p:spPr>
          <a:xfrm>
            <a:off x="167474" y="4132145"/>
            <a:ext cx="9097517" cy="646331"/>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l"/>
            <a:r>
              <a:rPr lang="bs" sz="1200" b="1" u="sng" dirty="0">
                <a:solidFill>
                  <a:schemeClr val="accent2">
                    <a:lumMod val="50000"/>
                  </a:schemeClr>
                </a:solidFill>
                <a:ea typeface="Times New Roman" panose="02020603050405020304" pitchFamily="18" charset="0"/>
              </a:rPr>
              <a:t>Čl. 105 stav 1 ZIKPS RS        </a:t>
            </a:r>
            <a:r>
              <a:rPr lang="bs" sz="1200" dirty="0">
                <a:solidFill>
                  <a:schemeClr val="tx1"/>
                </a:solidFill>
                <a:ea typeface="Times New Roman" panose="02020603050405020304" pitchFamily="18" charset="0"/>
              </a:rPr>
              <a:t> Z</a:t>
            </a:r>
            <a:r>
              <a:rPr lang="bs-Latn-BA" sz="1200" dirty="0" err="1">
                <a:solidFill>
                  <a:srgbClr val="1D2631"/>
                </a:solidFill>
                <a:effectLst/>
                <a:ea typeface="Times New Roman" panose="02020603050405020304" pitchFamily="18" charset="0"/>
              </a:rPr>
              <a:t>atvorenicima</a:t>
            </a:r>
            <a:r>
              <a:rPr lang="bs-Latn-BA" sz="1200" dirty="0">
                <a:solidFill>
                  <a:srgbClr val="1D2631"/>
                </a:solidFill>
                <a:effectLst/>
                <a:ea typeface="Times New Roman" panose="02020603050405020304" pitchFamily="18" charset="0"/>
              </a:rPr>
              <a:t> sposobnim za rad i koji su pristali na radno angažovanje, u skladu sa njihovim zdravstvenim i radnim sposobnostima, </a:t>
            </a:r>
            <a:r>
              <a:rPr lang="bs-Latn-BA" sz="1200" dirty="0" err="1">
                <a:solidFill>
                  <a:srgbClr val="1D2631"/>
                </a:solidFill>
                <a:effectLst/>
                <a:ea typeface="Times New Roman" panose="02020603050405020304" pitchFamily="18" charset="0"/>
              </a:rPr>
              <a:t>stečenim</a:t>
            </a:r>
            <a:r>
              <a:rPr lang="bs-Latn-BA" sz="1200" dirty="0">
                <a:solidFill>
                  <a:srgbClr val="1D2631"/>
                </a:solidFill>
                <a:effectLst/>
                <a:ea typeface="Times New Roman" panose="02020603050405020304" pitchFamily="18" charset="0"/>
              </a:rPr>
              <a:t> znanjima, </a:t>
            </a:r>
            <a:r>
              <a:rPr lang="bs-Latn-BA" sz="1200" dirty="0" err="1">
                <a:solidFill>
                  <a:srgbClr val="1D2631"/>
                </a:solidFill>
                <a:effectLst/>
                <a:ea typeface="Times New Roman" panose="02020603050405020304" pitchFamily="18" charset="0"/>
              </a:rPr>
              <a:t>mogućnostima</a:t>
            </a:r>
            <a:r>
              <a:rPr lang="bs-Latn-BA" sz="1200" dirty="0">
                <a:solidFill>
                  <a:srgbClr val="1D2631"/>
                </a:solidFill>
                <a:effectLst/>
                <a:ea typeface="Times New Roman" panose="02020603050405020304" pitchFamily="18" charset="0"/>
              </a:rPr>
              <a:t> Ustanove, privredno-instruktorska služba </a:t>
            </a:r>
            <a:r>
              <a:rPr lang="bs-Latn-BA" sz="1200" dirty="0" err="1">
                <a:solidFill>
                  <a:srgbClr val="1D2631"/>
                </a:solidFill>
                <a:effectLst/>
                <a:ea typeface="Times New Roman" panose="02020603050405020304" pitchFamily="18" charset="0"/>
              </a:rPr>
              <a:t>omogućava</a:t>
            </a:r>
            <a:r>
              <a:rPr lang="bs-Latn-BA" sz="1200" dirty="0">
                <a:solidFill>
                  <a:srgbClr val="1D2631"/>
                </a:solidFill>
                <a:effectLst/>
                <a:ea typeface="Times New Roman" panose="02020603050405020304" pitchFamily="18" charset="0"/>
              </a:rPr>
              <a:t> i </a:t>
            </a:r>
            <a:r>
              <a:rPr lang="bs-Latn-BA" sz="1200" dirty="0" err="1">
                <a:solidFill>
                  <a:srgbClr val="1D2631"/>
                </a:solidFill>
                <a:effectLst/>
                <a:ea typeface="Times New Roman" panose="02020603050405020304" pitchFamily="18" charset="0"/>
              </a:rPr>
              <a:t>organizuje</a:t>
            </a:r>
            <a:r>
              <a:rPr lang="bs-Latn-BA" sz="1200" dirty="0">
                <a:solidFill>
                  <a:srgbClr val="1D2631"/>
                </a:solidFill>
                <a:effectLst/>
                <a:ea typeface="Times New Roman" panose="02020603050405020304" pitchFamily="18" charset="0"/>
              </a:rPr>
              <a:t> radno angažovanje i stručnu obuku u radionicama i pogonima Ustanove, ekonomijama, farmama i slično kao i </a:t>
            </a:r>
            <a:r>
              <a:rPr lang="bs-Latn-BA" sz="1200" dirty="0" err="1">
                <a:solidFill>
                  <a:srgbClr val="1D2631"/>
                </a:solidFill>
                <a:effectLst/>
                <a:ea typeface="Times New Roman" panose="02020603050405020304" pitchFamily="18" charset="0"/>
              </a:rPr>
              <a:t>radilištima</a:t>
            </a:r>
            <a:r>
              <a:rPr lang="bs-Latn-BA" sz="1200" dirty="0">
                <a:solidFill>
                  <a:srgbClr val="1D2631"/>
                </a:solidFill>
                <a:effectLst/>
                <a:ea typeface="Times New Roman" panose="02020603050405020304" pitchFamily="18" charset="0"/>
              </a:rPr>
              <a:t> unutar i van kruga Ustanove. </a:t>
            </a:r>
            <a:endParaRPr lang="sr-Latn-RS" sz="1200" dirty="0">
              <a:solidFill>
                <a:srgbClr val="1D2631"/>
              </a:solidFill>
            </a:endParaRPr>
          </a:p>
        </p:txBody>
      </p:sp>
      <p:cxnSp>
        <p:nvCxnSpPr>
          <p:cNvPr id="10" name="Prava linija spajanja sa strelicom 9">
            <a:extLst>
              <a:ext uri="{FF2B5EF4-FFF2-40B4-BE49-F238E27FC236}">
                <a16:creationId xmlns:a16="http://schemas.microsoft.com/office/drawing/2014/main" id="{C36A63B9-BBD4-417F-8DB8-168E579BC584}"/>
              </a:ext>
            </a:extLst>
          </p:cNvPr>
          <p:cNvCxnSpPr>
            <a:cxnSpLocks/>
          </p:cNvCxnSpPr>
          <p:nvPr/>
        </p:nvCxnSpPr>
        <p:spPr>
          <a:xfrm>
            <a:off x="1709160" y="4261547"/>
            <a:ext cx="25158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264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ravougaonik: zaobljeni uglovi 38">
            <a:extLst>
              <a:ext uri="{FF2B5EF4-FFF2-40B4-BE49-F238E27FC236}">
                <a16:creationId xmlns:a16="http://schemas.microsoft.com/office/drawing/2014/main" id="{09FC385B-F96B-4BA7-BA29-FCB4415AC5F9}"/>
              </a:ext>
            </a:extLst>
          </p:cNvPr>
          <p:cNvSpPr/>
          <p:nvPr/>
        </p:nvSpPr>
        <p:spPr>
          <a:xfrm>
            <a:off x="6914073" y="1964310"/>
            <a:ext cx="1984818" cy="2897491"/>
          </a:xfrm>
          <a:prstGeom prst="roundRect">
            <a:avLst/>
          </a:prstGeom>
          <a:solidFill>
            <a:srgbClr val="FABD8B"/>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r-Latn-RS"/>
          </a:p>
        </p:txBody>
      </p:sp>
      <p:sp>
        <p:nvSpPr>
          <p:cNvPr id="13" name="Pravougaonik: zaobljeni uglovi 12">
            <a:extLst>
              <a:ext uri="{FF2B5EF4-FFF2-40B4-BE49-F238E27FC236}">
                <a16:creationId xmlns:a16="http://schemas.microsoft.com/office/drawing/2014/main" id="{BBB7A358-B37F-436A-A15E-6B8DD81D29D4}"/>
              </a:ext>
            </a:extLst>
          </p:cNvPr>
          <p:cNvSpPr/>
          <p:nvPr/>
        </p:nvSpPr>
        <p:spPr>
          <a:xfrm>
            <a:off x="3889849" y="1973400"/>
            <a:ext cx="1984818" cy="2897491"/>
          </a:xfrm>
          <a:prstGeom prst="roundRect">
            <a:avLst/>
          </a:prstGeom>
          <a:solidFill>
            <a:srgbClr val="FABD8B"/>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r-Latn-RS"/>
          </a:p>
        </p:txBody>
      </p:sp>
      <p:sp>
        <p:nvSpPr>
          <p:cNvPr id="9" name="Pravougaonik: zaobljeni uglovi 8">
            <a:extLst>
              <a:ext uri="{FF2B5EF4-FFF2-40B4-BE49-F238E27FC236}">
                <a16:creationId xmlns:a16="http://schemas.microsoft.com/office/drawing/2014/main" id="{5DC934E0-68C2-4897-8CD2-B01BA57B2D61}"/>
              </a:ext>
            </a:extLst>
          </p:cNvPr>
          <p:cNvSpPr/>
          <p:nvPr/>
        </p:nvSpPr>
        <p:spPr>
          <a:xfrm>
            <a:off x="1079174" y="2008849"/>
            <a:ext cx="1878132" cy="2897491"/>
          </a:xfrm>
          <a:prstGeom prst="roundRect">
            <a:avLst/>
          </a:prstGeom>
          <a:solidFill>
            <a:srgbClr val="FABD8B"/>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sr-Latn-RS"/>
          </a:p>
        </p:txBody>
      </p:sp>
      <p:sp>
        <p:nvSpPr>
          <p:cNvPr id="19" name="Elipsa 4">
            <a:extLst>
              <a:ext uri="{FF2B5EF4-FFF2-40B4-BE49-F238E27FC236}">
                <a16:creationId xmlns:a16="http://schemas.microsoft.com/office/drawing/2014/main" id="{10BEB513-58CA-4480-8A4D-8A94C2DAFCFD}"/>
              </a:ext>
            </a:extLst>
          </p:cNvPr>
          <p:cNvSpPr txBox="1"/>
          <p:nvPr/>
        </p:nvSpPr>
        <p:spPr>
          <a:xfrm>
            <a:off x="245109" y="1315735"/>
            <a:ext cx="914004" cy="106573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bs" sz="1400" kern="1200" dirty="0"/>
          </a:p>
          <a:p>
            <a:pPr marL="0" lvl="0" indent="0" algn="ctr" defTabSz="622300">
              <a:lnSpc>
                <a:spcPct val="90000"/>
              </a:lnSpc>
              <a:spcBef>
                <a:spcPct val="0"/>
              </a:spcBef>
              <a:spcAft>
                <a:spcPct val="35000"/>
              </a:spcAft>
              <a:buNone/>
            </a:pPr>
            <a:r>
              <a:rPr lang="bs" sz="1400" kern="1200" dirty="0"/>
              <a:t>Odijevanje i ishrana</a:t>
            </a:r>
            <a:endParaRPr lang="bs-Latn-BA" sz="1400" kern="1200" dirty="0"/>
          </a:p>
        </p:txBody>
      </p:sp>
      <p:grpSp>
        <p:nvGrpSpPr>
          <p:cNvPr id="27" name="Group 26">
            <a:extLst>
              <a:ext uri="{FF2B5EF4-FFF2-40B4-BE49-F238E27FC236}">
                <a16:creationId xmlns:a16="http://schemas.microsoft.com/office/drawing/2014/main" id="{B71F50CD-5D49-42F4-8791-8A2CE470AFB3}"/>
              </a:ext>
            </a:extLst>
          </p:cNvPr>
          <p:cNvGrpSpPr/>
          <p:nvPr/>
        </p:nvGrpSpPr>
        <p:grpSpPr>
          <a:xfrm>
            <a:off x="3003240" y="1152648"/>
            <a:ext cx="1246218" cy="1419102"/>
            <a:chOff x="2709848" y="776831"/>
            <a:chExt cx="1246218" cy="1419102"/>
          </a:xfrm>
          <a:scene3d>
            <a:camera prst="orthographicFront"/>
            <a:lightRig rig="flat" dir="t"/>
          </a:scene3d>
        </p:grpSpPr>
        <p:sp>
          <p:nvSpPr>
            <p:cNvPr id="25" name="Elipsa 24">
              <a:extLst>
                <a:ext uri="{FF2B5EF4-FFF2-40B4-BE49-F238E27FC236}">
                  <a16:creationId xmlns:a16="http://schemas.microsoft.com/office/drawing/2014/main" id="{FF0F03B7-F8AD-4338-BC4D-75F3D8D65CBA}"/>
                </a:ext>
              </a:extLst>
            </p:cNvPr>
            <p:cNvSpPr/>
            <p:nvPr/>
          </p:nvSpPr>
          <p:spPr>
            <a:xfrm>
              <a:off x="2727240" y="967107"/>
              <a:ext cx="1228826" cy="122882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6">
                <a:shade val="50000"/>
                <a:hueOff val="-307797"/>
                <a:satOff val="20520"/>
                <a:lumOff val="26790"/>
                <a:alphaOff val="0"/>
              </a:schemeClr>
            </a:fillRef>
            <a:effectRef idx="2">
              <a:schemeClr val="accent6">
                <a:shade val="50000"/>
                <a:hueOff val="-307797"/>
                <a:satOff val="20520"/>
                <a:lumOff val="26790"/>
                <a:alphaOff val="0"/>
              </a:schemeClr>
            </a:effectRef>
            <a:fontRef idx="minor">
              <a:schemeClr val="lt1"/>
            </a:fontRef>
          </p:style>
        </p:sp>
        <p:sp>
          <p:nvSpPr>
            <p:cNvPr id="26" name="Elipsa 4">
              <a:extLst>
                <a:ext uri="{FF2B5EF4-FFF2-40B4-BE49-F238E27FC236}">
                  <a16:creationId xmlns:a16="http://schemas.microsoft.com/office/drawing/2014/main" id="{39D3F136-58DC-4F1C-88BA-1025D4E1F573}"/>
                </a:ext>
              </a:extLst>
            </p:cNvPr>
            <p:cNvSpPr txBox="1"/>
            <p:nvPr/>
          </p:nvSpPr>
          <p:spPr>
            <a:xfrm>
              <a:off x="2709848" y="776831"/>
              <a:ext cx="1246218" cy="12288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bs" sz="1400" kern="1200" dirty="0"/>
                <a:t> </a:t>
              </a:r>
            </a:p>
            <a:p>
              <a:pPr marL="0" lvl="0" indent="0" algn="ctr" defTabSz="622300">
                <a:lnSpc>
                  <a:spcPct val="90000"/>
                </a:lnSpc>
                <a:spcBef>
                  <a:spcPct val="0"/>
                </a:spcBef>
                <a:spcAft>
                  <a:spcPct val="35000"/>
                </a:spcAft>
                <a:buNone/>
              </a:pPr>
              <a:endParaRPr lang="bs" sz="1400" dirty="0"/>
            </a:p>
            <a:p>
              <a:pPr marL="0" lvl="0" indent="0" algn="ctr" defTabSz="622300">
                <a:lnSpc>
                  <a:spcPct val="90000"/>
                </a:lnSpc>
                <a:spcBef>
                  <a:spcPct val="0"/>
                </a:spcBef>
                <a:spcAft>
                  <a:spcPct val="35000"/>
                </a:spcAft>
                <a:buNone/>
              </a:pPr>
              <a:r>
                <a:rPr lang="bs" sz="1400" b="1" kern="1200" dirty="0"/>
                <a:t>Zdravstvena zaštita</a:t>
              </a:r>
              <a:endParaRPr lang="bs-Latn-BA" sz="1400" b="1" kern="1200" dirty="0"/>
            </a:p>
          </p:txBody>
        </p:sp>
      </p:grpSp>
      <p:grpSp>
        <p:nvGrpSpPr>
          <p:cNvPr id="34" name="Group 33">
            <a:extLst>
              <a:ext uri="{FF2B5EF4-FFF2-40B4-BE49-F238E27FC236}">
                <a16:creationId xmlns:a16="http://schemas.microsoft.com/office/drawing/2014/main" id="{8747F644-76F2-4015-A794-F1BD76E159B1}"/>
              </a:ext>
            </a:extLst>
          </p:cNvPr>
          <p:cNvGrpSpPr/>
          <p:nvPr/>
        </p:nvGrpSpPr>
        <p:grpSpPr>
          <a:xfrm>
            <a:off x="5968933" y="1315735"/>
            <a:ext cx="1228826" cy="1331017"/>
            <a:chOff x="5947703" y="956788"/>
            <a:chExt cx="1228826" cy="1331017"/>
          </a:xfrm>
          <a:scene3d>
            <a:camera prst="orthographicFront"/>
            <a:lightRig rig="flat" dir="t"/>
          </a:scene3d>
        </p:grpSpPr>
        <p:sp>
          <p:nvSpPr>
            <p:cNvPr id="32" name="Elipsa 31">
              <a:extLst>
                <a:ext uri="{FF2B5EF4-FFF2-40B4-BE49-F238E27FC236}">
                  <a16:creationId xmlns:a16="http://schemas.microsoft.com/office/drawing/2014/main" id="{E6BB9A8F-CB8B-4A70-9E56-1A15835732F6}"/>
                </a:ext>
              </a:extLst>
            </p:cNvPr>
            <p:cNvSpPr/>
            <p:nvPr/>
          </p:nvSpPr>
          <p:spPr>
            <a:xfrm>
              <a:off x="5947703" y="1000040"/>
              <a:ext cx="1228826" cy="122882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6">
                <a:shade val="50000"/>
                <a:hueOff val="-307797"/>
                <a:satOff val="20520"/>
                <a:lumOff val="26790"/>
                <a:alphaOff val="0"/>
              </a:schemeClr>
            </a:fillRef>
            <a:effectRef idx="2">
              <a:schemeClr val="accent6">
                <a:shade val="50000"/>
                <a:hueOff val="-307797"/>
                <a:satOff val="20520"/>
                <a:lumOff val="26790"/>
                <a:alphaOff val="0"/>
              </a:schemeClr>
            </a:effectRef>
            <a:fontRef idx="minor">
              <a:schemeClr val="lt1"/>
            </a:fontRef>
          </p:style>
        </p:sp>
        <p:sp>
          <p:nvSpPr>
            <p:cNvPr id="33" name="Elipsa 4">
              <a:extLst>
                <a:ext uri="{FF2B5EF4-FFF2-40B4-BE49-F238E27FC236}">
                  <a16:creationId xmlns:a16="http://schemas.microsoft.com/office/drawing/2014/main" id="{3146C21F-6927-412E-BF63-050CAA13E6E7}"/>
                </a:ext>
              </a:extLst>
            </p:cNvPr>
            <p:cNvSpPr txBox="1"/>
            <p:nvPr/>
          </p:nvSpPr>
          <p:spPr>
            <a:xfrm>
              <a:off x="6006594" y="956788"/>
              <a:ext cx="1159565" cy="13310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bs" sz="1400" b="1" kern="1200" dirty="0"/>
                <a:t>Pravo na pritužbe</a:t>
              </a:r>
              <a:endParaRPr lang="bs-Latn-BA" sz="1400" b="1" kern="1200" dirty="0"/>
            </a:p>
          </p:txBody>
        </p:sp>
      </p:grpSp>
      <p:sp>
        <p:nvSpPr>
          <p:cNvPr id="35" name="TextBox 34">
            <a:extLst>
              <a:ext uri="{FF2B5EF4-FFF2-40B4-BE49-F238E27FC236}">
                <a16:creationId xmlns:a16="http://schemas.microsoft.com/office/drawing/2014/main" id="{386BA4E7-0791-42EC-8476-16BD8977035F}"/>
              </a:ext>
            </a:extLst>
          </p:cNvPr>
          <p:cNvSpPr txBox="1"/>
          <p:nvPr/>
        </p:nvSpPr>
        <p:spPr>
          <a:xfrm>
            <a:off x="1125108" y="2081959"/>
            <a:ext cx="1878132" cy="3046988"/>
          </a:xfrm>
          <a:prstGeom prst="rect">
            <a:avLst/>
          </a:prstGeom>
          <a:noFill/>
        </p:spPr>
        <p:txBody>
          <a:bodyPr wrap="square" rtlCol="0">
            <a:spAutoFit/>
          </a:bodyPr>
          <a:lstStyle/>
          <a:p>
            <a:r>
              <a:rPr lang="bs" sz="1200" b="1" dirty="0">
                <a:effectLst/>
                <a:latin typeface="+mn-lt"/>
                <a:ea typeface="Times New Roman" panose="02020603050405020304" pitchFamily="18" charset="0"/>
              </a:rPr>
              <a:t>     </a:t>
            </a:r>
            <a:r>
              <a:rPr lang="bs-Latn-BA" sz="1200" b="1" dirty="0">
                <a:effectLst/>
                <a:latin typeface="+mn-lt"/>
                <a:ea typeface="Times New Roman" panose="02020603050405020304" pitchFamily="18" charset="0"/>
              </a:rPr>
              <a:t>Maloljetnicima je dopušteno nositi vlastitu odjeću i obuću prikladnu klimatskim uslovima, a ukoliko je to potrebno, odjeću im obezbjeđuje ustanova o svom trošku. Kuhinja je dovoljno prostrana, uredna i čista, a jelovnik je vidno istaknut. U istoj zgradi se nalazi i trpezarija. Maloljetnici ističu da su zadovoljni ishranom i da učestvuju u izradi jelovnika</a:t>
            </a:r>
            <a:r>
              <a:rPr lang="bs" sz="1200" b="1" dirty="0">
                <a:effectLst/>
                <a:latin typeface="+mn-lt"/>
                <a:ea typeface="Times New Roman" panose="02020603050405020304" pitchFamily="18" charset="0"/>
              </a:rPr>
              <a:t>.</a:t>
            </a:r>
            <a:endParaRPr lang="bs-Latn-BA" sz="1200" b="1" dirty="0">
              <a:latin typeface="+mn-lt"/>
            </a:endParaRPr>
          </a:p>
          <a:p>
            <a:pPr algn="l"/>
            <a:endParaRPr lang="sr-Latn-RS" sz="1200" dirty="0"/>
          </a:p>
        </p:txBody>
      </p:sp>
      <p:sp>
        <p:nvSpPr>
          <p:cNvPr id="36" name="TextBox 35">
            <a:extLst>
              <a:ext uri="{FF2B5EF4-FFF2-40B4-BE49-F238E27FC236}">
                <a16:creationId xmlns:a16="http://schemas.microsoft.com/office/drawing/2014/main" id="{4AC4D5BE-CB33-43B8-B8FA-6E1917F5441B}"/>
              </a:ext>
            </a:extLst>
          </p:cNvPr>
          <p:cNvSpPr txBox="1"/>
          <p:nvPr/>
        </p:nvSpPr>
        <p:spPr>
          <a:xfrm>
            <a:off x="4112845" y="1983046"/>
            <a:ext cx="1803301" cy="3046988"/>
          </a:xfrm>
          <a:prstGeom prst="rect">
            <a:avLst/>
          </a:prstGeom>
          <a:noFill/>
        </p:spPr>
        <p:txBody>
          <a:bodyPr wrap="square" rtlCol="0">
            <a:spAutoFit/>
          </a:bodyPr>
          <a:lstStyle/>
          <a:p>
            <a:r>
              <a:rPr lang="bs" sz="1200" b="1" dirty="0">
                <a:effectLst/>
                <a:latin typeface="+mn-lt"/>
                <a:ea typeface="Times New Roman" panose="02020603050405020304" pitchFamily="18" charset="0"/>
              </a:rPr>
              <a:t>      Ob</a:t>
            </a:r>
            <a:r>
              <a:rPr lang="bs-Latn-BA" sz="1200" b="1" dirty="0" err="1">
                <a:effectLst/>
                <a:latin typeface="+mn-lt"/>
                <a:ea typeface="Times New Roman" panose="02020603050405020304" pitchFamily="18" charset="0"/>
              </a:rPr>
              <a:t>uhvata</a:t>
            </a:r>
            <a:r>
              <a:rPr lang="bs-Latn-BA" sz="1200" b="1" dirty="0">
                <a:effectLst/>
                <a:latin typeface="+mn-lt"/>
                <a:ea typeface="Times New Roman" panose="02020603050405020304" pitchFamily="18" charset="0"/>
              </a:rPr>
              <a:t> stalno </a:t>
            </a:r>
            <a:r>
              <a:rPr lang="bs" sz="1200" b="1" dirty="0">
                <a:effectLst/>
                <a:latin typeface="+mn-lt"/>
                <a:ea typeface="Times New Roman" panose="02020603050405020304" pitchFamily="18" charset="0"/>
              </a:rPr>
              <a:t>       </a:t>
            </a:r>
            <a:r>
              <a:rPr lang="bs-Latn-BA" sz="1200" b="1" dirty="0">
                <a:effectLst/>
                <a:latin typeface="+mn-lt"/>
                <a:ea typeface="Times New Roman" panose="02020603050405020304" pitchFamily="18" charset="0"/>
              </a:rPr>
              <a:t>zaposlenog stomatologa i medicinsku sestru, a ljekar </a:t>
            </a:r>
            <a:r>
              <a:rPr lang="bs-Latn-BA" sz="1200" b="1" dirty="0" err="1">
                <a:effectLst/>
                <a:latin typeface="+mn-lt"/>
                <a:ea typeface="Times New Roman" panose="02020603050405020304" pitchFamily="18" charset="0"/>
              </a:rPr>
              <a:t>opšte</a:t>
            </a:r>
            <a:r>
              <a:rPr lang="bs-Latn-BA" sz="1200" b="1" dirty="0">
                <a:effectLst/>
                <a:latin typeface="+mn-lt"/>
                <a:ea typeface="Times New Roman" panose="02020603050405020304" pitchFamily="18" charset="0"/>
              </a:rPr>
              <a:t> prakse i neuropsihijatar su tu po potrebi. Ambulanta je dobro </a:t>
            </a:r>
            <a:r>
              <a:rPr lang="bs-Latn-BA" sz="1200" b="1" dirty="0" err="1">
                <a:effectLst/>
                <a:latin typeface="+mn-lt"/>
                <a:ea typeface="Times New Roman" panose="02020603050405020304" pitchFamily="18" charset="0"/>
              </a:rPr>
              <a:t>snadbjevena</a:t>
            </a:r>
            <a:r>
              <a:rPr lang="bs-Latn-BA" sz="1200" b="1" dirty="0">
                <a:effectLst/>
                <a:latin typeface="+mn-lt"/>
                <a:ea typeface="Times New Roman" panose="02020603050405020304" pitchFamily="18" charset="0"/>
              </a:rPr>
              <a:t> lijekovima, a u slučaju potrebe za intervencijom izvan zatvora,</a:t>
            </a:r>
            <a:r>
              <a:rPr lang="bs" sz="1200" b="1" dirty="0">
                <a:ea typeface="Times New Roman" panose="02020603050405020304" pitchFamily="18" charset="0"/>
              </a:rPr>
              <a:t> </a:t>
            </a:r>
            <a:r>
              <a:rPr lang="bs-Latn-BA" sz="1200" b="1" dirty="0">
                <a:effectLst/>
                <a:latin typeface="+mn-lt"/>
                <a:ea typeface="Times New Roman" panose="02020603050405020304" pitchFamily="18" charset="0"/>
              </a:rPr>
              <a:t>upućuju </a:t>
            </a:r>
            <a:r>
              <a:rPr lang="bs" sz="1200" b="1" dirty="0">
                <a:effectLst/>
                <a:latin typeface="+mn-lt"/>
                <a:ea typeface="Times New Roman" panose="02020603050405020304" pitchFamily="18" charset="0"/>
              </a:rPr>
              <a:t>se </a:t>
            </a:r>
            <a:r>
              <a:rPr lang="bs-Latn-BA" sz="1200" b="1" dirty="0">
                <a:effectLst/>
                <a:latin typeface="+mn-lt"/>
                <a:ea typeface="Times New Roman" panose="02020603050405020304" pitchFamily="18" charset="0"/>
              </a:rPr>
              <a:t>u Dom zdravlja </a:t>
            </a:r>
            <a:r>
              <a:rPr lang="bs-Latn-BA" sz="1200" b="1" dirty="0" err="1">
                <a:effectLst/>
                <a:latin typeface="+mn-lt"/>
                <a:ea typeface="Times New Roman" panose="02020603050405020304" pitchFamily="18" charset="0"/>
              </a:rPr>
              <a:t>Kasindo</a:t>
            </a:r>
            <a:r>
              <a:rPr lang="bs-Latn-BA" sz="1200" b="1" dirty="0">
                <a:effectLst/>
                <a:latin typeface="+mn-lt"/>
                <a:ea typeface="Times New Roman" panose="02020603050405020304" pitchFamily="18" charset="0"/>
              </a:rPr>
              <a:t>. </a:t>
            </a:r>
            <a:r>
              <a:rPr lang="bs" sz="1200" b="1" dirty="0">
                <a:effectLst/>
                <a:latin typeface="+mn-lt"/>
                <a:ea typeface="Times New Roman" panose="02020603050405020304" pitchFamily="18" charset="0"/>
              </a:rPr>
              <a:t>Maloljetnici ističu da su zadovoljni zdravstvenom zaštitom koja im se pruža.</a:t>
            </a:r>
            <a:endParaRPr lang="bs-Latn-BA" sz="1200" b="1" dirty="0">
              <a:latin typeface="+mn-lt"/>
            </a:endParaRPr>
          </a:p>
          <a:p>
            <a:endParaRPr lang="sr-Latn-RS" sz="1200" dirty="0"/>
          </a:p>
        </p:txBody>
      </p:sp>
      <p:sp>
        <p:nvSpPr>
          <p:cNvPr id="37" name="TextBox 36">
            <a:extLst>
              <a:ext uri="{FF2B5EF4-FFF2-40B4-BE49-F238E27FC236}">
                <a16:creationId xmlns:a16="http://schemas.microsoft.com/office/drawing/2014/main" id="{41375DE7-98EC-43C7-A8B8-26248B9F28EE}"/>
              </a:ext>
            </a:extLst>
          </p:cNvPr>
          <p:cNvSpPr txBox="1"/>
          <p:nvPr/>
        </p:nvSpPr>
        <p:spPr>
          <a:xfrm>
            <a:off x="7025751" y="2081959"/>
            <a:ext cx="1979510" cy="2862322"/>
          </a:xfrm>
          <a:prstGeom prst="rect">
            <a:avLst/>
          </a:prstGeom>
          <a:noFill/>
        </p:spPr>
        <p:txBody>
          <a:bodyPr wrap="square" rtlCol="0">
            <a:spAutoFit/>
          </a:bodyPr>
          <a:lstStyle/>
          <a:p>
            <a:r>
              <a:rPr lang="bs" sz="1200" b="1" dirty="0">
                <a:effectLst/>
                <a:latin typeface="+mn-lt"/>
                <a:ea typeface="Times New Roman" panose="02020603050405020304" pitchFamily="18" charset="0"/>
              </a:rPr>
              <a:t>    </a:t>
            </a:r>
            <a:r>
              <a:rPr lang="bs-Latn-BA" sz="1200" b="1" dirty="0">
                <a:effectLst/>
                <a:latin typeface="+mn-lt"/>
                <a:ea typeface="Times New Roman" panose="02020603050405020304" pitchFamily="18" charset="0"/>
              </a:rPr>
              <a:t>Maloljetnici </a:t>
            </a:r>
            <a:r>
              <a:rPr lang="bs" sz="1200" b="1" dirty="0">
                <a:ea typeface="Times New Roman" panose="02020603050405020304" pitchFamily="18" charset="0"/>
              </a:rPr>
              <a:t>ističu</a:t>
            </a:r>
            <a:r>
              <a:rPr lang="bs-Latn-BA" sz="1200" b="1" dirty="0">
                <a:effectLst/>
                <a:latin typeface="+mn-lt"/>
                <a:ea typeface="Times New Roman" panose="02020603050405020304" pitchFamily="18" charset="0"/>
              </a:rPr>
              <a:t> da su </a:t>
            </a:r>
            <a:r>
              <a:rPr lang="bs" sz="1200" b="1" dirty="0">
                <a:effectLst/>
                <a:latin typeface="+mn-lt"/>
                <a:ea typeface="Times New Roman" panose="02020603050405020304" pitchFamily="18" charset="0"/>
              </a:rPr>
              <a:t>   </a:t>
            </a:r>
            <a:r>
              <a:rPr lang="bs-Latn-BA" sz="1200" b="1" dirty="0">
                <a:effectLst/>
                <a:latin typeface="+mn-lt"/>
                <a:ea typeface="Times New Roman" panose="02020603050405020304" pitchFamily="18" charset="0"/>
              </a:rPr>
              <a:t>upućeni u svoje pravo </a:t>
            </a:r>
            <a:r>
              <a:rPr lang="bs-Latn-BA" sz="1200" b="1" dirty="0" err="1">
                <a:effectLst/>
                <a:latin typeface="+mn-lt"/>
                <a:ea typeface="Times New Roman" panose="02020603050405020304" pitchFamily="18" charset="0"/>
              </a:rPr>
              <a:t>podnošenja</a:t>
            </a:r>
            <a:r>
              <a:rPr lang="bs-Latn-BA" sz="1200" b="1" dirty="0">
                <a:effectLst/>
                <a:latin typeface="+mn-lt"/>
                <a:ea typeface="Times New Roman" panose="02020603050405020304" pitchFamily="18" charset="0"/>
              </a:rPr>
              <a:t> pritužbi koje im je zagarantovano zakonom, a prema kojem zatvorenik ima pravo na </a:t>
            </a:r>
            <a:r>
              <a:rPr lang="bs-Latn-BA" sz="1200" b="1" dirty="0" err="1">
                <a:effectLst/>
                <a:latin typeface="+mn-lt"/>
                <a:ea typeface="Times New Roman" panose="02020603050405020304" pitchFamily="18" charset="0"/>
              </a:rPr>
              <a:t>podnošenje</a:t>
            </a:r>
            <a:r>
              <a:rPr lang="bs-Latn-BA" sz="1200" b="1" dirty="0">
                <a:effectLst/>
                <a:latin typeface="+mn-lt"/>
                <a:ea typeface="Times New Roman" panose="02020603050405020304" pitchFamily="18" charset="0"/>
              </a:rPr>
              <a:t> pritužbi i drugih </a:t>
            </a:r>
            <a:r>
              <a:rPr lang="bs-Latn-BA" sz="1200" b="1" dirty="0" err="1">
                <a:effectLst/>
                <a:latin typeface="+mn-lt"/>
                <a:ea typeface="Times New Roman" panose="02020603050405020304" pitchFamily="18" charset="0"/>
              </a:rPr>
              <a:t>podnesaka</a:t>
            </a:r>
            <a:r>
              <a:rPr lang="bs-Latn-BA" sz="1200" b="1" dirty="0">
                <a:effectLst/>
                <a:latin typeface="+mn-lt"/>
                <a:ea typeface="Times New Roman" panose="02020603050405020304" pitchFamily="18" charset="0"/>
              </a:rPr>
              <a:t> direktoru Ustanove u vezi sa ostvarivanjem svojih prava i zakonom zaštićenih </a:t>
            </a:r>
            <a:r>
              <a:rPr lang="bs-Latn-BA" sz="1200" b="1" dirty="0" err="1">
                <a:effectLst/>
                <a:latin typeface="+mn-lt"/>
                <a:ea typeface="Times New Roman" panose="02020603050405020304" pitchFamily="18" charset="0"/>
              </a:rPr>
              <a:t>interesa</a:t>
            </a:r>
            <a:r>
              <a:rPr lang="bs-Latn-BA" sz="1200" b="1" dirty="0">
                <a:effectLst/>
                <a:latin typeface="+mn-lt"/>
                <a:ea typeface="Times New Roman" panose="02020603050405020304" pitchFamily="18" charset="0"/>
              </a:rPr>
              <a:t> koji se tiču </a:t>
            </a:r>
            <a:r>
              <a:rPr lang="bs-Latn-BA" sz="1200" b="1" dirty="0" err="1">
                <a:effectLst/>
                <a:latin typeface="+mn-lt"/>
                <a:ea typeface="Times New Roman" panose="02020603050405020304" pitchFamily="18" charset="0"/>
              </a:rPr>
              <a:t>izvršenja</a:t>
            </a:r>
            <a:r>
              <a:rPr lang="bs-Latn-BA" sz="1200" b="1" dirty="0">
                <a:effectLst/>
                <a:latin typeface="+mn-lt"/>
                <a:ea typeface="Times New Roman" panose="02020603050405020304" pitchFamily="18" charset="0"/>
              </a:rPr>
              <a:t> kazne zatvora, bez bojazni da će zbog toga trpjeti štetne posljedice. </a:t>
            </a:r>
            <a:endParaRPr lang="bs-Latn-BA" sz="1200" b="1" dirty="0">
              <a:latin typeface="+mn-lt"/>
            </a:endParaRPr>
          </a:p>
          <a:p>
            <a:pPr algn="l"/>
            <a:endParaRPr lang="sr-Latn-RS" sz="1200" dirty="0"/>
          </a:p>
        </p:txBody>
      </p:sp>
      <p:sp>
        <p:nvSpPr>
          <p:cNvPr id="41" name="Naslov 1">
            <a:extLst>
              <a:ext uri="{FF2B5EF4-FFF2-40B4-BE49-F238E27FC236}">
                <a16:creationId xmlns:a16="http://schemas.microsoft.com/office/drawing/2014/main" id="{5AFCC023-E48C-4EEF-9C5C-603EDC947296}"/>
              </a:ext>
            </a:extLst>
          </p:cNvPr>
          <p:cNvSpPr>
            <a:spLocks noGrp="1"/>
          </p:cNvSpPr>
          <p:nvPr>
            <p:ph type="title"/>
          </p:nvPr>
        </p:nvSpPr>
        <p:spPr>
          <a:xfrm>
            <a:off x="117973" y="365024"/>
            <a:ext cx="5785434" cy="853065"/>
          </a:xfrm>
        </p:spPr>
        <p:txBody>
          <a:bodyPr>
            <a:normAutofit/>
          </a:bodyPr>
          <a:lstStyle/>
          <a:p>
            <a:r>
              <a:rPr lang="bs" sz="2800" b="1" dirty="0">
                <a:latin typeface="Monotype Corsiva" panose="03010101010201010101" pitchFamily="66" charset="0"/>
              </a:rPr>
              <a:t>Maloljetnički zatvor Istočno Sarajevo</a:t>
            </a:r>
            <a:endParaRPr lang="sr-Latn-RS" sz="2800" b="1" dirty="0">
              <a:latin typeface="Monotype Corsiva" panose="03010101010201010101" pitchFamily="66" charset="0"/>
            </a:endParaRPr>
          </a:p>
        </p:txBody>
      </p:sp>
      <p:sp>
        <p:nvSpPr>
          <p:cNvPr id="43" name="Elipsa 42">
            <a:extLst>
              <a:ext uri="{FF2B5EF4-FFF2-40B4-BE49-F238E27FC236}">
                <a16:creationId xmlns:a16="http://schemas.microsoft.com/office/drawing/2014/main" id="{011D65C7-5024-4EB5-9CE0-8AA283A6AB21}"/>
              </a:ext>
            </a:extLst>
          </p:cNvPr>
          <p:cNvSpPr/>
          <p:nvPr/>
        </p:nvSpPr>
        <p:spPr>
          <a:xfrm>
            <a:off x="90674" y="1349897"/>
            <a:ext cx="1228826" cy="122882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307797"/>
              <a:satOff val="20520"/>
              <a:lumOff val="26790"/>
              <a:alphaOff val="0"/>
            </a:schemeClr>
          </a:fillRef>
          <a:effectRef idx="2">
            <a:schemeClr val="accent6">
              <a:shade val="50000"/>
              <a:hueOff val="-307797"/>
              <a:satOff val="20520"/>
              <a:lumOff val="26790"/>
              <a:alphaOff val="0"/>
            </a:schemeClr>
          </a:effectRef>
          <a:fontRef idx="minor">
            <a:schemeClr val="lt1"/>
          </a:fontRef>
        </p:style>
      </p:sp>
      <p:sp>
        <p:nvSpPr>
          <p:cNvPr id="44" name="TextBox 43">
            <a:extLst>
              <a:ext uri="{FF2B5EF4-FFF2-40B4-BE49-F238E27FC236}">
                <a16:creationId xmlns:a16="http://schemas.microsoft.com/office/drawing/2014/main" id="{03E0A986-B235-4DAF-8AB0-3A0678579690}"/>
              </a:ext>
            </a:extLst>
          </p:cNvPr>
          <p:cNvSpPr txBox="1"/>
          <p:nvPr/>
        </p:nvSpPr>
        <p:spPr>
          <a:xfrm>
            <a:off x="117973" y="1549120"/>
            <a:ext cx="1165792" cy="738664"/>
          </a:xfrm>
          <a:prstGeom prst="rect">
            <a:avLst/>
          </a:prstGeom>
          <a:noFill/>
        </p:spPr>
        <p:txBody>
          <a:bodyPr wrap="square" rtlCol="0">
            <a:spAutoFit/>
          </a:bodyPr>
          <a:lstStyle/>
          <a:p>
            <a:pPr algn="l"/>
            <a:endParaRPr lang="bs" sz="1400" b="1" dirty="0">
              <a:solidFill>
                <a:schemeClr val="bg1"/>
              </a:solidFill>
            </a:endParaRPr>
          </a:p>
          <a:p>
            <a:pPr algn="l"/>
            <a:r>
              <a:rPr lang="bs" sz="1400" b="1" dirty="0">
                <a:solidFill>
                  <a:schemeClr val="bg1"/>
                </a:solidFill>
              </a:rPr>
              <a:t>Odijevanje i      </a:t>
            </a:r>
          </a:p>
          <a:p>
            <a:pPr algn="l"/>
            <a:r>
              <a:rPr lang="bs" sz="1400" b="1" dirty="0">
                <a:solidFill>
                  <a:schemeClr val="bg1"/>
                </a:solidFill>
              </a:rPr>
              <a:t>     ishrana</a:t>
            </a:r>
            <a:endParaRPr lang="sr-Latn-RS" sz="1400" b="1" dirty="0">
              <a:solidFill>
                <a:schemeClr val="bg1"/>
              </a:solidFill>
            </a:endParaRPr>
          </a:p>
        </p:txBody>
      </p:sp>
    </p:spTree>
    <p:extLst>
      <p:ext uri="{BB962C8B-B14F-4D97-AF65-F5344CB8AC3E}">
        <p14:creationId xmlns:p14="http://schemas.microsoft.com/office/powerpoint/2010/main" val="237573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3">
            <a:extLst>
              <a:ext uri="{FF2B5EF4-FFF2-40B4-BE49-F238E27FC236}">
                <a16:creationId xmlns:a16="http://schemas.microsoft.com/office/drawing/2014/main" id="{9E66F507-9F3F-41DE-9548-E61C0E9D5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026" y="3374877"/>
            <a:ext cx="2761988" cy="1841325"/>
          </a:xfrm>
          <a:prstGeom prst="rect">
            <a:avLst/>
          </a:prstGeom>
          <a:ln>
            <a:noFill/>
          </a:ln>
          <a:effectLst>
            <a:softEdge rad="112500"/>
          </a:effectLst>
        </p:spPr>
      </p:pic>
      <p:pic>
        <p:nvPicPr>
          <p:cNvPr id="42" name="Slika 42">
            <a:extLst>
              <a:ext uri="{FF2B5EF4-FFF2-40B4-BE49-F238E27FC236}">
                <a16:creationId xmlns:a16="http://schemas.microsoft.com/office/drawing/2014/main" id="{EFBE29C0-F987-4731-9325-DAC9DDBD4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84" y="3075698"/>
            <a:ext cx="3552045" cy="2058512"/>
          </a:xfrm>
          <a:prstGeom prst="rect">
            <a:avLst/>
          </a:prstGeom>
        </p:spPr>
      </p:pic>
      <p:sp>
        <p:nvSpPr>
          <p:cNvPr id="2" name="Naslov 1">
            <a:extLst>
              <a:ext uri="{FF2B5EF4-FFF2-40B4-BE49-F238E27FC236}">
                <a16:creationId xmlns:a16="http://schemas.microsoft.com/office/drawing/2014/main" id="{48503ADC-55F8-471F-9565-EFF88CFF39D2}"/>
              </a:ext>
            </a:extLst>
          </p:cNvPr>
          <p:cNvSpPr>
            <a:spLocks noGrp="1"/>
          </p:cNvSpPr>
          <p:nvPr>
            <p:ph type="title"/>
          </p:nvPr>
        </p:nvSpPr>
        <p:spPr>
          <a:xfrm>
            <a:off x="146539" y="365024"/>
            <a:ext cx="8259098" cy="763526"/>
          </a:xfrm>
        </p:spPr>
        <p:txBody>
          <a:bodyPr>
            <a:normAutofit/>
          </a:bodyPr>
          <a:lstStyle/>
          <a:p>
            <a:r>
              <a:rPr lang="bs" sz="2800" b="1" dirty="0">
                <a:latin typeface="Monotype Corsiva" panose="03010101010201010101" pitchFamily="66" charset="0"/>
              </a:rPr>
              <a:t>Maloljetnički zatvor Istočno Sarajevo</a:t>
            </a:r>
            <a:endParaRPr lang="sr-Latn-RS" sz="2800" b="1" dirty="0">
              <a:latin typeface="Monotype Corsiva" panose="03010101010201010101" pitchFamily="66" charset="0"/>
            </a:endParaRPr>
          </a:p>
        </p:txBody>
      </p:sp>
      <p:grpSp>
        <p:nvGrpSpPr>
          <p:cNvPr id="16" name="Group 15">
            <a:extLst>
              <a:ext uri="{FF2B5EF4-FFF2-40B4-BE49-F238E27FC236}">
                <a16:creationId xmlns:a16="http://schemas.microsoft.com/office/drawing/2014/main" id="{416D5C8D-1CDA-4656-B3F1-6DBBF2AD5AE6}"/>
              </a:ext>
            </a:extLst>
          </p:cNvPr>
          <p:cNvGrpSpPr/>
          <p:nvPr/>
        </p:nvGrpSpPr>
        <p:grpSpPr>
          <a:xfrm>
            <a:off x="3127554" y="3256825"/>
            <a:ext cx="1528721" cy="1567631"/>
            <a:chOff x="2382194" y="2283859"/>
            <a:chExt cx="1540389" cy="1720756"/>
          </a:xfrm>
        </p:grpSpPr>
        <p:sp>
          <p:nvSpPr>
            <p:cNvPr id="14" name="Elipsa 13">
              <a:extLst>
                <a:ext uri="{FF2B5EF4-FFF2-40B4-BE49-F238E27FC236}">
                  <a16:creationId xmlns:a16="http://schemas.microsoft.com/office/drawing/2014/main" id="{6DC00EDB-4705-4885-AB22-2844C4D933D6}"/>
                </a:ext>
              </a:extLst>
            </p:cNvPr>
            <p:cNvSpPr/>
            <p:nvPr/>
          </p:nvSpPr>
          <p:spPr>
            <a:xfrm>
              <a:off x="2382194" y="2491446"/>
              <a:ext cx="1540389" cy="1513169"/>
            </a:xfrm>
            <a:prstGeom prst="ellipse">
              <a:avLst/>
            </a:prstGeom>
          </p:spPr>
          <p:style>
            <a:lnRef idx="0">
              <a:schemeClr val="accent1"/>
            </a:lnRef>
            <a:fillRef idx="3">
              <a:schemeClr val="accent1"/>
            </a:fillRef>
            <a:effectRef idx="3">
              <a:schemeClr val="accent1"/>
            </a:effectRef>
            <a:fontRef idx="minor">
              <a:schemeClr val="lt1"/>
            </a:fontRef>
          </p:style>
        </p:sp>
        <p:sp>
          <p:nvSpPr>
            <p:cNvPr id="15" name="Elipsa 4">
              <a:extLst>
                <a:ext uri="{FF2B5EF4-FFF2-40B4-BE49-F238E27FC236}">
                  <a16:creationId xmlns:a16="http://schemas.microsoft.com/office/drawing/2014/main" id="{DA6F45A4-64C2-4FEF-AE33-49A96A598CCE}"/>
                </a:ext>
              </a:extLst>
            </p:cNvPr>
            <p:cNvSpPr txBox="1"/>
            <p:nvPr/>
          </p:nvSpPr>
          <p:spPr>
            <a:xfrm>
              <a:off x="2453070" y="2283859"/>
              <a:ext cx="1271947" cy="1674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bs" sz="1600" kern="1200" dirty="0"/>
                <a:t>    </a:t>
              </a:r>
            </a:p>
            <a:p>
              <a:pPr marL="0" lvl="0" indent="0" algn="ctr" defTabSz="1555750">
                <a:lnSpc>
                  <a:spcPct val="90000"/>
                </a:lnSpc>
                <a:spcBef>
                  <a:spcPct val="0"/>
                </a:spcBef>
                <a:spcAft>
                  <a:spcPct val="35000"/>
                </a:spcAft>
                <a:buNone/>
              </a:pPr>
              <a:r>
                <a:rPr lang="bs" sz="1600" dirty="0"/>
                <a:t>    </a:t>
              </a:r>
              <a:r>
                <a:rPr lang="bs" sz="1600" kern="1200" dirty="0">
                  <a:solidFill>
                    <a:schemeClr val="bg1"/>
                  </a:solidFill>
                </a:rPr>
                <a:t>Pogodnosti i sankcije</a:t>
              </a:r>
              <a:endParaRPr lang="bs-Latn-BA" sz="1600" kern="1200" dirty="0">
                <a:solidFill>
                  <a:schemeClr val="bg1"/>
                </a:solidFill>
              </a:endParaRPr>
            </a:p>
          </p:txBody>
        </p:sp>
      </p:grpSp>
      <p:sp>
        <p:nvSpPr>
          <p:cNvPr id="19" name="Strelica: nalijevo 18">
            <a:extLst>
              <a:ext uri="{FF2B5EF4-FFF2-40B4-BE49-F238E27FC236}">
                <a16:creationId xmlns:a16="http://schemas.microsoft.com/office/drawing/2014/main" id="{1F228E87-0716-4A5A-92B6-7E61F3226D5E}"/>
              </a:ext>
            </a:extLst>
          </p:cNvPr>
          <p:cNvSpPr/>
          <p:nvPr/>
        </p:nvSpPr>
        <p:spPr>
          <a:xfrm rot="13101147">
            <a:off x="2118426" y="2890163"/>
            <a:ext cx="1510013" cy="371067"/>
          </a:xfrm>
          <a:prstGeom prst="leftArrow">
            <a:avLst>
              <a:gd name="adj1" fmla="val 60000"/>
              <a:gd name="adj2" fmla="val 50000"/>
            </a:avLst>
          </a:prstGeom>
          <a:ln>
            <a:solidFill>
              <a:schemeClr val="tx2">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Strelica: nalijevo 21">
            <a:extLst>
              <a:ext uri="{FF2B5EF4-FFF2-40B4-BE49-F238E27FC236}">
                <a16:creationId xmlns:a16="http://schemas.microsoft.com/office/drawing/2014/main" id="{31238835-8FE6-4A4E-B84E-1134BE494482}"/>
              </a:ext>
            </a:extLst>
          </p:cNvPr>
          <p:cNvSpPr/>
          <p:nvPr/>
        </p:nvSpPr>
        <p:spPr>
          <a:xfrm rot="18895816">
            <a:off x="4442248" y="3268602"/>
            <a:ext cx="1438394" cy="354673"/>
          </a:xfrm>
          <a:prstGeom prst="leftArrow">
            <a:avLst>
              <a:gd name="adj1" fmla="val 60000"/>
              <a:gd name="adj2" fmla="val 50000"/>
            </a:avLst>
          </a:prstGeom>
          <a:ln>
            <a:solidFill>
              <a:schemeClr val="tx2">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9" name="Group 28">
            <a:extLst>
              <a:ext uri="{FF2B5EF4-FFF2-40B4-BE49-F238E27FC236}">
                <a16:creationId xmlns:a16="http://schemas.microsoft.com/office/drawing/2014/main" id="{86B8FF6F-8E0D-4104-B463-FFC1C1D17CB2}"/>
              </a:ext>
            </a:extLst>
          </p:cNvPr>
          <p:cNvGrpSpPr/>
          <p:nvPr/>
        </p:nvGrpSpPr>
        <p:grpSpPr>
          <a:xfrm>
            <a:off x="4379024" y="1362249"/>
            <a:ext cx="4764976" cy="2277429"/>
            <a:chOff x="1023" y="1763524"/>
            <a:chExt cx="1563624" cy="1304238"/>
          </a:xfrm>
          <a:solidFill>
            <a:srgbClr val="D8D2BE"/>
          </a:solidFill>
        </p:grpSpPr>
        <p:sp>
          <p:nvSpPr>
            <p:cNvPr id="27" name="Pravougaonik: zaobljeni uglovi 26">
              <a:extLst>
                <a:ext uri="{FF2B5EF4-FFF2-40B4-BE49-F238E27FC236}">
                  <a16:creationId xmlns:a16="http://schemas.microsoft.com/office/drawing/2014/main" id="{2C493528-56A5-4A37-80E8-45269A1E0C25}"/>
                </a:ext>
              </a:extLst>
            </p:cNvPr>
            <p:cNvSpPr/>
            <p:nvPr/>
          </p:nvSpPr>
          <p:spPr>
            <a:xfrm>
              <a:off x="1023" y="1763524"/>
              <a:ext cx="1563624" cy="1250899"/>
            </a:xfrm>
            <a:prstGeom prst="roundRect">
              <a:avLst>
                <a:gd name="adj" fmla="val 10000"/>
              </a:avLst>
            </a:prstGeom>
          </p:spPr>
          <p:style>
            <a:lnRef idx="0">
              <a:schemeClr val="accent1"/>
            </a:lnRef>
            <a:fillRef idx="3">
              <a:schemeClr val="accent1"/>
            </a:fillRef>
            <a:effectRef idx="3">
              <a:schemeClr val="accent1"/>
            </a:effectRef>
            <a:fontRef idx="minor">
              <a:schemeClr val="lt1"/>
            </a:fontRef>
          </p:style>
        </p:sp>
        <p:sp>
          <p:nvSpPr>
            <p:cNvPr id="28" name="Pravougaonik: zaobljeni uglovi 4">
              <a:extLst>
                <a:ext uri="{FF2B5EF4-FFF2-40B4-BE49-F238E27FC236}">
                  <a16:creationId xmlns:a16="http://schemas.microsoft.com/office/drawing/2014/main" id="{CC57B5B5-8549-46AD-82CF-019C5EBF663E}"/>
                </a:ext>
              </a:extLst>
            </p:cNvPr>
            <p:cNvSpPr txBox="1"/>
            <p:nvPr/>
          </p:nvSpPr>
          <p:spPr>
            <a:xfrm>
              <a:off x="13495" y="1763524"/>
              <a:ext cx="1520337" cy="130423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spcFirstLastPara="0" vert="horz" wrap="square" lIns="74295" tIns="74295" rIns="74295" bIns="74295" numCol="1" spcCol="1270" anchor="ctr" anchorCtr="0">
              <a:noAutofit/>
            </a:bodyPr>
            <a:lstStyle/>
            <a:p>
              <a:r>
                <a:rPr lang="bs" sz="1200" b="0" i="0" dirty="0">
                  <a:solidFill>
                    <a:schemeClr val="tx1"/>
                  </a:solidFill>
                  <a:effectLst/>
                </a:rPr>
                <a:t>           </a:t>
              </a:r>
              <a:r>
                <a:rPr lang="bs" sz="1200" b="1" i="0" dirty="0">
                  <a:solidFill>
                    <a:schemeClr val="tx1"/>
                  </a:solidFill>
                  <a:effectLst/>
                </a:rPr>
                <a:t>Zakon o zaštiti i postupanju sa djecom i maloljetnicima RS</a:t>
              </a:r>
            </a:p>
            <a:p>
              <a:r>
                <a:rPr lang="bs" sz="1200" b="1" i="0" dirty="0">
                  <a:solidFill>
                    <a:schemeClr val="tx1"/>
                  </a:solidFill>
                  <a:effectLst/>
                </a:rPr>
                <a:t>                                                      Član 152. </a:t>
              </a:r>
            </a:p>
            <a:p>
              <a:r>
                <a:rPr lang="bs-Latn-BA" sz="1200" b="0" i="0" dirty="0">
                  <a:solidFill>
                    <a:schemeClr val="tx1"/>
                  </a:solidFill>
                  <a:effectLst/>
                </a:rPr>
                <a:t>(1) Maloljetniku koji se dobro vlada i zalaže na radu rukovodilac ustanove vaspitno-popravnog doma može dodijeliti sljedeće pogodnosti:</a:t>
              </a:r>
            </a:p>
            <a:p>
              <a:r>
                <a:rPr lang="bs-Latn-BA" sz="1200" b="0" i="0" dirty="0">
                  <a:solidFill>
                    <a:schemeClr val="tx1"/>
                  </a:solidFill>
                  <a:effectLst/>
                </a:rPr>
                <a:t>a) prošireno pravo na prijem posjeta,</a:t>
              </a:r>
            </a:p>
            <a:p>
              <a:r>
                <a:rPr lang="bs-Latn-BA" sz="1200" b="0" i="0" dirty="0">
                  <a:solidFill>
                    <a:schemeClr val="tx1"/>
                  </a:solidFill>
                  <a:effectLst/>
                </a:rPr>
                <a:t>b) slobodne izlaske iz doma u grad,</a:t>
              </a:r>
            </a:p>
            <a:p>
              <a:r>
                <a:rPr lang="bs-Latn-BA" sz="1200" b="0" i="0" dirty="0">
                  <a:solidFill>
                    <a:schemeClr val="tx1"/>
                  </a:solidFill>
                  <a:effectLst/>
                </a:rPr>
                <a:t>v) posjete sportskim, kulturnim i drugim prikladnim događajima izvan vaspitno-popravnog doma,</a:t>
              </a:r>
            </a:p>
            <a:p>
              <a:r>
                <a:rPr lang="bs-Latn-BA" sz="1200" b="0" i="0" dirty="0">
                  <a:solidFill>
                    <a:schemeClr val="tx1"/>
                  </a:solidFill>
                  <a:effectLst/>
                </a:rPr>
                <a:t>g) posjete porodici, srodnicima ili drugim bliskim licima za vrijeme vikenda i praznika i</a:t>
              </a:r>
            </a:p>
            <a:p>
              <a:r>
                <a:rPr lang="bs-Latn-BA" sz="1200" b="0" i="0" dirty="0">
                  <a:solidFill>
                    <a:schemeClr val="tx1"/>
                  </a:solidFill>
                  <a:effectLst/>
                </a:rPr>
                <a:t>d) dodatna odsustva iz ustanove vaspitno-popravnog doma do 15 dana.</a:t>
              </a:r>
            </a:p>
            <a:p>
              <a:pPr marL="0" lvl="0" indent="0" algn="ctr" defTabSz="1733550">
                <a:lnSpc>
                  <a:spcPct val="90000"/>
                </a:lnSpc>
                <a:spcBef>
                  <a:spcPct val="0"/>
                </a:spcBef>
                <a:spcAft>
                  <a:spcPct val="35000"/>
                </a:spcAft>
                <a:buNone/>
              </a:pPr>
              <a:endParaRPr lang="bs-Latn-BA" sz="1200" kern="1200" dirty="0"/>
            </a:p>
          </p:txBody>
        </p:sp>
      </p:grpSp>
      <p:grpSp>
        <p:nvGrpSpPr>
          <p:cNvPr id="36" name="Group 35">
            <a:extLst>
              <a:ext uri="{FF2B5EF4-FFF2-40B4-BE49-F238E27FC236}">
                <a16:creationId xmlns:a16="http://schemas.microsoft.com/office/drawing/2014/main" id="{0D142674-D4E6-417C-A1E0-0B94099AA96B}"/>
              </a:ext>
            </a:extLst>
          </p:cNvPr>
          <p:cNvGrpSpPr/>
          <p:nvPr/>
        </p:nvGrpSpPr>
        <p:grpSpPr>
          <a:xfrm>
            <a:off x="146540" y="1425192"/>
            <a:ext cx="3940890" cy="1741553"/>
            <a:chOff x="-3688665" y="1025376"/>
            <a:chExt cx="3860937" cy="2070583"/>
          </a:xfrm>
        </p:grpSpPr>
        <p:sp>
          <p:nvSpPr>
            <p:cNvPr id="34" name="Pravougaonik: zaobljeni uglovi 33">
              <a:extLst>
                <a:ext uri="{FF2B5EF4-FFF2-40B4-BE49-F238E27FC236}">
                  <a16:creationId xmlns:a16="http://schemas.microsoft.com/office/drawing/2014/main" id="{4AB84BF1-6CD8-4BD5-9F0B-AE0B41FC6ADE}"/>
                </a:ext>
              </a:extLst>
            </p:cNvPr>
            <p:cNvSpPr/>
            <p:nvPr/>
          </p:nvSpPr>
          <p:spPr>
            <a:xfrm>
              <a:off x="-3688665" y="1025376"/>
              <a:ext cx="3860937" cy="1962333"/>
            </a:xfrm>
            <a:prstGeom prst="roundRect">
              <a:avLst>
                <a:gd name="adj" fmla="val 10000"/>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sp>
        <p:sp>
          <p:nvSpPr>
            <p:cNvPr id="35" name="Pravougaonik: zaobljeni uglovi 4">
              <a:extLst>
                <a:ext uri="{FF2B5EF4-FFF2-40B4-BE49-F238E27FC236}">
                  <a16:creationId xmlns:a16="http://schemas.microsoft.com/office/drawing/2014/main" id="{65B43D8C-F1A5-466F-BD6E-799173572EB6}"/>
                </a:ext>
              </a:extLst>
            </p:cNvPr>
            <p:cNvSpPr txBox="1"/>
            <p:nvPr/>
          </p:nvSpPr>
          <p:spPr>
            <a:xfrm>
              <a:off x="-3283796" y="1132475"/>
              <a:ext cx="3040931" cy="19634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74295" rIns="74295" bIns="74295" numCol="1" spcCol="1270" anchor="ctr" anchorCtr="0">
              <a:noAutofit/>
            </a:bodyPr>
            <a:lstStyle/>
            <a:p>
              <a:pPr algn="ctr" defTabSz="1733550">
                <a:lnSpc>
                  <a:spcPct val="90000"/>
                </a:lnSpc>
                <a:spcBef>
                  <a:spcPct val="0"/>
                </a:spcBef>
                <a:spcAft>
                  <a:spcPct val="35000"/>
                </a:spcAft>
              </a:pPr>
              <a:r>
                <a:rPr lang="bs" sz="1400" dirty="0">
                  <a:solidFill>
                    <a:schemeClr val="tx1"/>
                  </a:solidFill>
                  <a:effectLst/>
                  <a:ea typeface="Times New Roman" panose="02020603050405020304" pitchFamily="18" charset="0"/>
                </a:rPr>
                <a:t>- </a:t>
              </a:r>
              <a:r>
                <a:rPr lang="bs" sz="1400" dirty="0">
                  <a:solidFill>
                    <a:schemeClr val="tx1"/>
                  </a:solidFill>
                  <a:ea typeface="Times New Roman" panose="02020603050405020304" pitchFamily="18" charset="0"/>
                </a:rPr>
                <a:t>P</a:t>
              </a:r>
              <a:r>
                <a:rPr lang="bs-Latn-BA" sz="1400" dirty="0" err="1">
                  <a:solidFill>
                    <a:schemeClr val="tx1"/>
                  </a:solidFill>
                  <a:effectLst/>
                  <a:ea typeface="Times New Roman" panose="02020603050405020304" pitchFamily="18" charset="0"/>
                </a:rPr>
                <a:t>reviđene</a:t>
              </a:r>
              <a:r>
                <a:rPr lang="bs-Latn-BA" sz="1400" dirty="0">
                  <a:solidFill>
                    <a:schemeClr val="tx1"/>
                  </a:solidFill>
                  <a:effectLst/>
                  <a:ea typeface="Times New Roman" panose="02020603050405020304" pitchFamily="18" charset="0"/>
                </a:rPr>
                <a:t> su Pravilnikom koji propisuje pogodnosti unutar i izvan ustanove. Iz razgovora sa maloljetnicima može se </a:t>
              </a:r>
              <a:r>
                <a:rPr lang="bs-Latn-BA" sz="1400" dirty="0" err="1">
                  <a:solidFill>
                    <a:schemeClr val="tx1"/>
                  </a:solidFill>
                  <a:effectLst/>
                  <a:ea typeface="Times New Roman" panose="02020603050405020304" pitchFamily="18" charset="0"/>
                </a:rPr>
                <a:t>zaključiti</a:t>
              </a:r>
              <a:r>
                <a:rPr lang="bs-Latn-BA" sz="1400" dirty="0">
                  <a:solidFill>
                    <a:schemeClr val="tx1"/>
                  </a:solidFill>
                  <a:effectLst/>
                  <a:ea typeface="Times New Roman" panose="02020603050405020304" pitchFamily="18" charset="0"/>
                </a:rPr>
                <a:t> da je pravo maloljetnika na pogodnosti predviđeno zakonom ispoštovano</a:t>
              </a:r>
              <a:r>
                <a:rPr lang="bs" sz="1400" dirty="0">
                  <a:solidFill>
                    <a:schemeClr val="tx1"/>
                  </a:solidFill>
                  <a:effectLst/>
                  <a:ea typeface="Times New Roman" panose="02020603050405020304" pitchFamily="18" charset="0"/>
                </a:rPr>
                <a:t>.</a:t>
              </a:r>
            </a:p>
            <a:p>
              <a:pPr marL="0" lvl="0" indent="0" algn="ctr" defTabSz="1733550">
                <a:lnSpc>
                  <a:spcPct val="90000"/>
                </a:lnSpc>
                <a:spcBef>
                  <a:spcPct val="0"/>
                </a:spcBef>
                <a:spcAft>
                  <a:spcPct val="35000"/>
                </a:spcAft>
                <a:buNone/>
              </a:pPr>
              <a:endParaRPr lang="bs-Latn-BA" sz="1400" kern="1200" dirty="0"/>
            </a:p>
          </p:txBody>
        </p:sp>
      </p:grpSp>
      <p:sp>
        <p:nvSpPr>
          <p:cNvPr id="41" name="TextBox 40">
            <a:extLst>
              <a:ext uri="{FF2B5EF4-FFF2-40B4-BE49-F238E27FC236}">
                <a16:creationId xmlns:a16="http://schemas.microsoft.com/office/drawing/2014/main" id="{597F712B-DDCB-40B1-8878-6E75901DD03C}"/>
              </a:ext>
            </a:extLst>
          </p:cNvPr>
          <p:cNvSpPr txBox="1"/>
          <p:nvPr/>
        </p:nvSpPr>
        <p:spPr>
          <a:xfrm>
            <a:off x="4087430" y="2811526"/>
            <a:ext cx="1390596" cy="997007"/>
          </a:xfrm>
          <a:prstGeom prst="rect">
            <a:avLst/>
          </a:prstGeom>
          <a:noFill/>
        </p:spPr>
        <p:txBody>
          <a:bodyPr wrap="square" rtlCol="0">
            <a:spAutoFit/>
          </a:bodyPr>
          <a:lstStyle/>
          <a:p>
            <a:pPr algn="l"/>
            <a:endParaRPr lang="sr-Latn-RS" dirty="0"/>
          </a:p>
        </p:txBody>
      </p:sp>
    </p:spTree>
    <p:extLst>
      <p:ext uri="{BB962C8B-B14F-4D97-AF65-F5344CB8AC3E}">
        <p14:creationId xmlns:p14="http://schemas.microsoft.com/office/powerpoint/2010/main" val="135523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537B9E4F-5906-40D9-888F-11FEBAA0F0D9}"/>
              </a:ext>
            </a:extLst>
          </p:cNvPr>
          <p:cNvSpPr>
            <a:spLocks noGrp="1"/>
          </p:cNvSpPr>
          <p:nvPr>
            <p:ph type="title"/>
          </p:nvPr>
        </p:nvSpPr>
        <p:spPr>
          <a:xfrm>
            <a:off x="146539" y="365024"/>
            <a:ext cx="8259098" cy="763526"/>
          </a:xfrm>
        </p:spPr>
        <p:txBody>
          <a:bodyPr>
            <a:normAutofit/>
          </a:bodyPr>
          <a:lstStyle/>
          <a:p>
            <a:r>
              <a:rPr lang="bs" sz="2800" b="1" dirty="0">
                <a:latin typeface="Monotype Corsiva" panose="03010101010201010101" pitchFamily="66" charset="0"/>
              </a:rPr>
              <a:t>Maloljetnički zatvor Istočno Sarajevo</a:t>
            </a:r>
            <a:endParaRPr lang="sr-Latn-RS" sz="2800" b="1" dirty="0">
              <a:latin typeface="Monotype Corsiva" panose="03010101010201010101" pitchFamily="66" charset="0"/>
            </a:endParaRPr>
          </a:p>
        </p:txBody>
      </p:sp>
      <p:sp>
        <p:nvSpPr>
          <p:cNvPr id="2" name="TextBox 1">
            <a:extLst>
              <a:ext uri="{FF2B5EF4-FFF2-40B4-BE49-F238E27FC236}">
                <a16:creationId xmlns:a16="http://schemas.microsoft.com/office/drawing/2014/main" id="{DB1C30CF-6CEA-4CA5-911C-4A0500D1925C}"/>
              </a:ext>
            </a:extLst>
          </p:cNvPr>
          <p:cNvSpPr txBox="1"/>
          <p:nvPr/>
        </p:nvSpPr>
        <p:spPr>
          <a:xfrm>
            <a:off x="3643993" y="1979734"/>
            <a:ext cx="1828800" cy="1828800"/>
          </a:xfrm>
          <a:prstGeom prst="rect">
            <a:avLst/>
          </a:prstGeom>
          <a:noFill/>
        </p:spPr>
        <p:txBody>
          <a:bodyPr wrap="square" rtlCol="0">
            <a:spAutoFit/>
          </a:bodyPr>
          <a:lstStyle/>
          <a:p>
            <a:pPr algn="l"/>
            <a:endParaRPr lang="sr-Latn-RS" dirty="0"/>
          </a:p>
        </p:txBody>
      </p:sp>
      <p:sp>
        <p:nvSpPr>
          <p:cNvPr id="21" name="Pravougaonik: zaobljeni dijagonalni uglovi 20">
            <a:extLst>
              <a:ext uri="{FF2B5EF4-FFF2-40B4-BE49-F238E27FC236}">
                <a16:creationId xmlns:a16="http://schemas.microsoft.com/office/drawing/2014/main" id="{2E7741C1-25E7-4B5E-8441-D2E7D0EC4973}"/>
              </a:ext>
            </a:extLst>
          </p:cNvPr>
          <p:cNvSpPr/>
          <p:nvPr/>
        </p:nvSpPr>
        <p:spPr>
          <a:xfrm>
            <a:off x="1218218" y="1355582"/>
            <a:ext cx="6425666" cy="2311691"/>
          </a:xfrm>
          <a:prstGeom prst="round2DiagRect">
            <a:avLst>
              <a:gd name="adj1" fmla="val 0"/>
              <a:gd name="adj2" fmla="val 16670"/>
            </a:avLst>
          </a:prstGeom>
          <a:solidFill>
            <a:srgbClr val="BF9F3F"/>
          </a:solidFill>
          <a:ln>
            <a:solidFill>
              <a:schemeClr val="bg2">
                <a:lumMod val="10000"/>
              </a:schemeClr>
            </a:solidFill>
          </a:ln>
        </p:spPr>
        <p:style>
          <a:lnRef idx="0">
            <a:schemeClr val="accent3"/>
          </a:lnRef>
          <a:fillRef idx="3">
            <a:schemeClr val="accent3"/>
          </a:fillRef>
          <a:effectRef idx="3">
            <a:schemeClr val="accent3"/>
          </a:effectRef>
          <a:fontRef idx="minor">
            <a:schemeClr val="lt1"/>
          </a:fontRef>
        </p:style>
      </p:sp>
      <p:cxnSp>
        <p:nvCxnSpPr>
          <p:cNvPr id="24" name="Prava linija spajanja sa strelicom 23">
            <a:extLst>
              <a:ext uri="{FF2B5EF4-FFF2-40B4-BE49-F238E27FC236}">
                <a16:creationId xmlns:a16="http://schemas.microsoft.com/office/drawing/2014/main" id="{C0EFF54B-E7F9-4907-B907-F035B6E960FE}"/>
              </a:ext>
            </a:extLst>
          </p:cNvPr>
          <p:cNvCxnSpPr>
            <a:cxnSpLocks/>
          </p:cNvCxnSpPr>
          <p:nvPr/>
        </p:nvCxnSpPr>
        <p:spPr>
          <a:xfrm>
            <a:off x="4533984" y="1491134"/>
            <a:ext cx="0" cy="1732384"/>
          </a:xfrm>
          <a:prstGeom prst="straightConnector1">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02AA8CF-01CF-44C5-A731-79468BD218E6}"/>
              </a:ext>
            </a:extLst>
          </p:cNvPr>
          <p:cNvSpPr txBox="1"/>
          <p:nvPr/>
        </p:nvSpPr>
        <p:spPr>
          <a:xfrm>
            <a:off x="1218218" y="1355582"/>
            <a:ext cx="3303312" cy="2308324"/>
          </a:xfrm>
          <a:prstGeom prst="rect">
            <a:avLst/>
          </a:prstGeom>
          <a:noFill/>
        </p:spPr>
        <p:txBody>
          <a:bodyPr wrap="square" rtlCol="0">
            <a:spAutoFit/>
          </a:bodyPr>
          <a:lstStyle/>
          <a:p>
            <a:pPr marL="171450" indent="-171450" algn="l">
              <a:buFont typeface="Arial" panose="020B0604020202020204" pitchFamily="34" charset="0"/>
              <a:buChar char="•"/>
            </a:pPr>
            <a:r>
              <a:rPr lang="bs" sz="1200" b="1" dirty="0">
                <a:solidFill>
                  <a:schemeClr val="bg2">
                    <a:lumMod val="10000"/>
                  </a:schemeClr>
                </a:solidFill>
                <a:ea typeface="Times New Roman" panose="02020603050405020304" pitchFamily="18" charset="0"/>
              </a:rPr>
              <a:t>D</a:t>
            </a:r>
            <a:r>
              <a:rPr lang="bs-Latn-BA" sz="1200" b="1" dirty="0" err="1">
                <a:solidFill>
                  <a:schemeClr val="bg2">
                    <a:lumMod val="10000"/>
                  </a:schemeClr>
                </a:solidFill>
                <a:effectLst/>
                <a:ea typeface="Times New Roman" panose="02020603050405020304" pitchFamily="18" charset="0"/>
              </a:rPr>
              <a:t>odatno</a:t>
            </a:r>
            <a:r>
              <a:rPr lang="bs-Latn-BA" sz="1200" b="1" dirty="0">
                <a:solidFill>
                  <a:schemeClr val="bg2">
                    <a:lumMod val="10000"/>
                  </a:schemeClr>
                </a:solidFill>
                <a:effectLst/>
                <a:ea typeface="Times New Roman" panose="02020603050405020304" pitchFamily="18" charset="0"/>
              </a:rPr>
              <a:t> </a:t>
            </a:r>
            <a:r>
              <a:rPr lang="bs-Latn-BA" sz="1200" b="1" dirty="0" err="1">
                <a:solidFill>
                  <a:schemeClr val="bg2">
                    <a:lumMod val="10000"/>
                  </a:schemeClr>
                </a:solidFill>
                <a:effectLst/>
                <a:ea typeface="Times New Roman" panose="02020603050405020304" pitchFamily="18" charset="0"/>
              </a:rPr>
              <a:t>stručn</a:t>
            </a:r>
            <a:r>
              <a:rPr lang="bs" sz="1200" b="1" dirty="0">
                <a:solidFill>
                  <a:schemeClr val="bg2">
                    <a:lumMod val="10000"/>
                  </a:schemeClr>
                </a:solidFill>
                <a:effectLst/>
                <a:ea typeface="Times New Roman" panose="02020603050405020304" pitchFamily="18" charset="0"/>
              </a:rPr>
              <a:t>o</a:t>
            </a:r>
            <a:r>
              <a:rPr lang="bs-Latn-BA" sz="1200" b="1" dirty="0">
                <a:solidFill>
                  <a:schemeClr val="bg2">
                    <a:lumMod val="10000"/>
                  </a:schemeClr>
                </a:solidFill>
                <a:effectLst/>
                <a:ea typeface="Times New Roman" panose="02020603050405020304" pitchFamily="18" charset="0"/>
              </a:rPr>
              <a:t> </a:t>
            </a:r>
            <a:r>
              <a:rPr lang="bs-Latn-BA" sz="1200" b="1" dirty="0" err="1">
                <a:solidFill>
                  <a:schemeClr val="bg2">
                    <a:lumMod val="10000"/>
                  </a:schemeClr>
                </a:solidFill>
                <a:effectLst/>
                <a:ea typeface="Times New Roman" panose="02020603050405020304" pitchFamily="18" charset="0"/>
              </a:rPr>
              <a:t>edukovanj</a:t>
            </a:r>
            <a:r>
              <a:rPr lang="bs" sz="1200" b="1" dirty="0">
                <a:solidFill>
                  <a:schemeClr val="bg2">
                    <a:lumMod val="10000"/>
                  </a:schemeClr>
                </a:solidFill>
                <a:effectLst/>
                <a:ea typeface="Times New Roman" panose="02020603050405020304" pitchFamily="18" charset="0"/>
              </a:rPr>
              <a:t>e</a:t>
            </a:r>
            <a:r>
              <a:rPr lang="bs-Latn-BA" sz="1200" b="1" dirty="0">
                <a:solidFill>
                  <a:schemeClr val="bg2">
                    <a:lumMod val="10000"/>
                  </a:schemeClr>
                </a:solidFill>
                <a:effectLst/>
                <a:ea typeface="Times New Roman" panose="02020603050405020304" pitchFamily="18" charset="0"/>
              </a:rPr>
              <a:t> i </a:t>
            </a:r>
            <a:r>
              <a:rPr lang="bs-Latn-BA" sz="1200" b="1" dirty="0" err="1">
                <a:solidFill>
                  <a:schemeClr val="bg2">
                    <a:lumMod val="10000"/>
                  </a:schemeClr>
                </a:solidFill>
                <a:effectLst/>
                <a:ea typeface="Times New Roman" panose="02020603050405020304" pitchFamily="18" charset="0"/>
              </a:rPr>
              <a:t>usavršavanj</a:t>
            </a:r>
            <a:r>
              <a:rPr lang="bs" sz="1200" b="1" dirty="0">
                <a:solidFill>
                  <a:schemeClr val="bg2">
                    <a:lumMod val="10000"/>
                  </a:schemeClr>
                </a:solidFill>
                <a:effectLst/>
                <a:ea typeface="Times New Roman" panose="02020603050405020304" pitchFamily="18" charset="0"/>
              </a:rPr>
              <a:t>e</a:t>
            </a:r>
            <a:r>
              <a:rPr lang="bs-Latn-BA" sz="1200" b="1" dirty="0">
                <a:solidFill>
                  <a:schemeClr val="bg2">
                    <a:lumMod val="10000"/>
                  </a:schemeClr>
                </a:solidFill>
                <a:effectLst/>
                <a:ea typeface="Times New Roman" panose="02020603050405020304" pitchFamily="18" charset="0"/>
              </a:rPr>
              <a:t> stručnog osoblja, osoblje prisustvuje svim predviđenim oblicima edukacije i o</a:t>
            </a:r>
            <a:r>
              <a:rPr lang="bs" sz="1200" b="1" dirty="0">
                <a:solidFill>
                  <a:schemeClr val="bg2">
                    <a:lumMod val="10000"/>
                  </a:schemeClr>
                </a:solidFill>
                <a:effectLst/>
                <a:ea typeface="Times New Roman" panose="02020603050405020304" pitchFamily="18" charset="0"/>
              </a:rPr>
              <a:t>buke</a:t>
            </a:r>
          </a:p>
          <a:p>
            <a:pPr marL="171450" indent="-171450" algn="l">
              <a:buFont typeface="Arial" panose="020B0604020202020204" pitchFamily="34" charset="0"/>
              <a:buChar char="•"/>
            </a:pPr>
            <a:r>
              <a:rPr lang="bs" sz="1200" b="1" dirty="0">
                <a:solidFill>
                  <a:schemeClr val="bg2">
                    <a:lumMod val="10000"/>
                  </a:schemeClr>
                </a:solidFill>
              </a:rPr>
              <a:t>Individualni tretman postupanja</a:t>
            </a:r>
          </a:p>
          <a:p>
            <a:pPr marL="171450" indent="-171450" algn="l">
              <a:buFont typeface="Arial" panose="020B0604020202020204" pitchFamily="34" charset="0"/>
              <a:buChar char="•"/>
            </a:pPr>
            <a:r>
              <a:rPr lang="bs" sz="1200" b="1" dirty="0">
                <a:solidFill>
                  <a:schemeClr val="bg2">
                    <a:lumMod val="10000"/>
                  </a:schemeClr>
                </a:solidFill>
                <a:ea typeface="Times New Roman" panose="02020603050405020304" pitchFamily="18" charset="0"/>
              </a:rPr>
              <a:t>R</a:t>
            </a:r>
            <a:r>
              <a:rPr lang="bs-Latn-BA" sz="1200" b="1" dirty="0" err="1">
                <a:solidFill>
                  <a:schemeClr val="bg2">
                    <a:lumMod val="10000"/>
                  </a:schemeClr>
                </a:solidFill>
                <a:effectLst/>
                <a:ea typeface="Times New Roman" panose="02020603050405020304" pitchFamily="18" charset="0"/>
              </a:rPr>
              <a:t>adionica</a:t>
            </a:r>
            <a:r>
              <a:rPr lang="bs-Latn-BA" sz="1200" b="1" dirty="0">
                <a:solidFill>
                  <a:schemeClr val="bg2">
                    <a:lumMod val="10000"/>
                  </a:schemeClr>
                </a:solidFill>
                <a:effectLst/>
                <a:ea typeface="Times New Roman" panose="02020603050405020304" pitchFamily="18" charset="0"/>
              </a:rPr>
              <a:t> za mehaničarsko-stolarske aktivnosti, te su radom u ovoj radionici renovirane sve klupe u krugu zatvora</a:t>
            </a:r>
            <a:endParaRPr lang="bs" sz="1200" b="1" dirty="0">
              <a:solidFill>
                <a:schemeClr val="bg2">
                  <a:lumMod val="10000"/>
                </a:schemeClr>
              </a:solidFill>
              <a:effectLst/>
              <a:ea typeface="Times New Roman" panose="02020603050405020304" pitchFamily="18" charset="0"/>
            </a:endParaRPr>
          </a:p>
          <a:p>
            <a:pPr marL="171450" indent="-171450" algn="l">
              <a:buFont typeface="Arial" panose="020B0604020202020204" pitchFamily="34" charset="0"/>
              <a:buChar char="•"/>
            </a:pPr>
            <a:r>
              <a:rPr lang="bs-Latn-BA" sz="1200" b="1" dirty="0">
                <a:solidFill>
                  <a:schemeClr val="bg2">
                    <a:lumMod val="10000"/>
                  </a:schemeClr>
                </a:solidFill>
                <a:effectLst/>
                <a:ea typeface="Times New Roman" panose="02020603050405020304" pitchFamily="18" charset="0"/>
              </a:rPr>
              <a:t>učionica i mini biblioteka, stoga imaju </a:t>
            </a:r>
            <a:r>
              <a:rPr lang="bs-Latn-BA" sz="1200" b="1" dirty="0" err="1">
                <a:solidFill>
                  <a:schemeClr val="bg2">
                    <a:lumMod val="10000"/>
                  </a:schemeClr>
                </a:solidFill>
                <a:effectLst/>
                <a:ea typeface="Times New Roman" panose="02020603050405020304" pitchFamily="18" charset="0"/>
              </a:rPr>
              <a:t>mogućnost</a:t>
            </a:r>
            <a:r>
              <a:rPr lang="bs-Latn-BA" sz="1200" b="1" dirty="0">
                <a:solidFill>
                  <a:schemeClr val="bg2">
                    <a:lumMod val="10000"/>
                  </a:schemeClr>
                </a:solidFill>
                <a:effectLst/>
                <a:ea typeface="Times New Roman" panose="02020603050405020304" pitchFamily="18" charset="0"/>
              </a:rPr>
              <a:t> za obrazovanje, učenje stranih jezika ili računarski kurs</a:t>
            </a:r>
            <a:r>
              <a:rPr lang="bs" sz="1200" b="1" dirty="0">
                <a:solidFill>
                  <a:schemeClr val="bg2">
                    <a:lumMod val="10000"/>
                  </a:schemeClr>
                </a:solidFill>
                <a:ea typeface="Times New Roman" panose="02020603050405020304" pitchFamily="18" charset="0"/>
              </a:rPr>
              <a:t>, nakon čega dobiju diplome</a:t>
            </a:r>
          </a:p>
          <a:p>
            <a:pPr marL="171450" indent="-171450" algn="l">
              <a:buFont typeface="Arial" panose="020B0604020202020204" pitchFamily="34" charset="0"/>
              <a:buChar char="•"/>
            </a:pPr>
            <a:r>
              <a:rPr lang="bs" sz="1200" b="1" dirty="0">
                <a:solidFill>
                  <a:schemeClr val="bg2">
                    <a:lumMod val="10000"/>
                  </a:schemeClr>
                </a:solidFill>
              </a:rPr>
              <a:t>Uslovi za sport, rekreaciju, razne sekcije</a:t>
            </a:r>
            <a:endParaRPr lang="sr-Latn-RS" sz="1200" b="1" dirty="0">
              <a:solidFill>
                <a:schemeClr val="bg2">
                  <a:lumMod val="10000"/>
                </a:schemeClr>
              </a:solidFill>
            </a:endParaRPr>
          </a:p>
        </p:txBody>
      </p:sp>
      <p:sp>
        <p:nvSpPr>
          <p:cNvPr id="29" name="TextBox 28">
            <a:extLst>
              <a:ext uri="{FF2B5EF4-FFF2-40B4-BE49-F238E27FC236}">
                <a16:creationId xmlns:a16="http://schemas.microsoft.com/office/drawing/2014/main" id="{FFACFB8F-B0B1-4DE5-A275-D37757A7F314}"/>
              </a:ext>
            </a:extLst>
          </p:cNvPr>
          <p:cNvSpPr txBox="1"/>
          <p:nvPr/>
        </p:nvSpPr>
        <p:spPr>
          <a:xfrm>
            <a:off x="4616193" y="1491134"/>
            <a:ext cx="2691529" cy="2246769"/>
          </a:xfrm>
          <a:prstGeom prst="rect">
            <a:avLst/>
          </a:prstGeom>
          <a:noFill/>
        </p:spPr>
        <p:txBody>
          <a:bodyPr wrap="square" rtlCol="0">
            <a:spAutoFit/>
          </a:bodyPr>
          <a:lstStyle/>
          <a:p>
            <a:pPr marL="285750" lvl="0" indent="-285750" fontAlgn="base">
              <a:buFont typeface="Arial" panose="020B0604020202020204" pitchFamily="34" charset="0"/>
              <a:buChar char="•"/>
            </a:pPr>
            <a:r>
              <a:rPr lang="bs" sz="1400" b="1" dirty="0">
                <a:solidFill>
                  <a:schemeClr val="bg2">
                    <a:lumMod val="10000"/>
                  </a:schemeClr>
                </a:solidFill>
                <a:ea typeface="Times New Roman" panose="02020603050405020304" pitchFamily="18" charset="0"/>
              </a:rPr>
              <a:t>Potrebno je o</a:t>
            </a:r>
            <a:r>
              <a:rPr lang="bs-Latn-BA" sz="1400" b="1" dirty="0" err="1">
                <a:solidFill>
                  <a:schemeClr val="bg2">
                    <a:lumMod val="10000"/>
                  </a:schemeClr>
                </a:solidFill>
                <a:effectLst/>
                <a:ea typeface="Times New Roman" panose="02020603050405020304" pitchFamily="18" charset="0"/>
              </a:rPr>
              <a:t>bezbijediti</a:t>
            </a:r>
            <a:r>
              <a:rPr lang="bs-Latn-BA" sz="1400" b="1" dirty="0">
                <a:solidFill>
                  <a:schemeClr val="bg2">
                    <a:lumMod val="10000"/>
                  </a:schemeClr>
                </a:solidFill>
                <a:effectLst/>
                <a:ea typeface="Times New Roman" panose="02020603050405020304" pitchFamily="18" charset="0"/>
              </a:rPr>
              <a:t> prisustvo stručnog osoblja sa maloljetnicima 24h svih 7 dana u sedmici,</a:t>
            </a:r>
          </a:p>
          <a:p>
            <a:pPr marL="285750" lvl="0" indent="-285750" fontAlgn="base">
              <a:buFont typeface="Arial" panose="020B0604020202020204" pitchFamily="34" charset="0"/>
              <a:buChar char="•"/>
            </a:pPr>
            <a:endParaRPr lang="bs" sz="1400" b="1" dirty="0">
              <a:solidFill>
                <a:schemeClr val="bg2">
                  <a:lumMod val="10000"/>
                </a:schemeClr>
              </a:solidFill>
              <a:ea typeface="Times New Roman" panose="02020603050405020304" pitchFamily="18" charset="0"/>
            </a:endParaRPr>
          </a:p>
          <a:p>
            <a:pPr marL="285750" lvl="0" indent="-285750" fontAlgn="base">
              <a:buFont typeface="Arial" panose="020B0604020202020204" pitchFamily="34" charset="0"/>
              <a:buChar char="•"/>
            </a:pPr>
            <a:r>
              <a:rPr lang="bs-Latn-BA" sz="1400" b="1" dirty="0">
                <a:solidFill>
                  <a:schemeClr val="bg2">
                    <a:lumMod val="10000"/>
                  </a:schemeClr>
                </a:solidFill>
                <a:ea typeface="Times New Roman" panose="02020603050405020304" pitchFamily="18" charset="0"/>
              </a:rPr>
              <a:t>P</a:t>
            </a:r>
            <a:r>
              <a:rPr lang="bs" sz="1400" b="1" dirty="0">
                <a:solidFill>
                  <a:schemeClr val="bg2">
                    <a:lumMod val="10000"/>
                  </a:schemeClr>
                </a:solidFill>
                <a:ea typeface="Times New Roman" panose="02020603050405020304" pitchFamily="18" charset="0"/>
              </a:rPr>
              <a:t>otrebno je o</a:t>
            </a:r>
            <a:r>
              <a:rPr lang="bs-Latn-BA" sz="1400" b="1" dirty="0" err="1">
                <a:solidFill>
                  <a:schemeClr val="bg2">
                    <a:lumMod val="10000"/>
                  </a:schemeClr>
                </a:solidFill>
                <a:effectLst/>
                <a:ea typeface="Times New Roman" panose="02020603050405020304" pitchFamily="18" charset="0"/>
              </a:rPr>
              <a:t>premiti</a:t>
            </a:r>
            <a:r>
              <a:rPr lang="bs-Latn-BA" sz="1400" b="1" dirty="0">
                <a:solidFill>
                  <a:schemeClr val="bg2">
                    <a:lumMod val="10000"/>
                  </a:schemeClr>
                </a:solidFill>
                <a:effectLst/>
                <a:ea typeface="Times New Roman" panose="02020603050405020304" pitchFamily="18" charset="0"/>
              </a:rPr>
              <a:t> dnevni boravak adekvatnim namještajem pogodnim za boravak i korištenje.</a:t>
            </a:r>
          </a:p>
          <a:p>
            <a:pPr algn="l"/>
            <a:endParaRPr lang="sr-Latn-RS" sz="1400" b="1" dirty="0">
              <a:solidFill>
                <a:schemeClr val="bg2">
                  <a:lumMod val="10000"/>
                </a:schemeClr>
              </a:solidFill>
            </a:endParaRPr>
          </a:p>
        </p:txBody>
      </p:sp>
      <p:sp>
        <p:nvSpPr>
          <p:cNvPr id="33" name="Strelica: nadesno 32">
            <a:extLst>
              <a:ext uri="{FF2B5EF4-FFF2-40B4-BE49-F238E27FC236}">
                <a16:creationId xmlns:a16="http://schemas.microsoft.com/office/drawing/2014/main" id="{AE547707-BFB2-4A5D-8902-BAE67CC4D4C4}"/>
              </a:ext>
            </a:extLst>
          </p:cNvPr>
          <p:cNvSpPr/>
          <p:nvPr/>
        </p:nvSpPr>
        <p:spPr>
          <a:xfrm rot="5400000">
            <a:off x="7538997" y="2829793"/>
            <a:ext cx="1182444" cy="463303"/>
          </a:xfrm>
          <a:prstGeom prst="rightArrow">
            <a:avLst>
              <a:gd name="adj1" fmla="val 49830"/>
              <a:gd name="adj2" fmla="val 60660"/>
            </a:avLst>
          </a:prstGeom>
          <a:solidFill>
            <a:schemeClr val="bg2">
              <a:lumMod val="75000"/>
            </a:schemeClr>
          </a:solidFill>
          <a:ln>
            <a:solidFill>
              <a:schemeClr val="bg2">
                <a:lumMod val="1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TextBox 5">
            <a:extLst>
              <a:ext uri="{FF2B5EF4-FFF2-40B4-BE49-F238E27FC236}">
                <a16:creationId xmlns:a16="http://schemas.microsoft.com/office/drawing/2014/main" id="{1A7A94DE-B20F-45CC-BAFE-B8E01040773F}"/>
              </a:ext>
            </a:extLst>
          </p:cNvPr>
          <p:cNvSpPr txBox="1"/>
          <p:nvPr/>
        </p:nvSpPr>
        <p:spPr>
          <a:xfrm rot="5400000">
            <a:off x="7071682" y="3038852"/>
            <a:ext cx="2186144" cy="369332"/>
          </a:xfrm>
          <a:prstGeom prst="rect">
            <a:avLst/>
          </a:prstGeom>
          <a:noFill/>
        </p:spPr>
        <p:txBody>
          <a:bodyPr wrap="square" rtlCol="0">
            <a:spAutoFit/>
          </a:bodyPr>
          <a:lstStyle/>
          <a:p>
            <a:pPr algn="l"/>
            <a:r>
              <a:rPr lang="bs" dirty="0"/>
              <a:t>     </a:t>
            </a:r>
            <a:r>
              <a:rPr lang="bs" sz="1200" dirty="0"/>
              <a:t>Negativne strane</a:t>
            </a:r>
            <a:endParaRPr lang="sr-Latn-RS" sz="1200" dirty="0"/>
          </a:p>
        </p:txBody>
      </p:sp>
      <p:sp>
        <p:nvSpPr>
          <p:cNvPr id="37" name="Strelica: nadesno 36">
            <a:extLst>
              <a:ext uri="{FF2B5EF4-FFF2-40B4-BE49-F238E27FC236}">
                <a16:creationId xmlns:a16="http://schemas.microsoft.com/office/drawing/2014/main" id="{8FA6EB60-069D-499C-94E7-C8E564278952}"/>
              </a:ext>
            </a:extLst>
          </p:cNvPr>
          <p:cNvSpPr/>
          <p:nvPr/>
        </p:nvSpPr>
        <p:spPr>
          <a:xfrm rot="16200000">
            <a:off x="211091" y="1732724"/>
            <a:ext cx="1173789" cy="504263"/>
          </a:xfrm>
          <a:prstGeom prst="rightArrow">
            <a:avLst>
              <a:gd name="adj1" fmla="val 49830"/>
              <a:gd name="adj2" fmla="val 60660"/>
            </a:avLst>
          </a:prstGeom>
          <a:solidFill>
            <a:schemeClr val="bg2">
              <a:lumMod val="75000"/>
            </a:schemeClr>
          </a:solidFill>
          <a:ln>
            <a:solidFill>
              <a:schemeClr val="bg2">
                <a:lumMod val="1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TextBox 3">
            <a:extLst>
              <a:ext uri="{FF2B5EF4-FFF2-40B4-BE49-F238E27FC236}">
                <a16:creationId xmlns:a16="http://schemas.microsoft.com/office/drawing/2014/main" id="{AA89BA68-F6B5-4355-A148-E6E8EA9F849D}"/>
              </a:ext>
            </a:extLst>
          </p:cNvPr>
          <p:cNvSpPr txBox="1"/>
          <p:nvPr/>
        </p:nvSpPr>
        <p:spPr>
          <a:xfrm rot="16200000">
            <a:off x="-302068" y="2320143"/>
            <a:ext cx="2133809" cy="276999"/>
          </a:xfrm>
          <a:prstGeom prst="rect">
            <a:avLst/>
          </a:prstGeom>
          <a:noFill/>
          <a:ln>
            <a:noFill/>
          </a:ln>
        </p:spPr>
        <p:txBody>
          <a:bodyPr wrap="square" rtlCol="0">
            <a:spAutoFit/>
          </a:bodyPr>
          <a:lstStyle/>
          <a:p>
            <a:pPr algn="l"/>
            <a:r>
              <a:rPr lang="bs" sz="1200" dirty="0"/>
              <a:t>                          Pozitivne strane</a:t>
            </a:r>
            <a:endParaRPr lang="sr-Latn-RS" sz="1200" dirty="0"/>
          </a:p>
        </p:txBody>
      </p:sp>
      <p:pic>
        <p:nvPicPr>
          <p:cNvPr id="7" name="Slika 7">
            <a:extLst>
              <a:ext uri="{FF2B5EF4-FFF2-40B4-BE49-F238E27FC236}">
                <a16:creationId xmlns:a16="http://schemas.microsoft.com/office/drawing/2014/main" id="{76E71D62-655C-4F9F-A14E-4EA734513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376" y="3721666"/>
            <a:ext cx="2139649" cy="1426432"/>
          </a:xfrm>
          <a:prstGeom prst="rect">
            <a:avLst/>
          </a:prstGeom>
          <a:ln>
            <a:noFill/>
          </a:ln>
          <a:effectLst>
            <a:softEdge rad="112500"/>
          </a:effectLst>
        </p:spPr>
      </p:pic>
      <p:pic>
        <p:nvPicPr>
          <p:cNvPr id="9" name="Slika 9">
            <a:extLst>
              <a:ext uri="{FF2B5EF4-FFF2-40B4-BE49-F238E27FC236}">
                <a16:creationId xmlns:a16="http://schemas.microsoft.com/office/drawing/2014/main" id="{65AB4443-66D6-410D-8983-7B9ACACDD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088" y="3737469"/>
            <a:ext cx="2110803" cy="1390434"/>
          </a:xfrm>
          <a:prstGeom prst="rect">
            <a:avLst/>
          </a:prstGeom>
          <a:ln>
            <a:noFill/>
          </a:ln>
          <a:effectLst>
            <a:softEdge rad="112500"/>
          </a:effectLst>
        </p:spPr>
      </p:pic>
    </p:spTree>
    <p:extLst>
      <p:ext uri="{BB962C8B-B14F-4D97-AF65-F5344CB8AC3E}">
        <p14:creationId xmlns:p14="http://schemas.microsoft.com/office/powerpoint/2010/main" val="478630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845</Words>
  <Application>Microsoft Office PowerPoint</Application>
  <PresentationFormat>Prikaz na ekranu (16:9)</PresentationFormat>
  <Paragraphs>52</Paragraphs>
  <Slides>36</Slides>
  <Notes>3</Notes>
  <HiddenSlides>0</HiddenSlides>
  <MMClips>0</MMClips>
  <ScaleCrop>false</ScaleCrop>
  <HeadingPairs>
    <vt:vector size="4" baseType="variant">
      <vt:variant>
        <vt:lpstr>Tema</vt:lpstr>
      </vt:variant>
      <vt:variant>
        <vt:i4>1</vt:i4>
      </vt:variant>
      <vt:variant>
        <vt:lpstr>Naslovi slajdova</vt:lpstr>
      </vt:variant>
      <vt:variant>
        <vt:i4>36</vt:i4>
      </vt:variant>
    </vt:vector>
  </HeadingPairs>
  <TitlesOfParts>
    <vt:vector size="37" baseType="lpstr">
      <vt:lpstr>Office Theme</vt:lpstr>
      <vt:lpstr>Izvještaj Ombudsmena za ljudska prava i nivo zaštite ljudskih prava maloljetnih prestupnika</vt:lpstr>
      <vt:lpstr>Uvodne napomene</vt:lpstr>
      <vt:lpstr>PRAVNI OKVIR</vt:lpstr>
      <vt:lpstr>KONVENCIJA UJEDINJENIH NACIJA  O PRAVIMA DJETETA</vt:lpstr>
      <vt:lpstr>Maloljetnički zatvor u zakonodavstvu RS</vt:lpstr>
      <vt:lpstr>Maloljetnički zatvor Istočno Sarajevo</vt:lpstr>
      <vt:lpstr>Maloljetnički zatvor Istočno Sarajevo</vt:lpstr>
      <vt:lpstr>Maloljetnički zatvor Istočno Sarajevo</vt:lpstr>
      <vt:lpstr>Maloljetnički zatvor Istočno Sarajevo</vt:lpstr>
      <vt:lpstr>Maloljetnički zatvor u zakonodavstvu FBiH</vt:lpstr>
      <vt:lpstr>Maloljetnički zatvor u zakonodavstvu FBiH</vt:lpstr>
      <vt:lpstr>Odgojna mjera upućivanja u odgojno-popravni dom</vt:lpstr>
      <vt:lpstr>Odgojno-popravni dom i Maloljetnički zatvor u sklopu  Kazneno-popravnog zavoda Orašje</vt:lpstr>
      <vt:lpstr>Odgojno-popravni dom i Maloljetnički zatvor u sklopu  Kazneno-popravnog zavoda Orašje</vt:lpstr>
      <vt:lpstr>Odgojno-popravni dom i Maloljetnički zatvor u sklopu  Kazneno-popravnog zavoda Orašje</vt:lpstr>
      <vt:lpstr>Učinak odgojnih mjera i kazne maloljetničkog zatvora</vt:lpstr>
      <vt:lpstr>Ustanove za izvršenje odgojne mjere upućivanja u                               odgojni centar</vt:lpstr>
      <vt:lpstr>Pored uloge roditelja koja treba da bude najvažnija u životu svakog djeteta, važni su i pedagozi. Upravo poduzimanjem niza radnji kao što su pojačano pedagoško djelovanje, pedagoške korekcije i discipliniranje maloljetnika u kratkom vremenskom roku postižu se pozitivni rezultati, te se maloljetnik sprječava u daljem činjenju krivičnih djela. </vt:lpstr>
      <vt:lpstr>          KJU  „Odgojni centar Kantona Sarajevo“ </vt:lpstr>
      <vt:lpstr>          KJU  „Odgojni centar Kantona Sarajevo“ </vt:lpstr>
      <vt:lpstr>Preporuke i mišljenja Ombudsmena Bosne i Hercegovine</vt:lpstr>
      <vt:lpstr>          KJU  „Odgojni centar Kantona Sarajevo“ </vt:lpstr>
      <vt:lpstr>Odgojni centar Tuzlanskog kantona </vt:lpstr>
      <vt:lpstr>Aktivnosti i prostorni kapaciteti Centra</vt:lpstr>
      <vt:lpstr>Postupanje prema maloljetniku u pritvoru</vt:lpstr>
      <vt:lpstr>Ustanove za izvršavanje mjera pritvora</vt:lpstr>
      <vt:lpstr>Kazneno-popravni zavod Sarajevo</vt:lpstr>
      <vt:lpstr>PowerPoint prezentacija</vt:lpstr>
      <vt:lpstr>Maloljetnički zatvor pri Kazneno-popravnom zavodu Zenica </vt:lpstr>
      <vt:lpstr>PowerPoint prezentacija</vt:lpstr>
      <vt:lpstr>ODGOJNO-POPRAVNI DOM  PRI KAZNENOM ZAVODU TUZLA </vt:lpstr>
      <vt:lpstr>Izjave maloljetnika o uslovima boravka u odgojno-popravnom domu, odnosu zaposlenika prema njima, resocijalizaciji, socijalnoj rehabilitaciji, te izjave roditelja o mogućnostima učešća u tretmanu prema djeci, možete pogledati u sljedećem video prilogu:   https://youtu.be/yho2beeP0_0 </vt:lpstr>
      <vt:lpstr>Javna ustanova za vaspitanje muške djece i omladine  Sarajevo </vt:lpstr>
      <vt:lpstr>Odjeljenje Vaspitno – popravnog doma pri  Kazneno – popravnom zavodu Banja Luka </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USTANOVE ZA IZVRŠENJE ODGOJNE MEJRE UPUĆIVANJA U ODGOJNI CENTAR</dc:title>
  <dc:creator/>
  <cp:lastModifiedBy>Aida Šabanija</cp:lastModifiedBy>
  <cp:revision>21</cp:revision>
  <dcterms:created xsi:type="dcterms:W3CDTF">2017-08-01T15:40:51Z</dcterms:created>
  <dcterms:modified xsi:type="dcterms:W3CDTF">2020-05-12T18:10:40Z</dcterms:modified>
</cp:coreProperties>
</file>