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8" r:id="rId10"/>
    <p:sldId id="269" r:id="rId11"/>
    <p:sldId id="270" r:id="rId12"/>
    <p:sldId id="266" r:id="rId13"/>
    <p:sldId id="267" r:id="rId14"/>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a:t>Click to edit Master title style</a:t>
            </a:r>
            <a:endParaRPr lang="en-US" dirty="0"/>
          </a:p>
        </p:txBody>
      </p:sp>
      <p:sp>
        <p:nvSpPr>
          <p:cNvPr id="11" name="Date Placeholder 10"/>
          <p:cNvSpPr>
            <a:spLocks noGrp="1"/>
          </p:cNvSpPr>
          <p:nvPr>
            <p:ph type="dt" sz="half" idx="10"/>
          </p:nvPr>
        </p:nvSpPr>
        <p:spPr bwMode="black"/>
        <p:txBody>
          <a:bodyPr/>
          <a:lstStyle/>
          <a:p>
            <a:fld id="{6D720D80-1F72-4E9A-9234-143B31DCE3F5}" type="datetimeFigureOut">
              <a:rPr lang="bs-Latn-BA" smtClean="0"/>
              <a:t>08.05.2020.</a:t>
            </a:fld>
            <a:endParaRPr lang="bs-Latn-BA"/>
          </a:p>
        </p:txBody>
      </p:sp>
      <p:sp>
        <p:nvSpPr>
          <p:cNvPr id="17" name="Slide Number Placeholder 16"/>
          <p:cNvSpPr>
            <a:spLocks noGrp="1"/>
          </p:cNvSpPr>
          <p:nvPr>
            <p:ph type="sldNum" sz="quarter" idx="11"/>
          </p:nvPr>
        </p:nvSpPr>
        <p:spPr/>
        <p:txBody>
          <a:bodyPr/>
          <a:lstStyle/>
          <a:p>
            <a:fld id="{ED6D3223-BF88-455C-9B0D-E9730D305A2D}" type="slidenum">
              <a:rPr lang="bs-Latn-BA" smtClean="0"/>
              <a:t>‹#›</a:t>
            </a:fld>
            <a:endParaRPr lang="bs-Latn-BA"/>
          </a:p>
        </p:txBody>
      </p:sp>
      <p:sp>
        <p:nvSpPr>
          <p:cNvPr id="19" name="Footer Placeholder 18"/>
          <p:cNvSpPr>
            <a:spLocks noGrp="1"/>
          </p:cNvSpPr>
          <p:nvPr>
            <p:ph type="ftr" sz="quarter" idx="12"/>
          </p:nvPr>
        </p:nvSpPr>
        <p:spPr/>
        <p:txBody>
          <a:bodyPr/>
          <a:lstStyle/>
          <a:p>
            <a:endParaRPr lang="bs-Latn-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20D80-1F72-4E9A-9234-143B31DCE3F5}" type="datetimeFigureOut">
              <a:rPr lang="bs-Latn-BA" smtClean="0"/>
              <a:t>08.05.2020.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ED6D3223-BF88-455C-9B0D-E9730D305A2D}" type="slidenum">
              <a:rPr lang="bs-Latn-BA" smtClean="0"/>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20D80-1F72-4E9A-9234-143B31DCE3F5}" type="datetimeFigureOut">
              <a:rPr lang="bs-Latn-BA" smtClean="0"/>
              <a:t>08.05.2020.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ED6D3223-BF88-455C-9B0D-E9730D305A2D}" type="slidenum">
              <a:rPr lang="bs-Latn-BA" smtClean="0"/>
              <a:t>‹#›</a:t>
            </a:fld>
            <a:endParaRPr lang="bs-Latn-BA"/>
          </a:p>
        </p:txBody>
      </p:sp>
      <p:sp>
        <p:nvSpPr>
          <p:cNvPr id="2" name="Vertical Title 1"/>
          <p:cNvSpPr>
            <a:spLocks noGrp="1"/>
          </p:cNvSpPr>
          <p:nvPr>
            <p:ph type="title" orient="vert"/>
          </p:nvPr>
        </p:nvSpPr>
        <p:spPr>
          <a:xfrm>
            <a:off x="7239000" y="914401"/>
            <a:ext cx="926980" cy="5029200"/>
          </a:xfrm>
        </p:spPr>
        <p:txBody>
          <a:bodyPr vert="eaVert"/>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p:txBody>
          <a:bodyPr/>
          <a:lstStyle/>
          <a:p>
            <a:r>
              <a:rPr lang="en-US"/>
              <a:t>Click to edit Master title style</a:t>
            </a:r>
          </a:p>
        </p:txBody>
      </p:sp>
      <p:sp>
        <p:nvSpPr>
          <p:cNvPr id="11" name="Date Placeholder 10"/>
          <p:cNvSpPr>
            <a:spLocks noGrp="1"/>
          </p:cNvSpPr>
          <p:nvPr>
            <p:ph type="dt" sz="half" idx="14"/>
          </p:nvPr>
        </p:nvSpPr>
        <p:spPr/>
        <p:txBody>
          <a:bodyPr/>
          <a:lstStyle/>
          <a:p>
            <a:fld id="{6D720D80-1F72-4E9A-9234-143B31DCE3F5}" type="datetimeFigureOut">
              <a:rPr lang="bs-Latn-BA" smtClean="0"/>
              <a:t>08.05.2020.</a:t>
            </a:fld>
            <a:endParaRPr lang="bs-Latn-BA"/>
          </a:p>
        </p:txBody>
      </p:sp>
      <p:sp>
        <p:nvSpPr>
          <p:cNvPr id="12" name="Slide Number Placeholder 11"/>
          <p:cNvSpPr>
            <a:spLocks noGrp="1"/>
          </p:cNvSpPr>
          <p:nvPr>
            <p:ph type="sldNum" sz="quarter" idx="15"/>
          </p:nvPr>
        </p:nvSpPr>
        <p:spPr/>
        <p:txBody>
          <a:bodyPr/>
          <a:lstStyle/>
          <a:p>
            <a:fld id="{ED6D3223-BF88-455C-9B0D-E9730D305A2D}" type="slidenum">
              <a:rPr lang="bs-Latn-BA" smtClean="0"/>
              <a:t>‹#›</a:t>
            </a:fld>
            <a:endParaRPr lang="bs-Latn-BA"/>
          </a:p>
        </p:txBody>
      </p:sp>
      <p:sp>
        <p:nvSpPr>
          <p:cNvPr id="13" name="Footer Placeholder 12"/>
          <p:cNvSpPr>
            <a:spLocks noGrp="1"/>
          </p:cNvSpPr>
          <p:nvPr>
            <p:ph type="ftr" sz="quarter" idx="16"/>
          </p:nvPr>
        </p:nvSpPr>
        <p:spPr/>
        <p:txBody>
          <a:bodyPr/>
          <a:lstStyle/>
          <a:p>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12"/>
          <p:cNvSpPr>
            <a:spLocks noGrp="1"/>
          </p:cNvSpPr>
          <p:nvPr>
            <p:ph type="dt" sz="half" idx="10"/>
          </p:nvPr>
        </p:nvSpPr>
        <p:spPr/>
        <p:txBody>
          <a:bodyPr/>
          <a:lstStyle/>
          <a:p>
            <a:fld id="{6D720D80-1F72-4E9A-9234-143B31DCE3F5}" type="datetimeFigureOut">
              <a:rPr lang="bs-Latn-BA" smtClean="0"/>
              <a:t>08.05.2020.</a:t>
            </a:fld>
            <a:endParaRPr lang="bs-Latn-BA"/>
          </a:p>
        </p:txBody>
      </p:sp>
      <p:sp>
        <p:nvSpPr>
          <p:cNvPr id="14" name="Slide Number Placeholder 13"/>
          <p:cNvSpPr>
            <a:spLocks noGrp="1"/>
          </p:cNvSpPr>
          <p:nvPr>
            <p:ph type="sldNum" sz="quarter" idx="11"/>
          </p:nvPr>
        </p:nvSpPr>
        <p:spPr/>
        <p:txBody>
          <a:bodyPr/>
          <a:lstStyle/>
          <a:p>
            <a:fld id="{ED6D3223-BF88-455C-9B0D-E9730D305A2D}" type="slidenum">
              <a:rPr lang="bs-Latn-BA" smtClean="0"/>
              <a:t>‹#›</a:t>
            </a:fld>
            <a:endParaRPr lang="bs-Latn-BA"/>
          </a:p>
        </p:txBody>
      </p:sp>
      <p:sp>
        <p:nvSpPr>
          <p:cNvPr id="15" name="Footer Placeholder 14"/>
          <p:cNvSpPr>
            <a:spLocks noGrp="1"/>
          </p:cNvSpPr>
          <p:nvPr>
            <p:ph type="ftr" sz="quarter" idx="12"/>
          </p:nvPr>
        </p:nvSpPr>
        <p:spPr/>
        <p:txBody>
          <a:bodyPr/>
          <a:lstStyle/>
          <a:p>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p:cNvSpPr>
            <a:spLocks noGrp="1"/>
          </p:cNvSpPr>
          <p:nvPr>
            <p:ph type="dt" sz="half" idx="15"/>
          </p:nvPr>
        </p:nvSpPr>
        <p:spPr/>
        <p:txBody>
          <a:bodyPr/>
          <a:lstStyle/>
          <a:p>
            <a:fld id="{6D720D80-1F72-4E9A-9234-143B31DCE3F5}" type="datetimeFigureOut">
              <a:rPr lang="bs-Latn-BA" smtClean="0"/>
              <a:t>08.05.2020.</a:t>
            </a:fld>
            <a:endParaRPr lang="bs-Latn-BA"/>
          </a:p>
        </p:txBody>
      </p:sp>
      <p:sp>
        <p:nvSpPr>
          <p:cNvPr id="12" name="Slide Number Placeholder 11"/>
          <p:cNvSpPr>
            <a:spLocks noGrp="1"/>
          </p:cNvSpPr>
          <p:nvPr>
            <p:ph type="sldNum" sz="quarter" idx="16"/>
          </p:nvPr>
        </p:nvSpPr>
        <p:spPr/>
        <p:txBody>
          <a:bodyPr/>
          <a:lstStyle/>
          <a:p>
            <a:fld id="{ED6D3223-BF88-455C-9B0D-E9730D305A2D}" type="slidenum">
              <a:rPr lang="bs-Latn-BA" smtClean="0"/>
              <a:t>‹#›</a:t>
            </a:fld>
            <a:endParaRPr lang="bs-Latn-BA"/>
          </a:p>
        </p:txBody>
      </p:sp>
      <p:sp>
        <p:nvSpPr>
          <p:cNvPr id="13" name="Footer Placeholder 12"/>
          <p:cNvSpPr>
            <a:spLocks noGrp="1"/>
          </p:cNvSpPr>
          <p:nvPr>
            <p:ph type="ftr" sz="quarter" idx="17"/>
          </p:nvPr>
        </p:nvSpPr>
        <p:spPr/>
        <p:txBody>
          <a:bodyPr/>
          <a:lstStyle/>
          <a:p>
            <a:endParaRPr lang="bs-Latn-BA"/>
          </a:p>
        </p:txBody>
      </p:sp>
      <p:sp>
        <p:nvSpPr>
          <p:cNvPr id="16" name="Title 1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a:t>Click to edit Master text styles</a:t>
            </a:r>
          </a:p>
        </p:txBody>
      </p:sp>
      <p:sp>
        <p:nvSpPr>
          <p:cNvPr id="11" name="Date Placeholder 10"/>
          <p:cNvSpPr>
            <a:spLocks noGrp="1"/>
          </p:cNvSpPr>
          <p:nvPr>
            <p:ph type="dt" sz="half" idx="16"/>
          </p:nvPr>
        </p:nvSpPr>
        <p:spPr/>
        <p:txBody>
          <a:bodyPr/>
          <a:lstStyle/>
          <a:p>
            <a:fld id="{6D720D80-1F72-4E9A-9234-143B31DCE3F5}" type="datetimeFigureOut">
              <a:rPr lang="bs-Latn-BA" smtClean="0"/>
              <a:t>08.05.2020.</a:t>
            </a:fld>
            <a:endParaRPr lang="bs-Latn-BA"/>
          </a:p>
        </p:txBody>
      </p:sp>
      <p:sp>
        <p:nvSpPr>
          <p:cNvPr id="12" name="Slide Number Placeholder 11"/>
          <p:cNvSpPr>
            <a:spLocks noGrp="1"/>
          </p:cNvSpPr>
          <p:nvPr>
            <p:ph type="sldNum" sz="quarter" idx="17"/>
          </p:nvPr>
        </p:nvSpPr>
        <p:spPr/>
        <p:txBody>
          <a:bodyPr/>
          <a:lstStyle/>
          <a:p>
            <a:fld id="{ED6D3223-BF88-455C-9B0D-E9730D305A2D}" type="slidenum">
              <a:rPr lang="bs-Latn-BA" smtClean="0"/>
              <a:t>‹#›</a:t>
            </a:fld>
            <a:endParaRPr lang="bs-Latn-BA"/>
          </a:p>
        </p:txBody>
      </p:sp>
      <p:sp>
        <p:nvSpPr>
          <p:cNvPr id="13" name="Footer Placeholder 12"/>
          <p:cNvSpPr>
            <a:spLocks noGrp="1"/>
          </p:cNvSpPr>
          <p:nvPr>
            <p:ph type="ftr" sz="quarter" idx="18"/>
          </p:nvPr>
        </p:nvSpPr>
        <p:spPr/>
        <p:txBody>
          <a:bodyPr/>
          <a:lstStyle/>
          <a:p>
            <a:endParaRPr lang="bs-Latn-BA"/>
          </a:p>
        </p:txBody>
      </p:sp>
      <p:sp>
        <p:nvSpPr>
          <p:cNvPr id="18" name="Title 1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5" name="Date Placeholder 14"/>
          <p:cNvSpPr>
            <a:spLocks noGrp="1"/>
          </p:cNvSpPr>
          <p:nvPr>
            <p:ph type="dt" sz="half" idx="10"/>
          </p:nvPr>
        </p:nvSpPr>
        <p:spPr/>
        <p:txBody>
          <a:bodyPr/>
          <a:lstStyle/>
          <a:p>
            <a:fld id="{6D720D80-1F72-4E9A-9234-143B31DCE3F5}" type="datetimeFigureOut">
              <a:rPr lang="bs-Latn-BA" smtClean="0"/>
              <a:t>08.05.2020.</a:t>
            </a:fld>
            <a:endParaRPr lang="bs-Latn-BA"/>
          </a:p>
        </p:txBody>
      </p:sp>
      <p:sp>
        <p:nvSpPr>
          <p:cNvPr id="16" name="Slide Number Placeholder 15"/>
          <p:cNvSpPr>
            <a:spLocks noGrp="1"/>
          </p:cNvSpPr>
          <p:nvPr>
            <p:ph type="sldNum" sz="quarter" idx="11"/>
          </p:nvPr>
        </p:nvSpPr>
        <p:spPr/>
        <p:txBody>
          <a:bodyPr/>
          <a:lstStyle/>
          <a:p>
            <a:fld id="{ED6D3223-BF88-455C-9B0D-E9730D305A2D}" type="slidenum">
              <a:rPr lang="bs-Latn-BA" smtClean="0"/>
              <a:t>‹#›</a:t>
            </a:fld>
            <a:endParaRPr lang="bs-Latn-BA"/>
          </a:p>
        </p:txBody>
      </p:sp>
      <p:sp>
        <p:nvSpPr>
          <p:cNvPr id="17" name="Footer Placeholder 16"/>
          <p:cNvSpPr>
            <a:spLocks noGrp="1"/>
          </p:cNvSpPr>
          <p:nvPr>
            <p:ph type="ftr" sz="quarter" idx="12"/>
          </p:nvPr>
        </p:nvSpPr>
        <p:spPr/>
        <p:txBody>
          <a:bodyPr/>
          <a:lstStyle/>
          <a:p>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6D720D80-1F72-4E9A-9234-143B31DCE3F5}" type="datetimeFigureOut">
              <a:rPr lang="bs-Latn-BA" smtClean="0"/>
              <a:t>08.05.2020.</a:t>
            </a:fld>
            <a:endParaRPr lang="bs-Latn-BA"/>
          </a:p>
        </p:txBody>
      </p:sp>
      <p:sp>
        <p:nvSpPr>
          <p:cNvPr id="8" name="Slide Number Placeholder 7"/>
          <p:cNvSpPr>
            <a:spLocks noGrp="1"/>
          </p:cNvSpPr>
          <p:nvPr>
            <p:ph type="sldNum" sz="quarter" idx="11"/>
          </p:nvPr>
        </p:nvSpPr>
        <p:spPr/>
        <p:txBody>
          <a:bodyPr/>
          <a:lstStyle/>
          <a:p>
            <a:fld id="{ED6D3223-BF88-455C-9B0D-E9730D305A2D}" type="slidenum">
              <a:rPr lang="bs-Latn-BA" smtClean="0"/>
              <a:t>‹#›</a:t>
            </a:fld>
            <a:endParaRPr lang="bs-Latn-BA"/>
          </a:p>
        </p:txBody>
      </p:sp>
      <p:sp>
        <p:nvSpPr>
          <p:cNvPr id="9" name="Footer Placeholder 8"/>
          <p:cNvSpPr>
            <a:spLocks noGrp="1"/>
          </p:cNvSpPr>
          <p:nvPr>
            <p:ph type="ftr" sz="quarter" idx="12"/>
          </p:nvPr>
        </p:nvSpPr>
        <p:spPr/>
        <p:txBody>
          <a:bodyPr/>
          <a:lstStyle/>
          <a:p>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6" name="Date Placeholder 15"/>
          <p:cNvSpPr>
            <a:spLocks noGrp="1"/>
          </p:cNvSpPr>
          <p:nvPr>
            <p:ph type="dt" sz="half" idx="15"/>
          </p:nvPr>
        </p:nvSpPr>
        <p:spPr/>
        <p:txBody>
          <a:bodyPr/>
          <a:lstStyle/>
          <a:p>
            <a:fld id="{6D720D80-1F72-4E9A-9234-143B31DCE3F5}" type="datetimeFigureOut">
              <a:rPr lang="bs-Latn-BA" smtClean="0"/>
              <a:t>08.05.2020.</a:t>
            </a:fld>
            <a:endParaRPr lang="bs-Latn-BA"/>
          </a:p>
        </p:txBody>
      </p:sp>
      <p:sp>
        <p:nvSpPr>
          <p:cNvPr id="19" name="Slide Number Placeholder 18"/>
          <p:cNvSpPr>
            <a:spLocks noGrp="1"/>
          </p:cNvSpPr>
          <p:nvPr>
            <p:ph type="sldNum" sz="quarter" idx="16"/>
          </p:nvPr>
        </p:nvSpPr>
        <p:spPr/>
        <p:txBody>
          <a:bodyPr/>
          <a:lstStyle/>
          <a:p>
            <a:fld id="{ED6D3223-BF88-455C-9B0D-E9730D305A2D}" type="slidenum">
              <a:rPr lang="bs-Latn-BA" smtClean="0"/>
              <a:t>‹#›</a:t>
            </a:fld>
            <a:endParaRPr lang="bs-Latn-BA"/>
          </a:p>
        </p:txBody>
      </p:sp>
      <p:sp>
        <p:nvSpPr>
          <p:cNvPr id="23" name="Footer Placeholder 22"/>
          <p:cNvSpPr>
            <a:spLocks noGrp="1"/>
          </p:cNvSpPr>
          <p:nvPr>
            <p:ph type="ftr" sz="quarter" idx="17"/>
          </p:nvPr>
        </p:nvSpPr>
        <p:spPr/>
        <p:txBody>
          <a:bodyPr/>
          <a:lstStyle/>
          <a:p>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a:t>Click to edit Master text styles</a:t>
            </a:r>
          </a:p>
        </p:txBody>
      </p:sp>
      <p:sp>
        <p:nvSpPr>
          <p:cNvPr id="12" name="Title 11"/>
          <p:cNvSpPr>
            <a:spLocks noGrp="1"/>
          </p:cNvSpPr>
          <p:nvPr>
            <p:ph type="title"/>
          </p:nvPr>
        </p:nvSpPr>
        <p:spPr>
          <a:xfrm>
            <a:off x="2514600" y="975360"/>
            <a:ext cx="4114800" cy="701040"/>
          </a:xfrm>
        </p:spPr>
        <p:txBody>
          <a:bodyPr/>
          <a:lstStyle/>
          <a:p>
            <a:r>
              <a:rPr lang="en-US"/>
              <a:t>Click to edit Master title style</a:t>
            </a:r>
          </a:p>
        </p:txBody>
      </p:sp>
      <p:sp>
        <p:nvSpPr>
          <p:cNvPr id="13" name="Date Placeholder 12"/>
          <p:cNvSpPr>
            <a:spLocks noGrp="1"/>
          </p:cNvSpPr>
          <p:nvPr>
            <p:ph type="dt" sz="half" idx="14"/>
          </p:nvPr>
        </p:nvSpPr>
        <p:spPr>
          <a:xfrm>
            <a:off x="2981325" y="273180"/>
            <a:ext cx="3181350" cy="292100"/>
          </a:xfrm>
        </p:spPr>
        <p:txBody>
          <a:bodyPr/>
          <a:lstStyle/>
          <a:p>
            <a:fld id="{6D720D80-1F72-4E9A-9234-143B31DCE3F5}" type="datetimeFigureOut">
              <a:rPr lang="bs-Latn-BA" smtClean="0"/>
              <a:t>08.05.2020.</a:t>
            </a:fld>
            <a:endParaRPr lang="bs-Latn-BA"/>
          </a:p>
        </p:txBody>
      </p:sp>
      <p:sp>
        <p:nvSpPr>
          <p:cNvPr id="14" name="Slide Number Placeholder 13"/>
          <p:cNvSpPr>
            <a:spLocks noGrp="1"/>
          </p:cNvSpPr>
          <p:nvPr>
            <p:ph type="sldNum" sz="quarter" idx="15"/>
          </p:nvPr>
        </p:nvSpPr>
        <p:spPr>
          <a:xfrm>
            <a:off x="4038600" y="6172200"/>
            <a:ext cx="1066800" cy="304800"/>
          </a:xfrm>
        </p:spPr>
        <p:txBody>
          <a:bodyPr/>
          <a:lstStyle/>
          <a:p>
            <a:fld id="{ED6D3223-BF88-455C-9B0D-E9730D305A2D}" type="slidenum">
              <a:rPr lang="bs-Latn-BA" smtClean="0"/>
              <a:t>‹#›</a:t>
            </a:fld>
            <a:endParaRPr lang="bs-Latn-BA"/>
          </a:p>
        </p:txBody>
      </p:sp>
      <p:sp>
        <p:nvSpPr>
          <p:cNvPr id="15" name="Footer Placeholder 14"/>
          <p:cNvSpPr>
            <a:spLocks noGrp="1"/>
          </p:cNvSpPr>
          <p:nvPr>
            <p:ph type="ftr" sz="quarter" idx="16"/>
          </p:nvPr>
        </p:nvSpPr>
        <p:spPr>
          <a:xfrm>
            <a:off x="1447800" y="6486525"/>
            <a:ext cx="6248400" cy="292100"/>
          </a:xfrm>
        </p:spPr>
        <p:txBody>
          <a:bodyPr/>
          <a:lstStyle/>
          <a:p>
            <a:endParaRPr lang="bs-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6D720D80-1F72-4E9A-9234-143B31DCE3F5}" type="datetimeFigureOut">
              <a:rPr lang="bs-Latn-BA" smtClean="0"/>
              <a:t>08.05.2020.</a:t>
            </a:fld>
            <a:endParaRPr lang="bs-Latn-BA"/>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bs-Latn-BA"/>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ED6D3223-BF88-455C-9B0D-E9730D305A2D}" type="slidenum">
              <a:rPr lang="bs-Latn-BA" smtClean="0"/>
              <a:t>‹#›</a:t>
            </a:fld>
            <a:endParaRPr lang="bs-Latn-BA"/>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bs-Latn-BA" dirty="0"/>
          </a:p>
        </p:txBody>
      </p:sp>
      <p:sp>
        <p:nvSpPr>
          <p:cNvPr id="2" name="Title 1"/>
          <p:cNvSpPr>
            <a:spLocks noGrp="1"/>
          </p:cNvSpPr>
          <p:nvPr>
            <p:ph type="title"/>
          </p:nvPr>
        </p:nvSpPr>
        <p:spPr/>
        <p:txBody>
          <a:bodyPr>
            <a:normAutofit/>
          </a:bodyPr>
          <a:lstStyle/>
          <a:p>
            <a:r>
              <a:rPr lang="bs-Latn-BA" sz="1400" dirty="0">
                <a:effectLst/>
              </a:rPr>
              <a:t>Praksa Evropskog suda za ljudska prava i prava žrtve krivičnog djela </a:t>
            </a:r>
            <a:endParaRPr lang="bs-Latn-BA" sz="1400" dirty="0"/>
          </a:p>
        </p:txBody>
      </p:sp>
    </p:spTree>
    <p:extLst>
      <p:ext uri="{BB962C8B-B14F-4D97-AF65-F5344CB8AC3E}">
        <p14:creationId xmlns:p14="http://schemas.microsoft.com/office/powerpoint/2010/main" val="645633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70000" lnSpcReduction="20000"/>
          </a:bodyPr>
          <a:lstStyle/>
          <a:p>
            <a:r>
              <a:rPr lang="bs-Latn-BA" dirty="0"/>
              <a:t>Podnositelj zahtjeva je rođen 1963. godine i živi u Zagrebu. Dana 29. aprila 1999. godine između 20:00 i 20:30 sati podnositelj zahtjeva je, zajedno s nekoliko drugih pojedinaca, skupljao stari metal u Harambašićevoj ulici u Zagrebu. Odjednom su se dva neidentificirana muškarca približila grupi i napala podnositelja zahtjeva. Tukli su ga po tijelu drvenim palicama izvikujući riječi koje su predstavljale rasno zlostavljanje. Druga dvojica neidentificiranih muškaraca, očito članova iste skupine, stajala su u blizini i čuvala stražu. Kratko nakon toga, nakon izvješća dvije nepoznate osobe o tuči koja je u tijeku, na mjesto događaja poslana je policijska ophodnja. Policija je razgovarala s osobama na licu mjesta i obišla okolne ulice pokušavajući pronaći napadače.</a:t>
            </a:r>
          </a:p>
          <a:p>
            <a:endParaRPr lang="bs-Latn-BA" dirty="0"/>
          </a:p>
        </p:txBody>
      </p:sp>
      <p:sp>
        <p:nvSpPr>
          <p:cNvPr id="3" name="Content Placeholder 2"/>
          <p:cNvSpPr>
            <a:spLocks noGrp="1"/>
          </p:cNvSpPr>
          <p:nvPr>
            <p:ph sz="quarter" idx="14"/>
          </p:nvPr>
        </p:nvSpPr>
        <p:spPr/>
        <p:txBody>
          <a:bodyPr>
            <a:normAutofit fontScale="70000" lnSpcReduction="20000"/>
          </a:bodyPr>
          <a:lstStyle/>
          <a:p>
            <a:r>
              <a:rPr lang="bs-Latn-BA" dirty="0"/>
              <a:t>Podnositelj zahtjeva je tvrdio da kaznena istraga u njegovom predmetu sad već traje sedam i pol godina tijekom kojih policija nije pravilno istražila napad. Naglasio je da je njegova odvjetnica poticala ne samo policiju, nego i državno odvjetništvo i Ministarstvo unutarnjih poslova, da ubrzaju istragu i uhite napadače. Štoviše, podnositelj zahtjeva smatra da je objašnjenje Vlade o produljenom karakteru istrage kontradiktorno i nezadovoljavajuće. Posebice, policija je prvo izjavila da je on dao podroban opis napadača, no kasnije su tvrdili suprotno. Podnositelj nadalje tvrdi da nije bio obaviješten o nekoliko propusta koje je učinila policija, posebice, o razlozima zašto policija nikada nije nastavila istragu u odnosu na osobu koju je identificirao</a:t>
            </a:r>
          </a:p>
        </p:txBody>
      </p:sp>
      <p:sp>
        <p:nvSpPr>
          <p:cNvPr id="4" name="Text Placeholder 3"/>
          <p:cNvSpPr>
            <a:spLocks noGrp="1"/>
          </p:cNvSpPr>
          <p:nvPr>
            <p:ph type="body" sz="half" idx="2"/>
          </p:nvPr>
        </p:nvSpPr>
        <p:spPr/>
        <p:txBody>
          <a:bodyPr/>
          <a:lstStyle/>
          <a:p>
            <a:r>
              <a:rPr lang="bs-Latn-BA" i="1" dirty="0"/>
              <a:t>Okolnosti predmeta</a:t>
            </a:r>
            <a:endParaRPr lang="bs-Latn-BA" dirty="0"/>
          </a:p>
          <a:p>
            <a:endParaRPr lang="bs-Latn-BA" dirty="0"/>
          </a:p>
        </p:txBody>
      </p:sp>
      <p:sp>
        <p:nvSpPr>
          <p:cNvPr id="5" name="Text Placeholder 4"/>
          <p:cNvSpPr>
            <a:spLocks noGrp="1"/>
          </p:cNvSpPr>
          <p:nvPr>
            <p:ph type="body" sz="half" idx="15"/>
          </p:nvPr>
        </p:nvSpPr>
        <p:spPr/>
        <p:txBody>
          <a:bodyPr/>
          <a:lstStyle/>
          <a:p>
            <a:r>
              <a:rPr lang="bs-Latn-BA" i="1" dirty="0"/>
              <a:t>Podnositelj zahtjeva</a:t>
            </a:r>
            <a:endParaRPr lang="bs-Latn-BA" dirty="0"/>
          </a:p>
          <a:p>
            <a:endParaRPr lang="bs-Latn-BA" dirty="0"/>
          </a:p>
        </p:txBody>
      </p:sp>
    </p:spTree>
    <p:extLst>
      <p:ext uri="{BB962C8B-B14F-4D97-AF65-F5344CB8AC3E}">
        <p14:creationId xmlns:p14="http://schemas.microsoft.com/office/powerpoint/2010/main" val="2567074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pPr algn="just"/>
            <a:r>
              <a:rPr lang="bs-Latn-BA" dirty="0"/>
              <a:t>IZ TIH RAZLOGA, SUD JEDNOGLASNO</a:t>
            </a:r>
          </a:p>
          <a:p>
            <a:pPr lvl="0" algn="just"/>
            <a:r>
              <a:rPr lang="bs-Latn-BA" dirty="0"/>
              <a:t>presuđuje da je došlo do povrede članka 3. Konvencije; </a:t>
            </a:r>
          </a:p>
          <a:p>
            <a:pPr lvl="0" algn="just"/>
            <a:r>
              <a:rPr lang="bs-Latn-BA" dirty="0"/>
              <a:t>presuđuje da se ne postavlja nikakvo odvojeno pitanje na temelju članka 8. ili članka 13. Konvencije; </a:t>
            </a:r>
          </a:p>
          <a:p>
            <a:pPr lvl="0" algn="just"/>
            <a:r>
              <a:rPr lang="bs-Latn-BA" dirty="0"/>
              <a:t>presuđuje da je došlo do povrede članka 14. zajedno s člankom 3. Konvencije; 4. presuđuje (a) da tužena država podnositelju zahtjeva treba, u roku od tri mjeseca od dana kad presuda postane konačnom u skladu s člankom 44. stavkom 2. Konvencije, isplatiti slijedeći iznos koji treba pretvoriti u hrvatske kune prema tečaju važećem na dan namirenja (i) 8.000 EUR (osam tisuća eura) na ime nematerijalne štete; i (ii) 6.000 EUR (šest tisuća eura) na ime troškova i izdataka; (iii) svaki porez koji bi mogao biti zaračunat na taj iznos; (b) da se od proteka naprijed navedena tri mjeseca do namirenja na naprijed navedeni iznos plaća obična kamata prema stopi koja je jednaka najnižoj kreditnoj stopi Europske središnje banke tijekom razdoblja neplaćanja, uvećana za tri postotna boda;</a:t>
            </a:r>
          </a:p>
          <a:p>
            <a:pPr lvl="0" algn="just"/>
            <a:r>
              <a:rPr lang="bs-Latn-BA" dirty="0"/>
              <a:t>odbija ostatak zahtjeva podnositelja zahtjeva za pravednu naknadu</a:t>
            </a:r>
          </a:p>
          <a:p>
            <a:pPr algn="just"/>
            <a:endParaRPr lang="bs-Latn-BA" dirty="0"/>
          </a:p>
        </p:txBody>
      </p:sp>
    </p:spTree>
    <p:extLst>
      <p:ext uri="{BB962C8B-B14F-4D97-AF65-F5344CB8AC3E}">
        <p14:creationId xmlns:p14="http://schemas.microsoft.com/office/powerpoint/2010/main" val="2763888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ZAKLJUČAK</a:t>
            </a:r>
          </a:p>
        </p:txBody>
      </p:sp>
    </p:spTree>
    <p:extLst>
      <p:ext uri="{BB962C8B-B14F-4D97-AF65-F5344CB8AC3E}">
        <p14:creationId xmlns:p14="http://schemas.microsoft.com/office/powerpoint/2010/main" val="611207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77500" lnSpcReduction="20000"/>
          </a:bodyPr>
          <a:lstStyle/>
          <a:p>
            <a:pPr algn="just"/>
            <a:r>
              <a:rPr lang="bs-Latn-BA" dirty="0"/>
              <a:t>S obzirom na činjenicu da Sud svake godine zaprimi više od 50.000 novih zahtjeva, nemoguće je odrediti vrijeme trajanja postupka pred Sudom. No unatoč konstantnom porastu zahtjeva, Sud nastoji svaki spor riješiti u roku od tri godine od pokretanja postupka. U određenim situacijama neki predmeti mogu biti okončani i prije, ali i to ovisi o raznim čimbenicima kao npr. o sastavu Suda kojem je predmet dodijeljen; o marljivosti stranaka u dostavljanju relevantnih informacija Sudu i slično. Važno je naglasiti da Europski sud za ljudska prava nije isto što i Sud Europske unije (sa sjedištem u Luxembourgu) ili Međunarodni sud pravde (sa sjedištem u Haagu). Također ne predstavlja žalbeni sud u odnosu na domaće sudove, što znači da Sud kao takav ne može ponoviti postupak, niti ukinuti, mijenjati ili preinačiti odluke domaćih sudova.Sud se sastoji od broja sudaca jednakog broju država članica Vijeća Europe koje su ratificirale Konvenciju za zaštitu ljudskih prava i temeljnih sloboda (trenutno ih je četrdeset sedam, a Republika Hrvatska je ratificirala Konvenciju 5. studenog 1997. godine). Oni sude u osobnom svojstvu i ne predstavljaju ni jednu državu; biraju se na neobnovljiv mandat od devet godina, a aktualni predsjednik Europskog suda za ljudska prava je sudac iz Grčke, g. Linos-Alexandre Sicilianos​. Inicijalni akt za pokretanje spora pred Sudom je predstavka (eng. Application). Predstavke su sredstva kojima se traži zaštita u slučaju kršenja ljudskih prava i sloboda od strane države potpisnice Evropske konvencije o ljudskim pravima i članice Vijeća Evrope. Individualne predstavke Sudu upućuju pojedinci, grupe osoba ili nevladine organizacije, a međudržavne predstvke zemlje članice Vijeća Evrope. </a:t>
            </a:r>
          </a:p>
        </p:txBody>
      </p:sp>
    </p:spTree>
    <p:extLst>
      <p:ext uri="{BB962C8B-B14F-4D97-AF65-F5344CB8AC3E}">
        <p14:creationId xmlns:p14="http://schemas.microsoft.com/office/powerpoint/2010/main" val="3907585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algn="l"/>
            <a:r>
              <a:rPr lang="bs-Latn-BA" dirty="0"/>
              <a:t>Europski sud za ljudska prava je međunarodni sud ustrojen 1959. godine, sa sjedištem u Strasbourgu. Njegova nadležnost je odlučivati o pojedinačnim ili međunarodnim zahtjevima koji se odnose na povredu građanskih i političkih prava sadržanih u Europskoj konvenciji o ljudskim pravima. Drugim riječima, zadaća Suda je osigurati da države poštuju prava i jamstva predviđena Konvencijom. U trenutku kada utvrdi da je neka država povrijedila jedno ili više tih prava i jamstava, Sud donosi presude koje su obvezujuće za svaku državu i dovode do toga da dotične zemlje imaju obvezu postupati po njima i mijenjati svoje zakonodavstvo i administrativnu praksu u velikom broju područja kako se slične povrede ne bi ponavljale u budućnosti.</a:t>
            </a:r>
          </a:p>
          <a:p>
            <a:pPr algn="l"/>
            <a:r>
              <a:rPr lang="bs-Latn-BA" dirty="0"/>
              <a:t>U daljem tekstu ovog seminarskog rada biće više riječi o praksi Evropskog suda za ljudska prava i prava žrtava krivičnog djela. S tim u vezi, dat je pregled pojedinih presuda Evropskog suda u pogledu prethodno navedenog.</a:t>
            </a:r>
          </a:p>
          <a:p>
            <a:pPr algn="l"/>
            <a:endParaRPr lang="bs-Latn-BA" dirty="0"/>
          </a:p>
        </p:txBody>
      </p:sp>
      <p:sp>
        <p:nvSpPr>
          <p:cNvPr id="3" name="Title 2"/>
          <p:cNvSpPr>
            <a:spLocks noGrp="1"/>
          </p:cNvSpPr>
          <p:nvPr>
            <p:ph type="title"/>
          </p:nvPr>
        </p:nvSpPr>
        <p:spPr/>
        <p:txBody>
          <a:bodyPr/>
          <a:lstStyle/>
          <a:p>
            <a:r>
              <a:rPr lang="bs-Latn-BA" dirty="0"/>
              <a:t>UVOD</a:t>
            </a:r>
          </a:p>
        </p:txBody>
      </p:sp>
    </p:spTree>
    <p:extLst>
      <p:ext uri="{BB962C8B-B14F-4D97-AF65-F5344CB8AC3E}">
        <p14:creationId xmlns:p14="http://schemas.microsoft.com/office/powerpoint/2010/main" val="1832590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bs-Latn-BA" dirty="0"/>
              <a:t>Europski sud za ljudska prava ustanovljen je Europskom konvencijom za zaštitu ljudskih prava i temeljnih sloboda (u daljnjem tekstu Konvencija) i djeluje u okviru najstarije europske organizacije, Vijeća Europe. Sjedište Europskog suda za ljudska prava je u Strasbourgu, u Francuskoj, a službeni jezici Suda su engleski i francuski jezik. Pravila postupka pred Sudom regulirana su Poslovnikom Suda i Konvencijom. </a:t>
            </a:r>
          </a:p>
        </p:txBody>
      </p:sp>
      <p:sp>
        <p:nvSpPr>
          <p:cNvPr id="3" name="Content Placeholder 2"/>
          <p:cNvSpPr>
            <a:spLocks noGrp="1"/>
          </p:cNvSpPr>
          <p:nvPr>
            <p:ph sz="quarter" idx="14"/>
          </p:nvPr>
        </p:nvSpPr>
        <p:spPr/>
        <p:txBody>
          <a:bodyPr/>
          <a:lstStyle/>
          <a:p>
            <a:r>
              <a:rPr lang="bs-Latn-BA" dirty="0"/>
              <a:t>Bosna i Hercegovina (BiH) je obavezna da poštuje relevantne međunarodne konvencije o borbi protiv trgovine ljudima. BiH je također izrazila namjeru da uskladi svoju politiku i zakone sa standardima EU u oblasti trgovine ljudima.</a:t>
            </a:r>
          </a:p>
        </p:txBody>
      </p:sp>
      <p:sp>
        <p:nvSpPr>
          <p:cNvPr id="4" name="Title 3"/>
          <p:cNvSpPr>
            <a:spLocks noGrp="1"/>
          </p:cNvSpPr>
          <p:nvPr>
            <p:ph type="title"/>
          </p:nvPr>
        </p:nvSpPr>
        <p:spPr/>
        <p:txBody>
          <a:bodyPr/>
          <a:lstStyle/>
          <a:p>
            <a:r>
              <a:rPr lang="bs-Latn-BA" dirty="0"/>
              <a:t>Evropski sud za ljudska prava</a:t>
            </a:r>
          </a:p>
        </p:txBody>
      </p:sp>
    </p:spTree>
    <p:extLst>
      <p:ext uri="{BB962C8B-B14F-4D97-AF65-F5344CB8AC3E}">
        <p14:creationId xmlns:p14="http://schemas.microsoft.com/office/powerpoint/2010/main" val="2778015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052" y="3367246"/>
            <a:ext cx="4085897" cy="1141874"/>
          </a:xfrm>
        </p:spPr>
        <p:txBody>
          <a:bodyPr/>
          <a:lstStyle/>
          <a:p>
            <a:r>
              <a:rPr lang="bs-Latn-BA" dirty="0"/>
              <a:t>PRAKSA EVROPSKOG SUDA ZA LJUDSKA PRAVA I ŽRTVE KRIVIČNOG DJELA</a:t>
            </a:r>
          </a:p>
        </p:txBody>
      </p:sp>
    </p:spTree>
    <p:extLst>
      <p:ext uri="{BB962C8B-B14F-4D97-AF65-F5344CB8AC3E}">
        <p14:creationId xmlns:p14="http://schemas.microsoft.com/office/powerpoint/2010/main" val="1668190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just"/>
            <a:r>
              <a:rPr lang="bs-Latn-BA" dirty="0"/>
              <a:t>Prema međunarodnim normamama o ljudskim pravima, države su u obavezi da svaku povredu ljudskih prava istraže na efikasan način. Prema Rezoluciji Generalne skupštine UN-a, države imaju pravnu obavezu da preduzmu razumne mjere u cilju sprečavanja, vođenja istrage i kažnjavanja počinitelja djela trgovine ljudima, kao i da se spase žrtve i pruži im se zaštita. Razumne mjere predstavljaju donošenje odgovarajućeg zakonodavnog i administrativnog okvira, kojim će se zabraniti i kazniti trgovina ljudima, prisilni rad, ropstvo i služenje i omogućiti provođenje istrage i efikasno krivično gonjenje, osigurati praktična i efikasna zaštita žrtava i omogućiti sprečavanje trgovine ljudima i iskorištavanje ljudi. Razumne mjere podrazumijevaju preduzimanje operativnih mjera za zaštitu žrtava te istragu bez obzira na prijavu žrtve [procesna obaveza]. </a:t>
            </a:r>
          </a:p>
        </p:txBody>
      </p:sp>
    </p:spTree>
    <p:extLst>
      <p:ext uri="{BB962C8B-B14F-4D97-AF65-F5344CB8AC3E}">
        <p14:creationId xmlns:p14="http://schemas.microsoft.com/office/powerpoint/2010/main" val="2635614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77500" lnSpcReduction="20000"/>
          </a:bodyPr>
          <a:lstStyle/>
          <a:p>
            <a:pPr algn="just"/>
            <a:r>
              <a:rPr lang="bs-Latn-BA" dirty="0"/>
              <a:t>U predmetu Chowdury i dr. protiv Grčke, Evropski sud za ljudska prava je utvrdio da država nije ispoštovala svoje obaveze da spriječi trgovinu ljudima, da zaštiti žrtve, da provede efikasnu istragu i da kazni krivično odgovorne osobe. U ovom predmetu aplikaciju Evropskom sudu za ljudska prava podnijela su 42 državljanina Bangladeša koji su radili na jednoj plantaži gdje su uzgajane jagode. Njima je obećano da će biti plaćeni 22 eura po sedmosatnom radnom danu, kao i da će za svaki prekovremeni sat biti plaćeni 3 eura. Međutim, aplikanti nikad nisu bili plaćeni onako kako im je obećano i zbog toga su nekoliko puta stupali u štrajk. Pored toga, oni su nastavili da rade iz straha da nikad neće biti plaćeni. Pred sudom su tvrdili da su žrtve trgovine ljudima te da je njihov rad na plantažama jagoda predstavljao prinudni ili obavezni rad, a također su tvrdili da je država propustila da izvrši svoju pozitivnu obavezu da spriječi njihovo podvrgavanje trgovini ljudima, kao i da kazni njihove poslodavce. Sud je naglasio da obaveza pružanja zaštite žrtvi obuhvata identifikaciju žrtava i pružanje pomoći žrtvama. Sud je također naglasio da pored usvajanja preventivnih mjera, zaštite žrtava i istrage, pozitivne obaveze uključuju kriminalizaciju i efikasno kažnjavanje bilo kojeg ponašanja usmjerenog na držanje osobe u takvim situacijama. Sud je utvrdio obavezu uspostavljanja pravnog i regulatornog okvira, provođenja operativnih mjera za zaštitu žrtava ili potencijalnih žrtava te obavezu provođenja efikasne istrage i sudskih postupaka. Iako je našao da je Grčka uspostavila pravni i regulatorni okvir, zaključio je da u konkretnom slučaju nadležni organi nisu preduzeli potrebne operativne mjere niti su proveli efikasnu istragu.</a:t>
            </a:r>
          </a:p>
          <a:p>
            <a:pPr algn="just"/>
            <a:endParaRPr lang="bs-Latn-BA" dirty="0"/>
          </a:p>
        </p:txBody>
      </p:sp>
      <p:sp>
        <p:nvSpPr>
          <p:cNvPr id="3" name="Title 2"/>
          <p:cNvSpPr>
            <a:spLocks noGrp="1"/>
          </p:cNvSpPr>
          <p:nvPr>
            <p:ph type="title"/>
          </p:nvPr>
        </p:nvSpPr>
        <p:spPr/>
        <p:txBody>
          <a:bodyPr>
            <a:normAutofit/>
          </a:bodyPr>
          <a:lstStyle/>
          <a:p>
            <a:r>
              <a:rPr lang="bs-Latn-BA" i="1" dirty="0"/>
              <a:t>Predmet Chowdury i dr.protiv Grčke</a:t>
            </a:r>
            <a:endParaRPr lang="bs-Latn-BA" dirty="0"/>
          </a:p>
        </p:txBody>
      </p:sp>
    </p:spTree>
    <p:extLst>
      <p:ext uri="{BB962C8B-B14F-4D97-AF65-F5344CB8AC3E}">
        <p14:creationId xmlns:p14="http://schemas.microsoft.com/office/powerpoint/2010/main" val="3405899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55000" lnSpcReduction="20000"/>
          </a:bodyPr>
          <a:lstStyle/>
          <a:p>
            <a:r>
              <a:rPr lang="bs-Latn-BA" b="1" i="1" dirty="0"/>
              <a:t>Navodi o seksualnom zlostavljanju djece od strane bliskih osoba</a:t>
            </a:r>
            <a:endParaRPr lang="bs-Latn-BA" dirty="0"/>
          </a:p>
          <a:p>
            <a:r>
              <a:rPr lang="bs-Latn-BA" dirty="0"/>
              <a:t>Obaveze država prema članovima 3. i 8. Konvencije. Zajedničko ispitivanje ovih članova, sa proceduralnog aspekta. Aplikantice, majka i njena kćerka B, tvrdile su da nacionalne vlasti nisu adekvatno odgovorile na navode o seksualnom zlostavljanju B. od strane oca, i da u tom pogledu ne postoji nijedan efikasan lijek. - Zastupanje djeteta pred Evropskim sudom za ljudska prava: Sud je zatražio od Hrvatske advokatske komore da imenuje zastupnika za dijete podnositeljice zahtjeva i da u njeno ime podnesi podneske, s obzirom na spor između roditelja. Majka nema status žrtve pred Evropskim sudom za ljudska prava (paragrafi 89-90 presude). - Pogledajte pozitivne obaveze država u slučajevima seksualnog zlostavljanja djece. - Pogledajte takođe relevantne međunarodne i evropske materijale: paragrafi 76-83 presude. Nije utvrđena povreda člana 3. i 8. Konvencije.</a:t>
            </a:r>
          </a:p>
          <a:p>
            <a:r>
              <a:rPr lang="bs-Latn-BA" dirty="0"/>
              <a:t>Šago, D., Uvjeti dopuštenosti pokretanja postupka pred Evropskim sudom za ljudska prava u Strasbourgu, Zbornik Pravnog fakultet Sveučilišta u Rijeci, Rijeka, 2016.str.11</a:t>
            </a:r>
          </a:p>
          <a:p>
            <a:endParaRPr lang="bs-Latn-BA" dirty="0"/>
          </a:p>
        </p:txBody>
      </p:sp>
      <p:sp>
        <p:nvSpPr>
          <p:cNvPr id="3" name="Content Placeholder 2"/>
          <p:cNvSpPr>
            <a:spLocks noGrp="1"/>
          </p:cNvSpPr>
          <p:nvPr>
            <p:ph sz="quarter" idx="14"/>
          </p:nvPr>
        </p:nvSpPr>
        <p:spPr/>
        <p:txBody>
          <a:bodyPr>
            <a:normAutofit fontScale="70000" lnSpcReduction="20000"/>
          </a:bodyPr>
          <a:lstStyle/>
          <a:p>
            <a:r>
              <a:rPr lang="bs-Latn-BA" b="1" i="1" dirty="0"/>
              <a:t>Haška konvencija o građanskim aspektima međunarodne otmice djece</a:t>
            </a:r>
            <a:endParaRPr lang="bs-Latn-BA" dirty="0"/>
          </a:p>
          <a:p>
            <a:r>
              <a:rPr lang="bs-Latn-BA" dirty="0"/>
              <a:t>Aplikant živi u Finskoj i oženio se ruskom državljankom. Tokom postupka za razvod i određivanje starateljstva u Finskoj, majka je kćerku, koja je u tom trenutku imala nešto više od 2 godine, odvela u Rusiju i nikad se nije vratila u Finsku. Ruski sud je odbio da naloži povratak kćerke aplikanta u Finsku, pozivajući se na Hašku konvenciju o građanskim aspektima međunarodne otmice djece iz 1980. godine. Da li su tumačenjem i primjenom odredaba Haške konvencije od strane domaćeg suda osigurane garancije aplikanta iz člana 8. Konvencije. Utvrđena povreda člana 8. Konvencije (pravo na porodični život).</a:t>
            </a:r>
          </a:p>
          <a:p>
            <a:endParaRPr lang="bs-Latn-BA" dirty="0"/>
          </a:p>
        </p:txBody>
      </p:sp>
      <p:sp>
        <p:nvSpPr>
          <p:cNvPr id="4" name="Text Placeholder 3"/>
          <p:cNvSpPr>
            <a:spLocks noGrp="1"/>
          </p:cNvSpPr>
          <p:nvPr>
            <p:ph type="body" sz="half" idx="2"/>
          </p:nvPr>
        </p:nvSpPr>
        <p:spPr/>
        <p:txBody>
          <a:bodyPr/>
          <a:lstStyle/>
          <a:p>
            <a:r>
              <a:rPr lang="bs-Latn-BA" i="1" dirty="0"/>
              <a:t>A. and B. v. Croatia, br. 7144/15 20. juni 2019. Odjel I </a:t>
            </a:r>
          </a:p>
        </p:txBody>
      </p:sp>
      <p:sp>
        <p:nvSpPr>
          <p:cNvPr id="5" name="Text Placeholder 4"/>
          <p:cNvSpPr>
            <a:spLocks noGrp="1"/>
          </p:cNvSpPr>
          <p:nvPr>
            <p:ph type="body" sz="half" idx="15"/>
          </p:nvPr>
        </p:nvSpPr>
        <p:spPr/>
        <p:txBody>
          <a:bodyPr>
            <a:normAutofit fontScale="92500"/>
          </a:bodyPr>
          <a:lstStyle/>
          <a:p>
            <a:r>
              <a:rPr lang="bs-Latn-BA" i="1" dirty="0"/>
              <a:t>Vladimir Ushakov v. Russia, br. 15122/17 18. juni 2019. Odjel III</a:t>
            </a:r>
          </a:p>
        </p:txBody>
      </p:sp>
    </p:spTree>
    <p:extLst>
      <p:ext uri="{BB962C8B-B14F-4D97-AF65-F5344CB8AC3E}">
        <p14:creationId xmlns:p14="http://schemas.microsoft.com/office/powerpoint/2010/main" val="103976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62500" lnSpcReduction="20000"/>
          </a:bodyPr>
          <a:lstStyle/>
          <a:p>
            <a:r>
              <a:rPr lang="bs-Latn-BA" b="1" i="1" dirty="0"/>
              <a:t>Pružanje javne brige o djeci u kontekstu porodičnog nasilja</a:t>
            </a:r>
            <a:endParaRPr lang="bs-Latn-BA" dirty="0"/>
          </a:p>
          <a:p>
            <a:r>
              <a:rPr lang="bs-Latn-BA" dirty="0"/>
              <a:t>Troje djece aplikanta stavljeno je pod starateljstvo 2012. godine. Odluka je uslijedila na zahtjev majke, odnosno supruge aplikanta nakon što je ona iznijela navode o nasilničkom ponašanju aplikanta. Ove optužbe su dovele do podnošenja krivične prijave protiv aplikanta i do sudske naredbe kojom mu se zabranjuje pristup djeci. Aplikant je na kraju oslobođen optužbe. Dva najstarija djeteta su mu vraćena, dok je najmlađe trenutno predmet postupka usvojenja. Pozitivne obaveze države u ovom kontekstu, vodeći računa o najboljem interesu djeteta. Vidi paragrafe 78-80 presude za stav Suda o odgovarajućim mjerama koje bi se mogle poduzeti u najboljem interesu djeteta za izvršenje presude na domaćem nivou, a u vezi člana 41. Konvencije (pravično zadovoljenje). Utvrđena povreda člana 8. Konvencije (pravo na privatni i porodični život).</a:t>
            </a:r>
          </a:p>
          <a:p>
            <a:endParaRPr lang="bs-Latn-BA" dirty="0"/>
          </a:p>
        </p:txBody>
      </p:sp>
      <p:sp>
        <p:nvSpPr>
          <p:cNvPr id="3" name="Content Placeholder 2"/>
          <p:cNvSpPr>
            <a:spLocks noGrp="1"/>
          </p:cNvSpPr>
          <p:nvPr>
            <p:ph sz="quarter" idx="14"/>
          </p:nvPr>
        </p:nvSpPr>
        <p:spPr/>
        <p:txBody>
          <a:bodyPr>
            <a:normAutofit fontScale="70000" lnSpcReduction="20000"/>
          </a:bodyPr>
          <a:lstStyle/>
          <a:p>
            <a:r>
              <a:rPr lang="bs-Latn-BA" b="1" i="1" dirty="0"/>
              <a:t>Činjenično stanje</a:t>
            </a:r>
          </a:p>
          <a:p>
            <a:r>
              <a:rPr lang="bs-Latn-BA" dirty="0"/>
              <a:t>Podnosilac predstavke, Martin Bocos-Cuesta, španski je državljanin rođen 1957. godine i živi u Barseloni u Španiji. Apelacioni sud u Amsterdamu je 27. aprila 1998. godine proglasio podnosioca predstavke krivim za seksualni napad i nedolične radnje nad četvoro djece starosti između 6 i 11 godina, i osudio ga na zatvorsku kaznu. Sud je presudu, između ostalog, zasnovao na izjavama četvoro djece datim policiji. Zaključio je da bi saslušanje djece kao svjedoka moglo dovesti do toga da ponovo prežive veoma traumatično iskustvo, i da njihovi interesi u tom pogledu premašuju interese podnosioca. Vrhovni sud je iz istog razloga odbio žalbu podnosioca predstavke.</a:t>
            </a:r>
          </a:p>
          <a:p>
            <a:endParaRPr lang="bs-Latn-BA" dirty="0"/>
          </a:p>
        </p:txBody>
      </p:sp>
      <p:sp>
        <p:nvSpPr>
          <p:cNvPr id="4" name="Text Placeholder 3"/>
          <p:cNvSpPr>
            <a:spLocks noGrp="1"/>
          </p:cNvSpPr>
          <p:nvPr>
            <p:ph type="body" sz="half" idx="2"/>
          </p:nvPr>
        </p:nvSpPr>
        <p:spPr/>
        <p:txBody>
          <a:bodyPr/>
          <a:lstStyle/>
          <a:p>
            <a:r>
              <a:rPr lang="bs-Latn-BA" i="1" dirty="0"/>
              <a:t>Haddad v. Spain, br. 16572/17 18. juni 2019. Odjel III</a:t>
            </a:r>
          </a:p>
        </p:txBody>
      </p:sp>
      <p:sp>
        <p:nvSpPr>
          <p:cNvPr id="5" name="Text Placeholder 4"/>
          <p:cNvSpPr>
            <a:spLocks noGrp="1"/>
          </p:cNvSpPr>
          <p:nvPr>
            <p:ph type="body" sz="half" idx="15"/>
          </p:nvPr>
        </p:nvSpPr>
        <p:spPr/>
        <p:txBody>
          <a:bodyPr/>
          <a:lstStyle/>
          <a:p>
            <a:r>
              <a:rPr lang="bs-Latn-BA" i="1" dirty="0"/>
              <a:t>Presuda u slučaju Bocos-Cuesta protiv Holandije</a:t>
            </a:r>
          </a:p>
          <a:p>
            <a:endParaRPr lang="bs-Latn-BA" dirty="0"/>
          </a:p>
        </p:txBody>
      </p:sp>
    </p:spTree>
    <p:extLst>
      <p:ext uri="{BB962C8B-B14F-4D97-AF65-F5344CB8AC3E}">
        <p14:creationId xmlns:p14="http://schemas.microsoft.com/office/powerpoint/2010/main" val="2345834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bs-Latn-BA" dirty="0"/>
              <a:t>Postupak u ovome predmetu pokrenut je na temelju zahtjeva (br. 40116/02) protiv Republike Hrvatske kojeg je 12. novembra 2002. godine hrvatski državljanin, g. Šemso Šečić („podnositelj zahtjeva“) podnio Sudu na temelju članka 34. Konvencije za zaštitu ljudskih prava i temeljnih sloboda („Konvencija“). Podnositelja zahtjeva je zastupao Europski centar za prava Roma sa sjedištem u Budimpešti i gđa Lovorka Kušan, odvjetnica iz Ivanić-Grada. Hrvatsku Vladu („Vlada“) zastupale su njene zastupnice, prvo gđa L. Lukina-Karajković, a nakon toga gđa Š. Stažnik. Podnositelj zahtjeva je osobito naveo da domaće vlasti nisu poduzele ozbiljnu i temeljitu istragu napada na njega i da je protiv njega izvršena diskriminacija na temelju njegovoga romskog porijekla. </a:t>
            </a:r>
          </a:p>
          <a:p>
            <a:endParaRPr lang="bs-Latn-BA" dirty="0"/>
          </a:p>
        </p:txBody>
      </p:sp>
      <p:sp>
        <p:nvSpPr>
          <p:cNvPr id="3" name="Title 2"/>
          <p:cNvSpPr>
            <a:spLocks noGrp="1"/>
          </p:cNvSpPr>
          <p:nvPr>
            <p:ph type="title"/>
          </p:nvPr>
        </p:nvSpPr>
        <p:spPr/>
        <p:txBody>
          <a:bodyPr/>
          <a:lstStyle/>
          <a:p>
            <a:r>
              <a:rPr lang="bs-Latn-BA" dirty="0"/>
              <a:t>Šečić protiv hrvatske</a:t>
            </a:r>
          </a:p>
        </p:txBody>
      </p:sp>
    </p:spTree>
    <p:extLst>
      <p:ext uri="{BB962C8B-B14F-4D97-AF65-F5344CB8AC3E}">
        <p14:creationId xmlns:p14="http://schemas.microsoft.com/office/powerpoint/2010/main" val="23053624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19</TotalTime>
  <Words>2219</Words>
  <Application>Microsoft Office PowerPoint</Application>
  <PresentationFormat>On-screen Show (4:3)</PresentationFormat>
  <Paragraphs>37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Garamond</vt:lpstr>
      <vt:lpstr>BlackTie</vt:lpstr>
      <vt:lpstr>Praksa Evropskog suda za ljudska prava i prava žrtve krivičnog djela </vt:lpstr>
      <vt:lpstr>UVOD</vt:lpstr>
      <vt:lpstr>Evropski sud za ljudska prava</vt:lpstr>
      <vt:lpstr>PRAKSA EVROPSKOG SUDA ZA LJUDSKA PRAVA I ŽRTVE KRIVIČNOG DJELA</vt:lpstr>
      <vt:lpstr>PowerPoint Presentation</vt:lpstr>
      <vt:lpstr>Predmet Chowdury i dr.protiv Grčke</vt:lpstr>
      <vt:lpstr>PowerPoint Presentation</vt:lpstr>
      <vt:lpstr>PowerPoint Presentation</vt:lpstr>
      <vt:lpstr>Šečić protiv hrvatske</vt:lpstr>
      <vt:lpstr>PowerPoint Presentation</vt:lpstr>
      <vt:lpstr>PowerPoint Presentation</vt:lpstr>
      <vt:lpstr>ZAKLJUČAK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Praksa Evropskog suda za ljudska prava i prava žrtve krivičnog djela</dc:title>
  <dc:creator>djeno</dc:creator>
  <cp:lastModifiedBy>Ena Gotovuša</cp:lastModifiedBy>
  <cp:revision>5</cp:revision>
  <dcterms:created xsi:type="dcterms:W3CDTF">2020-05-07T11:44:16Z</dcterms:created>
  <dcterms:modified xsi:type="dcterms:W3CDTF">2020-05-08T16:26:03Z</dcterms:modified>
</cp:coreProperties>
</file>