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226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73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236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3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5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4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2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0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0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2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7F5F1-15E2-4CAA-A828-D235030709E3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87323F-0706-4A0D-B5D3-4F530142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0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/>
              <a:t>Novac iz historijske, ekonomske i pravne perspektive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0764"/>
            <a:ext cx="8548255" cy="1066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Student: </a:t>
            </a:r>
            <a:r>
              <a:rPr lang="sr-Latn-ME" dirty="0"/>
              <a:t>								</a:t>
            </a:r>
            <a:r>
              <a:rPr lang="en-US" dirty="0"/>
              <a:t>Mentor: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Nasufović</a:t>
            </a:r>
            <a:r>
              <a:rPr lang="en-US" dirty="0"/>
              <a:t> Emir</a:t>
            </a:r>
            <a:r>
              <a:rPr lang="sr-Latn-ME" dirty="0"/>
              <a:t> 							</a:t>
            </a:r>
            <a:r>
              <a:rPr lang="en-US" dirty="0"/>
              <a:t>prof. </a:t>
            </a:r>
            <a:r>
              <a:rPr lang="en-US" dirty="0" err="1"/>
              <a:t>Dr</a:t>
            </a:r>
            <a:r>
              <a:rPr lang="en-US" dirty="0"/>
              <a:t> Edina </a:t>
            </a:r>
            <a:r>
              <a:rPr lang="en-US" dirty="0" err="1"/>
              <a:t>Sudžuka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9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3.5.	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svjetskog</a:t>
            </a:r>
            <a:r>
              <a:rPr lang="en-US" dirty="0"/>
              <a:t> </a:t>
            </a:r>
            <a:r>
              <a:rPr lang="en-US" dirty="0" err="1"/>
              <a:t>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svjetskog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funkcioniše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platežno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apsolutno</a:t>
            </a:r>
            <a:r>
              <a:rPr lang="en-US" dirty="0"/>
              <a:t> </a:t>
            </a:r>
            <a:r>
              <a:rPr lang="en-US" dirty="0" err="1"/>
              <a:t>društveno</a:t>
            </a:r>
            <a:r>
              <a:rPr lang="en-US" dirty="0"/>
              <a:t> </a:t>
            </a:r>
            <a:r>
              <a:rPr lang="en-US" dirty="0" err="1"/>
              <a:t>otjelovljenje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/>
              <a:t> </a:t>
            </a:r>
            <a:r>
              <a:rPr lang="en-US" dirty="0" err="1"/>
              <a:t>uopće</a:t>
            </a:r>
            <a:r>
              <a:rPr lang="en-US" dirty="0"/>
              <a:t>,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društveni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internacionalnog</a:t>
            </a:r>
            <a:r>
              <a:rPr lang="en-US" dirty="0"/>
              <a:t> </a:t>
            </a:r>
            <a:r>
              <a:rPr lang="en-US" dirty="0" err="1"/>
              <a:t>robnog</a:t>
            </a:r>
            <a:r>
              <a:rPr lang="en-US" dirty="0"/>
              <a:t> </a:t>
            </a:r>
            <a:r>
              <a:rPr lang="en-US" dirty="0" err="1"/>
              <a:t>prometa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73660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3.6.	Kamatni oblik odnosa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Kamata</a:t>
            </a:r>
            <a:r>
              <a:rPr lang="sr-Latn-ME" dirty="0"/>
              <a:t> je,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endParaRPr lang="sr-Latn-ME" dirty="0"/>
          </a:p>
          <a:p>
            <a:r>
              <a:rPr lang="sr-Latn-ME" dirty="0"/>
              <a:t>Postoje različita gledišta o kreditu i o kamati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29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3.7. Savremeni novac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/>
              <a:t>Sa dva aspekta:</a:t>
            </a:r>
          </a:p>
          <a:p>
            <a:pPr lvl="1"/>
            <a:r>
              <a:rPr lang="sr-Latn-ME" dirty="0"/>
              <a:t>U apstraktnom smislu</a:t>
            </a:r>
          </a:p>
          <a:p>
            <a:pPr lvl="1"/>
            <a:r>
              <a:rPr lang="sr-Latn-ME" dirty="0"/>
              <a:t>U konkretnom smislu</a:t>
            </a:r>
          </a:p>
          <a:p>
            <a:r>
              <a:rPr lang="sr-Latn-ME" dirty="0"/>
              <a:t>Novac u apstraktnog smislu je ona mjera vrijednosti sa kojom se izražava količina ljudskog rada utrošenog za proizvodnju datum društvenog proizvoda kao robe, kao takav javlja se kao opšta roba ugovora u kojoj se izražavaju cijene i dugovi</a:t>
            </a:r>
          </a:p>
          <a:p>
            <a:r>
              <a:rPr lang="sr-Latn-ME" dirty="0"/>
              <a:t>Novac u konkretnom smislu se izražava u novčanim oblicima koji glase na određeni broj novčanih znakova i koji, polazeći od mjere vrijednosti, obavljaju konkretne novčane funkcije kao znaci vrijednosti</a:t>
            </a:r>
          </a:p>
        </p:txBody>
      </p:sp>
    </p:spTree>
    <p:extLst>
      <p:ext uri="{BB962C8B-B14F-4D97-AF65-F5344CB8AC3E}">
        <p14:creationId xmlns:p14="http://schemas.microsoft.com/office/powerpoint/2010/main" val="2753272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</a:t>
            </a:r>
            <a:r>
              <a:rPr lang="sr-Latn-ME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perspe</a:t>
            </a:r>
            <a:r>
              <a:rPr lang="bs-Latn-BA" dirty="0"/>
              <a:t>k</a:t>
            </a:r>
            <a:r>
              <a:rPr lang="en-US" dirty="0" err="1"/>
              <a:t>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razmjene</a:t>
            </a:r>
            <a:r>
              <a:rPr lang="en-US" dirty="0"/>
              <a:t> </a:t>
            </a:r>
            <a:r>
              <a:rPr lang="en-US" dirty="0" err="1"/>
              <a:t>služi</a:t>
            </a:r>
            <a:r>
              <a:rPr lang="en-US" dirty="0"/>
              <a:t> </a:t>
            </a:r>
            <a:r>
              <a:rPr lang="en-US" dirty="0" err="1"/>
              <a:t>zajednici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omogućuje</a:t>
            </a:r>
            <a:r>
              <a:rPr lang="en-US" dirty="0"/>
              <a:t> </a:t>
            </a:r>
            <a:r>
              <a:rPr lang="en-US" dirty="0" err="1"/>
              <a:t>širenje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autonomije</a:t>
            </a:r>
            <a:r>
              <a:rPr lang="en-US" dirty="0"/>
              <a:t> </a:t>
            </a:r>
            <a:r>
              <a:rPr lang="en-US" dirty="0" err="1"/>
              <a:t>sudionika</a:t>
            </a:r>
            <a:r>
              <a:rPr lang="en-US" dirty="0"/>
              <a:t> u </a:t>
            </a:r>
            <a:r>
              <a:rPr lang="en-US" dirty="0" err="1"/>
              <a:t>granicama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endParaRPr lang="sr-Latn-ME" dirty="0"/>
          </a:p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čista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čista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pristanak</a:t>
            </a:r>
            <a:r>
              <a:rPr lang="en-US" dirty="0"/>
              <a:t> da bi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kulturna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poprimila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novca</a:t>
            </a:r>
            <a:endParaRPr lang="sr-Latn-ME" dirty="0"/>
          </a:p>
          <a:p>
            <a:r>
              <a:rPr lang="en-US" dirty="0" err="1"/>
              <a:t>Novac</a:t>
            </a:r>
            <a:r>
              <a:rPr lang="en-US" dirty="0"/>
              <a:t> je </a:t>
            </a:r>
            <a:r>
              <a:rPr lang="en-US" dirty="0" err="1"/>
              <a:t>specifična</a:t>
            </a:r>
            <a:r>
              <a:rPr lang="en-US" dirty="0"/>
              <a:t> </a:t>
            </a:r>
            <a:r>
              <a:rPr lang="en-US" dirty="0" err="1"/>
              <a:t>kulturna</a:t>
            </a:r>
            <a:r>
              <a:rPr lang="en-US" dirty="0"/>
              <a:t>, </a:t>
            </a:r>
            <a:r>
              <a:rPr lang="en-US" dirty="0" err="1"/>
              <a:t>društvena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bez </a:t>
            </a:r>
            <a:r>
              <a:rPr lang="en-US" dirty="0" err="1"/>
              <a:t>koje</a:t>
            </a:r>
            <a:r>
              <a:rPr lang="en-US" dirty="0"/>
              <a:t> bi se u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trošilo</a:t>
            </a:r>
            <a:r>
              <a:rPr lang="en-US" dirty="0"/>
              <a:t>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, pa bi se </a:t>
            </a:r>
            <a:r>
              <a:rPr lang="en-US" dirty="0" err="1"/>
              <a:t>silno</a:t>
            </a:r>
            <a:r>
              <a:rPr lang="en-US" dirty="0"/>
              <a:t> </a:t>
            </a:r>
            <a:r>
              <a:rPr lang="en-US" dirty="0" err="1"/>
              <a:t>povećali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razmjene</a:t>
            </a:r>
            <a:endParaRPr lang="sr-Latn-ME" dirty="0"/>
          </a:p>
          <a:p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je od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kupovnu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, to jest </a:t>
            </a:r>
            <a:r>
              <a:rPr lang="en-US" dirty="0" err="1"/>
              <a:t>količinu</a:t>
            </a:r>
            <a:r>
              <a:rPr lang="en-US" dirty="0"/>
              <a:t> robe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sudionici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kupiti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jedinicom</a:t>
            </a:r>
            <a:r>
              <a:rPr lang="en-US" dirty="0"/>
              <a:t> </a:t>
            </a:r>
            <a:r>
              <a:rPr lang="en-US" dirty="0" err="1"/>
              <a:t>novca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3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5. Pravne doktrine o novcu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Tri činioca za razumjevanje pravne prirode novca:</a:t>
            </a:r>
          </a:p>
          <a:p>
            <a:pPr lvl="1"/>
            <a:r>
              <a:rPr lang="en-US" dirty="0" err="1"/>
              <a:t>supstanca</a:t>
            </a:r>
            <a:r>
              <a:rPr lang="en-US" dirty="0"/>
              <a:t> od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napravljen</a:t>
            </a:r>
            <a:endParaRPr lang="sr-Latn-ME" dirty="0"/>
          </a:p>
          <a:p>
            <a:pPr lvl="1"/>
            <a:r>
              <a:rPr lang="en-US" dirty="0" err="1"/>
              <a:t>vlast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novac</a:t>
            </a:r>
            <a:endParaRPr lang="sr-Latn-ME" dirty="0"/>
          </a:p>
          <a:p>
            <a:pPr lvl="1"/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upotrebljavaju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u </a:t>
            </a:r>
            <a:r>
              <a:rPr lang="en-US" dirty="0" err="1"/>
              <a:t>svakodnevnom</a:t>
            </a:r>
            <a:r>
              <a:rPr lang="en-US" dirty="0"/>
              <a:t> </a:t>
            </a:r>
            <a:r>
              <a:rPr lang="en-US" dirty="0" err="1"/>
              <a:t>životu</a:t>
            </a:r>
            <a:endParaRPr lang="sr-Latn-ME" dirty="0"/>
          </a:p>
          <a:p>
            <a:r>
              <a:rPr lang="sr-Latn-ME" dirty="0"/>
              <a:t>Iz toga proistekle tri teorije:</a:t>
            </a:r>
          </a:p>
          <a:p>
            <a:pPr lvl="1"/>
            <a:r>
              <a:rPr lang="en-US" dirty="0" err="1"/>
              <a:t>metalistička</a:t>
            </a:r>
            <a:r>
              <a:rPr lang="en-US" dirty="0"/>
              <a:t> </a:t>
            </a:r>
            <a:r>
              <a:rPr lang="en-US" dirty="0" err="1"/>
              <a:t>doktrina</a:t>
            </a:r>
            <a:endParaRPr lang="sr-Latn-ME" dirty="0"/>
          </a:p>
          <a:p>
            <a:pPr lvl="1"/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teorija</a:t>
            </a:r>
            <a:endParaRPr lang="sr-Latn-ME" dirty="0"/>
          </a:p>
          <a:p>
            <a:pPr lvl="1"/>
            <a:r>
              <a:rPr lang="en-US" dirty="0" err="1"/>
              <a:t>psihisociološka</a:t>
            </a:r>
            <a:r>
              <a:rPr lang="en-US" dirty="0"/>
              <a:t> </a:t>
            </a:r>
            <a:r>
              <a:rPr lang="en-US" dirty="0" err="1"/>
              <a:t>teorija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5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5.1. Metalistička teorija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Shvatanja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poistovjećuje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plemenitim</a:t>
            </a:r>
            <a:r>
              <a:rPr lang="en-US" dirty="0"/>
              <a:t> </a:t>
            </a:r>
            <a:r>
              <a:rPr lang="en-US" dirty="0" err="1"/>
              <a:t>metalima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svojstvo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/>
              <a:t>osobina</a:t>
            </a:r>
            <a:endParaRPr lang="sr-Latn-ME" dirty="0"/>
          </a:p>
          <a:p>
            <a:r>
              <a:rPr lang="pl-PL" dirty="0"/>
              <a:t>Koncepciji novcu se daje vrijednost same supstance od koje je napravljen</a:t>
            </a:r>
          </a:p>
          <a:p>
            <a:r>
              <a:rPr lang="sv-SE" dirty="0"/>
              <a:t>Novčana jedinica identifikuje sa određenom količinom metala</a:t>
            </a:r>
            <a:endParaRPr lang="sr-Latn-M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3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5.2. Državna teorija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Težište na ,,tvorcu’’ novca, odnosno ustanovi koja stvara ili čijem ovlašćenju se stvara novac</a:t>
            </a:r>
          </a:p>
          <a:p>
            <a:r>
              <a:rPr lang="sr-Latn-ME" dirty="0"/>
              <a:t>Materijal od kojeg je novac napravljen nema značaja </a:t>
            </a:r>
          </a:p>
          <a:p>
            <a:r>
              <a:rPr lang="sr-Latn-ME" dirty="0"/>
              <a:t>Vrijednost jedinice određuje država</a:t>
            </a:r>
          </a:p>
          <a:p>
            <a:r>
              <a:rPr lang="sr-Latn-ME" dirty="0"/>
              <a:t>Novcem se smatra ono što država odredi da bude novac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7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5.3. Psihosociološka teorija o novcu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Odlučan činilac – stav ljudi koji se služe novcem i koji ga upotrebljavaju u svakodnevnom životu</a:t>
            </a:r>
          </a:p>
          <a:p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teoriju</a:t>
            </a:r>
            <a:r>
              <a:rPr lang="en-US" dirty="0"/>
              <a:t> </a:t>
            </a:r>
            <a:r>
              <a:rPr lang="en-US" dirty="0" err="1"/>
              <a:t>zagovaraju</a:t>
            </a:r>
            <a:r>
              <a:rPr lang="en-US" dirty="0"/>
              <a:t> </a:t>
            </a:r>
            <a:r>
              <a:rPr lang="en-US" dirty="0" err="1"/>
              <a:t>ekonomisti</a:t>
            </a:r>
            <a:r>
              <a:rPr lang="en-US" dirty="0"/>
              <a:t> </a:t>
            </a:r>
            <a:r>
              <a:rPr lang="en-US" dirty="0" err="1"/>
              <a:t>novijeg</a:t>
            </a:r>
            <a:r>
              <a:rPr lang="en-US" dirty="0"/>
              <a:t> </a:t>
            </a:r>
            <a:r>
              <a:rPr lang="en-US" dirty="0" err="1"/>
              <a:t>doba</a:t>
            </a:r>
            <a:endParaRPr lang="sr-Latn-ME" dirty="0"/>
          </a:p>
          <a:p>
            <a:r>
              <a:rPr lang="en-US" dirty="0" err="1"/>
              <a:t>Negira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materije</a:t>
            </a:r>
            <a:r>
              <a:rPr lang="en-US" dirty="0"/>
              <a:t> od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sačinjen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novca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89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6. Novac iz pravne perspektive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Pravn</a:t>
            </a:r>
            <a:r>
              <a:rPr lang="sr-Latn-ME" dirty="0"/>
              <a:t>i </a:t>
            </a:r>
            <a:r>
              <a:rPr lang="en-US" dirty="0" err="1"/>
              <a:t>institut</a:t>
            </a:r>
            <a:r>
              <a:rPr lang="sr-Latn-ME" dirty="0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/>
              <a:t>: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neimovinske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,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imovinske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, </a:t>
            </a:r>
            <a:r>
              <a:rPr lang="en-US" dirty="0" err="1"/>
              <a:t>devalvacija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endParaRPr lang="sr-Latn-ME" dirty="0"/>
          </a:p>
          <a:p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sr-Latn-ME" dirty="0"/>
              <a:t>(</a:t>
            </a:r>
            <a:r>
              <a:rPr lang="en-US" dirty="0" err="1"/>
              <a:t>zakonski</a:t>
            </a:r>
            <a:r>
              <a:rPr lang="sr-Latn-ME" dirty="0"/>
              <a:t>)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element u </a:t>
            </a:r>
            <a:r>
              <a:rPr lang="en-US" dirty="0" err="1"/>
              <a:t>razvojnoj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okruženja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je </a:t>
            </a:r>
            <a:r>
              <a:rPr lang="en-US" dirty="0" err="1"/>
              <a:t>konačna</a:t>
            </a:r>
            <a:r>
              <a:rPr lang="en-US" dirty="0"/>
              <a:t> </a:t>
            </a:r>
            <a:r>
              <a:rPr lang="en-US" dirty="0" err="1"/>
              <a:t>svrha</a:t>
            </a:r>
            <a:r>
              <a:rPr lang="en-US" dirty="0"/>
              <a:t> ne </a:t>
            </a:r>
            <a:r>
              <a:rPr lang="en-US" dirty="0" err="1"/>
              <a:t>ovisiti</a:t>
            </a:r>
            <a:r>
              <a:rPr lang="en-US" dirty="0"/>
              <a:t> o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volji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poštenju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pravednosti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sudionike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zajednice</a:t>
            </a:r>
            <a:endParaRPr lang="sr-Latn-ME" dirty="0"/>
          </a:p>
          <a:p>
            <a:r>
              <a:rPr lang="en-US" dirty="0" err="1"/>
              <a:t>Pravno</a:t>
            </a:r>
            <a:r>
              <a:rPr lang="en-US" dirty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razvijalo</a:t>
            </a:r>
            <a:r>
              <a:rPr lang="en-US" dirty="0"/>
              <a:t> se pod </a:t>
            </a:r>
            <a:r>
              <a:rPr lang="en-US" dirty="0" err="1"/>
              <a:t>silnim</a:t>
            </a:r>
            <a:r>
              <a:rPr lang="en-US" dirty="0"/>
              <a:t> </a:t>
            </a:r>
            <a:r>
              <a:rPr lang="en-US" dirty="0" err="1"/>
              <a:t>utjecajem</a:t>
            </a:r>
            <a:r>
              <a:rPr lang="en-US" dirty="0"/>
              <a:t> </a:t>
            </a:r>
            <a:r>
              <a:rPr lang="en-US" dirty="0" err="1"/>
              <a:t>anglosaksonskog</a:t>
            </a:r>
            <a:r>
              <a:rPr lang="en-US" dirty="0"/>
              <a:t> ,,Common law’’-a </a:t>
            </a:r>
            <a:r>
              <a:rPr lang="en-US" dirty="0" err="1"/>
              <a:t>anglosaksonske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prakse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23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6.1. Novac – atribut suverene vlasti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intervencija</a:t>
            </a:r>
            <a:r>
              <a:rPr lang="en-US" dirty="0"/>
              <a:t> u </a:t>
            </a:r>
            <a:r>
              <a:rPr lang="en-US" dirty="0" err="1"/>
              <a:t>regulisanju</a:t>
            </a:r>
            <a:endParaRPr lang="sr-Latn-ME" dirty="0"/>
          </a:p>
          <a:p>
            <a:r>
              <a:rPr lang="sr-Latn-ME" dirty="0"/>
              <a:t>N</a:t>
            </a:r>
            <a:r>
              <a:rPr lang="en-US" dirty="0" err="1"/>
              <a:t>ačelo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suverene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je </a:t>
            </a:r>
            <a:r>
              <a:rPr lang="en-US" dirty="0" err="1"/>
              <a:t>prihvaćeno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pozitivnom</a:t>
            </a:r>
            <a:r>
              <a:rPr lang="en-US" dirty="0"/>
              <a:t> </a:t>
            </a:r>
            <a:r>
              <a:rPr lang="en-US" dirty="0" err="1"/>
              <a:t>zakonodavstvu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sudskoj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zemalja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9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1. 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Pojam novca, novčanih sistema, razvoj i vrste</a:t>
            </a:r>
          </a:p>
          <a:p>
            <a:r>
              <a:rPr lang="sr-Latn-ME" dirty="0"/>
              <a:t>Funkcije novca</a:t>
            </a:r>
          </a:p>
          <a:p>
            <a:r>
              <a:rPr lang="sr-Latn-ME" dirty="0"/>
              <a:t>Novac iz ekonomske perspektive</a:t>
            </a:r>
          </a:p>
          <a:p>
            <a:r>
              <a:rPr lang="sr-Latn-ME" dirty="0"/>
              <a:t>Novac iz pravne perspektive</a:t>
            </a:r>
          </a:p>
        </p:txBody>
      </p:sp>
    </p:spTree>
    <p:extLst>
      <p:ext uri="{BB962C8B-B14F-4D97-AF65-F5344CB8AC3E}">
        <p14:creationId xmlns:p14="http://schemas.microsoft.com/office/powerpoint/2010/main" val="2868550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6.2. Novac – stvar sui generis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u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pokretnoj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nazivamo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sadržana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: </a:t>
            </a:r>
            <a:r>
              <a:rPr lang="en-US" dirty="0" err="1"/>
              <a:t>jedan</a:t>
            </a:r>
            <a:r>
              <a:rPr lang="en-US" dirty="0"/>
              <a:t> je </a:t>
            </a:r>
            <a:r>
              <a:rPr lang="en-US" dirty="0" err="1"/>
              <a:t>idealan</a:t>
            </a:r>
            <a:r>
              <a:rPr lang="en-US" dirty="0"/>
              <a:t>, </a:t>
            </a:r>
            <a:r>
              <a:rPr lang="en-US" dirty="0" err="1"/>
              <a:t>apstraktan</a:t>
            </a:r>
            <a:r>
              <a:rPr lang="en-US" dirty="0"/>
              <a:t>, </a:t>
            </a:r>
            <a:r>
              <a:rPr lang="en-US" dirty="0" err="1"/>
              <a:t>računski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je </a:t>
            </a:r>
            <a:r>
              <a:rPr lang="en-US" i="1" dirty="0" err="1"/>
              <a:t>novčana</a:t>
            </a:r>
            <a:r>
              <a:rPr lang="en-US" i="1" dirty="0"/>
              <a:t> </a:t>
            </a:r>
            <a:r>
              <a:rPr lang="en-US" i="1" dirty="0" err="1"/>
              <a:t>jedinica</a:t>
            </a:r>
            <a:r>
              <a:rPr lang="en-US" dirty="0"/>
              <a:t>, a </a:t>
            </a:r>
            <a:r>
              <a:rPr lang="en-US" dirty="0" err="1"/>
              <a:t>drugi</a:t>
            </a:r>
            <a:r>
              <a:rPr lang="en-US" dirty="0"/>
              <a:t> je </a:t>
            </a:r>
            <a:r>
              <a:rPr lang="en-US" dirty="0" err="1"/>
              <a:t>materijalni</a:t>
            </a:r>
            <a:r>
              <a:rPr lang="en-US" dirty="0"/>
              <a:t>, </a:t>
            </a:r>
            <a:r>
              <a:rPr lang="en-US" dirty="0" err="1"/>
              <a:t>tjelesni</a:t>
            </a:r>
            <a:r>
              <a:rPr lang="en-US" dirty="0"/>
              <a:t>, </a:t>
            </a:r>
            <a:r>
              <a:rPr lang="en-US" dirty="0" err="1"/>
              <a:t>kontrolni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je </a:t>
            </a:r>
            <a:r>
              <a:rPr lang="en-US" i="1" dirty="0" err="1"/>
              <a:t>novčani</a:t>
            </a:r>
            <a:r>
              <a:rPr lang="en-US" i="1" dirty="0"/>
              <a:t> instrument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izjednačava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tom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jedinicom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jedinica</a:t>
            </a:r>
            <a:endParaRPr lang="sr-Latn-ME" dirty="0"/>
          </a:p>
          <a:p>
            <a:r>
              <a:rPr lang="sr-Latn-ME" dirty="0"/>
              <a:t>Novčana jedinica je ime koje novcu daje država u kojoj je taj novac zakonsko sredstvo plaćanja</a:t>
            </a:r>
          </a:p>
          <a:p>
            <a:r>
              <a:rPr lang="sr-Latn-ME" dirty="0"/>
              <a:t>Novčani instrumenti su materijalno ruho u koje je obučena novčana jedinica i u kojem se ona pojavljuje u robnom i platnom prometu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5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800"/>
            <a:ext cx="10515600" cy="2119745"/>
          </a:xfrm>
        </p:spPr>
        <p:txBody>
          <a:bodyPr>
            <a:normAutofit/>
          </a:bodyPr>
          <a:lstStyle/>
          <a:p>
            <a:pPr algn="ctr"/>
            <a:r>
              <a:rPr lang="sr-Latn-ME" sz="9600" dirty="0"/>
              <a:t>Hvala na pažni!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2039"/>
            <a:ext cx="10515600" cy="1284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Student: 				</a:t>
            </a:r>
            <a:r>
              <a:rPr lang="sr-Latn-ME" dirty="0"/>
              <a:t>		</a:t>
            </a:r>
            <a:r>
              <a:rPr lang="en-US" dirty="0"/>
              <a:t>	Mentor:</a:t>
            </a:r>
          </a:p>
          <a:p>
            <a:pPr marL="0" indent="0">
              <a:buNone/>
            </a:pPr>
            <a:r>
              <a:rPr lang="en-US" dirty="0" err="1"/>
              <a:t>Nasufović</a:t>
            </a:r>
            <a:r>
              <a:rPr lang="en-US" dirty="0"/>
              <a:t> Emir			</a:t>
            </a:r>
            <a:r>
              <a:rPr lang="sr-Latn-ME" dirty="0"/>
              <a:t>		</a:t>
            </a:r>
            <a:r>
              <a:rPr lang="en-US" dirty="0"/>
              <a:t>	prof. </a:t>
            </a:r>
            <a:r>
              <a:rPr lang="sr-Latn-ME" dirty="0" err="1"/>
              <a:t>d</a:t>
            </a:r>
            <a:r>
              <a:rPr lang="en-US" dirty="0"/>
              <a:t>r Edina </a:t>
            </a:r>
            <a:r>
              <a:rPr lang="en-US" dirty="0" err="1"/>
              <a:t>Sudžuka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br. </a:t>
            </a:r>
            <a:r>
              <a:rPr lang="en-US" dirty="0" err="1"/>
              <a:t>indexa</a:t>
            </a:r>
            <a:r>
              <a:rPr lang="en-US" dirty="0"/>
              <a:t> 64349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3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2.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Novac</a:t>
            </a:r>
            <a:r>
              <a:rPr lang="en-US" dirty="0"/>
              <a:t> je 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sre</a:t>
            </a:r>
            <a:r>
              <a:rPr lang="bs-Latn-BA" dirty="0"/>
              <a:t>d</a:t>
            </a:r>
            <a:r>
              <a:rPr lang="en-US" dirty="0"/>
              <a:t>s</a:t>
            </a:r>
            <a:r>
              <a:rPr lang="bs-Latn-BA" dirty="0"/>
              <a:t>t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razmjene</a:t>
            </a:r>
            <a:r>
              <a:rPr lang="en-US" dirty="0"/>
              <a:t> </a:t>
            </a:r>
            <a:r>
              <a:rPr lang="en-US" dirty="0" err="1"/>
              <a:t>dobara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.</a:t>
            </a:r>
            <a:endParaRPr lang="sr-Latn-ME" dirty="0"/>
          </a:p>
          <a:p>
            <a:r>
              <a:rPr lang="sr-Latn-ME" dirty="0"/>
              <a:t>Aktivno i pasivno tržište</a:t>
            </a:r>
          </a:p>
          <a:p>
            <a:r>
              <a:rPr lang="en-US" dirty="0" err="1"/>
              <a:t>Novac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pojavom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iznoseći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poprimaju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robe</a:t>
            </a:r>
            <a:endParaRPr lang="sr-Latn-ME" dirty="0"/>
          </a:p>
          <a:p>
            <a:r>
              <a:rPr lang="sr-Latn-ME" dirty="0"/>
              <a:t>Nekada zlato i srebro, zatim drugim metali, papirni novac, čekovi, mjenice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9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2.1. Novčana masa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/>
              <a:t>Sa mikro i makro aspekta</a:t>
            </a:r>
          </a:p>
          <a:p>
            <a:pPr marL="0" indent="0">
              <a:buNone/>
            </a:pP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računovodstvenim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, </a:t>
            </a:r>
            <a:r>
              <a:rPr lang="en-US" dirty="0" err="1"/>
              <a:t>novčana</a:t>
            </a:r>
            <a:r>
              <a:rPr lang="en-US" dirty="0"/>
              <a:t> masa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raspoređen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ekvivalenta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Žiro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tekućim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Otvorenom</a:t>
            </a:r>
            <a:r>
              <a:rPr lang="en-US" dirty="0"/>
              <a:t> </a:t>
            </a:r>
            <a:r>
              <a:rPr lang="en-US" dirty="0" err="1"/>
              <a:t>akreditivu</a:t>
            </a:r>
            <a:r>
              <a:rPr lang="en-US" dirty="0"/>
              <a:t> u </a:t>
            </a:r>
            <a:r>
              <a:rPr lang="en-US" dirty="0" err="1"/>
              <a:t>domaćoj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stranoj</a:t>
            </a:r>
            <a:r>
              <a:rPr lang="en-US" dirty="0"/>
              <a:t> </a:t>
            </a:r>
            <a:r>
              <a:rPr lang="en-US" dirty="0" err="1"/>
              <a:t>valuti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Blagajni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valute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deviznoj</a:t>
            </a:r>
            <a:r>
              <a:rPr lang="en-US" dirty="0"/>
              <a:t> </a:t>
            </a:r>
            <a:r>
              <a:rPr lang="en-US" dirty="0" err="1"/>
              <a:t>blagajni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Plemenitim</a:t>
            </a:r>
            <a:r>
              <a:rPr lang="en-US" dirty="0"/>
              <a:t> </a:t>
            </a:r>
            <a:r>
              <a:rPr lang="en-US" dirty="0" err="1"/>
              <a:t>metalima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Ekvivalenti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(</a:t>
            </a:r>
            <a:r>
              <a:rPr lang="en-US" dirty="0" err="1"/>
              <a:t>mjenice</a:t>
            </a:r>
            <a:r>
              <a:rPr lang="en-US" dirty="0"/>
              <a:t>, </a:t>
            </a:r>
            <a:r>
              <a:rPr lang="en-US" dirty="0" err="1"/>
              <a:t>čekovi</a:t>
            </a:r>
            <a:r>
              <a:rPr lang="en-US" dirty="0"/>
              <a:t>,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bonovi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) bez </a:t>
            </a:r>
            <a:r>
              <a:rPr lang="en-US" dirty="0" err="1"/>
              <a:t>obzira</a:t>
            </a:r>
            <a:r>
              <a:rPr lang="en-US" dirty="0"/>
              <a:t> da li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oročena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viđenju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4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3. Funkcije novca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ekvivalent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pretpostavljenog</a:t>
            </a:r>
            <a:r>
              <a:rPr lang="en-US" dirty="0"/>
              <a:t> - </a:t>
            </a:r>
            <a:r>
              <a:rPr lang="en-US" dirty="0" err="1"/>
              <a:t>utrošenog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bs-Latn-BA" dirty="0"/>
              <a:t> -</a:t>
            </a:r>
            <a:r>
              <a:rPr lang="en-US" dirty="0"/>
              <a:t> </a:t>
            </a:r>
            <a:r>
              <a:rPr lang="bs-Latn-BA" dirty="0"/>
              <a:t>izražen </a:t>
            </a:r>
            <a:r>
              <a:rPr lang="en-US" dirty="0"/>
              <a:t>u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razmjeniti</a:t>
            </a:r>
            <a:r>
              <a:rPr lang="en-US" dirty="0"/>
              <a:t> za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količinu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robi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emitovan</a:t>
            </a:r>
            <a:r>
              <a:rPr lang="en-US" dirty="0"/>
              <a:t>,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društveni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pa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pojavi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čisto</a:t>
            </a:r>
            <a:r>
              <a:rPr lang="en-US" dirty="0"/>
              <a:t> </a:t>
            </a:r>
            <a:r>
              <a:rPr lang="en-US" dirty="0" err="1"/>
              <a:t>privatnog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interesa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2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3.1. Novac kao mjerilo vrijednosti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Tržište je mjesto gdje se to mjerilo potvrđuje, utvrđuje se količina novca kao i mjera vrijednosti</a:t>
            </a:r>
          </a:p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mjerilo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se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pretvara</a:t>
            </a:r>
            <a:r>
              <a:rPr lang="en-US" dirty="0"/>
              <a:t> u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cijene</a:t>
            </a:r>
            <a:endParaRPr lang="sr-Latn-ME" dirty="0"/>
          </a:p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da se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obavi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trebati</a:t>
            </a:r>
            <a:r>
              <a:rPr lang="en-US" dirty="0"/>
              <a:t> to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početne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ponude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9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3.2. Novac kao sredstvo prometa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obezbijedi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robe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istom</a:t>
            </a:r>
            <a:r>
              <a:rPr lang="en-US" dirty="0"/>
              <a:t> </a:t>
            </a:r>
            <a:r>
              <a:rPr lang="en-US" dirty="0" err="1"/>
              <a:t>vrijednošću</a:t>
            </a:r>
            <a:r>
              <a:rPr lang="en-US" dirty="0"/>
              <a:t> </a:t>
            </a:r>
            <a:r>
              <a:rPr lang="en-US" dirty="0" err="1"/>
              <a:t>novca</a:t>
            </a:r>
            <a:endParaRPr lang="sr-Latn-ME" dirty="0"/>
          </a:p>
          <a:p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kvantifikacija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prometa</a:t>
            </a:r>
            <a:endParaRPr lang="sr-Latn-ME" dirty="0"/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novac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obračunskoj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uspostavljanja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povjerioca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robe</a:t>
            </a:r>
            <a:r>
              <a:rPr lang="sr-Latn-ME" dirty="0"/>
              <a:t>:</a:t>
            </a:r>
          </a:p>
          <a:p>
            <a:pPr lvl="1"/>
            <a:r>
              <a:rPr lang="en-US" dirty="0" err="1"/>
              <a:t>avansnih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r>
              <a:rPr lang="en-US" dirty="0" err="1"/>
              <a:t>kapare</a:t>
            </a:r>
            <a:r>
              <a:rPr lang="en-US" dirty="0"/>
              <a:t>, </a:t>
            </a:r>
            <a:r>
              <a:rPr lang="en-US" dirty="0" err="1"/>
              <a:t>kaucije</a:t>
            </a:r>
            <a:r>
              <a:rPr lang="en-US" dirty="0"/>
              <a:t>,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3.3. Novac u štednoj i kreditnoj funkciji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Štednja</a:t>
            </a:r>
            <a:r>
              <a:rPr lang="en-US" dirty="0"/>
              <a:t> je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direktnoj</a:t>
            </a:r>
            <a:r>
              <a:rPr lang="en-US" dirty="0"/>
              <a:t>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viškom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endParaRPr lang="sr-Latn-ME" dirty="0"/>
          </a:p>
          <a:p>
            <a:r>
              <a:rPr lang="en-US" dirty="0" err="1"/>
              <a:t>Novac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univerzalno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štednju</a:t>
            </a:r>
            <a:endParaRPr lang="sr-Latn-ME" dirty="0"/>
          </a:p>
          <a:p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robu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sr-Latn-ME" dirty="0"/>
              <a:t> – zajedničko je da se vraćaju u novcu uz cijenu nadoknade čekanja povrata novca koju nazivamo kamata</a:t>
            </a:r>
          </a:p>
          <a:p>
            <a:r>
              <a:rPr lang="sr-Latn-ME" dirty="0"/>
              <a:t>Kreditna funkcija novca, zaosnovana na štednji, ima razvojni karakter ukoliko kao primaoca kredita obezbijediti pozitivnu finansijsku polugu, u banci pozitivnu razliku između aktive i pasive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4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3.4.	</a:t>
            </a:r>
            <a:r>
              <a:rPr lang="en-US" dirty="0" err="1"/>
              <a:t>Novac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: </a:t>
            </a:r>
            <a:r>
              <a:rPr lang="en-US" dirty="0" err="1"/>
              <a:t>depozita</a:t>
            </a:r>
            <a:r>
              <a:rPr lang="en-US" dirty="0"/>
              <a:t>, </a:t>
            </a:r>
            <a:r>
              <a:rPr lang="en-US" dirty="0" err="1"/>
              <a:t>kaucija</a:t>
            </a:r>
            <a:r>
              <a:rPr lang="en-US" dirty="0"/>
              <a:t>, </a:t>
            </a:r>
            <a:r>
              <a:rPr lang="en-US" dirty="0" err="1"/>
              <a:t>kapara</a:t>
            </a:r>
            <a:r>
              <a:rPr lang="en-US" dirty="0"/>
              <a:t>, </a:t>
            </a:r>
            <a:r>
              <a:rPr lang="en-US" dirty="0" err="1"/>
              <a:t>zaloga</a:t>
            </a:r>
            <a:r>
              <a:rPr lang="en-US" dirty="0"/>
              <a:t>, </a:t>
            </a:r>
            <a:r>
              <a:rPr lang="en-US" dirty="0" err="1"/>
              <a:t>avansa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akreditiva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deponovana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obezbjeđenja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sr-Latn-ME" dirty="0"/>
              <a:t>i</a:t>
            </a:r>
          </a:p>
          <a:p>
            <a:r>
              <a:rPr lang="sr-Latn-ME" dirty="0"/>
              <a:t>Kaucija je svaka vrsta ličnog ili realnog jemstva za izvršenje neke obaveze, jemstvo koje treća lica daju banci prilikom dodjeljivanja bankarskog kredita nekom od klijenata banke</a:t>
            </a:r>
          </a:p>
          <a:p>
            <a:r>
              <a:rPr lang="sr-Latn-ME" dirty="0"/>
              <a:t>Kapara je način osiguranja izvršenja ugovora. To je novčani iznos koju jedna strana daje drugoj strani u znak da je ugovor sklopljen</a:t>
            </a:r>
          </a:p>
          <a:p>
            <a:r>
              <a:rPr lang="sr-Latn-ME" dirty="0"/>
              <a:t>Avans se daje kao garancija želje da kupoprodajni odnos bude uspješno završen. Avans treba shvatiti kao unaprijed izmirenje obaveze</a:t>
            </a:r>
          </a:p>
        </p:txBody>
      </p:sp>
    </p:spTree>
    <p:extLst>
      <p:ext uri="{BB962C8B-B14F-4D97-AF65-F5344CB8AC3E}">
        <p14:creationId xmlns:p14="http://schemas.microsoft.com/office/powerpoint/2010/main" val="20310447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1121</Words>
  <Application>Microsoft Office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Novac iz historijske, ekonomske i pravne perspektive</vt:lpstr>
      <vt:lpstr>1. Uvod</vt:lpstr>
      <vt:lpstr>2. Pojam novca, novčanih sistema, razvoj i vrste</vt:lpstr>
      <vt:lpstr>2.1. Novčana masa</vt:lpstr>
      <vt:lpstr>3. Funkcije novca</vt:lpstr>
      <vt:lpstr>3.1. Novac kao mjerilo vrijednosti</vt:lpstr>
      <vt:lpstr>3.2. Novac kao sredstvo prometa</vt:lpstr>
      <vt:lpstr>3.3. Novac u štednoj i kreditnoj funkciji</vt:lpstr>
      <vt:lpstr>3.4. Novac u funkciji: depozita, kaucija, kapara, zaloga, avansa i akreditiva</vt:lpstr>
      <vt:lpstr>3.5. Funkcija svjetskog novca</vt:lpstr>
      <vt:lpstr>3.6. Kamatni oblik odnosa novca</vt:lpstr>
      <vt:lpstr>3.7. Savremeni novac</vt:lpstr>
      <vt:lpstr>4. Novac iz ekonomske perspektive</vt:lpstr>
      <vt:lpstr>5. Pravne doktrine o novcu</vt:lpstr>
      <vt:lpstr>5.1. Metalistička teorija</vt:lpstr>
      <vt:lpstr>5.2. Državna teorija novca</vt:lpstr>
      <vt:lpstr>5.3. Psihosociološka teorija o novcu</vt:lpstr>
      <vt:lpstr>6. Novac iz pravne perspektive</vt:lpstr>
      <vt:lpstr>6.1. Novac – atribut suverene vlasti</vt:lpstr>
      <vt:lpstr>6.2. Novac – stvar sui generis</vt:lpstr>
      <vt:lpstr>Hvala na pažni!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Novac iz historijske, ekonomske i pravne perspektive</dc:title>
  <dc:creator>Korisnik</dc:creator>
  <cp:lastModifiedBy>Edina Sudžuka</cp:lastModifiedBy>
  <cp:revision>10</cp:revision>
  <dcterms:created xsi:type="dcterms:W3CDTF">2020-04-25T16:07:30Z</dcterms:created>
  <dcterms:modified xsi:type="dcterms:W3CDTF">2020-05-13T01:03:14Z</dcterms:modified>
</cp:coreProperties>
</file>