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40" d="100"/>
          <a:sy n="40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1CE64-E4C9-4827-82C9-42F85B540401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EE90988A-057F-4DD3-9C89-093463FD18FD}">
      <dgm:prSet phldrT="[Text]" custT="1"/>
      <dgm:spPr/>
      <dgm:t>
        <a:bodyPr/>
        <a:lstStyle/>
        <a:p>
          <a:pPr algn="l"/>
          <a:r>
            <a:rPr lang="bs-Latn-BA" sz="3200" b="1" dirty="0"/>
            <a:t>1. VALUTE</a:t>
          </a:r>
          <a:endParaRPr lang="bs-Latn-BA" sz="3200" dirty="0"/>
        </a:p>
      </dgm:t>
    </dgm:pt>
    <dgm:pt modelId="{4E3C9FC6-F8D4-4129-A338-A4B5B4B0E2A7}" type="parTrans" cxnId="{F4310BEE-86D8-41F3-820B-9B9835A09278}">
      <dgm:prSet/>
      <dgm:spPr/>
      <dgm:t>
        <a:bodyPr/>
        <a:lstStyle/>
        <a:p>
          <a:endParaRPr lang="bs-Latn-BA"/>
        </a:p>
      </dgm:t>
    </dgm:pt>
    <dgm:pt modelId="{8BD36EAC-2775-48A2-99AF-ABAE4D6ECD7D}" type="sibTrans" cxnId="{F4310BEE-86D8-41F3-820B-9B9835A09278}">
      <dgm:prSet/>
      <dgm:spPr/>
      <dgm:t>
        <a:bodyPr/>
        <a:lstStyle/>
        <a:p>
          <a:endParaRPr lang="bs-Latn-BA"/>
        </a:p>
      </dgm:t>
    </dgm:pt>
    <dgm:pt modelId="{467DBD62-986D-4623-AA8B-E88E7AD40B16}">
      <dgm:prSet phldrT="[Text]"/>
      <dgm:spPr/>
      <dgm:t>
        <a:bodyPr/>
        <a:lstStyle/>
        <a:p>
          <a:r>
            <a:rPr lang="bs-Latn-BA" b="1" dirty="0"/>
            <a:t>1.1. Zlatni standard valute i fiat standard valute</a:t>
          </a:r>
          <a:endParaRPr lang="bs-Latn-BA" dirty="0"/>
        </a:p>
      </dgm:t>
    </dgm:pt>
    <dgm:pt modelId="{5672E070-A8EC-4909-A8BD-93AE3945BD90}" type="parTrans" cxnId="{420D89DD-D359-4E51-A224-BB1BE0D8589B}">
      <dgm:prSet/>
      <dgm:spPr/>
      <dgm:t>
        <a:bodyPr/>
        <a:lstStyle/>
        <a:p>
          <a:endParaRPr lang="bs-Latn-BA"/>
        </a:p>
      </dgm:t>
    </dgm:pt>
    <dgm:pt modelId="{F86101F7-8F71-4402-B734-851505C9FAF0}" type="sibTrans" cxnId="{420D89DD-D359-4E51-A224-BB1BE0D8589B}">
      <dgm:prSet/>
      <dgm:spPr/>
      <dgm:t>
        <a:bodyPr/>
        <a:lstStyle/>
        <a:p>
          <a:endParaRPr lang="bs-Latn-BA"/>
        </a:p>
      </dgm:t>
    </dgm:pt>
    <dgm:pt modelId="{A6220F53-673F-48F9-96C8-90084B39690A}">
      <dgm:prSet phldrT="[Text]"/>
      <dgm:spPr/>
      <dgm:t>
        <a:bodyPr/>
        <a:lstStyle/>
        <a:p>
          <a:r>
            <a:rPr lang="bs-Latn-BA" b="1" dirty="0"/>
            <a:t>2. KONVERTIBILNOST VALUTE</a:t>
          </a:r>
          <a:endParaRPr lang="bs-Latn-BA" dirty="0"/>
        </a:p>
      </dgm:t>
    </dgm:pt>
    <dgm:pt modelId="{1824B15D-07A6-4FBF-B333-8C58907044EA}" type="parTrans" cxnId="{8D7E1D5F-D9C3-4A12-9934-BCCB4D75E738}">
      <dgm:prSet/>
      <dgm:spPr/>
      <dgm:t>
        <a:bodyPr/>
        <a:lstStyle/>
        <a:p>
          <a:endParaRPr lang="bs-Latn-BA"/>
        </a:p>
      </dgm:t>
    </dgm:pt>
    <dgm:pt modelId="{F965D63E-66A6-461E-82E1-5EE422C8F0A2}" type="sibTrans" cxnId="{8D7E1D5F-D9C3-4A12-9934-BCCB4D75E738}">
      <dgm:prSet/>
      <dgm:spPr/>
      <dgm:t>
        <a:bodyPr/>
        <a:lstStyle/>
        <a:p>
          <a:endParaRPr lang="bs-Latn-BA"/>
        </a:p>
      </dgm:t>
    </dgm:pt>
    <dgm:pt modelId="{0236D2D7-558F-4FD5-9F64-5F850A258AD2}">
      <dgm:prSet phldrT="[Text]"/>
      <dgm:spPr/>
      <dgm:t>
        <a:bodyPr/>
        <a:lstStyle/>
        <a:p>
          <a:r>
            <a:rPr lang="bs-Latn-BA" b="1" dirty="0"/>
            <a:t>3. TRANSFERABILNOST VALUTE</a:t>
          </a:r>
          <a:endParaRPr lang="bs-Latn-BA" dirty="0"/>
        </a:p>
      </dgm:t>
    </dgm:pt>
    <dgm:pt modelId="{651E6B3A-E9CC-4D3E-8747-9BD74226DA51}" type="parTrans" cxnId="{C9560F27-BB76-4983-9E37-7AE9C3924365}">
      <dgm:prSet/>
      <dgm:spPr/>
      <dgm:t>
        <a:bodyPr/>
        <a:lstStyle/>
        <a:p>
          <a:endParaRPr lang="bs-Latn-BA"/>
        </a:p>
      </dgm:t>
    </dgm:pt>
    <dgm:pt modelId="{821C191D-179C-4C75-9DB8-C2BB1F5770D3}" type="sibTrans" cxnId="{C9560F27-BB76-4983-9E37-7AE9C3924365}">
      <dgm:prSet/>
      <dgm:spPr/>
      <dgm:t>
        <a:bodyPr/>
        <a:lstStyle/>
        <a:p>
          <a:endParaRPr lang="bs-Latn-BA"/>
        </a:p>
      </dgm:t>
    </dgm:pt>
    <dgm:pt modelId="{86497362-EA11-4C8C-B930-E66BC0A5A388}">
      <dgm:prSet phldrT="[Text]"/>
      <dgm:spPr/>
      <dgm:t>
        <a:bodyPr/>
        <a:lstStyle/>
        <a:p>
          <a:r>
            <a:rPr lang="bs-Latn-BA" b="1" dirty="0"/>
            <a:t>4. VALUTNI RIZIK</a:t>
          </a:r>
          <a:endParaRPr lang="bs-Latn-BA" dirty="0"/>
        </a:p>
      </dgm:t>
    </dgm:pt>
    <dgm:pt modelId="{0241EB71-E881-42BF-BBD3-5D398954E09C}" type="parTrans" cxnId="{5102D39C-FE4C-4162-BA70-CC60957478F3}">
      <dgm:prSet/>
      <dgm:spPr/>
      <dgm:t>
        <a:bodyPr/>
        <a:lstStyle/>
        <a:p>
          <a:endParaRPr lang="bs-Latn-BA"/>
        </a:p>
      </dgm:t>
    </dgm:pt>
    <dgm:pt modelId="{9CD3680B-2C2C-46E7-B696-22EB745A1FC5}" type="sibTrans" cxnId="{5102D39C-FE4C-4162-BA70-CC60957478F3}">
      <dgm:prSet/>
      <dgm:spPr/>
      <dgm:t>
        <a:bodyPr/>
        <a:lstStyle/>
        <a:p>
          <a:endParaRPr lang="bs-Latn-BA"/>
        </a:p>
      </dgm:t>
    </dgm:pt>
    <dgm:pt modelId="{1CF4C9D3-8566-4F3A-89EA-502D58944637}" type="pres">
      <dgm:prSet presAssocID="{F4E1CE64-E4C9-4827-82C9-42F85B540401}" presName="Name0" presStyleCnt="0">
        <dgm:presLayoutVars>
          <dgm:dir/>
          <dgm:animLvl val="lvl"/>
          <dgm:resizeHandles val="exact"/>
        </dgm:presLayoutVars>
      </dgm:prSet>
      <dgm:spPr/>
    </dgm:pt>
    <dgm:pt modelId="{F6513473-65ED-46BF-B0D0-40C36C3D8735}" type="pres">
      <dgm:prSet presAssocID="{EE90988A-057F-4DD3-9C89-093463FD18FD}" presName="vertFlow" presStyleCnt="0"/>
      <dgm:spPr/>
    </dgm:pt>
    <dgm:pt modelId="{378FEA36-ED95-4DB7-9466-3A28323F224A}" type="pres">
      <dgm:prSet presAssocID="{EE90988A-057F-4DD3-9C89-093463FD18FD}" presName="header" presStyleLbl="node1" presStyleIdx="0" presStyleCnt="2"/>
      <dgm:spPr/>
    </dgm:pt>
    <dgm:pt modelId="{E58A0FCF-B3EC-458B-8EE4-BCCDA464846B}" type="pres">
      <dgm:prSet presAssocID="{5672E070-A8EC-4909-A8BD-93AE3945BD90}" presName="parTrans" presStyleLbl="sibTrans2D1" presStyleIdx="0" presStyleCnt="3"/>
      <dgm:spPr/>
    </dgm:pt>
    <dgm:pt modelId="{D3A52185-FAD9-4621-B9CC-0EF3E5BCDBCE}" type="pres">
      <dgm:prSet presAssocID="{467DBD62-986D-4623-AA8B-E88E7AD40B16}" presName="child" presStyleLbl="alignAccFollowNode1" presStyleIdx="0" presStyleCnt="3">
        <dgm:presLayoutVars>
          <dgm:chMax val="0"/>
          <dgm:bulletEnabled val="1"/>
        </dgm:presLayoutVars>
      </dgm:prSet>
      <dgm:spPr/>
    </dgm:pt>
    <dgm:pt modelId="{316244A0-6D77-450B-9767-843C464C3C79}" type="pres">
      <dgm:prSet presAssocID="{F86101F7-8F71-4402-B734-851505C9FAF0}" presName="sibTrans" presStyleLbl="sibTrans2D1" presStyleIdx="1" presStyleCnt="3"/>
      <dgm:spPr/>
    </dgm:pt>
    <dgm:pt modelId="{71349BC9-D760-49B5-88A3-84EAFE6CE3B6}" type="pres">
      <dgm:prSet presAssocID="{A6220F53-673F-48F9-96C8-90084B39690A}" presName="child" presStyleLbl="alignAccFollowNode1" presStyleIdx="1" presStyleCnt="3">
        <dgm:presLayoutVars>
          <dgm:chMax val="0"/>
          <dgm:bulletEnabled val="1"/>
        </dgm:presLayoutVars>
      </dgm:prSet>
      <dgm:spPr/>
    </dgm:pt>
    <dgm:pt modelId="{4984B717-8F08-4596-96FF-8BE031A63043}" type="pres">
      <dgm:prSet presAssocID="{EE90988A-057F-4DD3-9C89-093463FD18FD}" presName="hSp" presStyleCnt="0"/>
      <dgm:spPr/>
    </dgm:pt>
    <dgm:pt modelId="{34D685AB-30C2-4860-BE3B-799F406AE570}" type="pres">
      <dgm:prSet presAssocID="{0236D2D7-558F-4FD5-9F64-5F850A258AD2}" presName="vertFlow" presStyleCnt="0"/>
      <dgm:spPr/>
    </dgm:pt>
    <dgm:pt modelId="{632CF3EC-1CA4-49F9-A133-4653DB8CCFA9}" type="pres">
      <dgm:prSet presAssocID="{0236D2D7-558F-4FD5-9F64-5F850A258AD2}" presName="header" presStyleLbl="node1" presStyleIdx="1" presStyleCnt="2"/>
      <dgm:spPr/>
    </dgm:pt>
    <dgm:pt modelId="{FA6C3C01-230A-4EE2-A7A0-9F611A864380}" type="pres">
      <dgm:prSet presAssocID="{0241EB71-E881-42BF-BBD3-5D398954E09C}" presName="parTrans" presStyleLbl="sibTrans2D1" presStyleIdx="2" presStyleCnt="3"/>
      <dgm:spPr/>
    </dgm:pt>
    <dgm:pt modelId="{50BC8291-1F93-4895-B321-5E27E4526531}" type="pres">
      <dgm:prSet presAssocID="{86497362-EA11-4C8C-B930-E66BC0A5A388}" presName="child" presStyleLbl="alignAccFollowNode1" presStyleIdx="2" presStyleCnt="3">
        <dgm:presLayoutVars>
          <dgm:chMax val="0"/>
          <dgm:bulletEnabled val="1"/>
        </dgm:presLayoutVars>
      </dgm:prSet>
      <dgm:spPr/>
    </dgm:pt>
  </dgm:ptLst>
  <dgm:cxnLst>
    <dgm:cxn modelId="{A1405020-2C32-4CD4-A964-91285B11281F}" type="presOf" srcId="{EE90988A-057F-4DD3-9C89-093463FD18FD}" destId="{378FEA36-ED95-4DB7-9466-3A28323F224A}" srcOrd="0" destOrd="0" presId="urn:microsoft.com/office/officeart/2005/8/layout/lProcess1"/>
    <dgm:cxn modelId="{C9560F27-BB76-4983-9E37-7AE9C3924365}" srcId="{F4E1CE64-E4C9-4827-82C9-42F85B540401}" destId="{0236D2D7-558F-4FD5-9F64-5F850A258AD2}" srcOrd="1" destOrd="0" parTransId="{651E6B3A-E9CC-4D3E-8747-9BD74226DA51}" sibTransId="{821C191D-179C-4C75-9DB8-C2BB1F5770D3}"/>
    <dgm:cxn modelId="{7C5E6C5C-A296-4E57-B397-56D9BED5C54C}" type="presOf" srcId="{86497362-EA11-4C8C-B930-E66BC0A5A388}" destId="{50BC8291-1F93-4895-B321-5E27E4526531}" srcOrd="0" destOrd="0" presId="urn:microsoft.com/office/officeart/2005/8/layout/lProcess1"/>
    <dgm:cxn modelId="{8D7E1D5F-D9C3-4A12-9934-BCCB4D75E738}" srcId="{EE90988A-057F-4DD3-9C89-093463FD18FD}" destId="{A6220F53-673F-48F9-96C8-90084B39690A}" srcOrd="1" destOrd="0" parTransId="{1824B15D-07A6-4FBF-B333-8C58907044EA}" sibTransId="{F965D63E-66A6-461E-82E1-5EE422C8F0A2}"/>
    <dgm:cxn modelId="{DA05DF65-95F3-4C43-889B-0953621C9595}" type="presOf" srcId="{F4E1CE64-E4C9-4827-82C9-42F85B540401}" destId="{1CF4C9D3-8566-4F3A-89EA-502D58944637}" srcOrd="0" destOrd="0" presId="urn:microsoft.com/office/officeart/2005/8/layout/lProcess1"/>
    <dgm:cxn modelId="{38228869-E6D8-4F01-9A0E-BB2068930D1E}" type="presOf" srcId="{F86101F7-8F71-4402-B734-851505C9FAF0}" destId="{316244A0-6D77-450B-9767-843C464C3C79}" srcOrd="0" destOrd="0" presId="urn:microsoft.com/office/officeart/2005/8/layout/lProcess1"/>
    <dgm:cxn modelId="{E67F5276-B460-44A2-B8BA-73FFBF71516E}" type="presOf" srcId="{467DBD62-986D-4623-AA8B-E88E7AD40B16}" destId="{D3A52185-FAD9-4621-B9CC-0EF3E5BCDBCE}" srcOrd="0" destOrd="0" presId="urn:microsoft.com/office/officeart/2005/8/layout/lProcess1"/>
    <dgm:cxn modelId="{F9A2FD8C-A995-4F88-A1A2-4A5CC4A4E7D8}" type="presOf" srcId="{5672E070-A8EC-4909-A8BD-93AE3945BD90}" destId="{E58A0FCF-B3EC-458B-8EE4-BCCDA464846B}" srcOrd="0" destOrd="0" presId="urn:microsoft.com/office/officeart/2005/8/layout/lProcess1"/>
    <dgm:cxn modelId="{5102D39C-FE4C-4162-BA70-CC60957478F3}" srcId="{0236D2D7-558F-4FD5-9F64-5F850A258AD2}" destId="{86497362-EA11-4C8C-B930-E66BC0A5A388}" srcOrd="0" destOrd="0" parTransId="{0241EB71-E881-42BF-BBD3-5D398954E09C}" sibTransId="{9CD3680B-2C2C-46E7-B696-22EB745A1FC5}"/>
    <dgm:cxn modelId="{420D89DD-D359-4E51-A224-BB1BE0D8589B}" srcId="{EE90988A-057F-4DD3-9C89-093463FD18FD}" destId="{467DBD62-986D-4623-AA8B-E88E7AD40B16}" srcOrd="0" destOrd="0" parTransId="{5672E070-A8EC-4909-A8BD-93AE3945BD90}" sibTransId="{F86101F7-8F71-4402-B734-851505C9FAF0}"/>
    <dgm:cxn modelId="{6CFC07E4-66AD-4E92-94AA-3EB32B603400}" type="presOf" srcId="{A6220F53-673F-48F9-96C8-90084B39690A}" destId="{71349BC9-D760-49B5-88A3-84EAFE6CE3B6}" srcOrd="0" destOrd="0" presId="urn:microsoft.com/office/officeart/2005/8/layout/lProcess1"/>
    <dgm:cxn modelId="{CBB6A6E5-8053-4073-9271-0AE7E7F722D4}" type="presOf" srcId="{0241EB71-E881-42BF-BBD3-5D398954E09C}" destId="{FA6C3C01-230A-4EE2-A7A0-9F611A864380}" srcOrd="0" destOrd="0" presId="urn:microsoft.com/office/officeart/2005/8/layout/lProcess1"/>
    <dgm:cxn modelId="{F4310BEE-86D8-41F3-820B-9B9835A09278}" srcId="{F4E1CE64-E4C9-4827-82C9-42F85B540401}" destId="{EE90988A-057F-4DD3-9C89-093463FD18FD}" srcOrd="0" destOrd="0" parTransId="{4E3C9FC6-F8D4-4129-A338-A4B5B4B0E2A7}" sibTransId="{8BD36EAC-2775-48A2-99AF-ABAE4D6ECD7D}"/>
    <dgm:cxn modelId="{1FC0DCF3-1316-47E6-8B71-E81379A8DD63}" type="presOf" srcId="{0236D2D7-558F-4FD5-9F64-5F850A258AD2}" destId="{632CF3EC-1CA4-49F9-A133-4653DB8CCFA9}" srcOrd="0" destOrd="0" presId="urn:microsoft.com/office/officeart/2005/8/layout/lProcess1"/>
    <dgm:cxn modelId="{EC30802D-329B-4D1A-B9E4-776F65AA5421}" type="presParOf" srcId="{1CF4C9D3-8566-4F3A-89EA-502D58944637}" destId="{F6513473-65ED-46BF-B0D0-40C36C3D8735}" srcOrd="0" destOrd="0" presId="urn:microsoft.com/office/officeart/2005/8/layout/lProcess1"/>
    <dgm:cxn modelId="{F651DEC9-0A0A-4ABC-A229-429BBB63BBBF}" type="presParOf" srcId="{F6513473-65ED-46BF-B0D0-40C36C3D8735}" destId="{378FEA36-ED95-4DB7-9466-3A28323F224A}" srcOrd="0" destOrd="0" presId="urn:microsoft.com/office/officeart/2005/8/layout/lProcess1"/>
    <dgm:cxn modelId="{874284EB-8B16-458B-9027-4FC1814EB487}" type="presParOf" srcId="{F6513473-65ED-46BF-B0D0-40C36C3D8735}" destId="{E58A0FCF-B3EC-458B-8EE4-BCCDA464846B}" srcOrd="1" destOrd="0" presId="urn:microsoft.com/office/officeart/2005/8/layout/lProcess1"/>
    <dgm:cxn modelId="{301B175B-2CB5-4343-8144-F711DFD70CC8}" type="presParOf" srcId="{F6513473-65ED-46BF-B0D0-40C36C3D8735}" destId="{D3A52185-FAD9-4621-B9CC-0EF3E5BCDBCE}" srcOrd="2" destOrd="0" presId="urn:microsoft.com/office/officeart/2005/8/layout/lProcess1"/>
    <dgm:cxn modelId="{7889FF5F-FCBD-4F85-BE7E-DA831D466449}" type="presParOf" srcId="{F6513473-65ED-46BF-B0D0-40C36C3D8735}" destId="{316244A0-6D77-450B-9767-843C464C3C79}" srcOrd="3" destOrd="0" presId="urn:microsoft.com/office/officeart/2005/8/layout/lProcess1"/>
    <dgm:cxn modelId="{B51F9F79-3460-4AA8-9CB4-7079C0C56718}" type="presParOf" srcId="{F6513473-65ED-46BF-B0D0-40C36C3D8735}" destId="{71349BC9-D760-49B5-88A3-84EAFE6CE3B6}" srcOrd="4" destOrd="0" presId="urn:microsoft.com/office/officeart/2005/8/layout/lProcess1"/>
    <dgm:cxn modelId="{7221269C-5F6F-4CD3-A5D0-5C5397F02868}" type="presParOf" srcId="{1CF4C9D3-8566-4F3A-89EA-502D58944637}" destId="{4984B717-8F08-4596-96FF-8BE031A63043}" srcOrd="1" destOrd="0" presId="urn:microsoft.com/office/officeart/2005/8/layout/lProcess1"/>
    <dgm:cxn modelId="{88D46981-DC57-484C-AB26-422842CF059D}" type="presParOf" srcId="{1CF4C9D3-8566-4F3A-89EA-502D58944637}" destId="{34D685AB-30C2-4860-BE3B-799F406AE570}" srcOrd="2" destOrd="0" presId="urn:microsoft.com/office/officeart/2005/8/layout/lProcess1"/>
    <dgm:cxn modelId="{4FC3C956-D091-439C-9BB0-92BFB96BA153}" type="presParOf" srcId="{34D685AB-30C2-4860-BE3B-799F406AE570}" destId="{632CF3EC-1CA4-49F9-A133-4653DB8CCFA9}" srcOrd="0" destOrd="0" presId="urn:microsoft.com/office/officeart/2005/8/layout/lProcess1"/>
    <dgm:cxn modelId="{C4518E1C-64B2-4307-906E-92775A91030F}" type="presParOf" srcId="{34D685AB-30C2-4860-BE3B-799F406AE570}" destId="{FA6C3C01-230A-4EE2-A7A0-9F611A864380}" srcOrd="1" destOrd="0" presId="urn:microsoft.com/office/officeart/2005/8/layout/lProcess1"/>
    <dgm:cxn modelId="{CB292B9A-7C69-48F5-89F9-F4628AE8D421}" type="presParOf" srcId="{34D685AB-30C2-4860-BE3B-799F406AE570}" destId="{50BC8291-1F93-4895-B321-5E27E4526531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A0931-E9C7-4AC8-B6F2-37688B033EBF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30A921BC-384F-4093-9A6C-FA722871169B}">
      <dgm:prSet phldrT="[Text]"/>
      <dgm:spPr/>
      <dgm:t>
        <a:bodyPr/>
        <a:lstStyle/>
        <a:p>
          <a:r>
            <a:rPr lang="bs-Latn-BA" dirty="0"/>
            <a:t>U užem smislu</a:t>
          </a:r>
        </a:p>
      </dgm:t>
    </dgm:pt>
    <dgm:pt modelId="{B65ECF70-76BF-4ED9-8269-84ECE3C664DF}" type="parTrans" cxnId="{492E8135-7844-40F5-B96B-EF6CFA1B482C}">
      <dgm:prSet/>
      <dgm:spPr/>
    </dgm:pt>
    <dgm:pt modelId="{1FC588C7-F70C-425A-B377-1B110B4E7DD2}" type="sibTrans" cxnId="{492E8135-7844-40F5-B96B-EF6CFA1B482C}">
      <dgm:prSet/>
      <dgm:spPr/>
      <dgm:t>
        <a:bodyPr/>
        <a:lstStyle/>
        <a:p>
          <a:endParaRPr lang="bs-Latn-BA"/>
        </a:p>
      </dgm:t>
    </dgm:pt>
    <dgm:pt modelId="{0FD5D972-C5DF-485D-869D-009849C38123}">
      <dgm:prSet phldrT="[Text]"/>
      <dgm:spPr/>
      <dgm:t>
        <a:bodyPr/>
        <a:lstStyle/>
        <a:p>
          <a:r>
            <a:rPr lang="bs-Latn-BA" dirty="0"/>
            <a:t>U širem smislu</a:t>
          </a:r>
        </a:p>
      </dgm:t>
    </dgm:pt>
    <dgm:pt modelId="{316866EE-1B73-4F7F-9E31-BCD44F66A1E2}" type="parTrans" cxnId="{182D3A78-4163-40FA-95F1-7AE268E445DB}">
      <dgm:prSet/>
      <dgm:spPr/>
    </dgm:pt>
    <dgm:pt modelId="{5EEFC692-0AFD-4D14-AF6C-E44C24F4F8B3}" type="sibTrans" cxnId="{182D3A78-4163-40FA-95F1-7AE268E445DB}">
      <dgm:prSet/>
      <dgm:spPr/>
      <dgm:t>
        <a:bodyPr/>
        <a:lstStyle/>
        <a:p>
          <a:endParaRPr lang="bs-Latn-BA"/>
        </a:p>
      </dgm:t>
    </dgm:pt>
    <dgm:pt modelId="{8002E507-C275-4DC6-A281-DBF8822507D6}">
      <dgm:prSet phldrT="[Text]" custT="1"/>
      <dgm:spPr/>
      <dgm:t>
        <a:bodyPr/>
        <a:lstStyle/>
        <a:p>
          <a:r>
            <a:rPr lang="bs-Latn-BA" sz="2400" dirty="0"/>
            <a:t>Valuta- monetarna jedinica države, općenito, papirni i kovani novac koji izdaje država ili centralna banka, a služi kao sredstvo razmjene i zakonsko sredstvo plaćanja olakšavajući proces razmjene dobara i usluga</a:t>
          </a:r>
        </a:p>
      </dgm:t>
    </dgm:pt>
    <dgm:pt modelId="{BD8883C3-674E-44F2-B213-6AA381D9B3B8}" type="parTrans" cxnId="{5A9ACEBE-4893-41C9-A48A-CDE5C302B127}">
      <dgm:prSet/>
      <dgm:spPr/>
    </dgm:pt>
    <dgm:pt modelId="{8E16E0FC-64E2-4FE0-AB7F-CC57C0CC9FD3}" type="sibTrans" cxnId="{5A9ACEBE-4893-41C9-A48A-CDE5C302B127}">
      <dgm:prSet/>
      <dgm:spPr/>
    </dgm:pt>
    <dgm:pt modelId="{C0A6BACE-380A-45C7-89CC-F537DDCC751A}" type="pres">
      <dgm:prSet presAssocID="{F83A0931-E9C7-4AC8-B6F2-37688B033EBF}" presName="Name0" presStyleCnt="0">
        <dgm:presLayoutVars>
          <dgm:dir/>
          <dgm:resizeHandles val="exact"/>
        </dgm:presLayoutVars>
      </dgm:prSet>
      <dgm:spPr/>
    </dgm:pt>
    <dgm:pt modelId="{B496310F-7282-4D6C-8395-9D94162E7DBB}" type="pres">
      <dgm:prSet presAssocID="{F83A0931-E9C7-4AC8-B6F2-37688B033EBF}" presName="vNodes" presStyleCnt="0"/>
      <dgm:spPr/>
    </dgm:pt>
    <dgm:pt modelId="{E3C6F3C3-33A2-466E-AA0D-35FF8ABBE88E}" type="pres">
      <dgm:prSet presAssocID="{30A921BC-384F-4093-9A6C-FA722871169B}" presName="node" presStyleLbl="node1" presStyleIdx="0" presStyleCnt="3">
        <dgm:presLayoutVars>
          <dgm:bulletEnabled val="1"/>
        </dgm:presLayoutVars>
      </dgm:prSet>
      <dgm:spPr/>
    </dgm:pt>
    <dgm:pt modelId="{BB8F31C6-7A85-412F-9D4B-D3F994799FB3}" type="pres">
      <dgm:prSet presAssocID="{1FC588C7-F70C-425A-B377-1B110B4E7DD2}" presName="spacerT" presStyleCnt="0"/>
      <dgm:spPr/>
    </dgm:pt>
    <dgm:pt modelId="{2708962C-4E98-4EE9-AE90-C4BDB964D09F}" type="pres">
      <dgm:prSet presAssocID="{1FC588C7-F70C-425A-B377-1B110B4E7DD2}" presName="sibTrans" presStyleLbl="sibTrans2D1" presStyleIdx="0" presStyleCnt="2"/>
      <dgm:spPr/>
    </dgm:pt>
    <dgm:pt modelId="{92968C4B-D62E-4C7C-8762-61541B7C798F}" type="pres">
      <dgm:prSet presAssocID="{1FC588C7-F70C-425A-B377-1B110B4E7DD2}" presName="spacerB" presStyleCnt="0"/>
      <dgm:spPr/>
    </dgm:pt>
    <dgm:pt modelId="{68C121B2-9E07-4168-9F98-A5DAB31BDF9C}" type="pres">
      <dgm:prSet presAssocID="{0FD5D972-C5DF-485D-869D-009849C38123}" presName="node" presStyleLbl="node1" presStyleIdx="1" presStyleCnt="3">
        <dgm:presLayoutVars>
          <dgm:bulletEnabled val="1"/>
        </dgm:presLayoutVars>
      </dgm:prSet>
      <dgm:spPr/>
    </dgm:pt>
    <dgm:pt modelId="{CAFCE055-1B25-4D7D-8A80-1F088B840E99}" type="pres">
      <dgm:prSet presAssocID="{F83A0931-E9C7-4AC8-B6F2-37688B033EBF}" presName="sibTransLast" presStyleLbl="sibTrans2D1" presStyleIdx="1" presStyleCnt="2"/>
      <dgm:spPr/>
    </dgm:pt>
    <dgm:pt modelId="{078E60CB-D3E4-4C64-B240-D4FE99587AC9}" type="pres">
      <dgm:prSet presAssocID="{F83A0931-E9C7-4AC8-B6F2-37688B033EBF}" presName="connectorText" presStyleLbl="sibTrans2D1" presStyleIdx="1" presStyleCnt="2"/>
      <dgm:spPr/>
    </dgm:pt>
    <dgm:pt modelId="{153A4DAF-60CF-4298-8488-6230E6F3BE71}" type="pres">
      <dgm:prSet presAssocID="{F83A0931-E9C7-4AC8-B6F2-37688B033EBF}" presName="lastNode" presStyleLbl="node1" presStyleIdx="2" presStyleCnt="3" custScaleX="124959" custScaleY="112627">
        <dgm:presLayoutVars>
          <dgm:bulletEnabled val="1"/>
        </dgm:presLayoutVars>
      </dgm:prSet>
      <dgm:spPr/>
    </dgm:pt>
  </dgm:ptLst>
  <dgm:cxnLst>
    <dgm:cxn modelId="{00FBFA2F-2053-4FEB-9E71-A9D90D6AF995}" type="presOf" srcId="{30A921BC-384F-4093-9A6C-FA722871169B}" destId="{E3C6F3C3-33A2-466E-AA0D-35FF8ABBE88E}" srcOrd="0" destOrd="0" presId="urn:microsoft.com/office/officeart/2005/8/layout/equation2"/>
    <dgm:cxn modelId="{492E8135-7844-40F5-B96B-EF6CFA1B482C}" srcId="{F83A0931-E9C7-4AC8-B6F2-37688B033EBF}" destId="{30A921BC-384F-4093-9A6C-FA722871169B}" srcOrd="0" destOrd="0" parTransId="{B65ECF70-76BF-4ED9-8269-84ECE3C664DF}" sibTransId="{1FC588C7-F70C-425A-B377-1B110B4E7DD2}"/>
    <dgm:cxn modelId="{20A8D435-C657-4830-9549-32A257D07BCA}" type="presOf" srcId="{1FC588C7-F70C-425A-B377-1B110B4E7DD2}" destId="{2708962C-4E98-4EE9-AE90-C4BDB964D09F}" srcOrd="0" destOrd="0" presId="urn:microsoft.com/office/officeart/2005/8/layout/equation2"/>
    <dgm:cxn modelId="{279C3343-A5A3-4B9C-9671-08BF865B911E}" type="presOf" srcId="{5EEFC692-0AFD-4D14-AF6C-E44C24F4F8B3}" destId="{078E60CB-D3E4-4C64-B240-D4FE99587AC9}" srcOrd="1" destOrd="0" presId="urn:microsoft.com/office/officeart/2005/8/layout/equation2"/>
    <dgm:cxn modelId="{182D3A78-4163-40FA-95F1-7AE268E445DB}" srcId="{F83A0931-E9C7-4AC8-B6F2-37688B033EBF}" destId="{0FD5D972-C5DF-485D-869D-009849C38123}" srcOrd="1" destOrd="0" parTransId="{316866EE-1B73-4F7F-9E31-BCD44F66A1E2}" sibTransId="{5EEFC692-0AFD-4D14-AF6C-E44C24F4F8B3}"/>
    <dgm:cxn modelId="{3B08AD9B-A7D2-46B4-8A64-463031A9A839}" type="presOf" srcId="{8002E507-C275-4DC6-A281-DBF8822507D6}" destId="{153A4DAF-60CF-4298-8488-6230E6F3BE71}" srcOrd="0" destOrd="0" presId="urn:microsoft.com/office/officeart/2005/8/layout/equation2"/>
    <dgm:cxn modelId="{5A9ACEBE-4893-41C9-A48A-CDE5C302B127}" srcId="{F83A0931-E9C7-4AC8-B6F2-37688B033EBF}" destId="{8002E507-C275-4DC6-A281-DBF8822507D6}" srcOrd="2" destOrd="0" parTransId="{BD8883C3-674E-44F2-B213-6AA381D9B3B8}" sibTransId="{8E16E0FC-64E2-4FE0-AB7F-CC57C0CC9FD3}"/>
    <dgm:cxn modelId="{275103CC-3FAA-465B-9ECA-3C9376BAAA41}" type="presOf" srcId="{F83A0931-E9C7-4AC8-B6F2-37688B033EBF}" destId="{C0A6BACE-380A-45C7-89CC-F537DDCC751A}" srcOrd="0" destOrd="0" presId="urn:microsoft.com/office/officeart/2005/8/layout/equation2"/>
    <dgm:cxn modelId="{03F501D3-2AF6-480F-A930-9B0B8FF4B73C}" type="presOf" srcId="{0FD5D972-C5DF-485D-869D-009849C38123}" destId="{68C121B2-9E07-4168-9F98-A5DAB31BDF9C}" srcOrd="0" destOrd="0" presId="urn:microsoft.com/office/officeart/2005/8/layout/equation2"/>
    <dgm:cxn modelId="{D50415E3-A476-41F1-BF04-343A3936718B}" type="presOf" srcId="{5EEFC692-0AFD-4D14-AF6C-E44C24F4F8B3}" destId="{CAFCE055-1B25-4D7D-8A80-1F088B840E99}" srcOrd="0" destOrd="0" presId="urn:microsoft.com/office/officeart/2005/8/layout/equation2"/>
    <dgm:cxn modelId="{B59490EF-794E-47D2-8E3B-11C5FA83F910}" type="presParOf" srcId="{C0A6BACE-380A-45C7-89CC-F537DDCC751A}" destId="{B496310F-7282-4D6C-8395-9D94162E7DBB}" srcOrd="0" destOrd="0" presId="urn:microsoft.com/office/officeart/2005/8/layout/equation2"/>
    <dgm:cxn modelId="{AAF21309-7A92-41CB-BC5B-268BC1EE3A54}" type="presParOf" srcId="{B496310F-7282-4D6C-8395-9D94162E7DBB}" destId="{E3C6F3C3-33A2-466E-AA0D-35FF8ABBE88E}" srcOrd="0" destOrd="0" presId="urn:microsoft.com/office/officeart/2005/8/layout/equation2"/>
    <dgm:cxn modelId="{46DB53C0-ABEF-4FCA-9E3C-B1032FA8B2BB}" type="presParOf" srcId="{B496310F-7282-4D6C-8395-9D94162E7DBB}" destId="{BB8F31C6-7A85-412F-9D4B-D3F994799FB3}" srcOrd="1" destOrd="0" presId="urn:microsoft.com/office/officeart/2005/8/layout/equation2"/>
    <dgm:cxn modelId="{4C8498BB-80D9-43FA-8119-1AE8C7BB7B49}" type="presParOf" srcId="{B496310F-7282-4D6C-8395-9D94162E7DBB}" destId="{2708962C-4E98-4EE9-AE90-C4BDB964D09F}" srcOrd="2" destOrd="0" presId="urn:microsoft.com/office/officeart/2005/8/layout/equation2"/>
    <dgm:cxn modelId="{BDF4A5FD-F4D0-4D91-80D7-4659262EF76D}" type="presParOf" srcId="{B496310F-7282-4D6C-8395-9D94162E7DBB}" destId="{92968C4B-D62E-4C7C-8762-61541B7C798F}" srcOrd="3" destOrd="0" presId="urn:microsoft.com/office/officeart/2005/8/layout/equation2"/>
    <dgm:cxn modelId="{70EBD30C-A239-40E2-8E64-8D97875597CD}" type="presParOf" srcId="{B496310F-7282-4D6C-8395-9D94162E7DBB}" destId="{68C121B2-9E07-4168-9F98-A5DAB31BDF9C}" srcOrd="4" destOrd="0" presId="urn:microsoft.com/office/officeart/2005/8/layout/equation2"/>
    <dgm:cxn modelId="{46C2D492-4F4F-4EA1-BF45-B104CF3DEEC5}" type="presParOf" srcId="{C0A6BACE-380A-45C7-89CC-F537DDCC751A}" destId="{CAFCE055-1B25-4D7D-8A80-1F088B840E99}" srcOrd="1" destOrd="0" presId="urn:microsoft.com/office/officeart/2005/8/layout/equation2"/>
    <dgm:cxn modelId="{0A5A3486-4417-4413-9A84-10F00E950F43}" type="presParOf" srcId="{CAFCE055-1B25-4D7D-8A80-1F088B840E99}" destId="{078E60CB-D3E4-4C64-B240-D4FE99587AC9}" srcOrd="0" destOrd="0" presId="urn:microsoft.com/office/officeart/2005/8/layout/equation2"/>
    <dgm:cxn modelId="{DC49B695-E845-4577-9102-0CFA7A078577}" type="presParOf" srcId="{C0A6BACE-380A-45C7-89CC-F537DDCC751A}" destId="{153A4DAF-60CF-4298-8488-6230E6F3BE7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F74CD-0C57-481E-9F38-29786E9B3A4B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411B7E1E-9B5F-454F-AB8B-B9927CD445E1}">
      <dgm:prSet phldrT="[Text]"/>
      <dgm:spPr/>
      <dgm:t>
        <a:bodyPr/>
        <a:lstStyle/>
        <a:p>
          <a:r>
            <a:rPr lang="bs-Latn-BA" dirty="0"/>
            <a:t>Zlatni standard</a:t>
          </a:r>
        </a:p>
      </dgm:t>
    </dgm:pt>
    <dgm:pt modelId="{1367032D-9EAD-4198-AD2C-B147AE662D8B}" type="parTrans" cxnId="{C4F4AEFA-E354-49A9-9965-D4D05317D360}">
      <dgm:prSet/>
      <dgm:spPr/>
      <dgm:t>
        <a:bodyPr/>
        <a:lstStyle/>
        <a:p>
          <a:endParaRPr lang="bs-Latn-BA"/>
        </a:p>
      </dgm:t>
    </dgm:pt>
    <dgm:pt modelId="{9906ACA0-7160-4342-9F99-D5F4903A1D44}" type="sibTrans" cxnId="{C4F4AEFA-E354-49A9-9965-D4D05317D360}">
      <dgm:prSet/>
      <dgm:spPr/>
      <dgm:t>
        <a:bodyPr/>
        <a:lstStyle/>
        <a:p>
          <a:endParaRPr lang="bs-Latn-BA"/>
        </a:p>
      </dgm:t>
    </dgm:pt>
    <dgm:pt modelId="{045E1FE3-0166-471A-9AE6-0D087273A763}">
      <dgm:prSet phldrT="[Text]" custT="1"/>
      <dgm:spPr/>
      <dgm:t>
        <a:bodyPr/>
        <a:lstStyle/>
        <a:p>
          <a:r>
            <a:rPr lang="bs-Latn-BA" sz="1800" dirty="0"/>
            <a:t>monetarni sistem u kojem valuta zemlje ili papirnati novac ima vrijednost izravno povezanu sa zlatom. </a:t>
          </a:r>
        </a:p>
      </dgm:t>
    </dgm:pt>
    <dgm:pt modelId="{F3849225-6281-4E6C-89B5-886670BB78A1}" type="parTrans" cxnId="{E711989B-0B69-44E2-970C-5E9B18AB7AC6}">
      <dgm:prSet/>
      <dgm:spPr/>
      <dgm:t>
        <a:bodyPr/>
        <a:lstStyle/>
        <a:p>
          <a:endParaRPr lang="bs-Latn-BA"/>
        </a:p>
      </dgm:t>
    </dgm:pt>
    <dgm:pt modelId="{9A4D0F49-6DE9-4CF2-ADE6-1405CB41CD58}" type="sibTrans" cxnId="{E711989B-0B69-44E2-970C-5E9B18AB7AC6}">
      <dgm:prSet/>
      <dgm:spPr/>
      <dgm:t>
        <a:bodyPr/>
        <a:lstStyle/>
        <a:p>
          <a:endParaRPr lang="bs-Latn-BA"/>
        </a:p>
      </dgm:t>
    </dgm:pt>
    <dgm:pt modelId="{7CD703E2-0505-4934-96BE-0D23F4C2F610}">
      <dgm:prSet phldrT="[Text]" custT="1"/>
      <dgm:spPr/>
      <dgm:t>
        <a:bodyPr/>
        <a:lstStyle/>
        <a:p>
          <a:r>
            <a:rPr lang="bs-Latn-BA" sz="1800" dirty="0"/>
            <a:t>Nijedna vlada trenutno ne posjeduje zlatni standard.</a:t>
          </a:r>
        </a:p>
      </dgm:t>
    </dgm:pt>
    <dgm:pt modelId="{EB44591B-7D8E-4E77-A68F-DE0A49E7A3D8}" type="parTrans" cxnId="{6D76AEBB-901B-4DCC-8914-918364C2A136}">
      <dgm:prSet/>
      <dgm:spPr/>
      <dgm:t>
        <a:bodyPr/>
        <a:lstStyle/>
        <a:p>
          <a:endParaRPr lang="bs-Latn-BA"/>
        </a:p>
      </dgm:t>
    </dgm:pt>
    <dgm:pt modelId="{C7CBF9CC-2F2F-479B-8DB8-768B7531CD5F}" type="sibTrans" cxnId="{6D76AEBB-901B-4DCC-8914-918364C2A136}">
      <dgm:prSet/>
      <dgm:spPr/>
      <dgm:t>
        <a:bodyPr/>
        <a:lstStyle/>
        <a:p>
          <a:endParaRPr lang="bs-Latn-BA"/>
        </a:p>
      </dgm:t>
    </dgm:pt>
    <dgm:pt modelId="{ABA38EFF-487F-42E5-B7A7-4D3B748C7C24}">
      <dgm:prSet phldrT="[Text]"/>
      <dgm:spPr/>
      <dgm:t>
        <a:bodyPr/>
        <a:lstStyle/>
        <a:p>
          <a:r>
            <a:rPr lang="bs-Latn-BA" dirty="0"/>
            <a:t>Fiat novac</a:t>
          </a:r>
        </a:p>
      </dgm:t>
    </dgm:pt>
    <dgm:pt modelId="{FEA3D9F6-AB79-49DA-BD2C-CC4C4390BCAC}" type="parTrans" cxnId="{4A24A658-400C-46D7-9D3A-A03560151602}">
      <dgm:prSet/>
      <dgm:spPr/>
      <dgm:t>
        <a:bodyPr/>
        <a:lstStyle/>
        <a:p>
          <a:endParaRPr lang="bs-Latn-BA"/>
        </a:p>
      </dgm:t>
    </dgm:pt>
    <dgm:pt modelId="{EBA98F47-C53E-4280-9306-0A0D24CEA563}" type="sibTrans" cxnId="{4A24A658-400C-46D7-9D3A-A03560151602}">
      <dgm:prSet/>
      <dgm:spPr/>
      <dgm:t>
        <a:bodyPr/>
        <a:lstStyle/>
        <a:p>
          <a:endParaRPr lang="bs-Latn-BA"/>
        </a:p>
      </dgm:t>
    </dgm:pt>
    <dgm:pt modelId="{CC153073-19EC-4286-8B71-EB1FA0CCED42}">
      <dgm:prSet phldrT="[Text]"/>
      <dgm:spPr/>
      <dgm:t>
        <a:bodyPr/>
        <a:lstStyle/>
        <a:p>
          <a:r>
            <a:rPr lang="bs-Latn-BA" dirty="0"/>
            <a:t>novac kojeg je država proglasila zakonskim sredstvom plaćanja iako nema nikakvog pokrića u zlatu ili drugim vrijednostima. Papirni novac koji nije konvertibilan u zlato je tipičan primjer fiat money ili fiducijarnog novca.</a:t>
          </a:r>
        </a:p>
      </dgm:t>
    </dgm:pt>
    <dgm:pt modelId="{17401F59-3F73-4C84-991C-F3D09092B4E6}" type="parTrans" cxnId="{DC2125B7-83CE-43F8-8F60-A0953DC341BA}">
      <dgm:prSet/>
      <dgm:spPr/>
      <dgm:t>
        <a:bodyPr/>
        <a:lstStyle/>
        <a:p>
          <a:endParaRPr lang="bs-Latn-BA"/>
        </a:p>
      </dgm:t>
    </dgm:pt>
    <dgm:pt modelId="{E0C826A7-F37D-4204-AC89-9046A384747A}" type="sibTrans" cxnId="{DC2125B7-83CE-43F8-8F60-A0953DC341BA}">
      <dgm:prSet/>
      <dgm:spPr/>
      <dgm:t>
        <a:bodyPr/>
        <a:lstStyle/>
        <a:p>
          <a:endParaRPr lang="bs-Latn-BA"/>
        </a:p>
      </dgm:t>
    </dgm:pt>
    <dgm:pt modelId="{D837A4A4-4BB7-440A-A7DB-F79E3DC154BC}">
      <dgm:prSet phldrT="[Text]"/>
      <dgm:spPr/>
      <dgm:t>
        <a:bodyPr/>
        <a:lstStyle/>
        <a:p>
          <a:r>
            <a:rPr lang="bs-Latn-BA" dirty="0"/>
            <a:t>Ovaj vid novca naziva se jos dekretnim novcem</a:t>
          </a:r>
        </a:p>
      </dgm:t>
    </dgm:pt>
    <dgm:pt modelId="{D8EEE16B-DC40-4263-B56F-B20B94E04D84}" type="parTrans" cxnId="{80DC6FC9-59D3-4235-926C-3DD3EF98DA0E}">
      <dgm:prSet/>
      <dgm:spPr/>
      <dgm:t>
        <a:bodyPr/>
        <a:lstStyle/>
        <a:p>
          <a:endParaRPr lang="bs-Latn-BA"/>
        </a:p>
      </dgm:t>
    </dgm:pt>
    <dgm:pt modelId="{B2C85D31-CE74-40C6-A1CE-54ED64312CE7}" type="sibTrans" cxnId="{80DC6FC9-59D3-4235-926C-3DD3EF98DA0E}">
      <dgm:prSet/>
      <dgm:spPr/>
      <dgm:t>
        <a:bodyPr/>
        <a:lstStyle/>
        <a:p>
          <a:endParaRPr lang="bs-Latn-BA"/>
        </a:p>
      </dgm:t>
    </dgm:pt>
    <dgm:pt modelId="{309EDBAA-13D4-45C0-B898-B52DDC2622A2}">
      <dgm:prSet phldrT="[Text]" custT="1"/>
      <dgm:spPr/>
      <dgm:t>
        <a:bodyPr/>
        <a:lstStyle/>
        <a:p>
          <a:r>
            <a:rPr lang="bs-Latn-BA" sz="1800" dirty="0"/>
            <a:t>Zlatnim standardom zemlje su se dogovorile pretvoriti papirni novac u fiksnu količinu zlata. Zemlja koja koristi zlatni standard postavlja fiksnu cijenu za zlato i kupuje i prodaje zlato po toj cijeni. Ta se fiksna cijena koristi za određivanje vrijednosti valute. 	</a:t>
          </a:r>
        </a:p>
      </dgm:t>
    </dgm:pt>
    <dgm:pt modelId="{51A9F61E-DF9C-482C-92EC-356CA70EE166}" type="parTrans" cxnId="{1DE74C25-EB1B-4A2C-80F4-4A989B2034D2}">
      <dgm:prSet/>
      <dgm:spPr/>
      <dgm:t>
        <a:bodyPr/>
        <a:lstStyle/>
        <a:p>
          <a:endParaRPr lang="bs-Latn-BA"/>
        </a:p>
      </dgm:t>
    </dgm:pt>
    <dgm:pt modelId="{2A6AF87E-B2DC-4636-B14E-D233D6B3DFE6}" type="sibTrans" cxnId="{1DE74C25-EB1B-4A2C-80F4-4A989B2034D2}">
      <dgm:prSet/>
      <dgm:spPr/>
      <dgm:t>
        <a:bodyPr/>
        <a:lstStyle/>
        <a:p>
          <a:endParaRPr lang="bs-Latn-BA"/>
        </a:p>
      </dgm:t>
    </dgm:pt>
    <dgm:pt modelId="{2D499627-8BBB-4BC4-A4A9-81C3826D7F65}" type="pres">
      <dgm:prSet presAssocID="{EEFF74CD-0C57-481E-9F38-29786E9B3A4B}" presName="Name0" presStyleCnt="0">
        <dgm:presLayoutVars>
          <dgm:dir/>
          <dgm:animLvl val="lvl"/>
          <dgm:resizeHandles/>
        </dgm:presLayoutVars>
      </dgm:prSet>
      <dgm:spPr/>
    </dgm:pt>
    <dgm:pt modelId="{9429A21E-5FFC-4C86-AAD5-CD4DE3651029}" type="pres">
      <dgm:prSet presAssocID="{411B7E1E-9B5F-454F-AB8B-B9927CD445E1}" presName="linNode" presStyleCnt="0"/>
      <dgm:spPr/>
    </dgm:pt>
    <dgm:pt modelId="{2CD7F42F-6AC0-4641-A2A8-744D8C05472A}" type="pres">
      <dgm:prSet presAssocID="{411B7E1E-9B5F-454F-AB8B-B9927CD445E1}" presName="parentShp" presStyleLbl="node1" presStyleIdx="0" presStyleCnt="2" custScaleX="75551" custScaleY="68865">
        <dgm:presLayoutVars>
          <dgm:bulletEnabled val="1"/>
        </dgm:presLayoutVars>
      </dgm:prSet>
      <dgm:spPr/>
    </dgm:pt>
    <dgm:pt modelId="{FA235C5B-3C62-4109-9200-CF6F87811608}" type="pres">
      <dgm:prSet presAssocID="{411B7E1E-9B5F-454F-AB8B-B9927CD445E1}" presName="childShp" presStyleLbl="bgAccFollowNode1" presStyleIdx="0" presStyleCnt="2" custScaleX="134621" custScaleY="147635">
        <dgm:presLayoutVars>
          <dgm:bulletEnabled val="1"/>
        </dgm:presLayoutVars>
      </dgm:prSet>
      <dgm:spPr/>
    </dgm:pt>
    <dgm:pt modelId="{2746B420-9E4B-460F-9AA3-684E2EC8ED52}" type="pres">
      <dgm:prSet presAssocID="{9906ACA0-7160-4342-9F99-D5F4903A1D44}" presName="spacing" presStyleCnt="0"/>
      <dgm:spPr/>
    </dgm:pt>
    <dgm:pt modelId="{AD2FD344-AE23-4616-BF51-69719739637E}" type="pres">
      <dgm:prSet presAssocID="{ABA38EFF-487F-42E5-B7A7-4D3B748C7C24}" presName="linNode" presStyleCnt="0"/>
      <dgm:spPr/>
    </dgm:pt>
    <dgm:pt modelId="{1C1575EF-EEEF-43D7-8012-51DD910CF191}" type="pres">
      <dgm:prSet presAssocID="{ABA38EFF-487F-42E5-B7A7-4D3B748C7C24}" presName="parentShp" presStyleLbl="node1" presStyleIdx="1" presStyleCnt="2" custScaleX="57313" custScaleY="67791" custLinFactNeighborX="-14229" custLinFactNeighborY="0">
        <dgm:presLayoutVars>
          <dgm:bulletEnabled val="1"/>
        </dgm:presLayoutVars>
      </dgm:prSet>
      <dgm:spPr/>
    </dgm:pt>
    <dgm:pt modelId="{FB2E31C4-5025-4EF3-BAC6-6E42F250B1E6}" type="pres">
      <dgm:prSet presAssocID="{ABA38EFF-487F-42E5-B7A7-4D3B748C7C24}" presName="childShp" presStyleLbl="bgAccFollowNode1" presStyleIdx="1" presStyleCnt="2" custScaleX="119841" custScaleY="123120">
        <dgm:presLayoutVars>
          <dgm:bulletEnabled val="1"/>
        </dgm:presLayoutVars>
      </dgm:prSet>
      <dgm:spPr/>
    </dgm:pt>
  </dgm:ptLst>
  <dgm:cxnLst>
    <dgm:cxn modelId="{6A6D1409-A433-4226-8644-CB509E125B70}" type="presOf" srcId="{309EDBAA-13D4-45C0-B898-B52DDC2622A2}" destId="{FA235C5B-3C62-4109-9200-CF6F87811608}" srcOrd="0" destOrd="1" presId="urn:microsoft.com/office/officeart/2005/8/layout/vList6"/>
    <dgm:cxn modelId="{55CCB417-3BBB-4B21-BE5F-3F3B3518E511}" type="presOf" srcId="{411B7E1E-9B5F-454F-AB8B-B9927CD445E1}" destId="{2CD7F42F-6AC0-4641-A2A8-744D8C05472A}" srcOrd="0" destOrd="0" presId="urn:microsoft.com/office/officeart/2005/8/layout/vList6"/>
    <dgm:cxn modelId="{1DE74C25-EB1B-4A2C-80F4-4A989B2034D2}" srcId="{411B7E1E-9B5F-454F-AB8B-B9927CD445E1}" destId="{309EDBAA-13D4-45C0-B898-B52DDC2622A2}" srcOrd="1" destOrd="0" parTransId="{51A9F61E-DF9C-482C-92EC-356CA70EE166}" sibTransId="{2A6AF87E-B2DC-4636-B14E-D233D6B3DFE6}"/>
    <dgm:cxn modelId="{29E71462-3794-4B8C-AA16-0482BE46E38D}" type="presOf" srcId="{7CD703E2-0505-4934-96BE-0D23F4C2F610}" destId="{FA235C5B-3C62-4109-9200-CF6F87811608}" srcOrd="0" destOrd="2" presId="urn:microsoft.com/office/officeart/2005/8/layout/vList6"/>
    <dgm:cxn modelId="{B9419346-6EC1-4374-8BF3-070C3DAC7A19}" type="presOf" srcId="{ABA38EFF-487F-42E5-B7A7-4D3B748C7C24}" destId="{1C1575EF-EEEF-43D7-8012-51DD910CF191}" srcOrd="0" destOrd="0" presId="urn:microsoft.com/office/officeart/2005/8/layout/vList6"/>
    <dgm:cxn modelId="{6A1C4A72-DF7D-4DD6-B311-7F0B5A7F6C91}" type="presOf" srcId="{EEFF74CD-0C57-481E-9F38-29786E9B3A4B}" destId="{2D499627-8BBB-4BC4-A4A9-81C3826D7F65}" srcOrd="0" destOrd="0" presId="urn:microsoft.com/office/officeart/2005/8/layout/vList6"/>
    <dgm:cxn modelId="{4A24A658-400C-46D7-9D3A-A03560151602}" srcId="{EEFF74CD-0C57-481E-9F38-29786E9B3A4B}" destId="{ABA38EFF-487F-42E5-B7A7-4D3B748C7C24}" srcOrd="1" destOrd="0" parTransId="{FEA3D9F6-AB79-49DA-BD2C-CC4C4390BCAC}" sibTransId="{EBA98F47-C53E-4280-9306-0A0D24CEA563}"/>
    <dgm:cxn modelId="{E711989B-0B69-44E2-970C-5E9B18AB7AC6}" srcId="{411B7E1E-9B5F-454F-AB8B-B9927CD445E1}" destId="{045E1FE3-0166-471A-9AE6-0D087273A763}" srcOrd="0" destOrd="0" parTransId="{F3849225-6281-4E6C-89B5-886670BB78A1}" sibTransId="{9A4D0F49-6DE9-4CF2-ADE6-1405CB41CD58}"/>
    <dgm:cxn modelId="{D069A89F-8454-45CA-859D-19731A87FE6D}" type="presOf" srcId="{045E1FE3-0166-471A-9AE6-0D087273A763}" destId="{FA235C5B-3C62-4109-9200-CF6F87811608}" srcOrd="0" destOrd="0" presId="urn:microsoft.com/office/officeart/2005/8/layout/vList6"/>
    <dgm:cxn modelId="{DC2125B7-83CE-43F8-8F60-A0953DC341BA}" srcId="{ABA38EFF-487F-42E5-B7A7-4D3B748C7C24}" destId="{CC153073-19EC-4286-8B71-EB1FA0CCED42}" srcOrd="0" destOrd="0" parTransId="{17401F59-3F73-4C84-991C-F3D09092B4E6}" sibTransId="{E0C826A7-F37D-4204-AC89-9046A384747A}"/>
    <dgm:cxn modelId="{6D76AEBB-901B-4DCC-8914-918364C2A136}" srcId="{411B7E1E-9B5F-454F-AB8B-B9927CD445E1}" destId="{7CD703E2-0505-4934-96BE-0D23F4C2F610}" srcOrd="2" destOrd="0" parTransId="{EB44591B-7D8E-4E77-A68F-DE0A49E7A3D8}" sibTransId="{C7CBF9CC-2F2F-479B-8DB8-768B7531CD5F}"/>
    <dgm:cxn modelId="{80DC6FC9-59D3-4235-926C-3DD3EF98DA0E}" srcId="{ABA38EFF-487F-42E5-B7A7-4D3B748C7C24}" destId="{D837A4A4-4BB7-440A-A7DB-F79E3DC154BC}" srcOrd="1" destOrd="0" parTransId="{D8EEE16B-DC40-4263-B56F-B20B94E04D84}" sibTransId="{B2C85D31-CE74-40C6-A1CE-54ED64312CE7}"/>
    <dgm:cxn modelId="{FDCF9CDD-67AE-49A9-9B6D-3A6AC641A2E4}" type="presOf" srcId="{CC153073-19EC-4286-8B71-EB1FA0CCED42}" destId="{FB2E31C4-5025-4EF3-BAC6-6E42F250B1E6}" srcOrd="0" destOrd="0" presId="urn:microsoft.com/office/officeart/2005/8/layout/vList6"/>
    <dgm:cxn modelId="{717ED4F3-B49B-4640-B00E-7267A3FD3EB8}" type="presOf" srcId="{D837A4A4-4BB7-440A-A7DB-F79E3DC154BC}" destId="{FB2E31C4-5025-4EF3-BAC6-6E42F250B1E6}" srcOrd="0" destOrd="1" presId="urn:microsoft.com/office/officeart/2005/8/layout/vList6"/>
    <dgm:cxn modelId="{C4F4AEFA-E354-49A9-9965-D4D05317D360}" srcId="{EEFF74CD-0C57-481E-9F38-29786E9B3A4B}" destId="{411B7E1E-9B5F-454F-AB8B-B9927CD445E1}" srcOrd="0" destOrd="0" parTransId="{1367032D-9EAD-4198-AD2C-B147AE662D8B}" sibTransId="{9906ACA0-7160-4342-9F99-D5F4903A1D44}"/>
    <dgm:cxn modelId="{F2F77D55-6A1F-4C7E-B8BB-3A0E87F55BAB}" type="presParOf" srcId="{2D499627-8BBB-4BC4-A4A9-81C3826D7F65}" destId="{9429A21E-5FFC-4C86-AAD5-CD4DE3651029}" srcOrd="0" destOrd="0" presId="urn:microsoft.com/office/officeart/2005/8/layout/vList6"/>
    <dgm:cxn modelId="{1152FE5E-70E1-4052-95D9-815C59CDB8FE}" type="presParOf" srcId="{9429A21E-5FFC-4C86-AAD5-CD4DE3651029}" destId="{2CD7F42F-6AC0-4641-A2A8-744D8C05472A}" srcOrd="0" destOrd="0" presId="urn:microsoft.com/office/officeart/2005/8/layout/vList6"/>
    <dgm:cxn modelId="{A5B3705A-B454-49EF-885C-947F07BED09E}" type="presParOf" srcId="{9429A21E-5FFC-4C86-AAD5-CD4DE3651029}" destId="{FA235C5B-3C62-4109-9200-CF6F87811608}" srcOrd="1" destOrd="0" presId="urn:microsoft.com/office/officeart/2005/8/layout/vList6"/>
    <dgm:cxn modelId="{3160CF53-E06B-4A97-A43A-D25911F48910}" type="presParOf" srcId="{2D499627-8BBB-4BC4-A4A9-81C3826D7F65}" destId="{2746B420-9E4B-460F-9AA3-684E2EC8ED52}" srcOrd="1" destOrd="0" presId="urn:microsoft.com/office/officeart/2005/8/layout/vList6"/>
    <dgm:cxn modelId="{CE070404-7446-421B-9612-7641C521145E}" type="presParOf" srcId="{2D499627-8BBB-4BC4-A4A9-81C3826D7F65}" destId="{AD2FD344-AE23-4616-BF51-69719739637E}" srcOrd="2" destOrd="0" presId="urn:microsoft.com/office/officeart/2005/8/layout/vList6"/>
    <dgm:cxn modelId="{58C77F40-CDA3-483E-B198-BB3CB83D8A9C}" type="presParOf" srcId="{AD2FD344-AE23-4616-BF51-69719739637E}" destId="{1C1575EF-EEEF-43D7-8012-51DD910CF191}" srcOrd="0" destOrd="0" presId="urn:microsoft.com/office/officeart/2005/8/layout/vList6"/>
    <dgm:cxn modelId="{A01272E0-F944-4F1D-B1D0-133990E16431}" type="presParOf" srcId="{AD2FD344-AE23-4616-BF51-69719739637E}" destId="{FB2E31C4-5025-4EF3-BAC6-6E42F250B1E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FEA36-ED95-4DB7-9466-3A28323F224A}">
      <dsp:nvSpPr>
        <dsp:cNvPr id="0" name=""/>
        <dsp:cNvSpPr/>
      </dsp:nvSpPr>
      <dsp:spPr>
        <a:xfrm>
          <a:off x="2187" y="607162"/>
          <a:ext cx="3629917" cy="90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3200" b="1" kern="1200" dirty="0"/>
            <a:t>1. VALUTE</a:t>
          </a:r>
          <a:endParaRPr lang="bs-Latn-BA" sz="3200" kern="1200" dirty="0"/>
        </a:p>
      </dsp:txBody>
      <dsp:txXfrm>
        <a:off x="28766" y="633741"/>
        <a:ext cx="3576759" cy="854321"/>
      </dsp:txXfrm>
    </dsp:sp>
    <dsp:sp modelId="{E58A0FCF-B3EC-458B-8EE4-BCCDA464846B}">
      <dsp:nvSpPr>
        <dsp:cNvPr id="0" name=""/>
        <dsp:cNvSpPr/>
      </dsp:nvSpPr>
      <dsp:spPr>
        <a:xfrm rot="5400000">
          <a:off x="1737742" y="1594046"/>
          <a:ext cx="158808" cy="15880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52185-FAD9-4621-B9CC-0EF3E5BCDBCE}">
      <dsp:nvSpPr>
        <dsp:cNvPr id="0" name=""/>
        <dsp:cNvSpPr/>
      </dsp:nvSpPr>
      <dsp:spPr>
        <a:xfrm>
          <a:off x="2187" y="1832260"/>
          <a:ext cx="3629917" cy="9074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2500" b="1" kern="1200" dirty="0"/>
            <a:t>1.1. Zlatni standard valute i fiat standard valute</a:t>
          </a:r>
          <a:endParaRPr lang="bs-Latn-BA" sz="2500" kern="1200" dirty="0"/>
        </a:p>
      </dsp:txBody>
      <dsp:txXfrm>
        <a:off x="28766" y="1858839"/>
        <a:ext cx="3576759" cy="854321"/>
      </dsp:txXfrm>
    </dsp:sp>
    <dsp:sp modelId="{316244A0-6D77-450B-9767-843C464C3C79}">
      <dsp:nvSpPr>
        <dsp:cNvPr id="0" name=""/>
        <dsp:cNvSpPr/>
      </dsp:nvSpPr>
      <dsp:spPr>
        <a:xfrm rot="5400000">
          <a:off x="1737742" y="2819144"/>
          <a:ext cx="158808" cy="15880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49BC9-D760-49B5-88A3-84EAFE6CE3B6}">
      <dsp:nvSpPr>
        <dsp:cNvPr id="0" name=""/>
        <dsp:cNvSpPr/>
      </dsp:nvSpPr>
      <dsp:spPr>
        <a:xfrm>
          <a:off x="2187" y="3057357"/>
          <a:ext cx="3629917" cy="9074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2500" b="1" kern="1200" dirty="0"/>
            <a:t>2. KONVERTIBILNOST VALUTE</a:t>
          </a:r>
          <a:endParaRPr lang="bs-Latn-BA" sz="2500" kern="1200" dirty="0"/>
        </a:p>
      </dsp:txBody>
      <dsp:txXfrm>
        <a:off x="28766" y="3083936"/>
        <a:ext cx="3576759" cy="854321"/>
      </dsp:txXfrm>
    </dsp:sp>
    <dsp:sp modelId="{632CF3EC-1CA4-49F9-A133-4653DB8CCFA9}">
      <dsp:nvSpPr>
        <dsp:cNvPr id="0" name=""/>
        <dsp:cNvSpPr/>
      </dsp:nvSpPr>
      <dsp:spPr>
        <a:xfrm>
          <a:off x="4140294" y="607162"/>
          <a:ext cx="3629917" cy="90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2700" b="1" kern="1200" dirty="0"/>
            <a:t>3. TRANSFERABILNOST VALUTE</a:t>
          </a:r>
          <a:endParaRPr lang="bs-Latn-BA" sz="2700" kern="1200" dirty="0"/>
        </a:p>
      </dsp:txBody>
      <dsp:txXfrm>
        <a:off x="4166873" y="633741"/>
        <a:ext cx="3576759" cy="854321"/>
      </dsp:txXfrm>
    </dsp:sp>
    <dsp:sp modelId="{FA6C3C01-230A-4EE2-A7A0-9F611A864380}">
      <dsp:nvSpPr>
        <dsp:cNvPr id="0" name=""/>
        <dsp:cNvSpPr/>
      </dsp:nvSpPr>
      <dsp:spPr>
        <a:xfrm rot="5400000">
          <a:off x="5875848" y="1594046"/>
          <a:ext cx="158808" cy="15880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C8291-1F93-4895-B321-5E27E4526531}">
      <dsp:nvSpPr>
        <dsp:cNvPr id="0" name=""/>
        <dsp:cNvSpPr/>
      </dsp:nvSpPr>
      <dsp:spPr>
        <a:xfrm>
          <a:off x="4140294" y="1832260"/>
          <a:ext cx="3629917" cy="9074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2500" b="1" kern="1200" dirty="0"/>
            <a:t>4. VALUTNI RIZIK</a:t>
          </a:r>
          <a:endParaRPr lang="bs-Latn-BA" sz="2500" kern="1200" dirty="0"/>
        </a:p>
      </dsp:txBody>
      <dsp:txXfrm>
        <a:off x="4166873" y="1858839"/>
        <a:ext cx="3576759" cy="854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6F3C3-33A2-466E-AA0D-35FF8ABBE88E}">
      <dsp:nvSpPr>
        <dsp:cNvPr id="0" name=""/>
        <dsp:cNvSpPr/>
      </dsp:nvSpPr>
      <dsp:spPr>
        <a:xfrm>
          <a:off x="471467" y="1503"/>
          <a:ext cx="1666056" cy="1666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2900" kern="1200" dirty="0"/>
            <a:t>U užem smislu</a:t>
          </a:r>
        </a:p>
      </dsp:txBody>
      <dsp:txXfrm>
        <a:off x="715455" y="245491"/>
        <a:ext cx="1178080" cy="1178080"/>
      </dsp:txXfrm>
    </dsp:sp>
    <dsp:sp modelId="{2708962C-4E98-4EE9-AE90-C4BDB964D09F}">
      <dsp:nvSpPr>
        <dsp:cNvPr id="0" name=""/>
        <dsp:cNvSpPr/>
      </dsp:nvSpPr>
      <dsp:spPr>
        <a:xfrm>
          <a:off x="821339" y="1802843"/>
          <a:ext cx="966312" cy="96631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1600" kern="1200"/>
        </a:p>
      </dsp:txBody>
      <dsp:txXfrm>
        <a:off x="949424" y="2172361"/>
        <a:ext cx="710142" cy="227276"/>
      </dsp:txXfrm>
    </dsp:sp>
    <dsp:sp modelId="{68C121B2-9E07-4168-9F98-A5DAB31BDF9C}">
      <dsp:nvSpPr>
        <dsp:cNvPr id="0" name=""/>
        <dsp:cNvSpPr/>
      </dsp:nvSpPr>
      <dsp:spPr>
        <a:xfrm>
          <a:off x="471467" y="2904440"/>
          <a:ext cx="1666056" cy="1666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2900" kern="1200" dirty="0"/>
            <a:t>U širem smislu</a:t>
          </a:r>
        </a:p>
      </dsp:txBody>
      <dsp:txXfrm>
        <a:off x="715455" y="3148428"/>
        <a:ext cx="1178080" cy="1178080"/>
      </dsp:txXfrm>
    </dsp:sp>
    <dsp:sp modelId="{CAFCE055-1B25-4D7D-8A80-1F088B840E99}">
      <dsp:nvSpPr>
        <dsp:cNvPr id="0" name=""/>
        <dsp:cNvSpPr/>
      </dsp:nvSpPr>
      <dsp:spPr>
        <a:xfrm>
          <a:off x="2387432" y="1976113"/>
          <a:ext cx="529805" cy="6197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s-Latn-BA" sz="2300" kern="1200"/>
        </a:p>
      </dsp:txBody>
      <dsp:txXfrm>
        <a:off x="2387432" y="2100067"/>
        <a:ext cx="370864" cy="371864"/>
      </dsp:txXfrm>
    </dsp:sp>
    <dsp:sp modelId="{153A4DAF-60CF-4298-8488-6230E6F3BE71}">
      <dsp:nvSpPr>
        <dsp:cNvPr id="0" name=""/>
        <dsp:cNvSpPr/>
      </dsp:nvSpPr>
      <dsp:spPr>
        <a:xfrm>
          <a:off x="3137157" y="409570"/>
          <a:ext cx="4163774" cy="37528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2400" kern="1200" dirty="0"/>
            <a:t>Valuta- monetarna jedinica države, općenito, papirni i kovani novac koji izdaje država ili centralna banka, a služi kao sredstvo razmjene i zakonsko sredstvo plaćanja olakšavajući proces razmjene dobara i usluga</a:t>
          </a:r>
        </a:p>
      </dsp:txBody>
      <dsp:txXfrm>
        <a:off x="3746928" y="959163"/>
        <a:ext cx="2944232" cy="2653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35C5B-3C62-4109-9200-CF6F87811608}">
      <dsp:nvSpPr>
        <dsp:cNvPr id="0" name=""/>
        <dsp:cNvSpPr/>
      </dsp:nvSpPr>
      <dsp:spPr>
        <a:xfrm>
          <a:off x="2288591" y="1650"/>
          <a:ext cx="6109844" cy="27405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s-Latn-BA" sz="1800" kern="1200" dirty="0"/>
            <a:t>monetarni sistem u kojem valuta zemlje ili papirnati novac ima vrijednost izravno povezanu sa zlatom.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s-Latn-BA" sz="1800" kern="1200" dirty="0"/>
            <a:t>Zlatnim standardom zemlje su se dogovorile pretvoriti papirni novac u fiksnu količinu zlata. Zemlja koja koristi zlatni standard postavlja fiksnu cijenu za zlato i kupuje i prodaje zlato po toj cijeni. Ta se fiksna cijena koristi za određivanje vrijednosti valute. 	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s-Latn-BA" sz="1800" kern="1200" dirty="0"/>
            <a:t>Nijedna vlada trenutno ne posjeduje zlatni standard.</a:t>
          </a:r>
        </a:p>
      </dsp:txBody>
      <dsp:txXfrm>
        <a:off x="2288591" y="344220"/>
        <a:ext cx="5082135" cy="2055418"/>
      </dsp:txXfrm>
    </dsp:sp>
    <dsp:sp modelId="{2CD7F42F-6AC0-4641-A2A8-744D8C05472A}">
      <dsp:nvSpPr>
        <dsp:cNvPr id="0" name=""/>
        <dsp:cNvSpPr/>
      </dsp:nvSpPr>
      <dsp:spPr>
        <a:xfrm>
          <a:off x="2643" y="732756"/>
          <a:ext cx="2285947" cy="1278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3700" kern="1200" dirty="0"/>
            <a:t>Zlatni standard</a:t>
          </a:r>
        </a:p>
      </dsp:txBody>
      <dsp:txXfrm>
        <a:off x="65047" y="795160"/>
        <a:ext cx="2161139" cy="1153537"/>
      </dsp:txXfrm>
    </dsp:sp>
    <dsp:sp modelId="{FB2E31C4-5025-4EF3-BAC6-6E42F250B1E6}">
      <dsp:nvSpPr>
        <dsp:cNvPr id="0" name=""/>
        <dsp:cNvSpPr/>
      </dsp:nvSpPr>
      <dsp:spPr>
        <a:xfrm>
          <a:off x="2145149" y="2927839"/>
          <a:ext cx="6034863" cy="22854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s-Latn-BA" sz="2000" kern="1200" dirty="0"/>
            <a:t>novac kojeg je država proglasila zakonskim sredstvom plaćanja iako nema nikakvog pokrića u zlatu ili drugim vrijednostima. Papirni novac koji nije konvertibilan u zlato je tipičan primjer fiat money ili fiducijarnog novca.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s-Latn-BA" sz="2000" kern="1200" dirty="0"/>
            <a:t>Ovaj vid novca naziva se jos dekretnim novcem</a:t>
          </a:r>
        </a:p>
      </dsp:txBody>
      <dsp:txXfrm>
        <a:off x="2145149" y="3213525"/>
        <a:ext cx="5177807" cy="1714113"/>
      </dsp:txXfrm>
    </dsp:sp>
    <dsp:sp modelId="{1C1575EF-EEEF-43D7-8012-51DD910CF191}">
      <dsp:nvSpPr>
        <dsp:cNvPr id="0" name=""/>
        <dsp:cNvSpPr/>
      </dsp:nvSpPr>
      <dsp:spPr>
        <a:xfrm>
          <a:off x="0" y="3441377"/>
          <a:ext cx="1924083" cy="1258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3700" kern="1200" dirty="0"/>
            <a:t>Fiat novac</a:t>
          </a:r>
        </a:p>
      </dsp:txBody>
      <dsp:txXfrm>
        <a:off x="61430" y="3502807"/>
        <a:ext cx="1801223" cy="1135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0352D8-94E6-4E6C-ACDD-01A5C9615CF6}" type="datetimeFigureOut">
              <a:rPr lang="sr-Latn-CS" smtClean="0"/>
              <a:pPr/>
              <a:t>13.5.2020.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63B86C-FD90-4443-842F-4D7F842C79D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VALUTE – TRANSFERABILNOST, KONVERTIBILNOST  I</a:t>
            </a:r>
          </a:p>
          <a:p>
            <a:r>
              <a:rPr lang="bs-Latn-BA" dirty="0"/>
              <a:t> VALUTNI RIZIK U FINANSIJSKIM TRANSAKCIJAMA</a:t>
            </a:r>
          </a:p>
          <a:p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Monetarno i bankarsko pravo</a:t>
            </a:r>
          </a:p>
        </p:txBody>
      </p:sp>
      <p:pic>
        <p:nvPicPr>
          <p:cNvPr id="4" name="image1.png"/>
          <p:cNvPicPr/>
          <p:nvPr/>
        </p:nvPicPr>
        <p:blipFill>
          <a:blip r:embed="rId2"/>
          <a:srcRect t="16589" b="-3406"/>
          <a:stretch>
            <a:fillRect/>
          </a:stretch>
        </p:blipFill>
        <p:spPr>
          <a:xfrm>
            <a:off x="1000100" y="0"/>
            <a:ext cx="7143800" cy="1857340"/>
          </a:xfrm>
          <a:prstGeom prst="rect">
            <a:avLst/>
          </a:prstGeom>
        </p:spPr>
      </p:pic>
      <p:pic>
        <p:nvPicPr>
          <p:cNvPr id="20482" name="Picture 2" descr="Bloomberg: Euro najpotcijenjenija valuta - Biznis Inf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7760"/>
            <a:ext cx="9144000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32670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s-Latn-BA" sz="3600" dirty="0"/>
              <a:t>Konvertibilnost valute se definira kao moć valute da se lako proda , zamijeni ili kupi  u drugoj valuti. Većina glavnih valuta je u potpunosti konvertibilna, tj. može se slobodno trgovati bez ograničenja. </a:t>
            </a:r>
          </a:p>
          <a:p>
            <a:pPr algn="ctr"/>
            <a:endParaRPr lang="bs-Latn-BA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29642" cy="5662634"/>
          </a:xfrm>
        </p:spPr>
        <p:txBody>
          <a:bodyPr>
            <a:normAutofit/>
          </a:bodyPr>
          <a:lstStyle/>
          <a:p>
            <a:r>
              <a:rPr lang="bs-Latn-BA" dirty="0"/>
              <a:t>Budući da je vrijednost valute fiksna jedna u odnosu na drugu, umjesto da se mjeri prema stvarnoj robi poput zlata ili srebra, trgovina valutama je spremna ponuditi ulagačima priliku za profit.</a:t>
            </a:r>
          </a:p>
          <a:p>
            <a:r>
              <a:rPr lang="bs-Latn-BA" dirty="0"/>
              <a:t> Prema mogućnosti njihove konverzije , valute se mogu podijeliti na: 	</a:t>
            </a:r>
          </a:p>
          <a:p>
            <a:pPr lvl="0" algn="ctr"/>
            <a:r>
              <a:rPr lang="bs-Latn-BA" b="1" dirty="0"/>
              <a:t>nekonvertibilne (koriste se samo na području države koja ih je izdala)</a:t>
            </a:r>
          </a:p>
          <a:p>
            <a:pPr lvl="0" algn="ctr"/>
            <a:r>
              <a:rPr lang="bs-Latn-BA" b="1" dirty="0"/>
              <a:t>potpuno konvertibilne (mogu se koristiti na širem području i neometano mijenjati za sve druge valute) i </a:t>
            </a:r>
          </a:p>
          <a:p>
            <a:pPr lvl="0" algn="ctr"/>
            <a:r>
              <a:rPr lang="bs-Latn-BA" b="1" dirty="0"/>
              <a:t>ograničeno konvertibilne (mogu se mijenjati samo za određene valute ili pod određenim uvjetima)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58204" cy="6215106"/>
          </a:xfrm>
        </p:spPr>
        <p:txBody>
          <a:bodyPr>
            <a:noAutofit/>
          </a:bodyPr>
          <a:lstStyle/>
          <a:p>
            <a:r>
              <a:rPr lang="bs-Latn-BA" sz="2500" dirty="0"/>
              <a:t>Konvertibilnost i multilateralizam su dva međusobno usko povezana pojma. Pod konvertibilnošču se podrazumijeva mogućnost da sopstvenik potraživanja u jednoj valuti na svoj zahtijev pretvori (konvertuje) to svoje potraživanje u bilo koju drugu valutu, pri čemu potraživanje zadržava svoj prvobitni karakter.</a:t>
            </a:r>
          </a:p>
          <a:p>
            <a:r>
              <a:rPr lang="bs-Latn-BA" sz="2500" dirty="0"/>
              <a:t> </a:t>
            </a:r>
            <a:r>
              <a:rPr lang="bs-Latn-BA" sz="2500" b="1" u="sng" dirty="0"/>
              <a:t>Mulitilateralizam</a:t>
            </a:r>
            <a:r>
              <a:rPr lang="bs-Latn-BA" sz="2500" dirty="0"/>
              <a:t>  podrazumijeva takav metod trgovine i plaćanja koji se zasniva na valutnoj konvetribilnosti, a koja uključuje mogućnost da se potraživanje stečeno u jednoj stranoj zemlji može mulitilateralno upotrijebiti tj. koristiti za plaćanje u bilo kojoj drugoj stranoj zemlji .</a:t>
            </a:r>
          </a:p>
          <a:p>
            <a:r>
              <a:rPr lang="bs-Latn-BA" sz="2500" dirty="0"/>
              <a:t>U periodu zlatnog važenja, valutna konvertibilnost je značila apsolutnu pretvorivost valute u zlato po propisanoj stopi; nije bila ograničena na kapitalne  transakcije (krediti, pokloni, portfolio plasmani, direktne strane investicije  i devizne rezerve) već je obuhvatala i tekuće transakcije (transakcije vezane za robe, usluge i faktore proizvodnje).</a:t>
            </a:r>
          </a:p>
          <a:p>
            <a:endParaRPr lang="bs-Latn-BA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 Dva koncepta konvertibilnosti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bs-Latn-BA" dirty="0"/>
          </a:p>
          <a:p>
            <a:r>
              <a:rPr lang="bs-Latn-BA" dirty="0"/>
              <a:t>      a)  Klasičan – javlja se u novčanim sistemima metalnog standarda. Predstavlja obavezu     zamjene nacionalne valute za metal, po zvaničnoj utvrđenoj fiksnoj cijeni metala.</a:t>
            </a:r>
          </a:p>
          <a:p>
            <a:endParaRPr lang="bs-Latn-BA" dirty="0"/>
          </a:p>
          <a:p>
            <a:endParaRPr lang="bs-Latn-BA" dirty="0"/>
          </a:p>
          <a:p>
            <a:pPr lvl="0"/>
            <a:r>
              <a:rPr lang="bs-Latn-BA" dirty="0"/>
              <a:t>     b) Savremeni – javlja se u papirnom standardu i predstavlja obavezu zamijene za drugu nacionalnu valutu po utvrđenom deviznom kursu.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3. Transferabilnost valute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785926"/>
            <a:ext cx="7772400" cy="4572000"/>
          </a:xfrm>
        </p:spPr>
        <p:txBody>
          <a:bodyPr>
            <a:normAutofit/>
          </a:bodyPr>
          <a:lstStyle/>
          <a:p>
            <a:pPr algn="ctr"/>
            <a:r>
              <a:rPr lang="bs-Latn-BA" sz="2800" dirty="0"/>
              <a:t>označava mogućnost iznošenja te valute u inostranstvo i poslovanje sa njom u stranim zemljama i u dovoljnim količinama. Obim valute, podrazumjeva da valute ima dovoljno da opslužuje potrebe međunarodne trgovine i plaćanja.</a:t>
            </a:r>
          </a:p>
          <a:p>
            <a:pPr algn="ctr"/>
            <a:endParaRPr lang="bs-Latn-BA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7772400" cy="5091130"/>
          </a:xfrm>
        </p:spPr>
        <p:txBody>
          <a:bodyPr/>
          <a:lstStyle/>
          <a:p>
            <a:r>
              <a:rPr lang="bs-Latn-BA" dirty="0"/>
              <a:t>Prema Internacionalnoj finansijskoj korporaciji , postoji 5 vrste transferabilnosti, odnosno ograničenja njene valutne likvidnosti :</a:t>
            </a:r>
            <a:br>
              <a:rPr lang="bs-Latn-BA" dirty="0"/>
            </a:br>
            <a:br>
              <a:rPr lang="bs-Latn-BA" dirty="0"/>
            </a:br>
            <a:r>
              <a:rPr lang="bs-Latn-BA" dirty="0"/>
              <a:t>	</a:t>
            </a:r>
          </a:p>
          <a:p>
            <a:pPr lvl="0"/>
            <a:r>
              <a:rPr lang="bs-Latn-BA" b="1" dirty="0"/>
              <a:t>Neograničena transferabilnost</a:t>
            </a:r>
          </a:p>
          <a:p>
            <a:pPr lvl="0"/>
            <a:r>
              <a:rPr lang="bs-Latn-BA" b="1" dirty="0"/>
              <a:t>Transferabilnost koja zahtijeva administrativna odobrenja</a:t>
            </a:r>
          </a:p>
          <a:p>
            <a:pPr lvl="0"/>
            <a:r>
              <a:rPr lang="bs-Latn-BA" b="1" dirty="0"/>
              <a:t>Umjereno ograničena</a:t>
            </a:r>
          </a:p>
          <a:p>
            <a:pPr lvl="0"/>
            <a:r>
              <a:rPr lang="bs-Latn-BA" b="1" dirty="0"/>
              <a:t>Ograničena transferabilnost</a:t>
            </a:r>
          </a:p>
          <a:p>
            <a:pPr lvl="0"/>
            <a:r>
              <a:rPr lang="bs-Latn-BA" b="1" dirty="0"/>
              <a:t>Ekstremno ograničena transferabilnost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4. Valutni rizik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- vrsta finansijskog rizika koji proizlazi iz potencijalne promjene deviznog kursa jedne valute u odnosu na drugu. Investitori i preduzeća se susreću sa valutnim rizikom ako raspolažu sredstvima ili poslovima preko državnih granica ili ako imaju zajmove i ulaganja izražena u stranoj valuti. </a:t>
            </a:r>
          </a:p>
          <a:p>
            <a:endParaRPr lang="bs-Latn-BA" dirty="0"/>
          </a:p>
          <a:p>
            <a:r>
              <a:rPr lang="bs-Latn-BA" sz="2800" dirty="0"/>
              <a:t>Valutni rizik nastaje kad se uspostavi novi intervalutni kurs neke valute u odnosu na druge valute, a javlja se u dva oblika, a to su:</a:t>
            </a:r>
            <a:endParaRPr lang="bs-Latn-BA" sz="2400" dirty="0"/>
          </a:p>
          <a:p>
            <a:pPr lvl="3"/>
            <a:r>
              <a:rPr lang="bs-Latn-BA" b="1" dirty="0"/>
              <a:t>Devalvacija</a:t>
            </a:r>
            <a:endParaRPr lang="bs-Latn-BA" sz="1800" b="1" dirty="0"/>
          </a:p>
          <a:p>
            <a:pPr lvl="3"/>
            <a:r>
              <a:rPr lang="bs-Latn-BA" b="1" dirty="0"/>
              <a:t>Revalvacija</a:t>
            </a:r>
            <a:endParaRPr lang="bs-Latn-BA" sz="1800" b="1" dirty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Devalvacija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58204" cy="4733940"/>
          </a:xfrm>
        </p:spPr>
        <p:txBody>
          <a:bodyPr>
            <a:noAutofit/>
          </a:bodyPr>
          <a:lstStyle/>
          <a:p>
            <a:r>
              <a:rPr lang="bs-Latn-BA" sz="2800" dirty="0"/>
              <a:t>Devalvacija predstavlja iznenadan pad vrijednosti jedne valute u odnosu na druge valute. Do devalvacije dolazi kad troškovi neke zemlje rastu brže od troškova njezinih konkurenata i kad njezin izvoz više nije cjenovno konkurentan. To je službena promjena pariteta nacionalne valute utvrđivanjem njene najniže vrijednosti u odnosu na stabilnu valutu ili u odnosu na neko drugo mjerilo.</a:t>
            </a:r>
          </a:p>
          <a:p>
            <a:endParaRPr lang="bs-Latn-BA" sz="2800" dirty="0"/>
          </a:p>
          <a:p>
            <a:r>
              <a:rPr lang="bs-Latn-BA" sz="2800" dirty="0"/>
              <a:t>Proces koji slijedi prije devalvacije je deprecijacija a nastaje u momentu smanjenja intervalutne vrijednosti novca nakon koje monetarna vlast (centralna banka ili ministarstvo finansija) utvrđuju niže vrijednosti domaće valute.</a:t>
            </a:r>
          </a:p>
          <a:p>
            <a:endParaRPr lang="bs-Latn-BA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Revalvacija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329642" cy="5286412"/>
          </a:xfrm>
        </p:spPr>
        <p:txBody>
          <a:bodyPr>
            <a:normAutofit/>
          </a:bodyPr>
          <a:lstStyle/>
          <a:p>
            <a:r>
              <a:rPr lang="bs-Latn-BA" dirty="0"/>
              <a:t>monetarno-politička mjera koja ima zadaću povećanja vrijednosti domaće valute u odnosu na njezin standard. Ako u prometu kolaju zlatnici vrši se na taj način da se smanji kovnička stopa ili da se smanji cijena zlatu, a u današnjem sistemu vrši se lako da se smanji tečaj strane valute u kojoj se izražava.</a:t>
            </a:r>
          </a:p>
          <a:p>
            <a:r>
              <a:rPr lang="bs-Latn-BA" dirty="0"/>
              <a:t>Revalvacija je zakonsko smanjenje cijene zlata.</a:t>
            </a:r>
          </a:p>
          <a:p>
            <a:r>
              <a:rPr lang="bs-Latn-BA" dirty="0"/>
              <a:t>Revalvacija je ekonomski proces koji pogađa valutu koja ima fiksan devizni kurs; apresijacija je ekonomski proces jednak revalvaciji ali za razliku od revalvacije pogađa valutu sa fluktuirajučim deviznim kursom.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Zaključak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329642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Plasiranje valute, njena čvrstoća, konvertibilnost i transferabilnost uveliko su povezane sa otvorenošču zemlje ka drugim zemljama što se uspostavlja bilateralnim i multilateralnim ugovorima, ali kao prva stepenica, za valutnu politiku ipak je snažna domaća privreda, stabilnost platnog bilansa.</a:t>
            </a:r>
          </a:p>
          <a:p>
            <a:r>
              <a:rPr lang="bs-Latn-BA" dirty="0"/>
              <a:t>Pored ekonomskih faktora, strujanja na političkoj sceni i inostrana politika domaće države imaju utjecaj na monetarnu stabilnost. </a:t>
            </a:r>
          </a:p>
          <a:p>
            <a:r>
              <a:rPr lang="bs-Latn-BA" dirty="0"/>
              <a:t>Stvaranje jedne jedinstvene svjetske valute predstavljao bi utopijski ideju koja je trenutno jako teško ostvariva.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bs-Latn-BA" dirty="0"/>
            </a:b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357166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SADRŽAJ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Kontrolna pitanja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/>
              <a:t>1. Šta je valutna konvertibilnost i koje vrste konvertibilnosti postoje?</a:t>
            </a:r>
            <a:br>
              <a:rPr lang="bs-Latn-BA" dirty="0"/>
            </a:br>
            <a:r>
              <a:rPr lang="bs-Latn-BA" dirty="0"/>
              <a:t>3. Objasnite transferabilnost valute?</a:t>
            </a:r>
            <a:br>
              <a:rPr lang="bs-Latn-BA" dirty="0"/>
            </a:br>
            <a:r>
              <a:rPr lang="bs-Latn-BA" dirty="0"/>
              <a:t>4. Šta je valutni rizik i u kojim oblicima se javlja?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857364"/>
            <a:ext cx="7772400" cy="4572000"/>
          </a:xfrm>
        </p:spPr>
        <p:txBody>
          <a:bodyPr/>
          <a:lstStyle/>
          <a:p>
            <a:r>
              <a:rPr lang="bs-Latn-BA" dirty="0"/>
              <a:t>Radila:</a:t>
            </a:r>
            <a:br>
              <a:rPr lang="bs-Latn-BA" dirty="0"/>
            </a:br>
            <a:br>
              <a:rPr lang="bs-Latn-BA" dirty="0"/>
            </a:br>
            <a:r>
              <a:rPr lang="bs-Latn-BA" dirty="0"/>
              <a:t>Anisa Omerbegović</a:t>
            </a:r>
            <a:br>
              <a:rPr lang="bs-Latn-BA" dirty="0"/>
            </a:br>
            <a:r>
              <a:rPr lang="bs-Latn-BA" dirty="0"/>
              <a:t>64 263, Redovan student </a:t>
            </a:r>
            <a:br>
              <a:rPr lang="bs-Latn-BA" dirty="0"/>
            </a:br>
            <a:br>
              <a:rPr lang="bs-Latn-BA" dirty="0"/>
            </a:br>
            <a:br>
              <a:rPr lang="bs-Latn-BA" dirty="0"/>
            </a:br>
            <a:br>
              <a:rPr lang="bs-Latn-BA" dirty="0"/>
            </a:br>
            <a:br>
              <a:rPr lang="bs-Latn-BA" dirty="0"/>
            </a:br>
            <a:br>
              <a:rPr lang="bs-Latn-BA" dirty="0"/>
            </a:br>
            <a:br>
              <a:rPr lang="bs-Latn-BA" dirty="0"/>
            </a:br>
            <a:r>
              <a:rPr lang="bs-Latn-BA" dirty="0"/>
              <a:t>Sarajevo, 2020.             Mentor:prof.dr. Edina Sudžuka </a:t>
            </a:r>
          </a:p>
        </p:txBody>
      </p:sp>
      <p:pic>
        <p:nvPicPr>
          <p:cNvPr id="4" name="image1.png"/>
          <p:cNvPicPr/>
          <p:nvPr/>
        </p:nvPicPr>
        <p:blipFill>
          <a:blip r:embed="rId2"/>
          <a:srcRect t="16589" b="-3406"/>
          <a:stretch>
            <a:fillRect/>
          </a:stretch>
        </p:blipFill>
        <p:spPr>
          <a:xfrm>
            <a:off x="1000100" y="0"/>
            <a:ext cx="7143800" cy="18573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UVOD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515252" cy="1981200"/>
          </a:xfrm>
        </p:spPr>
        <p:txBody>
          <a:bodyPr/>
          <a:lstStyle/>
          <a:p>
            <a:r>
              <a:rPr lang="bs-Latn-BA" dirty="0"/>
              <a:t>Ljudska priroda teži ka razmjeni dobara. </a:t>
            </a:r>
          </a:p>
          <a:p>
            <a:endParaRPr lang="bs-Latn-BA" dirty="0"/>
          </a:p>
          <a:p>
            <a:r>
              <a:rPr lang="bs-Latn-BA" dirty="0"/>
              <a:t>Moneta kojom jedna država, jedno društvo, vrši plaćanje  naziva se valuta.</a:t>
            </a:r>
          </a:p>
          <a:p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3500438"/>
            <a:ext cx="7286676" cy="23083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s-Latn-BA" sz="2400" dirty="0"/>
              <a:t>Zbog nepostojanja jedne jedinstvene valute i nepostojanje jednog monetarnog sistema, sa izdavanjem papirnog novca, kao službenog sredstva plaćanja , nije se pojednostavio promet , već se produbilo pitanje valutnog prometa - pitanje konveribilnosti i transferabilnosti valuta.</a:t>
            </a:r>
          </a:p>
          <a:p>
            <a:endParaRPr lang="bs-Latn-B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s-Latn-BA" dirty="0"/>
              <a:t>1. </a:t>
            </a:r>
            <a:r>
              <a:rPr lang="bs-Latn-BA" b="1" dirty="0"/>
              <a:t>Valute</a:t>
            </a:r>
            <a:br>
              <a:rPr lang="bs-Latn-BA" dirty="0"/>
            </a:b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5929330"/>
            <a:ext cx="421484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s-Latn-BA" sz="2000" dirty="0"/>
              <a:t>skup zakonskih propisa koji određuju ukupni novčani sistem neke države.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1000108"/>
            <a:ext cx="285752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s-Latn-BA" sz="2000" dirty="0"/>
              <a:t>službena novčana jedinica u državi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Nacionalna valuta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podrazumijeva novčanu jedinicu jedne zemlje, izdatu od strane centralne banke a  koja predstavlja neograničeno sredstvo plaćanja na njenoj teritoriji ( legal tender ). </a:t>
            </a:r>
          </a:p>
          <a:p>
            <a:r>
              <a:rPr lang="bs-Latn-BA" dirty="0"/>
              <a:t>Nacionalna valuta proistiće iz samog zakona , prilagođavajući valutu monetarnoj politici države.</a:t>
            </a:r>
          </a:p>
          <a:p>
            <a:endParaRPr lang="bs-Latn-BA" dirty="0"/>
          </a:p>
          <a:p>
            <a:r>
              <a:rPr lang="bs-Latn-BA" dirty="0"/>
              <a:t>Nacionalna valuta postaje zakonsko sredstvo plaćanja. Sve transakcije koje se vrše na državnoj teritoriji , vršit će se u domaćoj/nacionalnoj valuti - država prihvata izvršenje poreskih obaveza samo u zakonskim sredstvima plaćanja,knjige koje podliježu javnoj kontroli , sudovi imaju pravo da priznaju ili odbiju izvršenje obaveza u drugim novčanim jedinicama.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Čvrsta valuta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naziv je za valutu koja ima relativno stabilnu vrijednost i koja je lako zamjenjiva za druge valute ili robu.</a:t>
            </a:r>
          </a:p>
          <a:p>
            <a:r>
              <a:rPr lang="bs-Latn-BA" dirty="0"/>
              <a:t>Čvrste valute imaju zemlje koje vode stabilnu monetarnu politiku i koje u pravilu ostvaruju suficit u bilanci plaćanja. Ovaj suficit ukazuje na potencijalno povećanje relativne vrijednosti valute, pa je čini pogodnom za finansijsku imovinu.</a:t>
            </a:r>
          </a:p>
          <a:p>
            <a:r>
              <a:rPr lang="bs-Latn-BA" dirty="0"/>
              <a:t>Trenutno ne postoji čvrsta novčana valuta, dok zlato, kao lako zamjenjivo sredstvo prestavlja čvrstu valutu.</a:t>
            </a:r>
          </a:p>
          <a:p>
            <a:r>
              <a:rPr lang="bs-Latn-BA" dirty="0"/>
              <a:t>Uz pojam zlata kao valute nadovezuje se zlatni standard valute  i fiat standard valute.</a:t>
            </a:r>
          </a:p>
          <a:p>
            <a:pPr>
              <a:buNone/>
            </a:pPr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bs-Latn-BA" b="1" dirty="0"/>
            </a:br>
            <a:br>
              <a:rPr lang="bs-Latn-BA" b="1" dirty="0"/>
            </a:br>
            <a:r>
              <a:rPr lang="bs-Latn-BA" b="1" dirty="0"/>
              <a:t>1.1. Zlatni standard valute i fiat standard valute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85720" y="1357298"/>
          <a:ext cx="840108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2. Konvertibilnost valuta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/>
          <a:lstStyle/>
          <a:p>
            <a:r>
              <a:rPr lang="bs-Latn-BA" dirty="0"/>
              <a:t>sposobnost jedne valute da se relativno lako zamijeni za drugu valutu ili za zlato.</a:t>
            </a:r>
          </a:p>
          <a:p>
            <a:endParaRPr lang="bs-Latn-BA" dirty="0"/>
          </a:p>
          <a:p>
            <a:endParaRPr lang="bs-Latn-BA" dirty="0"/>
          </a:p>
          <a:p>
            <a:pPr algn="ctr"/>
            <a:r>
              <a:rPr lang="bs-Latn-BA" sz="2800" b="1" dirty="0"/>
              <a:t>Uslovi za konvertibilnost valuta:</a:t>
            </a:r>
          </a:p>
          <a:p>
            <a:r>
              <a:rPr lang="bs-Latn-BA" dirty="0"/>
              <a:t>1. stabilna privreda</a:t>
            </a:r>
          </a:p>
          <a:p>
            <a:r>
              <a:rPr lang="bs-Latn-BA" dirty="0"/>
              <a:t>2. Platni bilans ne smije da pokazuje veći i dugotrajniji deficit</a:t>
            </a:r>
          </a:p>
          <a:p>
            <a:r>
              <a:rPr lang="bs-Latn-BA" dirty="0"/>
              <a:t>3. politička stabilnost u zemlji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329642" cy="5162568"/>
          </a:xfrm>
        </p:spPr>
        <p:txBody>
          <a:bodyPr>
            <a:normAutofit/>
          </a:bodyPr>
          <a:lstStyle/>
          <a:p>
            <a:r>
              <a:rPr lang="bs-Latn-BA" sz="2800" dirty="0"/>
              <a:t>U početku se pod konvertibilnošću podrazumjevala slobodna zamijena papirnog novca za zlato ( zlatna konvertibilnost).</a:t>
            </a:r>
          </a:p>
          <a:p>
            <a:endParaRPr lang="bs-Latn-BA" sz="2800" dirty="0"/>
          </a:p>
          <a:p>
            <a:endParaRPr lang="bs-Latn-BA" sz="2800" dirty="0"/>
          </a:p>
          <a:p>
            <a:r>
              <a:rPr lang="bs-Latn-BA" sz="2800" dirty="0"/>
              <a:t>Danas se sam pojam konvertibilnosti odnosi na sposobnost jedne valute da bude zamjenjena za drugu valutu (devizna konvertibilnost).</a:t>
            </a:r>
          </a:p>
          <a:p>
            <a:endParaRPr lang="bs-Latn-BA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</TotalTime>
  <Words>1222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Franklin Gothic Book</vt:lpstr>
      <vt:lpstr>Perpetua</vt:lpstr>
      <vt:lpstr>Wingdings 2</vt:lpstr>
      <vt:lpstr>Equity</vt:lpstr>
      <vt:lpstr>Monetarno i bankarsko pravo</vt:lpstr>
      <vt:lpstr> </vt:lpstr>
      <vt:lpstr>UVOD </vt:lpstr>
      <vt:lpstr>1. Valute </vt:lpstr>
      <vt:lpstr>Nacionalna valuta</vt:lpstr>
      <vt:lpstr>Čvrsta valuta</vt:lpstr>
      <vt:lpstr>  1.1. Zlatni standard valute i fiat standard valute</vt:lpstr>
      <vt:lpstr>2. Konvertibilnost valuta</vt:lpstr>
      <vt:lpstr>PowerPoint Presentation</vt:lpstr>
      <vt:lpstr>PowerPoint Presentation</vt:lpstr>
      <vt:lpstr>PowerPoint Presentation</vt:lpstr>
      <vt:lpstr>PowerPoint Presentation</vt:lpstr>
      <vt:lpstr> Dva koncepta konvertibilnosti</vt:lpstr>
      <vt:lpstr>3. Transferabilnost valute</vt:lpstr>
      <vt:lpstr>PowerPoint Presentation</vt:lpstr>
      <vt:lpstr>4. Valutni rizik</vt:lpstr>
      <vt:lpstr>Devalvacija</vt:lpstr>
      <vt:lpstr>Revalvacija</vt:lpstr>
      <vt:lpstr>Zaključak</vt:lpstr>
      <vt:lpstr>Kontrolna pitanja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Monetarno i bankarsko pravo</dc:title>
  <dc:creator>samsung</dc:creator>
  <cp:lastModifiedBy>Edina Sudžuka</cp:lastModifiedBy>
  <cp:revision>12</cp:revision>
  <dcterms:created xsi:type="dcterms:W3CDTF">2020-04-14T10:37:49Z</dcterms:created>
  <dcterms:modified xsi:type="dcterms:W3CDTF">2020-05-13T00:34:31Z</dcterms:modified>
</cp:coreProperties>
</file>