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712A-6248-4416-AE6B-0DDEED93917E}" type="datetimeFigureOut">
              <a:rPr lang="bs-Latn-BA" smtClean="0"/>
              <a:t>13. 5. 2020.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224-12A3-4013-A517-5C927602B17D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712A-6248-4416-AE6B-0DDEED93917E}" type="datetimeFigureOut">
              <a:rPr lang="bs-Latn-BA" smtClean="0"/>
              <a:t>13. 5. 2020.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224-12A3-4013-A517-5C927602B17D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712A-6248-4416-AE6B-0DDEED93917E}" type="datetimeFigureOut">
              <a:rPr lang="bs-Latn-BA" smtClean="0"/>
              <a:t>13. 5. 2020.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224-12A3-4013-A517-5C927602B17D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712A-6248-4416-AE6B-0DDEED93917E}" type="datetimeFigureOut">
              <a:rPr lang="bs-Latn-BA" smtClean="0"/>
              <a:t>13. 5. 2020.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224-12A3-4013-A517-5C927602B17D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712A-6248-4416-AE6B-0DDEED93917E}" type="datetimeFigureOut">
              <a:rPr lang="bs-Latn-BA" smtClean="0"/>
              <a:t>13. 5. 2020.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224-12A3-4013-A517-5C927602B17D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712A-6248-4416-AE6B-0DDEED93917E}" type="datetimeFigureOut">
              <a:rPr lang="bs-Latn-BA" smtClean="0"/>
              <a:t>13. 5. 2020.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224-12A3-4013-A517-5C927602B17D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712A-6248-4416-AE6B-0DDEED93917E}" type="datetimeFigureOut">
              <a:rPr lang="bs-Latn-BA" smtClean="0"/>
              <a:t>13. 5. 2020.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224-12A3-4013-A517-5C927602B17D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712A-6248-4416-AE6B-0DDEED93917E}" type="datetimeFigureOut">
              <a:rPr lang="bs-Latn-BA" smtClean="0"/>
              <a:t>13. 5. 2020.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224-12A3-4013-A517-5C927602B17D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712A-6248-4416-AE6B-0DDEED93917E}" type="datetimeFigureOut">
              <a:rPr lang="bs-Latn-BA" smtClean="0"/>
              <a:t>13. 5. 2020.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224-12A3-4013-A517-5C927602B17D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712A-6248-4416-AE6B-0DDEED93917E}" type="datetimeFigureOut">
              <a:rPr lang="bs-Latn-BA" smtClean="0"/>
              <a:t>13. 5. 2020.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224-12A3-4013-A517-5C927602B17D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712A-6248-4416-AE6B-0DDEED93917E}" type="datetimeFigureOut">
              <a:rPr lang="bs-Latn-BA" smtClean="0"/>
              <a:t>13. 5. 2020.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224-12A3-4013-A517-5C927602B17D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2A6712A-6248-4416-AE6B-0DDEED93917E}" type="datetimeFigureOut">
              <a:rPr lang="bs-Latn-BA" smtClean="0"/>
              <a:t>13. 5. 2020.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53AF224-12A3-4013-A517-5C927602B17D}" type="slidenum">
              <a:rPr lang="bs-Latn-BA" smtClean="0"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3132290"/>
            <a:ext cx="6984776" cy="2456949"/>
          </a:xfrm>
        </p:spPr>
        <p:txBody>
          <a:bodyPr>
            <a:normAutofit fontScale="90000"/>
          </a:bodyPr>
          <a:lstStyle/>
          <a:p>
            <a:r>
              <a:rPr lang="bs-Latn-BA" dirty="0"/>
              <a:t>CENTRALNO BANKARSTVO SA OSVRTOM NA BIH</a:t>
            </a:r>
            <a:br>
              <a:rPr lang="bs-Latn-BA" dirty="0"/>
            </a:b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243205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ULOGA CENTRALNE BANKE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552" y="476672"/>
            <a:ext cx="7776864" cy="3729568"/>
          </a:xfrm>
        </p:spPr>
        <p:txBody>
          <a:bodyPr>
            <a:normAutofit/>
          </a:bodyPr>
          <a:lstStyle/>
          <a:p>
            <a:r>
              <a:rPr lang="bs-Latn-BA" dirty="0"/>
              <a:t>Trebalo bi imati u vidu da je koncept centralne banke, njene funkcije, monetarna politika i mjere monetarnog regulisanja podređen:</a:t>
            </a:r>
          </a:p>
          <a:p>
            <a:pPr lvl="0"/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užoj</a:t>
            </a:r>
            <a:r>
              <a:rPr lang="en-US" dirty="0"/>
              <a:t> </a:t>
            </a:r>
            <a:r>
              <a:rPr lang="en-US" dirty="0" err="1"/>
              <a:t>definiciji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ciljnoj</a:t>
            </a:r>
            <a:r>
              <a:rPr lang="en-US" dirty="0"/>
              <a:t> </a:t>
            </a:r>
            <a:r>
              <a:rPr lang="en-US" dirty="0" err="1"/>
              <a:t>funkciji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- </a:t>
            </a:r>
            <a:r>
              <a:rPr lang="en-US" dirty="0" err="1"/>
              <a:t>stabilnost</a:t>
            </a:r>
            <a:r>
              <a:rPr lang="en-US" dirty="0"/>
              <a:t> </a:t>
            </a:r>
            <a:r>
              <a:rPr lang="en-US" dirty="0" err="1"/>
              <a:t>valute</a:t>
            </a:r>
            <a:r>
              <a:rPr lang="en-US" dirty="0"/>
              <a:t>.</a:t>
            </a:r>
            <a:endParaRPr lang="bs-Latn-BA" dirty="0"/>
          </a:p>
          <a:p>
            <a:pPr lvl="0"/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široj</a:t>
            </a:r>
            <a:r>
              <a:rPr lang="en-US" dirty="0"/>
              <a:t> </a:t>
            </a:r>
            <a:r>
              <a:rPr lang="en-US" dirty="0" err="1"/>
              <a:t>definiciji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stabilnost</a:t>
            </a:r>
            <a:r>
              <a:rPr lang="en-US" dirty="0"/>
              <a:t> </a:t>
            </a:r>
            <a:r>
              <a:rPr lang="en-US" dirty="0" err="1"/>
              <a:t>valute</a:t>
            </a:r>
            <a:r>
              <a:rPr lang="en-US" dirty="0"/>
              <a:t>, </a:t>
            </a:r>
            <a:r>
              <a:rPr lang="en-US" dirty="0" err="1"/>
              <a:t>likvidnost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 u </a:t>
            </a:r>
            <a:r>
              <a:rPr lang="en-US" dirty="0" err="1"/>
              <a:t>unutrašnjem</a:t>
            </a:r>
            <a:r>
              <a:rPr lang="en-US" dirty="0"/>
              <a:t> </a:t>
            </a:r>
            <a:r>
              <a:rPr lang="en-US" dirty="0" err="1"/>
              <a:t>platnom</a:t>
            </a:r>
            <a:r>
              <a:rPr lang="en-US" dirty="0"/>
              <a:t> </a:t>
            </a:r>
            <a:r>
              <a:rPr lang="en-US" dirty="0" err="1"/>
              <a:t>prometu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plaćanjima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inostranstvu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monetarnoj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deviznoj</a:t>
            </a:r>
            <a:r>
              <a:rPr lang="en-US" dirty="0"/>
              <a:t> </a:t>
            </a:r>
            <a:r>
              <a:rPr lang="en-US" dirty="0" err="1"/>
              <a:t>kontroli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.</a:t>
            </a:r>
            <a:endParaRPr lang="bs-Latn-BA" dirty="0"/>
          </a:p>
          <a:p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363127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/>
              <a:t>Osnovne funkcije centralne banke su: </a:t>
            </a:r>
            <a:endParaRPr lang="bs-Latn-B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papirnog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kovanog</a:t>
            </a:r>
            <a:r>
              <a:rPr lang="en-US" dirty="0"/>
              <a:t> </a:t>
            </a:r>
            <a:r>
              <a:rPr lang="en-US" dirty="0" err="1"/>
              <a:t>novca</a:t>
            </a:r>
            <a:endParaRPr lang="bs-Latn-BA" dirty="0"/>
          </a:p>
          <a:p>
            <a:pPr lvl="1"/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državnog</a:t>
            </a:r>
            <a:r>
              <a:rPr lang="en-US" dirty="0"/>
              <a:t> </a:t>
            </a:r>
            <a:r>
              <a:rPr lang="en-US" dirty="0" err="1"/>
              <a:t>bankara</a:t>
            </a:r>
            <a:r>
              <a:rPr lang="en-US" dirty="0"/>
              <a:t> </a:t>
            </a:r>
            <a:endParaRPr lang="bs-Latn-BA" dirty="0"/>
          </a:p>
          <a:p>
            <a:pPr lvl="1"/>
            <a:r>
              <a:rPr lang="en-US" dirty="0" err="1"/>
              <a:t>Regulisanje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nadgledanje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endParaRPr lang="bs-Latn-BA" dirty="0"/>
          </a:p>
          <a:p>
            <a:pPr lvl="1"/>
            <a:r>
              <a:rPr lang="en-US" dirty="0" err="1"/>
              <a:t>Kreiranje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sporvođenje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politike</a:t>
            </a:r>
            <a:endParaRPr lang="bs-Latn-BA" dirty="0"/>
          </a:p>
          <a:p>
            <a:pPr lvl="1"/>
            <a:r>
              <a:rPr lang="en-US" dirty="0" err="1"/>
              <a:t>Regulisanje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/>
              <a:t>sistema</a:t>
            </a:r>
            <a:endParaRPr lang="bs-Latn-BA" dirty="0"/>
          </a:p>
          <a:p>
            <a:pPr lvl="1"/>
            <a:r>
              <a:rPr lang="en-US" dirty="0" err="1"/>
              <a:t>Spoljno-ekonomska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deviznim</a:t>
            </a:r>
            <a:r>
              <a:rPr lang="en-US" dirty="0"/>
              <a:t> </a:t>
            </a:r>
            <a:r>
              <a:rPr lang="en-US" dirty="0" err="1"/>
              <a:t>rezervama</a:t>
            </a:r>
            <a:r>
              <a:rPr lang="en-US" dirty="0"/>
              <a:t> </a:t>
            </a:r>
            <a:r>
              <a:rPr lang="en-US" dirty="0" err="1"/>
              <a:t>zemlje</a:t>
            </a:r>
            <a:endParaRPr lang="bs-Latn-BA" dirty="0"/>
          </a:p>
          <a:p>
            <a:pPr lvl="1"/>
            <a:r>
              <a:rPr lang="en-US" dirty="0" err="1"/>
              <a:t>Organizovanje</a:t>
            </a:r>
            <a:r>
              <a:rPr lang="en-US" dirty="0"/>
              <a:t> I </a:t>
            </a:r>
            <a:r>
              <a:rPr lang="en-US" dirty="0" err="1"/>
              <a:t>kontrola</a:t>
            </a:r>
            <a:r>
              <a:rPr lang="en-US" dirty="0"/>
              <a:t> </a:t>
            </a:r>
            <a:r>
              <a:rPr lang="en-US" dirty="0" err="1"/>
              <a:t>platnog</a:t>
            </a:r>
            <a:r>
              <a:rPr lang="en-US" dirty="0"/>
              <a:t> </a:t>
            </a:r>
            <a:r>
              <a:rPr lang="en-US" dirty="0" err="1"/>
              <a:t>prometa</a:t>
            </a:r>
            <a:r>
              <a:rPr lang="en-US" dirty="0"/>
              <a:t> u </a:t>
            </a:r>
            <a:r>
              <a:rPr lang="en-US" dirty="0" err="1"/>
              <a:t>zemlji</a:t>
            </a:r>
            <a:endParaRPr lang="bs-Latn-BA" dirty="0"/>
          </a:p>
          <a:p>
            <a:pPr lvl="1"/>
            <a:r>
              <a:rPr lang="en-US" dirty="0" err="1"/>
              <a:t>Razvo</a:t>
            </a:r>
            <a:r>
              <a:rPr lang="bs-Latn-BA" dirty="0"/>
              <a:t>j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879185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0"/>
            <a:ext cx="8964488" cy="6453336"/>
          </a:xfrm>
        </p:spPr>
        <p:txBody>
          <a:bodyPr>
            <a:normAutofit fontScale="92500"/>
          </a:bodyPr>
          <a:lstStyle/>
          <a:p>
            <a:r>
              <a:rPr lang="bs-Latn-BA" dirty="0"/>
              <a:t>Zakon Centralne banke BIH naglašavaja nezavisnost pri obavljanju svojih funkcija, </a:t>
            </a:r>
          </a:p>
          <a:p>
            <a:pPr lvl="1"/>
            <a:r>
              <a:rPr lang="bs-Latn-BA" dirty="0"/>
              <a:t>ali ne naglašavanju sve načine na koje su zaštićene od uticaja trećih lica</a:t>
            </a:r>
          </a:p>
          <a:p>
            <a:endParaRPr lang="bs-Latn-BA" dirty="0"/>
          </a:p>
          <a:p>
            <a:r>
              <a:rPr lang="bs-Latn-BA" u="sng" dirty="0"/>
              <a:t>Centralna banka Bosne i Hercegovine</a:t>
            </a:r>
            <a:endParaRPr lang="bs-Latn-BA" dirty="0"/>
          </a:p>
          <a:p>
            <a:pPr lvl="0"/>
            <a:r>
              <a:rPr lang="en-US" dirty="0"/>
              <a:t>’’....je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/>
              <a:t>nezavisna</a:t>
            </a:r>
            <a:r>
              <a:rPr lang="en-US" dirty="0"/>
              <a:t> od </a:t>
            </a:r>
            <a:r>
              <a:rPr lang="en-US" dirty="0" err="1"/>
              <a:t>Federacije</a:t>
            </a:r>
            <a:r>
              <a:rPr lang="en-US" dirty="0"/>
              <a:t> BIH, </a:t>
            </a:r>
            <a:r>
              <a:rPr lang="en-US" dirty="0" err="1"/>
              <a:t>Republike</a:t>
            </a:r>
            <a:r>
              <a:rPr lang="en-US" dirty="0"/>
              <a:t> </a:t>
            </a:r>
            <a:r>
              <a:rPr lang="en-US" dirty="0" err="1"/>
              <a:t>Srpske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agencije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organa, a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objektivnog</a:t>
            </a:r>
            <a:r>
              <a:rPr lang="en-US" dirty="0"/>
              <a:t> </a:t>
            </a:r>
            <a:r>
              <a:rPr lang="en-US" dirty="0" err="1"/>
              <a:t>sprovođenja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zadataka</a:t>
            </a:r>
            <a:r>
              <a:rPr lang="en-US" dirty="0"/>
              <a:t>. </a:t>
            </a:r>
            <a:endParaRPr lang="bs-Latn-BA" dirty="0"/>
          </a:p>
          <a:p>
            <a:pPr lvl="0"/>
            <a:r>
              <a:rPr lang="en-US" dirty="0" err="1"/>
              <a:t>niko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bespravno</a:t>
            </a:r>
            <a:r>
              <a:rPr lang="en-US" dirty="0"/>
              <a:t> </a:t>
            </a:r>
            <a:r>
              <a:rPr lang="en-US" dirty="0" err="1"/>
              <a:t>tražiti</a:t>
            </a:r>
            <a:r>
              <a:rPr lang="en-US" dirty="0"/>
              <a:t> da se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kojeg</a:t>
            </a:r>
            <a:r>
              <a:rPr lang="en-US" dirty="0"/>
              <a:t> </a:t>
            </a:r>
            <a:r>
              <a:rPr lang="en-US" dirty="0" err="1"/>
              <a:t>člana</a:t>
            </a:r>
            <a:r>
              <a:rPr lang="en-US" dirty="0"/>
              <a:t> </a:t>
            </a:r>
            <a:r>
              <a:rPr lang="en-US" dirty="0" err="1"/>
              <a:t>tijela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u </a:t>
            </a:r>
            <a:r>
              <a:rPr lang="en-US" dirty="0" err="1"/>
              <a:t>izvršavanju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Centralnoj</a:t>
            </a:r>
            <a:r>
              <a:rPr lang="en-US" dirty="0"/>
              <a:t> </a:t>
            </a:r>
            <a:r>
              <a:rPr lang="en-US" dirty="0" err="1"/>
              <a:t>banci</a:t>
            </a:r>
            <a:r>
              <a:rPr lang="en-US" dirty="0"/>
              <a:t> </a:t>
            </a:r>
            <a:r>
              <a:rPr lang="en-US" dirty="0" err="1"/>
              <a:t>niti</a:t>
            </a:r>
            <a:r>
              <a:rPr lang="en-US" dirty="0"/>
              <a:t> se </a:t>
            </a:r>
            <a:r>
              <a:rPr lang="en-US" dirty="0" err="1"/>
              <a:t>miješa</a:t>
            </a:r>
            <a:r>
              <a:rPr lang="en-US" dirty="0"/>
              <a:t> u </a:t>
            </a:r>
            <a:r>
              <a:rPr lang="en-US" dirty="0" err="1"/>
              <a:t>djelatnost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.’’</a:t>
            </a:r>
            <a:endParaRPr lang="bs-Latn-BA" dirty="0"/>
          </a:p>
          <a:p>
            <a:pPr lvl="0"/>
            <a:r>
              <a:rPr lang="en-US" dirty="0"/>
              <a:t>’’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ministarstvo</a:t>
            </a:r>
            <a:r>
              <a:rPr lang="en-US" dirty="0"/>
              <a:t> </a:t>
            </a:r>
            <a:r>
              <a:rPr lang="en-US" dirty="0" err="1"/>
              <a:t>nadležno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budžet</a:t>
            </a:r>
            <a:r>
              <a:rPr lang="en-US" dirty="0"/>
              <a:t> BIH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međusobno</a:t>
            </a:r>
            <a:r>
              <a:rPr lang="en-US" dirty="0"/>
              <a:t> </a:t>
            </a:r>
            <a:r>
              <a:rPr lang="en-US" dirty="0" err="1"/>
              <a:t>konsultovati</a:t>
            </a:r>
            <a:r>
              <a:rPr lang="en-US" dirty="0"/>
              <a:t>, a </a:t>
            </a:r>
            <a:r>
              <a:rPr lang="en-US" dirty="0" err="1"/>
              <a:t>dužnost</a:t>
            </a:r>
            <a:r>
              <a:rPr lang="en-US" dirty="0"/>
              <a:t> CB je da </a:t>
            </a:r>
            <a:r>
              <a:rPr lang="en-US" dirty="0" err="1"/>
              <a:t>pruža</a:t>
            </a:r>
            <a:r>
              <a:rPr lang="en-US" dirty="0"/>
              <a:t> </a:t>
            </a:r>
            <a:r>
              <a:rPr lang="en-US" dirty="0" err="1"/>
              <a:t>savjet</a:t>
            </a:r>
            <a:r>
              <a:rPr lang="en-US" dirty="0"/>
              <a:t> </a:t>
            </a:r>
            <a:r>
              <a:rPr lang="en-US" dirty="0" err="1"/>
              <a:t>ministarstvu</a:t>
            </a:r>
            <a:r>
              <a:rPr lang="en-US" dirty="0"/>
              <a:t> </a:t>
            </a:r>
            <a:r>
              <a:rPr lang="en-US" dirty="0" err="1"/>
              <a:t>nadležnom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Budžet</a:t>
            </a:r>
            <a:r>
              <a:rPr lang="en-US" dirty="0"/>
              <a:t> BIH o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značajnim</a:t>
            </a:r>
            <a:r>
              <a:rPr lang="en-US" dirty="0"/>
              <a:t> </a:t>
            </a:r>
            <a:r>
              <a:rPr lang="en-US" dirty="0" err="1"/>
              <a:t>pitanjima</a:t>
            </a:r>
            <a:r>
              <a:rPr lang="en-US" dirty="0"/>
              <a:t>... </a:t>
            </a:r>
            <a:endParaRPr lang="bs-Latn-BA" dirty="0"/>
          </a:p>
          <a:p>
            <a:pPr lvl="0"/>
            <a:r>
              <a:rPr lang="en-US" dirty="0"/>
              <a:t>’’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nadležni</a:t>
            </a:r>
            <a:r>
              <a:rPr lang="en-US" dirty="0"/>
              <a:t> organ BIH se </a:t>
            </a:r>
            <a:r>
              <a:rPr lang="en-US" dirty="0" err="1"/>
              <a:t>konsultuje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Centralnom</a:t>
            </a:r>
            <a:r>
              <a:rPr lang="en-US" dirty="0"/>
              <a:t> </a:t>
            </a:r>
            <a:r>
              <a:rPr lang="en-US" dirty="0" err="1"/>
              <a:t>bankom</a:t>
            </a:r>
            <a:r>
              <a:rPr lang="en-US" dirty="0"/>
              <a:t> o </a:t>
            </a:r>
            <a:r>
              <a:rPr lang="en-US" dirty="0" err="1"/>
              <a:t>planu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vanjsko</a:t>
            </a:r>
            <a:r>
              <a:rPr lang="en-US" dirty="0"/>
              <a:t> </a:t>
            </a:r>
            <a:r>
              <a:rPr lang="en-US" dirty="0" err="1"/>
              <a:t>zaduživanje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naredne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...’’ </a:t>
            </a:r>
            <a:endParaRPr lang="bs-Latn-BA" dirty="0"/>
          </a:p>
          <a:p>
            <a:endParaRPr lang="bs-Latn-BA" dirty="0"/>
          </a:p>
          <a:p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688336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764704"/>
            <a:ext cx="7560840" cy="5976664"/>
          </a:xfrm>
        </p:spPr>
        <p:txBody>
          <a:bodyPr>
            <a:normAutofit/>
          </a:bodyPr>
          <a:lstStyle/>
          <a:p>
            <a:r>
              <a:rPr lang="bs-Latn-BA" dirty="0"/>
              <a:t>Centralna banka može da obezbijedi ostvarivanje svojih funkcija uz pomoć instrumenata monetarno-kreditnog regulisanja, u koje spadaju: obavezna rezerva, utvrđivanje minimalne rezerve likvidnosti, kupovina i prodaja hartija od vrednosti, učešće u deviznim transakcijama, ograničenje plasmana, i slično.</a:t>
            </a:r>
          </a:p>
          <a:p>
            <a:r>
              <a:rPr lang="bs-Latn-BA" dirty="0"/>
              <a:t>U savremenom dobu, najčešći je zakonom propisani cilj centralne banke; postizanje i održavanje stabilnosti cijena, no centralne banke često imaju propisane i druge, šire, ciljeve kao što je postizanje pune zaposlenosti, podupiranje privrednog razvoja. </a:t>
            </a:r>
          </a:p>
          <a:p>
            <a:r>
              <a:rPr lang="bs-Latn-BA" dirty="0"/>
              <a:t>Također, u kriznim vremenima, davanjima viška svojih sredstava ima značajan utjecaj. </a:t>
            </a:r>
            <a:r>
              <a:rPr lang="sr-Latn-BA" dirty="0"/>
              <a:t>Zadatak Centralne banke su da se uspostavi i da funkcioniše ekonomski sistem na čitavoj teritoriji Bosne i Hercegovine. </a:t>
            </a:r>
            <a:endParaRPr lang="bs-Latn-BA" dirty="0"/>
          </a:p>
          <a:p>
            <a:endParaRPr lang="bs-Latn-B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46120" y="0"/>
            <a:ext cx="4388783" cy="432048"/>
          </a:xfrm>
        </p:spPr>
        <p:txBody>
          <a:bodyPr/>
          <a:lstStyle/>
          <a:p>
            <a:r>
              <a:rPr lang="bs-Latn-BA" dirty="0"/>
              <a:t>ZAKLJUČAK</a:t>
            </a:r>
          </a:p>
        </p:txBody>
      </p:sp>
    </p:spTree>
    <p:extLst>
      <p:ext uri="{BB962C8B-B14F-4D97-AF65-F5344CB8AC3E}">
        <p14:creationId xmlns:p14="http://schemas.microsoft.com/office/powerpoint/2010/main" val="3517400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HVALA NA PAŽNJI!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bs-Latn-BA" dirty="0"/>
              <a:t>Kada je i kojim propisima osnovana Centralna Banka BiH?</a:t>
            </a:r>
          </a:p>
          <a:p>
            <a:r>
              <a:rPr lang="bs-Latn-BA" dirty="0"/>
              <a:t>Ko upravlja CB BiH?</a:t>
            </a:r>
          </a:p>
          <a:p>
            <a:r>
              <a:rPr lang="bs-Latn-BA" dirty="0"/>
              <a:t>Koji su zadaci Centralne banke BiH?</a:t>
            </a:r>
          </a:p>
        </p:txBody>
      </p:sp>
    </p:spTree>
    <p:extLst>
      <p:ext uri="{BB962C8B-B14F-4D97-AF65-F5344CB8AC3E}">
        <p14:creationId xmlns:p14="http://schemas.microsoft.com/office/powerpoint/2010/main" val="3441300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404664"/>
            <a:ext cx="8229600" cy="6336704"/>
          </a:xfrm>
        </p:spPr>
        <p:txBody>
          <a:bodyPr>
            <a:normAutofit/>
          </a:bodyPr>
          <a:lstStyle/>
          <a:p>
            <a:r>
              <a:rPr lang="bs-Latn-BA" dirty="0"/>
              <a:t>Centralna banka je državna finansijska institucija odgovorna za provođenje monetarne politike. </a:t>
            </a:r>
          </a:p>
          <a:p>
            <a:r>
              <a:rPr lang="bs-Latn-BA" dirty="0"/>
              <a:t>U pravilu je jedna u svakoj državi, dok u monetarnoj uniji centralna banka djeluje na području više država. </a:t>
            </a:r>
          </a:p>
          <a:p>
            <a:r>
              <a:rPr lang="bs-Latn-BA" dirty="0"/>
              <a:t>U svom djelovanju, centralna banka može imati niz propisanih zadaća, funkcija ili obaveza, kao što su: </a:t>
            </a:r>
          </a:p>
          <a:p>
            <a:r>
              <a:rPr lang="bs-Latn-BA" dirty="0"/>
              <a:t>1. Izdavanje novčanica i kovanog novca; </a:t>
            </a:r>
          </a:p>
          <a:p>
            <a:r>
              <a:rPr lang="bs-Latn-BA" dirty="0"/>
              <a:t>2. Reguliranje količine novca u opticaju; </a:t>
            </a:r>
          </a:p>
          <a:p>
            <a:r>
              <a:rPr lang="bs-Latn-BA" dirty="0"/>
              <a:t>3. Supervizija i nadzor nad bankarskim sektorom, </a:t>
            </a:r>
          </a:p>
          <a:p>
            <a:r>
              <a:rPr lang="bs-Latn-BA" dirty="0"/>
              <a:t>4. Vođenje kursne i devizne politike, </a:t>
            </a:r>
          </a:p>
          <a:p>
            <a:r>
              <a:rPr lang="bs-Latn-BA" dirty="0"/>
              <a:t>5. Upravljanje međunarodnim pričuvama, </a:t>
            </a:r>
          </a:p>
          <a:p>
            <a:r>
              <a:rPr lang="bs-Latn-BA" dirty="0"/>
              <a:t>6. Organizacija, nadzor i vođenje platnog prometa, </a:t>
            </a:r>
          </a:p>
          <a:p>
            <a:r>
              <a:rPr lang="bs-Latn-BA" dirty="0"/>
              <a:t>7. Reguliranje plaćanja sa inostranstvom, </a:t>
            </a:r>
          </a:p>
          <a:p>
            <a:r>
              <a:rPr lang="bs-Latn-BA" dirty="0"/>
              <a:t>8. Vođenje poslova fiskalnog agenta za državne potrebe, odnosno ministarstva finansija...</a:t>
            </a:r>
          </a:p>
        </p:txBody>
      </p:sp>
    </p:spTree>
    <p:extLst>
      <p:ext uri="{BB962C8B-B14F-4D97-AF65-F5344CB8AC3E}">
        <p14:creationId xmlns:p14="http://schemas.microsoft.com/office/powerpoint/2010/main" val="277579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bs-Latn-BA" b="1" dirty="0"/>
              <a:t>EUROPSKA CENTRALNA BANKA </a:t>
            </a:r>
            <a:br>
              <a:rPr lang="bs-Latn-BA" b="1" dirty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bs-Latn-BA" dirty="0"/>
              <a:t>osnovana u Frankfurtu 1998 godine, </a:t>
            </a:r>
          </a:p>
          <a:p>
            <a:r>
              <a:rPr lang="bs-Latn-BA" dirty="0"/>
              <a:t>članovi su guverneri nacionalnih centralnih banaka svih država članica Europske Unije. </a:t>
            </a:r>
          </a:p>
          <a:p>
            <a:r>
              <a:rPr lang="bs-Latn-BA" dirty="0"/>
              <a:t>zajedno čine Europski sistem centralnih banaka, koji su dio treće faze Ekonomske i monetarne unije. </a:t>
            </a:r>
          </a:p>
          <a:p>
            <a:r>
              <a:rPr lang="bs-Latn-BA" dirty="0"/>
              <a:t>Glavna uloga ESCB-a ogleda se u upravljanju eurom, održavanjem stabilnosti cijena i provođenje privredne i monetarne politike Europske Unije. </a:t>
            </a:r>
          </a:p>
        </p:txBody>
      </p:sp>
    </p:spTree>
    <p:extLst>
      <p:ext uri="{BB962C8B-B14F-4D97-AF65-F5344CB8AC3E}">
        <p14:creationId xmlns:p14="http://schemas.microsoft.com/office/powerpoint/2010/main" val="651187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s-Latn-BA" dirty="0"/>
              <a:t>Nadležnosti Europske centralne banke su: </a:t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1988840"/>
            <a:ext cx="7128792" cy="4392488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određuje kamatne stope po kojima dodjeljuje zajmove komercijalnim bankama u eurozoni i tako upravlja količinom novca u optjecaju i inflacijom</a:t>
            </a:r>
          </a:p>
          <a:p>
            <a:r>
              <a:rPr lang="bs-Latn-BA" dirty="0"/>
              <a:t>upravlja deviznim pričuvama europodručja i kupnjom ili prodajom valuta radi održavanja ravnoteže deviznih kurseva</a:t>
            </a:r>
          </a:p>
          <a:p>
            <a:r>
              <a:rPr lang="bs-Latn-BA" dirty="0"/>
              <a:t>osigurava da nacionalna tijela nadziru financijska tržišta i institucije te da platni sistemi funkcioniraju djelotvorno</a:t>
            </a:r>
          </a:p>
          <a:p>
            <a:r>
              <a:rPr lang="bs-Latn-BA" dirty="0"/>
              <a:t>garantuje sigurnost i stabilnost europskog bankarskog sistema</a:t>
            </a:r>
          </a:p>
          <a:p>
            <a:r>
              <a:rPr lang="bs-Latn-BA" dirty="0"/>
              <a:t>izdaje odobrenja za</a:t>
            </a:r>
            <a:r>
              <a:rPr lang="bs-Latn-BA" b="1" dirty="0"/>
              <a:t> </a:t>
            </a:r>
            <a:r>
              <a:rPr lang="bs-Latn-BA" dirty="0"/>
              <a:t>izradu euronovčanica državama članicama eurozone</a:t>
            </a:r>
          </a:p>
          <a:p>
            <a:r>
              <a:rPr lang="bs-Latn-BA" dirty="0"/>
              <a:t>nadzire kretanja cijena i procjenjuje rizike za njihovu stabilnost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961158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s-Latn-BA" b="1" dirty="0"/>
              <a:t>CENTRALNA BANKA BOSNE I HERCEGOVINE</a:t>
            </a:r>
            <a:br>
              <a:rPr lang="bs-Latn-BA" b="1" dirty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2004864"/>
            <a:ext cx="8424936" cy="4520480"/>
          </a:xfrm>
        </p:spPr>
        <p:txBody>
          <a:bodyPr>
            <a:normAutofit/>
          </a:bodyPr>
          <a:lstStyle/>
          <a:p>
            <a:r>
              <a:rPr lang="bs-Latn-BA" dirty="0"/>
              <a:t>Centralna banka Bosne i Hercegovine nastala je nakon potpisivanja Dejtonskog mirovnog sporazuma. </a:t>
            </a:r>
          </a:p>
          <a:p>
            <a:r>
              <a:rPr lang="bs-Latn-BA" dirty="0"/>
              <a:t>Zakon o centralnoj banci Bosne i Hercegovine je usvojen na Parlamentarnoj skupštini Bosne i Hercegovine, 20.06.1997. godine. </a:t>
            </a:r>
          </a:p>
          <a:p>
            <a:r>
              <a:rPr lang="bs-Latn-BA" dirty="0"/>
              <a:t>Prema ovom zakonu, centralna banka je uspostavljena na kao pravno lice sa sjedištem u Sarajevu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176805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692696"/>
            <a:ext cx="8147248" cy="5472607"/>
          </a:xfrm>
        </p:spPr>
        <p:txBody>
          <a:bodyPr>
            <a:normAutofit/>
          </a:bodyPr>
          <a:lstStyle/>
          <a:p>
            <a:r>
              <a:rPr lang="bs-Latn-BA" dirty="0"/>
              <a:t>ona svoje aktivnosti decentralizuje u ostalim sedištima zajedničkih institucija Bosne i Hercegovine. </a:t>
            </a:r>
          </a:p>
          <a:p>
            <a:r>
              <a:rPr lang="bs-Latn-BA" dirty="0"/>
              <a:t>Centralna banka osniva i održava centralnu kancelariju i glavne jedinice u Federaciji Bosne i Hercegovine i Republici Srpskoj;</a:t>
            </a:r>
          </a:p>
          <a:p>
            <a:endParaRPr lang="bs-Latn-BA" dirty="0"/>
          </a:p>
          <a:p>
            <a:r>
              <a:rPr lang="bs-Latn-BA" dirty="0"/>
              <a:t>Na čelu Centralne banke nalazi se Upravni savjet, uprava koja se sastoji od Guvernera i tri Viceguvernera i osoblja. Centralna banka ima centralnu kancelariju i glavne jedinice. </a:t>
            </a:r>
          </a:p>
          <a:p>
            <a:r>
              <a:rPr lang="bs-Latn-BA" dirty="0"/>
              <a:t>Funkcija Upravnog savjeta je vrhovna uprava i kontrola sprovođenja politike, administracije i poslovanja Centralne banke, te procjena monetarne i ekonomske situacije.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263213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291264" cy="6192688"/>
          </a:xfrm>
        </p:spPr>
        <p:txBody>
          <a:bodyPr>
            <a:normAutofit lnSpcReduction="10000"/>
          </a:bodyPr>
          <a:lstStyle/>
          <a:p>
            <a:r>
              <a:rPr lang="bs-Latn-BA" dirty="0"/>
              <a:t>Konstituiranje Upravnog savjeta za prvih šest godina poslovanja sastojalo se od Guvernera imenovanog od strane Međunarodnog monetarnog fonda uz konsultacije sa Predsjedništvom BIH i tri člana imenovana od strane Predsjedništva BIH. </a:t>
            </a:r>
          </a:p>
          <a:p>
            <a:r>
              <a:rPr lang="bs-Latn-BA" dirty="0"/>
              <a:t>Nakon prvih šest godina djelovanja, Upravni savjet između svojih članova bira Guvernera na period od šest godina, uz mogućnost ponovnog izbora. </a:t>
            </a:r>
          </a:p>
          <a:p>
            <a:endParaRPr lang="bs-Latn-BA" dirty="0"/>
          </a:p>
          <a:p>
            <a:r>
              <a:rPr lang="bs-Latn-BA" dirty="0"/>
              <a:t>Centralna banka zastupa Bosnu i Hercegovinu na svim međuvladinim sastancima, tijelima i organizacijama po pitanju monetarne politike i drugih pitanja koja su u njenoj nadležnosti,</a:t>
            </a:r>
          </a:p>
          <a:p>
            <a:r>
              <a:rPr lang="bs-Latn-BA" dirty="0"/>
              <a:t>može pružiti usluge u korist stranih vlada, </a:t>
            </a:r>
          </a:p>
          <a:p>
            <a:r>
              <a:rPr lang="bs-Latn-BA" dirty="0"/>
              <a:t>stranih centralnih banaka i monetarnih vlasti, </a:t>
            </a:r>
          </a:p>
          <a:p>
            <a:r>
              <a:rPr lang="bs-Latn-BA" dirty="0"/>
              <a:t>u korist međunarodnih organizacija koje rade na učvršćivanju finansijske i ekonomske stabilnosti kroz međunarodnu monetarnu saradnju. </a:t>
            </a:r>
          </a:p>
          <a:p>
            <a:pPr marL="0" indent="0">
              <a:buNone/>
            </a:pP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265592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836712"/>
            <a:ext cx="8229600" cy="5904656"/>
          </a:xfrm>
        </p:spPr>
        <p:txBody>
          <a:bodyPr>
            <a:normAutofit/>
          </a:bodyPr>
          <a:lstStyle/>
          <a:p>
            <a:r>
              <a:rPr lang="bs-Latn-BA" dirty="0"/>
              <a:t>Članom 7. Ustava Bosne i Hercegovine, Centralna banka Bosne i Hercegovine (CBBiH) jedina je ovlaštena institucija za štampanje novca i monetarnu politiku na cijelom području Bosne i Hercegovine (BiH)</a:t>
            </a:r>
          </a:p>
          <a:p>
            <a:r>
              <a:rPr lang="bs-Latn-BA" dirty="0"/>
              <a:t>Ustavom je predviđeno da nadležnosti CBBiH određuje Parlamentarna skupština BiH. </a:t>
            </a:r>
          </a:p>
          <a:p>
            <a:r>
              <a:rPr lang="bs-Latn-BA" dirty="0"/>
              <a:t>u periodu od šest godina od stupanja Ustava na snagu, predviđeno je da CBBiH provodi monetarnu politiku na principima valutnog odbora.</a:t>
            </a:r>
          </a:p>
        </p:txBody>
      </p:sp>
    </p:spTree>
    <p:extLst>
      <p:ext uri="{BB962C8B-B14F-4D97-AF65-F5344CB8AC3E}">
        <p14:creationId xmlns:p14="http://schemas.microsoft.com/office/powerpoint/2010/main" val="2719363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sr-Latn-BA" sz="4000" dirty="0"/>
              <a:t>Zadaci koje propisuje Zakon o centralnoj banci BIH su:</a:t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sr-Latn-BA" dirty="0"/>
              <a:t>obezbjeđenje i održavanje stabilnosti nacionalne valute;</a:t>
            </a:r>
            <a:endParaRPr lang="bs-Latn-BA" dirty="0"/>
          </a:p>
          <a:p>
            <a:pPr lvl="0"/>
            <a:r>
              <a:rPr lang="sr-Latn-CS" dirty="0"/>
              <a:t>definisanje</a:t>
            </a:r>
            <a:r>
              <a:rPr lang="sr-Cyrl-CS" dirty="0"/>
              <a:t>, </a:t>
            </a:r>
            <a:r>
              <a:rPr lang="sr-Latn-CS" dirty="0"/>
              <a:t>usvajanje i kontrola monetarne politike BiH izdavanjem domaće valute uz puno pokriće u konvertibilnim deviznim sredstvima i po fiksnom kursu </a:t>
            </a:r>
            <a:r>
              <a:rPr lang="sr-Cyrl-CS" dirty="0"/>
              <a:t>(1 КМ </a:t>
            </a:r>
            <a:r>
              <a:rPr lang="sr-Latn-CS" dirty="0"/>
              <a:t>z</a:t>
            </a:r>
            <a:r>
              <a:rPr lang="sr-Cyrl-CS" dirty="0"/>
              <a:t>а 0,511292 </a:t>
            </a:r>
            <a:r>
              <a:rPr lang="sr-Latn-CS" dirty="0"/>
              <a:t>eura</a:t>
            </a:r>
            <a:r>
              <a:rPr lang="sr-Cyrl-CS" dirty="0"/>
              <a:t>)</a:t>
            </a:r>
            <a:r>
              <a:rPr lang="sr-Latn-CS" dirty="0"/>
              <a:t>;</a:t>
            </a:r>
            <a:endParaRPr lang="bs-Latn-BA" dirty="0"/>
          </a:p>
          <a:p>
            <a:pPr lvl="0"/>
            <a:r>
              <a:rPr lang="sr-Latn-CS" dirty="0"/>
              <a:t>propisivanje i provođenje monetarne politike;</a:t>
            </a:r>
            <a:endParaRPr lang="bs-Latn-BA" dirty="0"/>
          </a:p>
          <a:p>
            <a:pPr lvl="0"/>
            <a:r>
              <a:rPr lang="sr-Latn-BA" dirty="0"/>
              <a:t>držanje i upravljanje deviznim rezervama;</a:t>
            </a:r>
            <a:endParaRPr lang="bs-Latn-BA" dirty="0"/>
          </a:p>
          <a:p>
            <a:pPr lvl="0"/>
            <a:r>
              <a:rPr lang="sr-Latn-BA" dirty="0"/>
              <a:t>potpomaganje ili uspostavljanje </a:t>
            </a:r>
            <a:r>
              <a:rPr lang="sr-Latn-CS" dirty="0"/>
              <a:t>i </a:t>
            </a:r>
            <a:r>
              <a:rPr lang="sr-Latn-BA" dirty="0"/>
              <a:t>održavanje odgovarajućih platnih i obračunskih sistema</a:t>
            </a:r>
            <a:r>
              <a:rPr lang="sr-Latn-CS" dirty="0"/>
              <a:t>;</a:t>
            </a:r>
            <a:endParaRPr lang="bs-Latn-BA" dirty="0"/>
          </a:p>
          <a:p>
            <a:pPr lvl="0"/>
            <a:r>
              <a:rPr lang="sr-Latn-CS" dirty="0"/>
              <a:t>koordinacija djelatnosti (rada) entitetskih agencija za bankarstvo;     </a:t>
            </a:r>
            <a:endParaRPr lang="bs-Latn-BA" dirty="0"/>
          </a:p>
          <a:p>
            <a:pPr lvl="0"/>
            <a:r>
              <a:rPr lang="sr-Latn-CS" dirty="0"/>
              <a:t>primanje depozita institucija BiH i  komercijalnih banaka;</a:t>
            </a:r>
            <a:endParaRPr lang="bs-Latn-BA" dirty="0"/>
          </a:p>
          <a:p>
            <a:pPr lvl="0"/>
            <a:r>
              <a:rPr lang="sr-Latn-CS" dirty="0"/>
              <a:t>puštanje (stavljanje) u opticaj i povlačenje </a:t>
            </a:r>
            <a:r>
              <a:rPr lang="sr-Latn-BA" dirty="0"/>
              <a:t>iz opticaja domaće valute (u skladu sa aranžmanom monetarnog odbora)</a:t>
            </a:r>
            <a:r>
              <a:rPr lang="sr-Latn-CS" dirty="0"/>
              <a:t>;</a:t>
            </a:r>
            <a:r>
              <a:rPr lang="en-US" dirty="0"/>
              <a:t> </a:t>
            </a:r>
            <a:endParaRPr lang="bs-Latn-BA" dirty="0"/>
          </a:p>
          <a:p>
            <a:pPr lvl="0"/>
            <a:r>
              <a:rPr lang="en-US" dirty="0" err="1"/>
              <a:t>pomoć</a:t>
            </a:r>
            <a:r>
              <a:rPr lang="en-US" dirty="0"/>
              <a:t> u </a:t>
            </a:r>
            <a:r>
              <a:rPr lang="en-US" dirty="0" err="1"/>
              <a:t>borbi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pranja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terorizma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ometanja</a:t>
            </a:r>
            <a:r>
              <a:rPr lang="en-US" dirty="0"/>
              <a:t> </a:t>
            </a:r>
            <a:r>
              <a:rPr lang="en-US" dirty="0" err="1"/>
              <a:t>provođenja</a:t>
            </a:r>
            <a:r>
              <a:rPr lang="en-US" dirty="0"/>
              <a:t> </a:t>
            </a:r>
            <a:r>
              <a:rPr lang="en-US" dirty="0" err="1"/>
              <a:t>Dejtonskog</a:t>
            </a:r>
            <a:r>
              <a:rPr lang="en-US" dirty="0"/>
              <a:t> </a:t>
            </a:r>
            <a:r>
              <a:rPr lang="en-US" dirty="0" err="1"/>
              <a:t>sporazuma</a:t>
            </a:r>
            <a:endParaRPr lang="bs-Latn-BA" dirty="0"/>
          </a:p>
          <a:p>
            <a:pPr lvl="0"/>
            <a:r>
              <a:rPr lang="en-US" dirty="0" err="1"/>
              <a:t>obavljanje</a:t>
            </a:r>
            <a:r>
              <a:rPr lang="en-US" dirty="0"/>
              <a:t> </a:t>
            </a:r>
            <a:r>
              <a:rPr lang="en-US" dirty="0" err="1"/>
              <a:t>deviznih</a:t>
            </a:r>
            <a:r>
              <a:rPr lang="en-US" dirty="0"/>
              <a:t> </a:t>
            </a:r>
            <a:r>
              <a:rPr lang="en-US" dirty="0" err="1"/>
              <a:t>operacija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; </a:t>
            </a:r>
            <a:endParaRPr lang="bs-Latn-BA" dirty="0"/>
          </a:p>
          <a:p>
            <a:pPr lvl="0"/>
            <a:r>
              <a:rPr lang="sr-Latn-CS" dirty="0"/>
              <a:t>prikupljanje podataka o ekonomskim i finansijskim aktivnostima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690142914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54</TotalTime>
  <Words>942</Words>
  <Application>Microsoft Office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Georgia</vt:lpstr>
      <vt:lpstr>Trebuchet MS</vt:lpstr>
      <vt:lpstr>Slipstream</vt:lpstr>
      <vt:lpstr>CENTRALNO BANKARSTVO SA OSVRTOM NA BIH </vt:lpstr>
      <vt:lpstr>PowerPoint Presentation</vt:lpstr>
      <vt:lpstr>EUROPSKA CENTRALNA BANKA  </vt:lpstr>
      <vt:lpstr>Nadležnosti Europske centralne banke su:  </vt:lpstr>
      <vt:lpstr>CENTRALNA BANKA BOSNE I HERCEGOVINE </vt:lpstr>
      <vt:lpstr>PowerPoint Presentation</vt:lpstr>
      <vt:lpstr>PowerPoint Presentation</vt:lpstr>
      <vt:lpstr>PowerPoint Presentation</vt:lpstr>
      <vt:lpstr>Zadaci koje propisuje Zakon o centralnoj banci BIH su: </vt:lpstr>
      <vt:lpstr>ULOGA CENTRALNE BANKE</vt:lpstr>
      <vt:lpstr>Osnovne funkcije centralne banke su: </vt:lpstr>
      <vt:lpstr>PowerPoint Presentation</vt:lpstr>
      <vt:lpstr>ZAKLJUČAK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CENTRALNO BANKARSTVO SA OSVRTOM NA BIH</dc:title>
  <dc:creator>ERMINL</dc:creator>
  <cp:lastModifiedBy>Edina Sudžuka</cp:lastModifiedBy>
  <cp:revision>5</cp:revision>
  <dcterms:created xsi:type="dcterms:W3CDTF">2020-04-25T22:19:00Z</dcterms:created>
  <dcterms:modified xsi:type="dcterms:W3CDTF">2020-05-13T00:44:40Z</dcterms:modified>
</cp:coreProperties>
</file>