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44"/>
  </p:notesMasterIdLst>
  <p:sldIdLst>
    <p:sldId id="256" r:id="rId2"/>
    <p:sldId id="267" r:id="rId3"/>
    <p:sldId id="257" r:id="rId4"/>
    <p:sldId id="280" r:id="rId5"/>
    <p:sldId id="258" r:id="rId6"/>
    <p:sldId id="259" r:id="rId7"/>
    <p:sldId id="260" r:id="rId8"/>
    <p:sldId id="282" r:id="rId9"/>
    <p:sldId id="261" r:id="rId10"/>
    <p:sldId id="262" r:id="rId11"/>
    <p:sldId id="263" r:id="rId12"/>
    <p:sldId id="264" r:id="rId13"/>
    <p:sldId id="283" r:id="rId14"/>
    <p:sldId id="297" r:id="rId15"/>
    <p:sldId id="298" r:id="rId16"/>
    <p:sldId id="299" r:id="rId17"/>
    <p:sldId id="300" r:id="rId18"/>
    <p:sldId id="301" r:id="rId19"/>
    <p:sldId id="302" r:id="rId20"/>
    <p:sldId id="304" r:id="rId21"/>
    <p:sldId id="306" r:id="rId22"/>
    <p:sldId id="307" r:id="rId23"/>
    <p:sldId id="308" r:id="rId24"/>
    <p:sldId id="265" r:id="rId25"/>
    <p:sldId id="310" r:id="rId26"/>
    <p:sldId id="294" r:id="rId27"/>
    <p:sldId id="295" r:id="rId28"/>
    <p:sldId id="314" r:id="rId29"/>
    <p:sldId id="315" r:id="rId30"/>
    <p:sldId id="312" r:id="rId31"/>
    <p:sldId id="313" r:id="rId32"/>
    <p:sldId id="316" r:id="rId33"/>
    <p:sldId id="320" r:id="rId34"/>
    <p:sldId id="317" r:id="rId35"/>
    <p:sldId id="318" r:id="rId36"/>
    <p:sldId id="272" r:id="rId37"/>
    <p:sldId id="291" r:id="rId38"/>
    <p:sldId id="292" r:id="rId39"/>
    <p:sldId id="319" r:id="rId40"/>
    <p:sldId id="321" r:id="rId41"/>
    <p:sldId id="322" r:id="rId42"/>
    <p:sldId id="323"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8" autoAdjust="0"/>
    <p:restoredTop sz="94615" autoAdjust="0"/>
  </p:normalViewPr>
  <p:slideViewPr>
    <p:cSldViewPr>
      <p:cViewPr varScale="1">
        <p:scale>
          <a:sx n="40" d="100"/>
          <a:sy n="40" d="100"/>
        </p:scale>
        <p:origin x="1386"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bs-Latn-B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DE4059-E376-4B29-93AC-2FA854D23224}" type="datetimeFigureOut">
              <a:rPr lang="sr-Latn-CS" smtClean="0"/>
              <a:pPr/>
              <a:t>12.5.2020.</a:t>
            </a:fld>
            <a:endParaRPr lang="bs-Latn-B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bs-Latn-B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s-Latn-B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bs-Latn-B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3B5E9D-EB22-450E-99F2-A1DB897F64E1}" type="slidenum">
              <a:rPr lang="bs-Latn-BA" smtClean="0"/>
              <a:pPr/>
              <a:t>‹#›</a:t>
            </a:fld>
            <a:endParaRPr lang="bs-Latn-B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a:t>Click to edit Master title style</a:t>
            </a:r>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16" name="Date Placeholder 15"/>
          <p:cNvSpPr>
            <a:spLocks noGrp="1"/>
          </p:cNvSpPr>
          <p:nvPr>
            <p:ph type="dt" sz="half" idx="10"/>
          </p:nvPr>
        </p:nvSpPr>
        <p:spPr/>
        <p:txBody>
          <a:bodyPr/>
          <a:lstStyle/>
          <a:p>
            <a:fld id="{1D8BD707-D9CF-40AE-B4C6-C98DA3205C09}" type="datetimeFigureOut">
              <a:rPr lang="en-US" smtClean="0"/>
              <a:pPr/>
              <a:t>5/12/2020</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a:t>Click to edit Master title style</a:t>
            </a:r>
          </a:p>
        </p:txBody>
      </p:sp>
      <p:sp>
        <p:nvSpPr>
          <p:cNvPr id="27" name="Content Placeholder 26"/>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1D8BD707-D9CF-40AE-B4C6-C98DA3205C09}" type="datetimeFigureOut">
              <a:rPr lang="en-US" smtClean="0"/>
              <a:pPr/>
              <a:t>5/12/2020</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9" name="Date Placeholder 18"/>
          <p:cNvSpPr>
            <a:spLocks noGrp="1"/>
          </p:cNvSpPr>
          <p:nvPr>
            <p:ph type="dt" sz="half" idx="10"/>
          </p:nvPr>
        </p:nvSpPr>
        <p:spPr/>
        <p:txBody>
          <a:bodyPr/>
          <a:lstStyle/>
          <a:p>
            <a:fld id="{1D8BD707-D9CF-40AE-B4C6-C98DA3205C09}" type="datetimeFigureOut">
              <a:rPr lang="en-US" smtClean="0"/>
              <a:pPr/>
              <a:t>5/12/2020</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a:t>Click to edit Master title style</a:t>
            </a:r>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0"/>
          </p:nvPr>
        </p:nvSpPr>
        <p:spPr/>
        <p:txBody>
          <a:bodyPr/>
          <a:lstStyle/>
          <a:p>
            <a:fld id="{1D8BD707-D9CF-40AE-B4C6-C98DA3205C09}" type="datetimeFigureOut">
              <a:rPr lang="en-US" smtClean="0"/>
              <a:pPr/>
              <a:t>5/12/2020</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a:t>Click to edit Master title style</a:t>
            </a:r>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0"/>
          </p:nvPr>
        </p:nvSpPr>
        <p:spPr/>
        <p:txBody>
          <a:bodyPr/>
          <a:lstStyle/>
          <a:p>
            <a:fld id="{1D8BD707-D9CF-40AE-B4C6-C98DA3205C09}" type="datetimeFigureOut">
              <a:rPr lang="en-US" smtClean="0"/>
              <a:pPr/>
              <a:t>5/12/2020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B6F15528-21DE-4FAA-801E-634DDDAF4B2B}"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a:t>Click to edit Master title style</a:t>
            </a:r>
          </a:p>
        </p:txBody>
      </p:sp>
      <p:sp>
        <p:nvSpPr>
          <p:cNvPr id="12" name="Date Placeholder 11"/>
          <p:cNvSpPr>
            <a:spLocks noGrp="1"/>
          </p:cNvSpPr>
          <p:nvPr>
            <p:ph type="dt" sz="half" idx="10"/>
          </p:nvPr>
        </p:nvSpPr>
        <p:spPr/>
        <p:txBody>
          <a:bodyPr/>
          <a:lstStyle/>
          <a:p>
            <a:fld id="{1D8BD707-D9CF-40AE-B4C6-C98DA3205C09}" type="datetimeFigureOut">
              <a:rPr lang="en-US" smtClean="0"/>
              <a:pPr/>
              <a:t>5/12/2020</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pPr/>
              <a:t>5/12/2020</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1D8BD707-D9CF-40AE-B4C6-C98DA3205C09}" type="datetimeFigureOut">
              <a:rPr lang="en-US" smtClean="0"/>
              <a:pPr/>
              <a:t>5/12/2020</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a:t>Click icon to add picture</a:t>
            </a:r>
            <a:endParaRPr kumimoji="0"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5/12/2020</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1D8BD707-D9CF-40AE-B4C6-C98DA3205C09}" type="datetimeFigureOut">
              <a:rPr lang="en-US" smtClean="0"/>
              <a:pPr/>
              <a:t>5/12/2020</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6F15528-21DE-4FAA-801E-634DDDAF4B2B}"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a:t>Click to edit Master title style</a:t>
            </a:r>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447800"/>
            <a:ext cx="8305800" cy="1908175"/>
          </a:xfrm>
        </p:spPr>
        <p:style>
          <a:lnRef idx="1">
            <a:schemeClr val="dk1"/>
          </a:lnRef>
          <a:fillRef idx="2">
            <a:schemeClr val="dk1"/>
          </a:fillRef>
          <a:effectRef idx="1">
            <a:schemeClr val="dk1"/>
          </a:effectRef>
          <a:fontRef idx="minor">
            <a:schemeClr val="dk1"/>
          </a:fontRef>
        </p:style>
        <p:txBody>
          <a:bodyPr>
            <a:noAutofit/>
          </a:bodyPr>
          <a:lstStyle/>
          <a:p>
            <a:r>
              <a:rPr lang="bs-Latn-BA" sz="4800" b="1" cap="none"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SPREČAVANJE PRANJA    NOVCA   S  OSVRTOM  NA  BIH</a:t>
            </a:r>
            <a:br>
              <a:rPr lang="bs-Latn-BA" sz="4800" b="1" cap="none"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60000" endA="900" endPos="60000" dist="29997" dir="5400000" sy="-100000" algn="bl" rotWithShape="0"/>
                </a:effectLst>
              </a:rPr>
            </a:br>
            <a:endParaRPr lang="bs-Latn-BA" sz="4800" b="1" cap="none"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60000" endA="900" endPos="60000" dist="29997" dir="5400000" sy="-100000" algn="bl" rotWithShape="0"/>
              </a:effectLst>
            </a:endParaRPr>
          </a:p>
        </p:txBody>
      </p:sp>
      <p:sp>
        <p:nvSpPr>
          <p:cNvPr id="3" name="Subtitle 2"/>
          <p:cNvSpPr>
            <a:spLocks noGrp="1"/>
          </p:cNvSpPr>
          <p:nvPr>
            <p:ph type="subTitle" idx="1"/>
          </p:nvPr>
        </p:nvSpPr>
        <p:spPr>
          <a:xfrm>
            <a:off x="228600" y="3733800"/>
            <a:ext cx="8458200" cy="1371600"/>
          </a:xfrm>
        </p:spPr>
        <p:txBody>
          <a:bodyPr>
            <a:normAutofit fontScale="92500" lnSpcReduction="20000"/>
          </a:bodyPr>
          <a:lstStyle/>
          <a:p>
            <a:r>
              <a:rPr lang="bs-Latn-BA" dirty="0"/>
              <a:t>STUDENT:                                                  MENTOR:</a:t>
            </a:r>
          </a:p>
          <a:p>
            <a:r>
              <a:rPr lang="bs-Latn-BA" dirty="0"/>
              <a:t>OMEROVIĆ HURIJA                                   Doc.dr. Edina Sudžuka</a:t>
            </a:r>
          </a:p>
          <a:p>
            <a:r>
              <a:rPr lang="bs-Latn-BA" dirty="0"/>
              <a:t>INDEX:</a:t>
            </a:r>
          </a:p>
          <a:p>
            <a:r>
              <a:rPr lang="bs-Latn-BA" dirty="0"/>
              <a:t>63993;RS</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bs-Latn-BA" b="1" cap="none" dirty="0">
                <a:ln w="10541" cmpd="sng">
                  <a:solidFill>
                    <a:schemeClr val="accent1">
                      <a:shade val="88000"/>
                      <a:satMod val="110000"/>
                    </a:schemeClr>
                  </a:solidFill>
                  <a:prstDash val="solid"/>
                </a:ln>
                <a:solidFill>
                  <a:schemeClr val="tx1"/>
                </a:solidFill>
                <a:effectLst/>
              </a:rPr>
              <a:t>Deponovanje, stavljanje (polozi)</a:t>
            </a:r>
            <a:br>
              <a:rPr lang="bs-Latn-BA" b="1" cap="none" dirty="0">
                <a:ln w="10541" cmpd="sng">
                  <a:solidFill>
                    <a:schemeClr val="accent1">
                      <a:shade val="88000"/>
                      <a:satMod val="110000"/>
                    </a:schemeClr>
                  </a:solidFill>
                  <a:prstDash val="solid"/>
                </a:ln>
                <a:solidFill>
                  <a:schemeClr val="tx1"/>
                </a:solidFill>
                <a:effectLst/>
              </a:rPr>
            </a:br>
            <a:endParaRPr lang="bs-Latn-BA" b="1" cap="none" dirty="0">
              <a:ln w="10541" cmpd="sng">
                <a:solidFill>
                  <a:schemeClr val="accent1">
                    <a:shade val="88000"/>
                    <a:satMod val="110000"/>
                  </a:schemeClr>
                </a:solidFill>
                <a:prstDash val="solid"/>
              </a:ln>
              <a:solidFill>
                <a:schemeClr val="tx1"/>
              </a:solidFill>
              <a:effectLst/>
            </a:endParaRPr>
          </a:p>
        </p:txBody>
      </p:sp>
      <p:sp>
        <p:nvSpPr>
          <p:cNvPr id="3" name="Content Placeholder 2"/>
          <p:cNvSpPr>
            <a:spLocks noGrp="1"/>
          </p:cNvSpPr>
          <p:nvPr>
            <p:ph idx="1"/>
          </p:nvPr>
        </p:nvSpPr>
        <p:spPr/>
        <p:txBody>
          <a:bodyPr>
            <a:normAutofit fontScale="92500" lnSpcReduction="20000"/>
          </a:bodyPr>
          <a:lstStyle/>
          <a:p>
            <a:pPr>
              <a:buNone/>
            </a:pPr>
            <a:r>
              <a:rPr lang="bs-Latn-BA" dirty="0"/>
              <a:t>   U prvoj fazi se novac, odnosno gotovina nastala po osnovu nelegalnih aktivnosti ubacuje u finansijske tokove. Ovaj novac ulazi u finansijski sistem na način kojim se izbjegava otkrivanje od strane banaka ili zakonodavnih organa.</a:t>
            </a:r>
            <a:br>
              <a:rPr lang="bs-Latn-BA" dirty="0"/>
            </a:br>
            <a:endParaRPr lang="bs-Latn-BA" dirty="0"/>
          </a:p>
          <a:p>
            <a:pPr>
              <a:buFont typeface="Wingdings" pitchFamily="2" charset="2"/>
              <a:buChar char="v"/>
            </a:pPr>
            <a:r>
              <a:rPr lang="bs-Latn-BA" dirty="0"/>
              <a:t>Polozi se vrše na sljedeći način:</a:t>
            </a:r>
          </a:p>
          <a:p>
            <a:pPr>
              <a:buFont typeface="Wingdings" pitchFamily="2" charset="2"/>
              <a:buChar char="v"/>
            </a:pPr>
            <a:endParaRPr lang="bs-Latn-BA" dirty="0"/>
          </a:p>
          <a:p>
            <a:pPr>
              <a:buNone/>
            </a:pPr>
            <a:r>
              <a:rPr lang="bs-Latn-BA" dirty="0"/>
              <a:t>• Kroz banke – štedionice</a:t>
            </a:r>
          </a:p>
          <a:p>
            <a:pPr>
              <a:buNone/>
            </a:pPr>
            <a:r>
              <a:rPr lang="bs-Latn-BA" dirty="0"/>
              <a:t>• Putem drugih komercijalnim aktivnosti</a:t>
            </a:r>
          </a:p>
          <a:p>
            <a:endParaRPr lang="bs-Latn-BA"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bs-Latn-BA" b="1" cap="none" dirty="0">
                <a:ln w="10541" cmpd="sng">
                  <a:solidFill>
                    <a:schemeClr val="accent1">
                      <a:shade val="88000"/>
                      <a:satMod val="110000"/>
                    </a:schemeClr>
                  </a:solidFill>
                  <a:prstDash val="solid"/>
                </a:ln>
                <a:solidFill>
                  <a:schemeClr val="tx1"/>
                </a:solidFill>
                <a:effectLst/>
              </a:rPr>
              <a:t>Raslojavanje (transformacija)</a:t>
            </a:r>
            <a:br>
              <a:rPr lang="bs-Latn-BA" b="1" cap="none" dirty="0">
                <a:ln w="10541" cmpd="sng">
                  <a:solidFill>
                    <a:schemeClr val="accent1">
                      <a:shade val="88000"/>
                      <a:satMod val="110000"/>
                    </a:schemeClr>
                  </a:solidFill>
                  <a:prstDash val="solid"/>
                </a:ln>
                <a:solidFill>
                  <a:schemeClr val="tx1"/>
                </a:solidFill>
                <a:effectLst/>
              </a:rPr>
            </a:br>
            <a:endParaRPr lang="bs-Latn-BA" b="1" cap="none" dirty="0">
              <a:ln w="10541" cmpd="sng">
                <a:solidFill>
                  <a:schemeClr val="accent1">
                    <a:shade val="88000"/>
                    <a:satMod val="110000"/>
                  </a:schemeClr>
                </a:solidFill>
                <a:prstDash val="solid"/>
              </a:ln>
              <a:solidFill>
                <a:schemeClr val="tx1"/>
              </a:solidFill>
              <a:effectLst/>
            </a:endParaRPr>
          </a:p>
        </p:txBody>
      </p:sp>
      <p:sp>
        <p:nvSpPr>
          <p:cNvPr id="3" name="Content Placeholder 2"/>
          <p:cNvSpPr>
            <a:spLocks noGrp="1"/>
          </p:cNvSpPr>
          <p:nvPr>
            <p:ph idx="1"/>
          </p:nvPr>
        </p:nvSpPr>
        <p:spPr/>
        <p:txBody>
          <a:bodyPr>
            <a:normAutofit fontScale="77500" lnSpcReduction="20000"/>
          </a:bodyPr>
          <a:lstStyle/>
          <a:p>
            <a:pPr>
              <a:buNone/>
            </a:pPr>
            <a:r>
              <a:rPr lang="bs-Latn-BA" dirty="0"/>
              <a:t>    U sljedećoj fazi se često vrši transferisanje, odnosno konvezija ovog novca u druge vrijednosti. Stvarni karakter sredstava od nelegalnih aktivnost prekriva se kroz cijelu seriju transakcija da bi se onemogućilo utvrđivanje njegovog porijekla i revizija. Često uključuje kretanje novca kroz više zemalja i često je povezana fazom polaganja novca.</a:t>
            </a:r>
            <a:br>
              <a:rPr lang="bs-Latn-BA" dirty="0"/>
            </a:br>
            <a:endParaRPr lang="bs-Latn-BA" dirty="0"/>
          </a:p>
          <a:p>
            <a:pPr>
              <a:buClr>
                <a:schemeClr val="tx1"/>
              </a:buClr>
              <a:buFont typeface="Wingdings" pitchFamily="2" charset="2"/>
              <a:buChar char="Ø"/>
            </a:pPr>
            <a:r>
              <a:rPr lang="bs-Latn-BA" dirty="0"/>
              <a:t>Transformacija može biti primjenjena:</a:t>
            </a:r>
          </a:p>
          <a:p>
            <a:pPr>
              <a:buNone/>
            </a:pPr>
            <a:endParaRPr lang="bs-Latn-BA" dirty="0"/>
          </a:p>
          <a:p>
            <a:pPr>
              <a:buNone/>
            </a:pPr>
            <a:r>
              <a:rPr lang="bs-Latn-BA" dirty="0"/>
              <a:t>• Putem banke</a:t>
            </a:r>
          </a:p>
          <a:p>
            <a:pPr>
              <a:buNone/>
            </a:pPr>
            <a:r>
              <a:rPr lang="bs-Latn-BA" dirty="0"/>
              <a:t>• Putem drugih finansijskih aktivnosti</a:t>
            </a:r>
          </a:p>
          <a:p>
            <a:pPr>
              <a:buNone/>
            </a:pPr>
            <a:r>
              <a:rPr lang="bs-Latn-BA" dirty="0"/>
              <a:t>•Putem komercijalnih aktivnosti </a:t>
            </a:r>
          </a:p>
          <a:p>
            <a:pPr>
              <a:buNone/>
            </a:pPr>
            <a:r>
              <a:rPr lang="bs-Latn-BA" dirty="0"/>
              <a:t>• Lažna (fiktivna) preduzeća, “shell” kompanije</a:t>
            </a:r>
          </a:p>
          <a:p>
            <a:endParaRPr lang="bs-Latn-BA"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bs-Latn-BA" sz="4000" b="1" cap="none" dirty="0">
                <a:ln w="10541" cmpd="sng">
                  <a:solidFill>
                    <a:schemeClr val="accent1">
                      <a:shade val="88000"/>
                      <a:satMod val="110000"/>
                    </a:schemeClr>
                  </a:solidFill>
                  <a:prstDash val="solid"/>
                </a:ln>
                <a:solidFill>
                  <a:schemeClr val="tx1"/>
                </a:solidFill>
                <a:effectLst/>
              </a:rPr>
              <a:t>Integracija</a:t>
            </a:r>
            <a:br>
              <a:rPr lang="bs-Latn-BA" b="1" cap="none"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br>
            <a:endParaRPr lang="bs-Latn-BA" b="1" cap="none"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3" name="Content Placeholder 2"/>
          <p:cNvSpPr>
            <a:spLocks noGrp="1"/>
          </p:cNvSpPr>
          <p:nvPr>
            <p:ph idx="1"/>
          </p:nvPr>
        </p:nvSpPr>
        <p:spPr/>
        <p:txBody>
          <a:bodyPr>
            <a:normAutofit fontScale="77500" lnSpcReduction="20000"/>
          </a:bodyPr>
          <a:lstStyle/>
          <a:p>
            <a:pPr>
              <a:buNone/>
            </a:pPr>
            <a:r>
              <a:rPr lang="bs-Latn-BA" dirty="0"/>
              <a:t>  </a:t>
            </a:r>
          </a:p>
          <a:p>
            <a:pPr>
              <a:buNone/>
            </a:pPr>
            <a:r>
              <a:rPr lang="bs-Latn-BA" dirty="0"/>
              <a:t>    U završnoj fazi uspješno opran novac se integriše u finansijski sistem i dolazi do ponovnog uključivanja ovih sredstava u legalne ekonomske tokove. S tim se mogu dovesti u vezu strane banke, strane korporacije, a državi je teško utvrditi legimititet zbog zakona o bankovnoj tajni ili nedostupnosti u korporaciji ili preduzeću. I nelegalna sredstva mogu poprimiti oblik legalnog prihoda. </a:t>
            </a:r>
            <a:br>
              <a:rPr lang="bs-Latn-BA" dirty="0"/>
            </a:br>
            <a:endParaRPr lang="bs-Latn-BA" dirty="0"/>
          </a:p>
          <a:p>
            <a:pPr>
              <a:buNone/>
            </a:pPr>
            <a:r>
              <a:rPr lang="bs-Latn-BA" dirty="0"/>
              <a:t>    To se dešava kada se ona (nelegalna sredstva) koriste za kupovinu vlasništva u ime fiktivne kompanije, a nakon prodaje tog vlasništva, prihod od prodaje ima oblik legalnog prihoda.</a:t>
            </a:r>
          </a:p>
          <a:p>
            <a:endParaRPr lang="bs-Latn-BA"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486400"/>
            <a:ext cx="8686800" cy="838200"/>
          </a:xfrm>
        </p:spPr>
        <p:txBody>
          <a:bodyPr>
            <a:noAutofit/>
          </a:bodyPr>
          <a:lstStyle/>
          <a:p>
            <a:r>
              <a:rPr lang="bs-Latn-BA" sz="2000" i="1" dirty="0"/>
              <a:t>Ovo je samo mali broj načina na koji kriminalne ogranizacije peru novac.</a:t>
            </a:r>
            <a:br>
              <a:rPr lang="bs-Latn-BA" sz="2000" i="1" dirty="0"/>
            </a:br>
            <a:r>
              <a:rPr lang="bs-Latn-BA" sz="2000" i="1" dirty="0"/>
              <a:t> </a:t>
            </a:r>
            <a:br>
              <a:rPr lang="bs-Latn-BA" sz="2000" i="1" dirty="0"/>
            </a:br>
            <a:endParaRPr lang="bs-Latn-BA" sz="2000" i="1" dirty="0"/>
          </a:p>
        </p:txBody>
      </p:sp>
      <p:graphicFrame>
        <p:nvGraphicFramePr>
          <p:cNvPr id="6" name="Content Placeholder 5"/>
          <p:cNvGraphicFramePr>
            <a:graphicFrameLocks noGrp="1"/>
          </p:cNvGraphicFramePr>
          <p:nvPr>
            <p:ph idx="1"/>
          </p:nvPr>
        </p:nvGraphicFramePr>
        <p:xfrm>
          <a:off x="304800" y="762000"/>
          <a:ext cx="8610600" cy="4015120"/>
        </p:xfrm>
        <a:graphic>
          <a:graphicData uri="http://schemas.openxmlformats.org/drawingml/2006/table">
            <a:tbl>
              <a:tblPr firstRow="1" bandRow="1">
                <a:tableStyleId>{5C22544A-7EE6-4342-B048-85BDC9FD1C3A}</a:tableStyleId>
              </a:tblPr>
              <a:tblGrid>
                <a:gridCol w="2870200">
                  <a:extLst>
                    <a:ext uri="{9D8B030D-6E8A-4147-A177-3AD203B41FA5}">
                      <a16:colId xmlns:a16="http://schemas.microsoft.com/office/drawing/2014/main" val="20000"/>
                    </a:ext>
                  </a:extLst>
                </a:gridCol>
                <a:gridCol w="2870200">
                  <a:extLst>
                    <a:ext uri="{9D8B030D-6E8A-4147-A177-3AD203B41FA5}">
                      <a16:colId xmlns:a16="http://schemas.microsoft.com/office/drawing/2014/main" val="20001"/>
                    </a:ext>
                  </a:extLst>
                </a:gridCol>
                <a:gridCol w="2870200">
                  <a:extLst>
                    <a:ext uri="{9D8B030D-6E8A-4147-A177-3AD203B41FA5}">
                      <a16:colId xmlns:a16="http://schemas.microsoft.com/office/drawing/2014/main" val="20002"/>
                    </a:ext>
                  </a:extLst>
                </a:gridCol>
              </a:tblGrid>
              <a:tr h="427037">
                <a:tc>
                  <a:txBody>
                    <a:bodyPr/>
                    <a:lstStyle/>
                    <a:p>
                      <a:r>
                        <a:rPr lang="bs-Latn-BA" dirty="0"/>
                        <a:t>      DEPONOVANJE</a:t>
                      </a:r>
                    </a:p>
                  </a:txBody>
                  <a:tcPr>
                    <a:solidFill>
                      <a:schemeClr val="accent5"/>
                    </a:solidFill>
                  </a:tcPr>
                </a:tc>
                <a:tc>
                  <a:txBody>
                    <a:bodyPr/>
                    <a:lstStyle/>
                    <a:p>
                      <a:r>
                        <a:rPr lang="bs-Latn-BA" dirty="0"/>
                        <a:t>    RASLOJAVANJE</a:t>
                      </a:r>
                    </a:p>
                  </a:txBody>
                  <a:tcPr>
                    <a:solidFill>
                      <a:schemeClr val="accent5"/>
                    </a:solidFill>
                  </a:tcPr>
                </a:tc>
                <a:tc>
                  <a:txBody>
                    <a:bodyPr/>
                    <a:lstStyle/>
                    <a:p>
                      <a:r>
                        <a:rPr lang="bs-Latn-BA" dirty="0"/>
                        <a:t>      INTEGRACIJA</a:t>
                      </a:r>
                    </a:p>
                  </a:txBody>
                  <a:tcPr>
                    <a:solidFill>
                      <a:schemeClr val="accent5"/>
                    </a:solidFill>
                  </a:tcPr>
                </a:tc>
                <a:extLst>
                  <a:ext uri="{0D108BD9-81ED-4DB2-BD59-A6C34878D82A}">
                    <a16:rowId xmlns:a16="http://schemas.microsoft.com/office/drawing/2014/main" val="10000"/>
                  </a:ext>
                </a:extLst>
              </a:tr>
              <a:tr h="1097359">
                <a:tc>
                  <a:txBody>
                    <a:bodyPr/>
                    <a:lstStyle/>
                    <a:p>
                      <a:pPr>
                        <a:lnSpc>
                          <a:spcPct val="115000"/>
                        </a:lnSpc>
                        <a:spcAft>
                          <a:spcPts val="0"/>
                        </a:spcAft>
                      </a:pPr>
                      <a:r>
                        <a:rPr lang="bs-Latn-BA" sz="1600" b="1" dirty="0">
                          <a:latin typeface="Calibri"/>
                          <a:ea typeface="Times New Roman"/>
                          <a:cs typeface="Calibri"/>
                        </a:rPr>
                        <a:t>Deponovanje gotovog novca u banku (uz</a:t>
                      </a:r>
                      <a:r>
                        <a:rPr lang="bs-Latn-BA" sz="1600" b="1" baseline="0" dirty="0">
                          <a:latin typeface="Calibri"/>
                          <a:ea typeface="Times New Roman"/>
                          <a:cs typeface="Times New Roman"/>
                        </a:rPr>
                        <a:t> </a:t>
                      </a:r>
                      <a:r>
                        <a:rPr lang="bs-Latn-BA" sz="1600" b="1" dirty="0">
                          <a:latin typeface="Calibri"/>
                          <a:ea typeface="Times New Roman"/>
                          <a:cs typeface="Calibri"/>
                        </a:rPr>
                        <a:t>učešće zaposlenih u</a:t>
                      </a:r>
                      <a:endParaRPr lang="bs-Latn-BA" sz="1600" b="1" dirty="0">
                        <a:latin typeface="Calibri"/>
                        <a:ea typeface="Times New Roman"/>
                        <a:cs typeface="Times New Roman"/>
                      </a:endParaRPr>
                    </a:p>
                    <a:p>
                      <a:pPr>
                        <a:lnSpc>
                          <a:spcPct val="115000"/>
                        </a:lnSpc>
                        <a:spcAft>
                          <a:spcPts val="0"/>
                        </a:spcAft>
                      </a:pPr>
                      <a:r>
                        <a:rPr lang="bs-Latn-BA" sz="1600" b="1" dirty="0">
                          <a:latin typeface="Calibri"/>
                          <a:ea typeface="Times New Roman"/>
                          <a:cs typeface="Calibri"/>
                        </a:rPr>
                        <a:t>banci ili miješanjem sa prihodima od legitimnih poslova).</a:t>
                      </a:r>
                      <a:endParaRPr lang="bs-Latn-BA" sz="1600" b="1" dirty="0">
                        <a:latin typeface="Calibri"/>
                        <a:ea typeface="Times New Roman"/>
                        <a:cs typeface="Times New Roman"/>
                      </a:endParaRPr>
                    </a:p>
                  </a:txBody>
                  <a:tcPr marL="68580" marR="68580" marT="0" marB="0">
                    <a:solidFill>
                      <a:schemeClr val="accent5"/>
                    </a:solidFill>
                  </a:tcPr>
                </a:tc>
                <a:tc>
                  <a:txBody>
                    <a:bodyPr/>
                    <a:lstStyle/>
                    <a:p>
                      <a:pPr>
                        <a:lnSpc>
                          <a:spcPct val="115000"/>
                        </a:lnSpc>
                        <a:spcAft>
                          <a:spcPts val="0"/>
                        </a:spcAft>
                      </a:pPr>
                      <a:r>
                        <a:rPr lang="bs-Latn-BA" sz="1600" b="1" dirty="0">
                          <a:latin typeface="Calibri"/>
                          <a:ea typeface="Times New Roman"/>
                          <a:cs typeface="Calibri"/>
                        </a:rPr>
                        <a:t>Wire transfer u inozemstvo</a:t>
                      </a:r>
                      <a:endParaRPr lang="bs-Latn-BA" sz="1600" b="1" dirty="0">
                        <a:latin typeface="Calibri"/>
                        <a:ea typeface="Times New Roman"/>
                        <a:cs typeface="Times New Roman"/>
                      </a:endParaRPr>
                    </a:p>
                    <a:p>
                      <a:pPr>
                        <a:lnSpc>
                          <a:spcPct val="115000"/>
                        </a:lnSpc>
                        <a:spcAft>
                          <a:spcPts val="0"/>
                        </a:spcAft>
                      </a:pPr>
                      <a:r>
                        <a:rPr lang="bs-Latn-BA" sz="1600" b="1" dirty="0">
                          <a:latin typeface="Calibri"/>
                          <a:ea typeface="Times New Roman"/>
                          <a:cs typeface="Calibri"/>
                        </a:rPr>
                        <a:t>(korištenjem „shell” kompanija ili sredstava prikrivenih kao</a:t>
                      </a:r>
                      <a:endParaRPr lang="bs-Latn-BA" sz="1600" b="1" dirty="0">
                        <a:latin typeface="Calibri"/>
                        <a:ea typeface="Times New Roman"/>
                        <a:cs typeface="Times New Roman"/>
                      </a:endParaRPr>
                    </a:p>
                    <a:p>
                      <a:pPr>
                        <a:lnSpc>
                          <a:spcPct val="115000"/>
                        </a:lnSpc>
                        <a:spcAft>
                          <a:spcPts val="0"/>
                        </a:spcAft>
                      </a:pPr>
                      <a:r>
                        <a:rPr lang="bs-Latn-BA" sz="1600" b="1" dirty="0">
                          <a:latin typeface="Calibri"/>
                          <a:ea typeface="Times New Roman"/>
                          <a:cs typeface="Calibri"/>
                        </a:rPr>
                        <a:t>prihodi od legitimnih poslova).</a:t>
                      </a:r>
                      <a:endParaRPr lang="bs-Latn-BA" sz="1600" b="1" dirty="0">
                        <a:latin typeface="Calibri"/>
                        <a:ea typeface="Times New Roman"/>
                        <a:cs typeface="Times New Roman"/>
                      </a:endParaRPr>
                    </a:p>
                  </a:txBody>
                  <a:tcPr marL="68580" marR="68580" marT="0" marB="0">
                    <a:solidFill>
                      <a:schemeClr val="accent5"/>
                    </a:solidFill>
                  </a:tcPr>
                </a:tc>
                <a:tc>
                  <a:txBody>
                    <a:bodyPr/>
                    <a:lstStyle/>
                    <a:p>
                      <a:pPr>
                        <a:lnSpc>
                          <a:spcPct val="115000"/>
                        </a:lnSpc>
                        <a:spcAft>
                          <a:spcPts val="0"/>
                        </a:spcAft>
                      </a:pPr>
                      <a:r>
                        <a:rPr lang="bs-Latn-BA" sz="1600" b="1">
                          <a:latin typeface="Calibri"/>
                          <a:ea typeface="Times New Roman"/>
                          <a:cs typeface="Calibri"/>
                        </a:rPr>
                        <a:t>Integriranje sredstava</a:t>
                      </a:r>
                      <a:endParaRPr lang="bs-Latn-BA" sz="1600" b="1">
                        <a:latin typeface="Calibri"/>
                        <a:ea typeface="Times New Roman"/>
                        <a:cs typeface="Times New Roman"/>
                      </a:endParaRPr>
                    </a:p>
                    <a:p>
                      <a:pPr>
                        <a:lnSpc>
                          <a:spcPct val="115000"/>
                        </a:lnSpc>
                        <a:spcAft>
                          <a:spcPts val="0"/>
                        </a:spcAft>
                      </a:pPr>
                      <a:r>
                        <a:rPr lang="bs-Latn-BA" sz="1600" b="1">
                          <a:latin typeface="Calibri"/>
                          <a:ea typeface="Times New Roman"/>
                          <a:cs typeface="Calibri"/>
                        </a:rPr>
                        <a:t>otplatom fiktivnih kredita ili</a:t>
                      </a:r>
                      <a:endParaRPr lang="bs-Latn-BA" sz="1600" b="1">
                        <a:latin typeface="Calibri"/>
                        <a:ea typeface="Times New Roman"/>
                        <a:cs typeface="Times New Roman"/>
                      </a:endParaRPr>
                    </a:p>
                    <a:p>
                      <a:pPr>
                        <a:lnSpc>
                          <a:spcPct val="115000"/>
                        </a:lnSpc>
                        <a:spcAft>
                          <a:spcPts val="0"/>
                        </a:spcAft>
                      </a:pPr>
                      <a:r>
                        <a:rPr lang="bs-Latn-BA" sz="1600" b="1">
                          <a:latin typeface="Calibri"/>
                          <a:ea typeface="Times New Roman"/>
                          <a:cs typeface="Calibri"/>
                        </a:rPr>
                        <a:t>krivotvorenih faktura.</a:t>
                      </a:r>
                      <a:endParaRPr lang="bs-Latn-BA" sz="1600" b="1">
                        <a:latin typeface="Calibri"/>
                        <a:ea typeface="Times New Roman"/>
                        <a:cs typeface="Times New Roman"/>
                      </a:endParaRPr>
                    </a:p>
                  </a:txBody>
                  <a:tcPr marL="68580" marR="68580" marT="0" marB="0">
                    <a:solidFill>
                      <a:schemeClr val="accent5"/>
                    </a:solidFill>
                  </a:tcPr>
                </a:tc>
                <a:extLst>
                  <a:ext uri="{0D108BD9-81ED-4DB2-BD59-A6C34878D82A}">
                    <a16:rowId xmlns:a16="http://schemas.microsoft.com/office/drawing/2014/main" val="10001"/>
                  </a:ext>
                </a:extLst>
              </a:tr>
              <a:tr h="1097359">
                <a:tc>
                  <a:txBody>
                    <a:bodyPr/>
                    <a:lstStyle/>
                    <a:p>
                      <a:pPr>
                        <a:lnSpc>
                          <a:spcPct val="115000"/>
                        </a:lnSpc>
                        <a:spcAft>
                          <a:spcPts val="0"/>
                        </a:spcAft>
                      </a:pPr>
                      <a:endParaRPr lang="bs-Latn-BA" sz="1600" b="1" dirty="0">
                        <a:latin typeface="Calibri"/>
                        <a:ea typeface="Times New Roman"/>
                        <a:cs typeface="Calibri"/>
                      </a:endParaRPr>
                    </a:p>
                    <a:p>
                      <a:pPr>
                        <a:lnSpc>
                          <a:spcPct val="115000"/>
                        </a:lnSpc>
                        <a:spcAft>
                          <a:spcPts val="0"/>
                        </a:spcAft>
                      </a:pPr>
                      <a:r>
                        <a:rPr lang="bs-Latn-BA" sz="1600" b="1" dirty="0">
                          <a:latin typeface="Calibri"/>
                          <a:ea typeface="Times New Roman"/>
                          <a:cs typeface="Calibri"/>
                        </a:rPr>
                        <a:t>Izvoz (krijumčarenje) gotovine.</a:t>
                      </a:r>
                      <a:endParaRPr lang="bs-Latn-BA" sz="1600" b="1" dirty="0">
                        <a:latin typeface="Calibri"/>
                        <a:ea typeface="Times New Roman"/>
                        <a:cs typeface="Times New Roman"/>
                      </a:endParaRPr>
                    </a:p>
                  </a:txBody>
                  <a:tcPr marL="68580" marR="68580" marT="0" marB="0">
                    <a:solidFill>
                      <a:schemeClr val="accent5"/>
                    </a:solidFill>
                  </a:tcPr>
                </a:tc>
                <a:tc>
                  <a:txBody>
                    <a:bodyPr/>
                    <a:lstStyle/>
                    <a:p>
                      <a:pPr>
                        <a:lnSpc>
                          <a:spcPct val="115000"/>
                        </a:lnSpc>
                        <a:spcAft>
                          <a:spcPts val="0"/>
                        </a:spcAft>
                      </a:pPr>
                      <a:r>
                        <a:rPr lang="bs-Latn-BA" sz="1600" b="1">
                          <a:latin typeface="Calibri"/>
                          <a:ea typeface="Times New Roman"/>
                          <a:cs typeface="Calibri"/>
                        </a:rPr>
                        <a:t>Deponovanje gotovine u</a:t>
                      </a:r>
                      <a:endParaRPr lang="bs-Latn-BA" sz="1600" b="1">
                        <a:latin typeface="Calibri"/>
                        <a:ea typeface="Times New Roman"/>
                        <a:cs typeface="Times New Roman"/>
                      </a:endParaRPr>
                    </a:p>
                    <a:p>
                      <a:pPr>
                        <a:lnSpc>
                          <a:spcPct val="115000"/>
                        </a:lnSpc>
                        <a:spcAft>
                          <a:spcPts val="0"/>
                        </a:spcAft>
                      </a:pPr>
                      <a:r>
                        <a:rPr lang="bs-Latn-BA" sz="1600" b="1">
                          <a:latin typeface="Calibri"/>
                          <a:ea typeface="Times New Roman"/>
                          <a:cs typeface="Calibri"/>
                        </a:rPr>
                        <a:t>inostranim bankarskim sistemima.</a:t>
                      </a:r>
                      <a:endParaRPr lang="bs-Latn-BA" sz="1600" b="1">
                        <a:latin typeface="Calibri"/>
                        <a:ea typeface="Times New Roman"/>
                        <a:cs typeface="Times New Roman"/>
                      </a:endParaRPr>
                    </a:p>
                  </a:txBody>
                  <a:tcPr marL="68580" marR="68580" marT="0" marB="0">
                    <a:solidFill>
                      <a:schemeClr val="accent5"/>
                    </a:solidFill>
                  </a:tcPr>
                </a:tc>
                <a:tc>
                  <a:txBody>
                    <a:bodyPr/>
                    <a:lstStyle/>
                    <a:p>
                      <a:pPr>
                        <a:lnSpc>
                          <a:spcPct val="115000"/>
                        </a:lnSpc>
                        <a:spcAft>
                          <a:spcPts val="0"/>
                        </a:spcAft>
                      </a:pPr>
                      <a:r>
                        <a:rPr lang="bs-Latn-BA" sz="1600" b="1">
                          <a:latin typeface="Calibri"/>
                          <a:ea typeface="Times New Roman"/>
                          <a:cs typeface="Calibri"/>
                        </a:rPr>
                        <a:t>Kompleksna mreža transfera (domaćih i međunarodnih) onemogućuje pronalaženje izvora sredstava.</a:t>
                      </a:r>
                      <a:endParaRPr lang="bs-Latn-BA" sz="1600" b="1">
                        <a:latin typeface="Calibri"/>
                        <a:ea typeface="Times New Roman"/>
                        <a:cs typeface="Times New Roman"/>
                      </a:endParaRPr>
                    </a:p>
                  </a:txBody>
                  <a:tcPr marL="68580" marR="68580" marT="0" marB="0">
                    <a:solidFill>
                      <a:schemeClr val="accent5"/>
                    </a:solidFill>
                  </a:tcPr>
                </a:tc>
                <a:extLst>
                  <a:ext uri="{0D108BD9-81ED-4DB2-BD59-A6C34878D82A}">
                    <a16:rowId xmlns:a16="http://schemas.microsoft.com/office/drawing/2014/main" val="10002"/>
                  </a:ext>
                </a:extLst>
              </a:tr>
              <a:tr h="1097359">
                <a:tc>
                  <a:txBody>
                    <a:bodyPr/>
                    <a:lstStyle/>
                    <a:p>
                      <a:pPr>
                        <a:lnSpc>
                          <a:spcPct val="115000"/>
                        </a:lnSpc>
                        <a:spcAft>
                          <a:spcPts val="0"/>
                        </a:spcAft>
                      </a:pPr>
                      <a:r>
                        <a:rPr lang="bs-Latn-BA" sz="1600" b="1" dirty="0">
                          <a:latin typeface="Calibri"/>
                          <a:ea typeface="Times New Roman"/>
                          <a:cs typeface="Calibri"/>
                        </a:rPr>
                        <a:t>Kupovina luksuznih dobara,nekretnina ili vrijednosnih papira.</a:t>
                      </a:r>
                      <a:endParaRPr lang="bs-Latn-BA" sz="1600" b="1" dirty="0">
                        <a:latin typeface="Calibri"/>
                        <a:ea typeface="Times New Roman"/>
                        <a:cs typeface="Times New Roman"/>
                      </a:endParaRPr>
                    </a:p>
                  </a:txBody>
                  <a:tcPr marL="68580" marR="68580" marT="0" marB="0">
                    <a:solidFill>
                      <a:schemeClr val="accent5"/>
                    </a:solidFill>
                  </a:tcPr>
                </a:tc>
                <a:tc>
                  <a:txBody>
                    <a:bodyPr/>
                    <a:lstStyle/>
                    <a:p>
                      <a:pPr>
                        <a:lnSpc>
                          <a:spcPct val="115000"/>
                        </a:lnSpc>
                        <a:spcAft>
                          <a:spcPts val="0"/>
                        </a:spcAft>
                      </a:pPr>
                      <a:endParaRPr lang="bs-Latn-BA" sz="1600" b="1" dirty="0">
                        <a:latin typeface="Calibri"/>
                        <a:ea typeface="Times New Roman"/>
                        <a:cs typeface="Calibri"/>
                      </a:endParaRPr>
                    </a:p>
                    <a:p>
                      <a:pPr>
                        <a:lnSpc>
                          <a:spcPct val="115000"/>
                        </a:lnSpc>
                        <a:spcAft>
                          <a:spcPts val="0"/>
                        </a:spcAft>
                      </a:pPr>
                      <a:r>
                        <a:rPr lang="bs-Latn-BA" sz="1600" b="1" dirty="0">
                          <a:latin typeface="Calibri"/>
                          <a:ea typeface="Times New Roman"/>
                          <a:cs typeface="Calibri"/>
                        </a:rPr>
                        <a:t>Prodaja dobara/papira.</a:t>
                      </a:r>
                      <a:endParaRPr lang="bs-Latn-BA" sz="1600" b="1" dirty="0">
                        <a:latin typeface="Calibri"/>
                        <a:ea typeface="Times New Roman"/>
                        <a:cs typeface="Times New Roman"/>
                      </a:endParaRPr>
                    </a:p>
                  </a:txBody>
                  <a:tcPr marL="68580" marR="68580" marT="0" marB="0">
                    <a:solidFill>
                      <a:schemeClr val="accent5"/>
                    </a:solidFill>
                  </a:tcPr>
                </a:tc>
                <a:tc>
                  <a:txBody>
                    <a:bodyPr/>
                    <a:lstStyle/>
                    <a:p>
                      <a:pPr>
                        <a:lnSpc>
                          <a:spcPct val="115000"/>
                        </a:lnSpc>
                        <a:spcAft>
                          <a:spcPts val="0"/>
                        </a:spcAft>
                      </a:pPr>
                      <a:r>
                        <a:rPr lang="bs-Latn-BA" sz="1600" b="1" dirty="0">
                          <a:latin typeface="Calibri"/>
                          <a:ea typeface="Times New Roman"/>
                          <a:cs typeface="Calibri"/>
                        </a:rPr>
                        <a:t>Prihod od prodaje dobara i</a:t>
                      </a:r>
                      <a:endParaRPr lang="bs-Latn-BA" sz="1600" b="1" dirty="0">
                        <a:latin typeface="Calibri"/>
                        <a:ea typeface="Times New Roman"/>
                        <a:cs typeface="Times New Roman"/>
                      </a:endParaRPr>
                    </a:p>
                    <a:p>
                      <a:pPr>
                        <a:lnSpc>
                          <a:spcPct val="115000"/>
                        </a:lnSpc>
                        <a:spcAft>
                          <a:spcPts val="0"/>
                        </a:spcAft>
                      </a:pPr>
                      <a:r>
                        <a:rPr lang="bs-Latn-BA" sz="1600" b="1" dirty="0">
                          <a:latin typeface="Calibri"/>
                          <a:ea typeface="Times New Roman"/>
                          <a:cs typeface="Calibri"/>
                        </a:rPr>
                        <a:t>vrijednosnih papira ima oblik</a:t>
                      </a:r>
                      <a:endParaRPr lang="bs-Latn-BA" sz="1600" b="1" dirty="0">
                        <a:latin typeface="Calibri"/>
                        <a:ea typeface="Times New Roman"/>
                        <a:cs typeface="Times New Roman"/>
                      </a:endParaRPr>
                    </a:p>
                    <a:p>
                      <a:pPr>
                        <a:lnSpc>
                          <a:spcPct val="115000"/>
                        </a:lnSpc>
                        <a:spcAft>
                          <a:spcPts val="0"/>
                        </a:spcAft>
                      </a:pPr>
                      <a:r>
                        <a:rPr lang="bs-Latn-BA" sz="1600" b="1" dirty="0">
                          <a:latin typeface="Calibri"/>
                          <a:ea typeface="Times New Roman"/>
                          <a:cs typeface="Calibri"/>
                        </a:rPr>
                        <a:t>legalnog prihoda.</a:t>
                      </a:r>
                      <a:endParaRPr lang="bs-Latn-BA" sz="1600" b="1" dirty="0">
                        <a:latin typeface="Calibri"/>
                        <a:ea typeface="Times New Roman"/>
                        <a:cs typeface="Times New Roman"/>
                      </a:endParaRPr>
                    </a:p>
                  </a:txBody>
                  <a:tcPr marL="68580" marR="68580" marT="0" marB="0">
                    <a:solidFill>
                      <a:schemeClr val="accent5"/>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s-Latn-BA" dirty="0"/>
              <a:t>ELEKTRONSKO PRANJE NOVCA</a:t>
            </a:r>
          </a:p>
        </p:txBody>
      </p:sp>
      <p:sp>
        <p:nvSpPr>
          <p:cNvPr id="3" name="Content Placeholder 2"/>
          <p:cNvSpPr>
            <a:spLocks noGrp="1"/>
          </p:cNvSpPr>
          <p:nvPr>
            <p:ph idx="1"/>
          </p:nvPr>
        </p:nvSpPr>
        <p:spPr/>
        <p:txBody>
          <a:bodyPr>
            <a:normAutofit fontScale="92500" lnSpcReduction="20000"/>
          </a:bodyPr>
          <a:lstStyle/>
          <a:p>
            <a:pPr>
              <a:buNone/>
            </a:pPr>
            <a:r>
              <a:rPr lang="bs-Latn-BA" dirty="0"/>
              <a:t>  </a:t>
            </a:r>
            <a:br>
              <a:rPr lang="bs-Latn-BA" dirty="0"/>
            </a:br>
            <a:r>
              <a:rPr lang="bs-Latn-BA" dirty="0"/>
              <a:t>Po svojoj decentraliziranoj, distributivnoj prirodi, elektronski novac ima potencijal da izmjeni ekonomsku strukturu. Razvoj tehnologije, naročito razvoj interneta i uvođenje smart kartica omogućili su brzo i nesmetano kretanje novca. </a:t>
            </a:r>
          </a:p>
          <a:p>
            <a:pPr>
              <a:buNone/>
            </a:pPr>
            <a:r>
              <a:rPr lang="bs-Latn-BA" dirty="0"/>
              <a:t> </a:t>
            </a:r>
            <a:br>
              <a:rPr lang="bs-Latn-BA" dirty="0"/>
            </a:br>
            <a:r>
              <a:rPr lang="bs-Latn-BA" dirty="0"/>
              <a:t>Uporedo sa ovim tehnološkim razvojem,razvijaju se i finasijska tržišta koja dozvoljavaju da se ekonomska vrijednost predstavi digitalno korištenjem elektronskih nizova.</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bs-Latn-BA" dirty="0"/>
              <a:t>   Od e-novca se u stvari očekuje da djeluje kao i papirni novac, bez rizika i troška vezanog za prenošenje, administarciju i čuvanje tradicionalnog novca. </a:t>
            </a:r>
            <a:br>
              <a:rPr lang="bs-Latn-BA" dirty="0"/>
            </a:br>
            <a:br>
              <a:rPr lang="bs-Latn-BA" dirty="0"/>
            </a:br>
            <a:r>
              <a:rPr lang="bs-Latn-BA" dirty="0"/>
              <a:t>Napredak u tri tehnološka područja je osigurao da korištenje e-novca postane ekonomski isplativo, povećavajući interes za e-novcem.</a:t>
            </a:r>
          </a:p>
          <a:p>
            <a:endParaRPr lang="bs-Latn-BA"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buNone/>
            </a:pPr>
            <a:r>
              <a:rPr lang="bs-Latn-BA" dirty="0"/>
              <a:t>    Ti napredci su:</a:t>
            </a:r>
          </a:p>
          <a:p>
            <a:pPr lvl="0">
              <a:buNone/>
            </a:pPr>
            <a:br>
              <a:rPr lang="bs-Latn-BA" dirty="0"/>
            </a:br>
            <a:r>
              <a:rPr lang="bs-Latn-BA" dirty="0"/>
              <a:t>Pouzdana i brza mrežna komunikacija sa niskim transakcijskim troškovima</a:t>
            </a:r>
          </a:p>
          <a:p>
            <a:pPr lvl="0">
              <a:buNone/>
            </a:pPr>
            <a:r>
              <a:rPr lang="bs-Latn-BA" dirty="0"/>
              <a:t>    bolja računarska tehnologija i snažna kriptografija, osigurava privatnost i spriječava prevaru.</a:t>
            </a:r>
          </a:p>
          <a:p>
            <a:endParaRPr lang="bs-Latn-BA"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bs-Latn-BA" b="1" dirty="0"/>
              <a:t>Elektronski prijenos novca</a:t>
            </a:r>
            <a:br>
              <a:rPr lang="bs-Latn-BA" b="1" dirty="0"/>
            </a:br>
            <a:endParaRPr lang="bs-Latn-BA" dirty="0"/>
          </a:p>
        </p:txBody>
      </p:sp>
      <p:sp>
        <p:nvSpPr>
          <p:cNvPr id="3" name="Content Placeholder 2"/>
          <p:cNvSpPr>
            <a:spLocks noGrp="1"/>
          </p:cNvSpPr>
          <p:nvPr>
            <p:ph idx="1"/>
          </p:nvPr>
        </p:nvSpPr>
        <p:spPr/>
        <p:txBody>
          <a:bodyPr>
            <a:normAutofit lnSpcReduction="10000"/>
          </a:bodyPr>
          <a:lstStyle/>
          <a:p>
            <a:pPr>
              <a:buNone/>
            </a:pPr>
            <a:r>
              <a:rPr lang="bs-Latn-BA" dirty="0"/>
              <a:t>   Kreditne i finansijske institucije, uključujući društva koja se bave elektronskim prijenosom, dužne su prikupiti tačne i potpune podatke o uplatiocu i uključiti ih u obrazac ili poruku koja prati elektronski prijenos novčanih sredstava, poslanih ili primljenih u bilo kojoj valuti.</a:t>
            </a:r>
            <a:br>
              <a:rPr lang="bs-Latn-BA" dirty="0"/>
            </a:br>
            <a:endParaRPr lang="bs-Latn-BA" dirty="0"/>
          </a:p>
          <a:p>
            <a:pPr>
              <a:buNone/>
            </a:pPr>
            <a:r>
              <a:rPr lang="bs-Latn-BA" dirty="0"/>
              <a:t>   Pri tome, ti podaci moraju pratiti prijenos sve vrijeme prolaska lancem plaćanja.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bs-Latn-BA" b="1" dirty="0"/>
              <a:t>MEĐUNADONE INSTITUCIJE, SPORAZUMI, KONVENCIJE I PREPORUKE O PRANJU NOVCA</a:t>
            </a:r>
            <a:br>
              <a:rPr lang="bs-Latn-BA" b="1" dirty="0"/>
            </a:br>
            <a:endParaRPr lang="bs-Latn-BA" dirty="0"/>
          </a:p>
        </p:txBody>
      </p:sp>
      <p:sp>
        <p:nvSpPr>
          <p:cNvPr id="3" name="Content Placeholder 2"/>
          <p:cNvSpPr>
            <a:spLocks noGrp="1"/>
          </p:cNvSpPr>
          <p:nvPr>
            <p:ph idx="1"/>
          </p:nvPr>
        </p:nvSpPr>
        <p:spPr/>
        <p:txBody>
          <a:bodyPr/>
          <a:lstStyle/>
          <a:p>
            <a:pPr>
              <a:buNone/>
            </a:pPr>
            <a:r>
              <a:rPr lang="bs-Latn-BA" dirty="0"/>
              <a:t>   </a:t>
            </a:r>
          </a:p>
          <a:p>
            <a:pPr>
              <a:buNone/>
            </a:pPr>
            <a:r>
              <a:rPr lang="bs-Latn-BA" dirty="0"/>
              <a:t>   Međunaroda saradnja se postiže saradnjom sa različitim državnim agencijama za primjenu zakona, članstvo u institucijama za borbu ptotiv pranja novca, saradnjom sa vlastima i finansijskim organizacijama te potpisivanje i prihvatanje međunarodnih konvencija i preporuka o pranju novca.</a:t>
            </a:r>
          </a:p>
          <a:p>
            <a:endParaRPr lang="bs-Latn-BA"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lvl="0">
              <a:buNone/>
            </a:pPr>
            <a:r>
              <a:rPr lang="bs-Latn-BA" dirty="0"/>
              <a:t>    U borbi protiv pranja novca međunarodne standarde uspostavljaju:</a:t>
            </a:r>
          </a:p>
          <a:p>
            <a:pPr lvl="0">
              <a:buNone/>
            </a:pPr>
            <a:endParaRPr lang="bs-Latn-BA" dirty="0"/>
          </a:p>
          <a:p>
            <a:pPr>
              <a:buNone/>
            </a:pPr>
            <a:r>
              <a:rPr lang="bs-Latn-BA" dirty="0"/>
              <a:t>1. Ujedinjene Nacije</a:t>
            </a:r>
          </a:p>
          <a:p>
            <a:pPr>
              <a:buNone/>
            </a:pPr>
            <a:r>
              <a:rPr lang="bs-Latn-BA" dirty="0"/>
              <a:t>2. FATF- Radna grupa za finansijeske mjere suzbijanje pranje novca,</a:t>
            </a:r>
          </a:p>
          <a:p>
            <a:pPr>
              <a:buNone/>
            </a:pPr>
            <a:r>
              <a:rPr lang="bs-Latn-BA" dirty="0"/>
              <a:t>3. Bazelski komitet za bankarske supervizije,</a:t>
            </a:r>
          </a:p>
          <a:p>
            <a:pPr>
              <a:buNone/>
            </a:pPr>
            <a:r>
              <a:rPr lang="bs-Latn-BA" dirty="0"/>
              <a:t>4. IAIS- Međunarodno udruženje sa superviziju osiguranja i reosiguranja</a:t>
            </a:r>
          </a:p>
          <a:p>
            <a:pPr>
              <a:buNone/>
            </a:pPr>
            <a:r>
              <a:rPr lang="bs-Latn-BA" dirty="0"/>
              <a:t>5. Egmont grupa</a:t>
            </a:r>
          </a:p>
          <a:p>
            <a:pPr>
              <a:buNone/>
            </a:pPr>
            <a:r>
              <a:rPr lang="bs-Latn-BA" dirty="0"/>
              <a:t>6. EU</a:t>
            </a:r>
          </a:p>
          <a:p>
            <a:endParaRPr lang="bs-Latn-BA"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bs-Latn-BA" b="1" cap="none" dirty="0">
                <a:ln w="10541" cmpd="sng">
                  <a:solidFill>
                    <a:schemeClr val="accent1">
                      <a:shade val="88000"/>
                      <a:satMod val="110000"/>
                    </a:schemeClr>
                  </a:solidFill>
                  <a:prstDash val="solid"/>
                </a:ln>
                <a:solidFill>
                  <a:schemeClr val="tx1"/>
                </a:solidFill>
                <a:effectLst/>
              </a:rPr>
              <a:t>Pojam pranja novca</a:t>
            </a:r>
            <a:br>
              <a:rPr lang="bs-Latn-BA" b="1" cap="none" dirty="0">
                <a:ln w="10541" cmpd="sng">
                  <a:solidFill>
                    <a:schemeClr val="accent1">
                      <a:shade val="88000"/>
                      <a:satMod val="110000"/>
                    </a:schemeClr>
                  </a:solidFill>
                  <a:prstDash val="solid"/>
                </a:ln>
                <a:solidFill>
                  <a:schemeClr val="tx1"/>
                </a:solidFill>
                <a:effectLst/>
              </a:rPr>
            </a:br>
            <a:endParaRPr lang="bs-Latn-BA" b="1" cap="none" dirty="0">
              <a:ln w="10541" cmpd="sng">
                <a:solidFill>
                  <a:schemeClr val="accent1">
                    <a:shade val="88000"/>
                    <a:satMod val="110000"/>
                  </a:schemeClr>
                </a:solidFill>
                <a:prstDash val="solid"/>
              </a:ln>
              <a:solidFill>
                <a:schemeClr val="tx1"/>
              </a:solidFill>
              <a:effectLst/>
            </a:endParaRPr>
          </a:p>
        </p:txBody>
      </p:sp>
      <p:sp>
        <p:nvSpPr>
          <p:cNvPr id="3" name="Content Placeholder 2"/>
          <p:cNvSpPr>
            <a:spLocks noGrp="1"/>
          </p:cNvSpPr>
          <p:nvPr>
            <p:ph idx="1"/>
          </p:nvPr>
        </p:nvSpPr>
        <p:spPr/>
        <p:txBody>
          <a:bodyPr>
            <a:normAutofit fontScale="92500" lnSpcReduction="20000"/>
          </a:bodyPr>
          <a:lstStyle/>
          <a:p>
            <a:pPr>
              <a:buNone/>
            </a:pPr>
            <a:r>
              <a:rPr lang="bs-Latn-BA" dirty="0"/>
              <a:t>   </a:t>
            </a:r>
          </a:p>
          <a:p>
            <a:pPr>
              <a:buNone/>
            </a:pPr>
            <a:r>
              <a:rPr lang="bs-Latn-BA" dirty="0"/>
              <a:t>    Sam </a:t>
            </a:r>
            <a:r>
              <a:rPr lang="bs-Latn-BA" b="1" dirty="0"/>
              <a:t>pojam pranja novca </a:t>
            </a:r>
            <a:r>
              <a:rPr lang="bs-Latn-BA" dirty="0"/>
              <a:t>potiče od engleske reči </a:t>
            </a:r>
            <a:r>
              <a:rPr lang="bs-Latn-BA" b="1" i="1" dirty="0"/>
              <a:t>money laundering</a:t>
            </a:r>
            <a:r>
              <a:rPr lang="bs-Latn-BA" dirty="0"/>
              <a:t>, što znači </a:t>
            </a:r>
            <a:r>
              <a:rPr lang="bs-Latn-BA" b="1" i="1" dirty="0"/>
              <a:t>legalizacija kapitala stečenog kriminalnom djelatnošću</a:t>
            </a:r>
            <a:r>
              <a:rPr lang="bs-Latn-BA" dirty="0"/>
              <a:t>, odnosno finansijske transakcije radi prikrivanja stvarnog porijekla novca i drugih oblika kapitala na tržištu.</a:t>
            </a:r>
          </a:p>
          <a:p>
            <a:pPr>
              <a:buNone/>
            </a:pPr>
            <a:endParaRPr lang="bs-Latn-BA" dirty="0"/>
          </a:p>
          <a:p>
            <a:pPr>
              <a:buNone/>
            </a:pPr>
            <a:r>
              <a:rPr lang="bs-Latn-BA" dirty="0"/>
              <a:t>   Pranje novca je međunarodni fenomen, a tehnike koje se pritom koriste mnogobrojne su i mogu biti sofisticirane. </a:t>
            </a:r>
          </a:p>
          <a:p>
            <a:endParaRPr lang="bs-Latn-BA" dirty="0"/>
          </a:p>
          <a:p>
            <a:endParaRPr lang="bs-Latn-BA"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bs-Latn-BA" b="1" dirty="0"/>
              <a:t>FATF</a:t>
            </a:r>
            <a:br>
              <a:rPr lang="bs-Latn-BA" b="1" dirty="0"/>
            </a:br>
            <a:endParaRPr lang="bs-Latn-BA" dirty="0"/>
          </a:p>
        </p:txBody>
      </p:sp>
      <p:sp>
        <p:nvSpPr>
          <p:cNvPr id="3" name="Content Placeholder 2"/>
          <p:cNvSpPr>
            <a:spLocks noGrp="1"/>
          </p:cNvSpPr>
          <p:nvPr>
            <p:ph idx="1"/>
          </p:nvPr>
        </p:nvSpPr>
        <p:spPr/>
        <p:txBody>
          <a:bodyPr>
            <a:normAutofit fontScale="85000" lnSpcReduction="20000"/>
          </a:bodyPr>
          <a:lstStyle/>
          <a:p>
            <a:pPr>
              <a:buNone/>
            </a:pPr>
            <a:r>
              <a:rPr lang="bs-Latn-BA" dirty="0"/>
              <a:t>FATF- Radna agencija za finansijske aktivnosti , je formirana od strane zemalja G-7 na samitu u Parizu 1989. godine, njihove osnovne smjernice su:</a:t>
            </a:r>
          </a:p>
          <a:p>
            <a:pPr>
              <a:buNone/>
            </a:pPr>
            <a:endParaRPr lang="bs-Latn-BA" dirty="0"/>
          </a:p>
          <a:p>
            <a:pPr>
              <a:buNone/>
            </a:pPr>
            <a:r>
              <a:rPr lang="bs-Latn-BA" dirty="0"/>
              <a:t>1.praćenje napretka zemalja članica u implementaciji mjera za sprečavanje pranja novca</a:t>
            </a:r>
            <a:br>
              <a:rPr lang="bs-Latn-BA" dirty="0"/>
            </a:br>
            <a:endParaRPr lang="bs-Latn-BA" dirty="0"/>
          </a:p>
          <a:p>
            <a:pPr>
              <a:buNone/>
            </a:pPr>
            <a:r>
              <a:rPr lang="bs-Latn-BA" dirty="0"/>
              <a:t>2. izvještavanje o trendovima pranja novca, tehnika i kontra mjerama </a:t>
            </a:r>
            <a:br>
              <a:rPr lang="bs-Latn-BA" dirty="0"/>
            </a:br>
            <a:endParaRPr lang="bs-Latn-BA" dirty="0"/>
          </a:p>
          <a:p>
            <a:pPr>
              <a:buNone/>
            </a:pPr>
            <a:r>
              <a:rPr lang="bs-Latn-BA" dirty="0"/>
              <a:t>3. izdvajanje zemalja i teritorija koje ne sarađuju u borbi protiv pranja novca.</a:t>
            </a:r>
          </a:p>
          <a:p>
            <a:endParaRPr lang="bs-Latn-BA"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bs-Latn-BA" b="1" dirty="0"/>
              <a:t>IAIS</a:t>
            </a:r>
            <a:br>
              <a:rPr lang="bs-Latn-BA" b="1" dirty="0"/>
            </a:br>
            <a:endParaRPr lang="bs-Latn-BA" dirty="0"/>
          </a:p>
        </p:txBody>
      </p:sp>
      <p:sp>
        <p:nvSpPr>
          <p:cNvPr id="3" name="Content Placeholder 2"/>
          <p:cNvSpPr>
            <a:spLocks noGrp="1"/>
          </p:cNvSpPr>
          <p:nvPr>
            <p:ph idx="1"/>
          </p:nvPr>
        </p:nvSpPr>
        <p:spPr/>
        <p:txBody>
          <a:bodyPr>
            <a:normAutofit fontScale="92500" lnSpcReduction="20000"/>
          </a:bodyPr>
          <a:lstStyle/>
          <a:p>
            <a:pPr>
              <a:buNone/>
            </a:pPr>
            <a:r>
              <a:rPr lang="bs-Latn-BA" dirty="0"/>
              <a:t>IAIS - Međunarodno udruženje za superviziju osiguranja i reosiguranja ima za zadatak:</a:t>
            </a:r>
          </a:p>
          <a:p>
            <a:pPr>
              <a:buNone/>
            </a:pPr>
            <a:endParaRPr lang="bs-Latn-BA" dirty="0"/>
          </a:p>
          <a:p>
            <a:pPr>
              <a:buNone/>
            </a:pPr>
            <a:r>
              <a:rPr lang="bs-Latn-BA" dirty="0"/>
              <a:t>• promoviranje saradnje među regulatorima osiguranja i reosiguranja</a:t>
            </a:r>
            <a:br>
              <a:rPr lang="bs-Latn-BA" dirty="0"/>
            </a:br>
            <a:endParaRPr lang="bs-Latn-BA" dirty="0"/>
          </a:p>
          <a:p>
            <a:pPr>
              <a:buNone/>
            </a:pPr>
            <a:r>
              <a:rPr lang="bs-Latn-BA" dirty="0"/>
              <a:t>• postavljanje međunarodnih standarda za superviziju osiguranja</a:t>
            </a:r>
            <a:br>
              <a:rPr lang="bs-Latn-BA" dirty="0"/>
            </a:br>
            <a:endParaRPr lang="bs-Latn-BA" dirty="0"/>
          </a:p>
          <a:p>
            <a:pPr>
              <a:buNone/>
            </a:pPr>
            <a:r>
              <a:rPr lang="bs-Latn-BA" dirty="0"/>
              <a:t>• koordiniranje rada sa regulatorima u drugim finansijskim sektorima i institucijama.</a:t>
            </a:r>
          </a:p>
          <a:p>
            <a:endParaRPr lang="bs-Latn-BA"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bs-Latn-BA" b="1" dirty="0"/>
              <a:t>EU</a:t>
            </a:r>
            <a:br>
              <a:rPr lang="bs-Latn-BA" b="1" dirty="0"/>
            </a:br>
            <a:endParaRPr lang="bs-Latn-BA" dirty="0"/>
          </a:p>
        </p:txBody>
      </p:sp>
      <p:sp>
        <p:nvSpPr>
          <p:cNvPr id="3" name="Content Placeholder 2"/>
          <p:cNvSpPr>
            <a:spLocks noGrp="1"/>
          </p:cNvSpPr>
          <p:nvPr>
            <p:ph idx="1"/>
          </p:nvPr>
        </p:nvSpPr>
        <p:spPr/>
        <p:txBody>
          <a:bodyPr>
            <a:normAutofit fontScale="92500" lnSpcReduction="20000"/>
          </a:bodyPr>
          <a:lstStyle/>
          <a:p>
            <a:pPr>
              <a:lnSpc>
                <a:spcPct val="120000"/>
              </a:lnSpc>
              <a:buNone/>
            </a:pPr>
            <a:r>
              <a:rPr lang="bs-Latn-BA" dirty="0"/>
              <a:t>EU - Treća direktiva o sprječavanju pranja novca.</a:t>
            </a:r>
            <a:br>
              <a:rPr lang="bs-Latn-BA" dirty="0"/>
            </a:br>
            <a:br>
              <a:rPr lang="bs-Latn-BA" dirty="0"/>
            </a:br>
            <a:r>
              <a:rPr lang="bs-Latn-BA" dirty="0"/>
              <a:t>Ove odredbe odnose se na:</a:t>
            </a:r>
            <a:br>
              <a:rPr lang="bs-Latn-BA" dirty="0"/>
            </a:br>
            <a:endParaRPr lang="bs-Latn-BA" dirty="0"/>
          </a:p>
          <a:p>
            <a:pPr>
              <a:buNone/>
            </a:pPr>
            <a:r>
              <a:rPr lang="bs-Latn-BA" dirty="0"/>
              <a:t>• Utvrđivanju indetiteta klijenta koji otvaraju račune</a:t>
            </a:r>
          </a:p>
          <a:p>
            <a:pPr>
              <a:buNone/>
            </a:pPr>
            <a:r>
              <a:rPr lang="bs-Latn-BA" dirty="0"/>
              <a:t>• Utvrđuju indetiteta za transakcije veće od 15 000 eura;</a:t>
            </a:r>
          </a:p>
          <a:p>
            <a:pPr>
              <a:buNone/>
            </a:pPr>
            <a:r>
              <a:rPr lang="bs-Latn-BA" dirty="0"/>
              <a:t>• Temeljiitije provjere politički eksploniranih osoba,</a:t>
            </a:r>
          </a:p>
          <a:p>
            <a:pPr>
              <a:buNone/>
            </a:pPr>
            <a:r>
              <a:rPr lang="bs-Latn-BA" dirty="0"/>
              <a:t>• Kazne za neprijavljivanje sumnjivih transakcija finansijskim obavještajnim jedinicama.</a:t>
            </a:r>
          </a:p>
          <a:p>
            <a:endParaRPr lang="bs-Latn-BA"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bs-Latn-BA" b="1" dirty="0"/>
              <a:t>POSLJEDICE PRANJA NOVCA</a:t>
            </a:r>
            <a:br>
              <a:rPr lang="bs-Latn-BA" b="1" dirty="0"/>
            </a:br>
            <a:endParaRPr lang="bs-Latn-BA" dirty="0"/>
          </a:p>
        </p:txBody>
      </p:sp>
      <p:sp>
        <p:nvSpPr>
          <p:cNvPr id="3" name="Content Placeholder 2"/>
          <p:cNvSpPr>
            <a:spLocks noGrp="1"/>
          </p:cNvSpPr>
          <p:nvPr>
            <p:ph idx="1"/>
          </p:nvPr>
        </p:nvSpPr>
        <p:spPr/>
        <p:txBody>
          <a:bodyPr>
            <a:normAutofit lnSpcReduction="10000"/>
          </a:bodyPr>
          <a:lstStyle/>
          <a:p>
            <a:pPr>
              <a:buNone/>
            </a:pPr>
            <a:r>
              <a:rPr lang="bs-Latn-BA" dirty="0"/>
              <a:t>   Pranjem novca stvara se opasna prijetnja državnoj suverenosti, autoritetu državne vlasti, narušavanju demokratske vrijednosti i javne ustanove, te mnogo šteti nacionalnoj ekonomiji. </a:t>
            </a:r>
          </a:p>
          <a:p>
            <a:pPr>
              <a:buNone/>
            </a:pPr>
            <a:r>
              <a:rPr lang="bs-Latn-BA" dirty="0"/>
              <a:t>   </a:t>
            </a:r>
            <a:br>
              <a:rPr lang="bs-Latn-BA" dirty="0"/>
            </a:br>
            <a:r>
              <a:rPr lang="bs-Latn-BA" dirty="0"/>
              <a:t>Pranje novca može imati veliki uticaj i na političku stabilnost. Pranje novca direktno utiče na smanjenje transparentnosti i narušavanje zdravlja finansija.</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pl-PL" b="1" cap="none" dirty="0">
                <a:ln w="10541" cmpd="sng">
                  <a:solidFill>
                    <a:schemeClr val="accent1">
                      <a:shade val="88000"/>
                      <a:satMod val="110000"/>
                    </a:schemeClr>
                  </a:solidFill>
                  <a:prstDash val="solid"/>
                </a:ln>
                <a:solidFill>
                  <a:schemeClr val="tx1"/>
                </a:solidFill>
                <a:effectLst/>
              </a:rPr>
              <a:t>RIZIK OD PRANJA NOVCA PO SEKTORIMA </a:t>
            </a:r>
            <a:endParaRPr lang="bs-Latn-BA" b="1" cap="none" dirty="0">
              <a:ln w="10541" cmpd="sng">
                <a:solidFill>
                  <a:schemeClr val="accent1">
                    <a:shade val="88000"/>
                    <a:satMod val="110000"/>
                  </a:schemeClr>
                </a:solidFill>
                <a:prstDash val="solid"/>
              </a:ln>
              <a:solidFill>
                <a:schemeClr val="tx1"/>
              </a:solidFill>
              <a:effectLst/>
            </a:endParaRPr>
          </a:p>
        </p:txBody>
      </p:sp>
      <p:graphicFrame>
        <p:nvGraphicFramePr>
          <p:cNvPr id="4" name="Content Placeholder 3"/>
          <p:cNvGraphicFramePr>
            <a:graphicFrameLocks noGrp="1"/>
          </p:cNvGraphicFramePr>
          <p:nvPr>
            <p:ph idx="1"/>
          </p:nvPr>
        </p:nvGraphicFramePr>
        <p:xfrm>
          <a:off x="1600201" y="1828800"/>
          <a:ext cx="7086602" cy="4006404"/>
        </p:xfrm>
        <a:graphic>
          <a:graphicData uri="http://schemas.openxmlformats.org/drawingml/2006/table">
            <a:tbl>
              <a:tblPr firstRow="1" bandRow="1">
                <a:tableStyleId>{69CF1AB2-1976-4502-BF36-3FF5EA218861}</a:tableStyleId>
              </a:tblPr>
              <a:tblGrid>
                <a:gridCol w="1289921">
                  <a:extLst>
                    <a:ext uri="{9D8B030D-6E8A-4147-A177-3AD203B41FA5}">
                      <a16:colId xmlns:a16="http://schemas.microsoft.com/office/drawing/2014/main" val="20000"/>
                    </a:ext>
                  </a:extLst>
                </a:gridCol>
                <a:gridCol w="1255975">
                  <a:extLst>
                    <a:ext uri="{9D8B030D-6E8A-4147-A177-3AD203B41FA5}">
                      <a16:colId xmlns:a16="http://schemas.microsoft.com/office/drawing/2014/main" val="20001"/>
                    </a:ext>
                  </a:extLst>
                </a:gridCol>
                <a:gridCol w="1323867">
                  <a:extLst>
                    <a:ext uri="{9D8B030D-6E8A-4147-A177-3AD203B41FA5}">
                      <a16:colId xmlns:a16="http://schemas.microsoft.com/office/drawing/2014/main" val="20002"/>
                    </a:ext>
                  </a:extLst>
                </a:gridCol>
                <a:gridCol w="1289921">
                  <a:extLst>
                    <a:ext uri="{9D8B030D-6E8A-4147-A177-3AD203B41FA5}">
                      <a16:colId xmlns:a16="http://schemas.microsoft.com/office/drawing/2014/main" val="20003"/>
                    </a:ext>
                  </a:extLst>
                </a:gridCol>
                <a:gridCol w="1926918">
                  <a:extLst>
                    <a:ext uri="{9D8B030D-6E8A-4147-A177-3AD203B41FA5}">
                      <a16:colId xmlns:a16="http://schemas.microsoft.com/office/drawing/2014/main" val="20004"/>
                    </a:ext>
                  </a:extLst>
                </a:gridCol>
              </a:tblGrid>
              <a:tr h="897333">
                <a:tc>
                  <a:txBody>
                    <a:bodyPr/>
                    <a:lstStyle/>
                    <a:p>
                      <a:endParaRPr lang="bs-Latn-BA" dirty="0"/>
                    </a:p>
                  </a:txBody>
                  <a:tcPr>
                    <a:solidFill>
                      <a:srgbClr val="FFFF00"/>
                    </a:solidFill>
                  </a:tcPr>
                </a:tc>
                <a:tc>
                  <a:txBody>
                    <a:bodyPr/>
                    <a:lstStyle/>
                    <a:p>
                      <a:endParaRPr lang="bs-Latn-BA" dirty="0"/>
                    </a:p>
                  </a:txBody>
                  <a:tcPr>
                    <a:solidFill>
                      <a:srgbClr val="FFFF00"/>
                    </a:solidFill>
                  </a:tcPr>
                </a:tc>
                <a:tc>
                  <a:txBody>
                    <a:bodyPr/>
                    <a:lstStyle/>
                    <a:p>
                      <a:r>
                        <a:rPr lang="bs-Latn-BA" dirty="0"/>
                        <a:t>BANKE</a:t>
                      </a:r>
                    </a:p>
                  </a:txBody>
                  <a:tcPr>
                    <a:solidFill>
                      <a:srgbClr val="FF0000"/>
                    </a:solidFill>
                  </a:tcPr>
                </a:tc>
                <a:tc>
                  <a:txBody>
                    <a:bodyPr/>
                    <a:lstStyle/>
                    <a:p>
                      <a:endParaRPr lang="bs-Latn-BA" dirty="0"/>
                    </a:p>
                  </a:txBody>
                  <a:tcPr>
                    <a:solidFill>
                      <a:srgbClr val="C00000"/>
                    </a:solidFill>
                  </a:tcPr>
                </a:tc>
                <a:tc>
                  <a:txBody>
                    <a:bodyPr/>
                    <a:lstStyle/>
                    <a:p>
                      <a:r>
                        <a:rPr lang="bs-Latn-BA" dirty="0"/>
                        <a:t>NOTARI</a:t>
                      </a:r>
                    </a:p>
                    <a:p>
                      <a:r>
                        <a:rPr lang="bs-Latn-BA" dirty="0"/>
                        <a:t>NEKRETNINE</a:t>
                      </a:r>
                    </a:p>
                  </a:txBody>
                  <a:tcPr>
                    <a:solidFill>
                      <a:srgbClr val="C00000"/>
                    </a:solidFill>
                  </a:tcPr>
                </a:tc>
                <a:extLst>
                  <a:ext uri="{0D108BD9-81ED-4DB2-BD59-A6C34878D82A}">
                    <a16:rowId xmlns:a16="http://schemas.microsoft.com/office/drawing/2014/main" val="10000"/>
                  </a:ext>
                </a:extLst>
              </a:tr>
              <a:tr h="737246">
                <a:tc>
                  <a:txBody>
                    <a:bodyPr/>
                    <a:lstStyle/>
                    <a:p>
                      <a:r>
                        <a:rPr lang="bs-Latn-BA" dirty="0"/>
                        <a:t>VRIJEDNOSNI PAPIRI</a:t>
                      </a:r>
                    </a:p>
                  </a:txBody>
                  <a:tcPr>
                    <a:solidFill>
                      <a:srgbClr val="FFFF00"/>
                    </a:solidFill>
                  </a:tcPr>
                </a:tc>
                <a:tc>
                  <a:txBody>
                    <a:bodyPr/>
                    <a:lstStyle/>
                    <a:p>
                      <a:endParaRPr lang="bs-Latn-BA" dirty="0"/>
                    </a:p>
                  </a:txBody>
                  <a:tcPr>
                    <a:solidFill>
                      <a:srgbClr val="FFFF00"/>
                    </a:solidFill>
                  </a:tcPr>
                </a:tc>
                <a:tc>
                  <a:txBody>
                    <a:bodyPr/>
                    <a:lstStyle/>
                    <a:p>
                      <a:endParaRPr lang="bs-Latn-BA" dirty="0"/>
                    </a:p>
                  </a:txBody>
                  <a:tcPr>
                    <a:solidFill>
                      <a:srgbClr val="FF0000"/>
                    </a:solidFill>
                  </a:tcPr>
                </a:tc>
                <a:tc>
                  <a:txBody>
                    <a:bodyPr/>
                    <a:lstStyle/>
                    <a:p>
                      <a:endParaRPr lang="bs-Latn-BA" dirty="0"/>
                    </a:p>
                  </a:txBody>
                  <a:tcPr>
                    <a:solidFill>
                      <a:srgbClr val="FF0000"/>
                    </a:solidFill>
                  </a:tcPr>
                </a:tc>
                <a:tc>
                  <a:txBody>
                    <a:bodyPr/>
                    <a:lstStyle/>
                    <a:p>
                      <a:endParaRPr lang="bs-Latn-BA" dirty="0"/>
                    </a:p>
                  </a:txBody>
                  <a:tcPr>
                    <a:solidFill>
                      <a:srgbClr val="C00000"/>
                    </a:solidFill>
                  </a:tcPr>
                </a:tc>
                <a:extLst>
                  <a:ext uri="{0D108BD9-81ED-4DB2-BD59-A6C34878D82A}">
                    <a16:rowId xmlns:a16="http://schemas.microsoft.com/office/drawing/2014/main" val="10001"/>
                  </a:ext>
                </a:extLst>
              </a:tr>
              <a:tr h="737246">
                <a:tc>
                  <a:txBody>
                    <a:bodyPr/>
                    <a:lstStyle/>
                    <a:p>
                      <a:endParaRPr lang="bs-Latn-BA" dirty="0"/>
                    </a:p>
                  </a:txBody>
                  <a:tcPr>
                    <a:solidFill>
                      <a:srgbClr val="92D050"/>
                    </a:solidFill>
                  </a:tcPr>
                </a:tc>
                <a:tc>
                  <a:txBody>
                    <a:bodyPr/>
                    <a:lstStyle/>
                    <a:p>
                      <a:endParaRPr lang="bs-Latn-BA" dirty="0"/>
                    </a:p>
                  </a:txBody>
                  <a:tcPr>
                    <a:solidFill>
                      <a:srgbClr val="FFFF00"/>
                    </a:solidFill>
                  </a:tcPr>
                </a:tc>
                <a:tc>
                  <a:txBody>
                    <a:bodyPr/>
                    <a:lstStyle/>
                    <a:p>
                      <a:r>
                        <a:rPr lang="bs-Latn-BA" dirty="0"/>
                        <a:t>LIZING</a:t>
                      </a:r>
                    </a:p>
                  </a:txBody>
                  <a:tcPr>
                    <a:solidFill>
                      <a:srgbClr val="FFFF00"/>
                    </a:solidFill>
                  </a:tcPr>
                </a:tc>
                <a:tc>
                  <a:txBody>
                    <a:bodyPr/>
                    <a:lstStyle/>
                    <a:p>
                      <a:endParaRPr lang="bs-Latn-BA" dirty="0"/>
                    </a:p>
                  </a:txBody>
                  <a:tcPr>
                    <a:solidFill>
                      <a:srgbClr val="FF0000"/>
                    </a:solidFill>
                  </a:tcPr>
                </a:tc>
                <a:tc>
                  <a:txBody>
                    <a:bodyPr/>
                    <a:lstStyle/>
                    <a:p>
                      <a:r>
                        <a:rPr lang="bs-Latn-BA" dirty="0"/>
                        <a:t>ADVOKATI</a:t>
                      </a:r>
                    </a:p>
                  </a:txBody>
                  <a:tcPr>
                    <a:solidFill>
                      <a:srgbClr val="FF0000"/>
                    </a:solidFill>
                  </a:tcPr>
                </a:tc>
                <a:extLst>
                  <a:ext uri="{0D108BD9-81ED-4DB2-BD59-A6C34878D82A}">
                    <a16:rowId xmlns:a16="http://schemas.microsoft.com/office/drawing/2014/main" val="10002"/>
                  </a:ext>
                </a:extLst>
              </a:tr>
              <a:tr h="897333">
                <a:tc>
                  <a:txBody>
                    <a:bodyPr/>
                    <a:lstStyle/>
                    <a:p>
                      <a:endParaRPr lang="bs-Latn-BA" dirty="0"/>
                    </a:p>
                  </a:txBody>
                  <a:tcPr>
                    <a:solidFill>
                      <a:srgbClr val="92D050"/>
                    </a:solidFill>
                  </a:tcPr>
                </a:tc>
                <a:tc>
                  <a:txBody>
                    <a:bodyPr/>
                    <a:lstStyle/>
                    <a:p>
                      <a:endParaRPr lang="bs-Latn-BA" dirty="0"/>
                    </a:p>
                  </a:txBody>
                  <a:tcPr>
                    <a:solidFill>
                      <a:srgbClr val="92D050"/>
                    </a:solidFill>
                  </a:tcPr>
                </a:tc>
                <a:tc>
                  <a:txBody>
                    <a:bodyPr/>
                    <a:lstStyle/>
                    <a:p>
                      <a:endParaRPr lang="bs-Latn-BA" dirty="0"/>
                    </a:p>
                  </a:txBody>
                  <a:tcPr>
                    <a:solidFill>
                      <a:srgbClr val="FFFF00"/>
                    </a:solidFill>
                  </a:tcPr>
                </a:tc>
                <a:tc>
                  <a:txBody>
                    <a:bodyPr/>
                    <a:lstStyle/>
                    <a:p>
                      <a:endParaRPr lang="bs-Latn-BA" dirty="0"/>
                    </a:p>
                  </a:txBody>
                  <a:tcPr>
                    <a:solidFill>
                      <a:srgbClr val="FFFF00"/>
                    </a:solidFill>
                  </a:tcPr>
                </a:tc>
                <a:tc>
                  <a:txBody>
                    <a:bodyPr/>
                    <a:lstStyle/>
                    <a:p>
                      <a:r>
                        <a:rPr lang="bs-Latn-BA" dirty="0"/>
                        <a:t>RAČUNOVOĐE</a:t>
                      </a:r>
                    </a:p>
                    <a:p>
                      <a:r>
                        <a:rPr lang="bs-Latn-BA" dirty="0"/>
                        <a:t>KASINA</a:t>
                      </a:r>
                    </a:p>
                  </a:txBody>
                  <a:tcPr>
                    <a:solidFill>
                      <a:srgbClr val="FFFF00"/>
                    </a:solidFill>
                  </a:tcPr>
                </a:tc>
                <a:extLst>
                  <a:ext uri="{0D108BD9-81ED-4DB2-BD59-A6C34878D82A}">
                    <a16:rowId xmlns:a16="http://schemas.microsoft.com/office/drawing/2014/main" val="10003"/>
                  </a:ext>
                </a:extLst>
              </a:tr>
              <a:tr h="737246">
                <a:tc>
                  <a:txBody>
                    <a:bodyPr/>
                    <a:lstStyle/>
                    <a:p>
                      <a:r>
                        <a:rPr lang="bs-Latn-BA" dirty="0"/>
                        <a:t>OSIGURANJE</a:t>
                      </a:r>
                    </a:p>
                  </a:txBody>
                  <a:tcPr>
                    <a:solidFill>
                      <a:srgbClr val="00B050"/>
                    </a:solidFill>
                  </a:tcPr>
                </a:tc>
                <a:tc>
                  <a:txBody>
                    <a:bodyPr/>
                    <a:lstStyle/>
                    <a:p>
                      <a:endParaRPr lang="bs-Latn-BA" dirty="0"/>
                    </a:p>
                  </a:txBody>
                  <a:tcPr>
                    <a:solidFill>
                      <a:srgbClr val="92D050"/>
                    </a:solidFill>
                  </a:tcPr>
                </a:tc>
                <a:tc>
                  <a:txBody>
                    <a:bodyPr/>
                    <a:lstStyle/>
                    <a:p>
                      <a:r>
                        <a:rPr lang="bs-Latn-BA" dirty="0"/>
                        <a:t>MIKOR-KREDITI</a:t>
                      </a:r>
                    </a:p>
                  </a:txBody>
                  <a:tcPr>
                    <a:solidFill>
                      <a:srgbClr val="92D050"/>
                    </a:solidFill>
                  </a:tcPr>
                </a:tc>
                <a:tc>
                  <a:txBody>
                    <a:bodyPr/>
                    <a:lstStyle/>
                    <a:p>
                      <a:endParaRPr lang="bs-Latn-BA" dirty="0"/>
                    </a:p>
                  </a:txBody>
                  <a:tcPr>
                    <a:solidFill>
                      <a:srgbClr val="FFFF00"/>
                    </a:solidFill>
                  </a:tcPr>
                </a:tc>
                <a:tc>
                  <a:txBody>
                    <a:bodyPr/>
                    <a:lstStyle/>
                    <a:p>
                      <a:endParaRPr lang="bs-Latn-BA" dirty="0"/>
                    </a:p>
                  </a:txBody>
                  <a:tcPr>
                    <a:solidFill>
                      <a:srgbClr val="FFFF00"/>
                    </a:solidFill>
                  </a:tcPr>
                </a:tc>
                <a:extLst>
                  <a:ext uri="{0D108BD9-81ED-4DB2-BD59-A6C34878D82A}">
                    <a16:rowId xmlns:a16="http://schemas.microsoft.com/office/drawing/2014/main" val="10004"/>
                  </a:ext>
                </a:extLst>
              </a:tr>
            </a:tbl>
          </a:graphicData>
        </a:graphic>
      </p:graphicFrame>
      <p:sp>
        <p:nvSpPr>
          <p:cNvPr id="5" name="Rectangle 4"/>
          <p:cNvSpPr/>
          <p:nvPr/>
        </p:nvSpPr>
        <p:spPr>
          <a:xfrm>
            <a:off x="381000" y="2209800"/>
            <a:ext cx="910827" cy="369332"/>
          </a:xfrm>
          <a:prstGeom prst="rect">
            <a:avLst/>
          </a:prstGeom>
        </p:spPr>
        <p:txBody>
          <a:bodyPr wrap="none">
            <a:spAutoFit/>
          </a:bodyPr>
          <a:lstStyle/>
          <a:p>
            <a:r>
              <a:rPr lang="bs-Latn-BA" dirty="0"/>
              <a:t>VISOKA</a:t>
            </a:r>
          </a:p>
        </p:txBody>
      </p:sp>
      <p:sp>
        <p:nvSpPr>
          <p:cNvPr id="6" name="Rectangle 5"/>
          <p:cNvSpPr/>
          <p:nvPr/>
        </p:nvSpPr>
        <p:spPr>
          <a:xfrm>
            <a:off x="381000" y="2667000"/>
            <a:ext cx="1295400" cy="646331"/>
          </a:xfrm>
          <a:prstGeom prst="rect">
            <a:avLst/>
          </a:prstGeom>
        </p:spPr>
        <p:txBody>
          <a:bodyPr wrap="square">
            <a:spAutoFit/>
          </a:bodyPr>
          <a:lstStyle/>
          <a:p>
            <a:r>
              <a:rPr lang="bs-Latn-BA" dirty="0"/>
              <a:t>SREDNJE VISOKA</a:t>
            </a:r>
          </a:p>
        </p:txBody>
      </p:sp>
      <p:sp>
        <p:nvSpPr>
          <p:cNvPr id="7" name="Rectangle 6"/>
          <p:cNvSpPr/>
          <p:nvPr/>
        </p:nvSpPr>
        <p:spPr>
          <a:xfrm>
            <a:off x="381000" y="3657600"/>
            <a:ext cx="1091709" cy="369332"/>
          </a:xfrm>
          <a:prstGeom prst="rect">
            <a:avLst/>
          </a:prstGeom>
        </p:spPr>
        <p:txBody>
          <a:bodyPr wrap="none">
            <a:spAutoFit/>
          </a:bodyPr>
          <a:lstStyle/>
          <a:p>
            <a:r>
              <a:rPr lang="bs-Latn-BA" dirty="0"/>
              <a:t>SREDNJA</a:t>
            </a:r>
          </a:p>
        </p:txBody>
      </p:sp>
      <p:sp>
        <p:nvSpPr>
          <p:cNvPr id="8" name="Rectangle 7"/>
          <p:cNvSpPr/>
          <p:nvPr/>
        </p:nvSpPr>
        <p:spPr>
          <a:xfrm>
            <a:off x="304800" y="4343400"/>
            <a:ext cx="1292468" cy="646331"/>
          </a:xfrm>
          <a:prstGeom prst="rect">
            <a:avLst/>
          </a:prstGeom>
        </p:spPr>
        <p:txBody>
          <a:bodyPr wrap="square">
            <a:spAutoFit/>
          </a:bodyPr>
          <a:lstStyle/>
          <a:p>
            <a:r>
              <a:rPr lang="bs-Latn-BA" dirty="0"/>
              <a:t>SREDNJE NISKA </a:t>
            </a:r>
          </a:p>
        </p:txBody>
      </p:sp>
      <p:sp>
        <p:nvSpPr>
          <p:cNvPr id="9" name="Rectangle 8"/>
          <p:cNvSpPr/>
          <p:nvPr/>
        </p:nvSpPr>
        <p:spPr>
          <a:xfrm>
            <a:off x="457200" y="5334000"/>
            <a:ext cx="793807" cy="369332"/>
          </a:xfrm>
          <a:prstGeom prst="rect">
            <a:avLst/>
          </a:prstGeom>
        </p:spPr>
        <p:txBody>
          <a:bodyPr wrap="none">
            <a:spAutoFit/>
          </a:bodyPr>
          <a:lstStyle/>
          <a:p>
            <a:r>
              <a:rPr lang="bs-Latn-BA" dirty="0"/>
              <a:t>NISKA</a:t>
            </a:r>
          </a:p>
        </p:txBody>
      </p:sp>
      <p:sp>
        <p:nvSpPr>
          <p:cNvPr id="10" name="Rectangle 9"/>
          <p:cNvSpPr/>
          <p:nvPr/>
        </p:nvSpPr>
        <p:spPr>
          <a:xfrm>
            <a:off x="1828800" y="6096000"/>
            <a:ext cx="793807" cy="369332"/>
          </a:xfrm>
          <a:prstGeom prst="rect">
            <a:avLst/>
          </a:prstGeom>
        </p:spPr>
        <p:txBody>
          <a:bodyPr wrap="none">
            <a:spAutoFit/>
          </a:bodyPr>
          <a:lstStyle/>
          <a:p>
            <a:r>
              <a:rPr lang="bs-Latn-BA" dirty="0"/>
              <a:t>NISKA</a:t>
            </a:r>
          </a:p>
        </p:txBody>
      </p:sp>
      <p:sp>
        <p:nvSpPr>
          <p:cNvPr id="11" name="Rectangle 10"/>
          <p:cNvSpPr/>
          <p:nvPr/>
        </p:nvSpPr>
        <p:spPr>
          <a:xfrm>
            <a:off x="2971800" y="5943600"/>
            <a:ext cx="1219200" cy="646331"/>
          </a:xfrm>
          <a:prstGeom prst="rect">
            <a:avLst/>
          </a:prstGeom>
        </p:spPr>
        <p:txBody>
          <a:bodyPr wrap="square">
            <a:spAutoFit/>
          </a:bodyPr>
          <a:lstStyle/>
          <a:p>
            <a:r>
              <a:rPr lang="bs-Latn-BA" dirty="0"/>
              <a:t>SREDNJE NISKA </a:t>
            </a:r>
          </a:p>
        </p:txBody>
      </p:sp>
      <p:sp>
        <p:nvSpPr>
          <p:cNvPr id="12" name="Rectangle 11"/>
          <p:cNvSpPr/>
          <p:nvPr/>
        </p:nvSpPr>
        <p:spPr>
          <a:xfrm>
            <a:off x="4191000" y="6019800"/>
            <a:ext cx="1091709" cy="369332"/>
          </a:xfrm>
          <a:prstGeom prst="rect">
            <a:avLst/>
          </a:prstGeom>
        </p:spPr>
        <p:txBody>
          <a:bodyPr wrap="none">
            <a:spAutoFit/>
          </a:bodyPr>
          <a:lstStyle/>
          <a:p>
            <a:r>
              <a:rPr lang="bs-Latn-BA" dirty="0"/>
              <a:t>SREDNJA</a:t>
            </a:r>
          </a:p>
        </p:txBody>
      </p:sp>
      <p:sp>
        <p:nvSpPr>
          <p:cNvPr id="13" name="Rectangle 12"/>
          <p:cNvSpPr/>
          <p:nvPr/>
        </p:nvSpPr>
        <p:spPr>
          <a:xfrm>
            <a:off x="5257800" y="5943600"/>
            <a:ext cx="1550724" cy="646331"/>
          </a:xfrm>
          <a:prstGeom prst="rect">
            <a:avLst/>
          </a:prstGeom>
        </p:spPr>
        <p:txBody>
          <a:bodyPr wrap="square">
            <a:spAutoFit/>
          </a:bodyPr>
          <a:lstStyle/>
          <a:p>
            <a:r>
              <a:rPr lang="bs-Latn-BA" dirty="0"/>
              <a:t>SREDNJE VISOKA</a:t>
            </a:r>
          </a:p>
        </p:txBody>
      </p:sp>
      <p:sp>
        <p:nvSpPr>
          <p:cNvPr id="14" name="Rectangle 13"/>
          <p:cNvSpPr/>
          <p:nvPr/>
        </p:nvSpPr>
        <p:spPr>
          <a:xfrm>
            <a:off x="6705600" y="6096000"/>
            <a:ext cx="910827" cy="369332"/>
          </a:xfrm>
          <a:prstGeom prst="rect">
            <a:avLst/>
          </a:prstGeom>
        </p:spPr>
        <p:txBody>
          <a:bodyPr wrap="none">
            <a:spAutoFit/>
          </a:bodyPr>
          <a:lstStyle/>
          <a:p>
            <a:r>
              <a:rPr lang="bs-Latn-BA" dirty="0"/>
              <a:t>VISOKA</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bs-Latn-BA" b="1" dirty="0"/>
              <a:t>SPREČAVANJE PRANJA NOVCA</a:t>
            </a:r>
            <a:br>
              <a:rPr lang="bs-Latn-BA" b="1" dirty="0"/>
            </a:br>
            <a:endParaRPr lang="bs-Latn-BA" dirty="0"/>
          </a:p>
        </p:txBody>
      </p:sp>
      <p:sp>
        <p:nvSpPr>
          <p:cNvPr id="3" name="Content Placeholder 2"/>
          <p:cNvSpPr>
            <a:spLocks noGrp="1"/>
          </p:cNvSpPr>
          <p:nvPr>
            <p:ph idx="1"/>
          </p:nvPr>
        </p:nvSpPr>
        <p:spPr>
          <a:xfrm>
            <a:off x="304800" y="1219200"/>
            <a:ext cx="8686800" cy="4860925"/>
          </a:xfrm>
        </p:spPr>
        <p:txBody>
          <a:bodyPr>
            <a:normAutofit fontScale="77500" lnSpcReduction="20000"/>
          </a:bodyPr>
          <a:lstStyle/>
          <a:p>
            <a:pPr>
              <a:buNone/>
            </a:pPr>
            <a:r>
              <a:rPr lang="bs-Latn-BA" dirty="0"/>
              <a:t>  </a:t>
            </a:r>
          </a:p>
          <a:p>
            <a:pPr>
              <a:buNone/>
            </a:pPr>
            <a:r>
              <a:rPr lang="bs-Latn-BA" dirty="0"/>
              <a:t>    Sprječavanje pranja novca usko je povezano sa međunarodnim institucijama i sporazumima.</a:t>
            </a:r>
          </a:p>
          <a:p>
            <a:pPr>
              <a:buNone/>
            </a:pPr>
            <a:r>
              <a:rPr lang="bs-Latn-BA" dirty="0"/>
              <a:t>    </a:t>
            </a:r>
            <a:br>
              <a:rPr lang="bs-Latn-BA" dirty="0"/>
            </a:br>
            <a:r>
              <a:rPr lang="bs-Latn-BA" dirty="0"/>
              <a:t>Pitanje kako spriječiti kriminalce da „peru“ prihode od krivičnih radnji putem finansijskog sistema privlači ogromnu pažnju zakonodavnih organa, institucija za sprovođenje zakona i bankovnih supervizora. </a:t>
            </a:r>
            <a:br>
              <a:rPr lang="bs-Latn-BA" dirty="0"/>
            </a:br>
            <a:endParaRPr lang="bs-Latn-BA" dirty="0"/>
          </a:p>
          <a:p>
            <a:pPr>
              <a:buNone/>
            </a:pPr>
            <a:r>
              <a:rPr lang="bs-Latn-BA" dirty="0"/>
              <a:t>    U želji da daju odgovor cijelom svjetu na postavljeno pitanje Vijeće Evrope, Evropska Unija i Radna grupa za finansijske mjere (FATF) , te Ujedinjene Nacije uspostavljaju smjernice i pravila za efikasniju borbu protiv kriminala u zemljama ćlanicama Evropske Unije.</a:t>
            </a:r>
          </a:p>
          <a:p>
            <a:pPr>
              <a:buNone/>
            </a:pPr>
            <a:endParaRPr lang="bs-Latn-BA"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bs-Latn-BA" b="1" cap="none" dirty="0">
                <a:ln w="10541" cmpd="sng">
                  <a:solidFill>
                    <a:schemeClr val="accent1">
                      <a:shade val="88000"/>
                      <a:satMod val="110000"/>
                    </a:schemeClr>
                  </a:solidFill>
                  <a:prstDash val="solid"/>
                </a:ln>
                <a:solidFill>
                  <a:schemeClr val="tx1"/>
                </a:solidFill>
                <a:effectLst/>
              </a:rPr>
              <a:t> PRANJE NOVCA U BIH</a:t>
            </a:r>
            <a:br>
              <a:rPr lang="bs-Latn-BA" b="1" cap="none" dirty="0">
                <a:ln w="10541" cmpd="sng">
                  <a:solidFill>
                    <a:schemeClr val="accent1">
                      <a:shade val="88000"/>
                      <a:satMod val="110000"/>
                    </a:schemeClr>
                  </a:solidFill>
                  <a:prstDash val="solid"/>
                </a:ln>
                <a:solidFill>
                  <a:schemeClr val="tx1"/>
                </a:solidFill>
                <a:effectLst/>
              </a:rPr>
            </a:br>
            <a:endParaRPr lang="bs-Latn-BA" b="1" cap="none" dirty="0">
              <a:ln w="10541" cmpd="sng">
                <a:solidFill>
                  <a:schemeClr val="accent1">
                    <a:shade val="88000"/>
                    <a:satMod val="110000"/>
                  </a:schemeClr>
                </a:solidFill>
                <a:prstDash val="solid"/>
              </a:ln>
              <a:solidFill>
                <a:schemeClr val="tx1"/>
              </a:solidFill>
              <a:effectLst/>
            </a:endParaRPr>
          </a:p>
        </p:txBody>
      </p:sp>
      <p:sp>
        <p:nvSpPr>
          <p:cNvPr id="3" name="Content Placeholder 2"/>
          <p:cNvSpPr>
            <a:spLocks noGrp="1"/>
          </p:cNvSpPr>
          <p:nvPr>
            <p:ph idx="1"/>
          </p:nvPr>
        </p:nvSpPr>
        <p:spPr>
          <a:xfrm>
            <a:off x="304800" y="1143000"/>
            <a:ext cx="8686800" cy="5334000"/>
          </a:xfrm>
        </p:spPr>
        <p:txBody>
          <a:bodyPr>
            <a:noAutofit/>
          </a:bodyPr>
          <a:lstStyle/>
          <a:p>
            <a:pPr>
              <a:buNone/>
            </a:pPr>
            <a:r>
              <a:rPr lang="bs-Latn-BA" sz="2600" dirty="0"/>
              <a:t>    Bosna i Hercegovina je zemlja u tranziciji i kao takva veoma je pogodno tlo za pranje novca. U odnosu na druge zemlje u tranziciji, BIH je u još nepovoljnijem položaju zbog propusnosti njenih granica tako da novac može mnogo lakše da izlazi i ulazi u zemlju nego kod onih zemalja gdje su te granice uređene i gdje je kontrola efiksanija.</a:t>
            </a:r>
          </a:p>
          <a:p>
            <a:pPr>
              <a:buNone/>
            </a:pPr>
            <a:endParaRPr lang="bs-Latn-BA" sz="2600" dirty="0"/>
          </a:p>
          <a:p>
            <a:pPr>
              <a:buNone/>
            </a:pPr>
            <a:r>
              <a:rPr lang="bs-Latn-BA" sz="2600" dirty="0"/>
              <a:t>    Činjenica da se Bosna i Hercegovina sastoji od dva entiteta (Federacija BiH i Republika Srpska) je samo jedan izraz izazova koji stoji pred vladama. Pored dva entiteta nadležna za "nacionalni" zakon i upravu, FBiH se sastoji od 10 kantona.</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19200"/>
            <a:ext cx="8686800" cy="5410200"/>
          </a:xfrm>
        </p:spPr>
        <p:txBody>
          <a:bodyPr>
            <a:normAutofit fontScale="92500" lnSpcReduction="10000"/>
          </a:bodyPr>
          <a:lstStyle/>
          <a:p>
            <a:pPr>
              <a:buNone/>
            </a:pPr>
            <a:r>
              <a:rPr lang="bs-Latn-BA" dirty="0"/>
              <a:t>   </a:t>
            </a:r>
            <a:r>
              <a:rPr lang="bs-Latn-BA" sz="2800" dirty="0"/>
              <a:t>Bosna i Hercegovina se mora pridržavati međunarodnih standarda za prevenciju pranja novca, kao što je međunarodna Konvencija o pranju, potrazi, pljenidbi i konfiskaciji zarade stečene kriminalnim radnjama, da bi se priključila Evropi i privukla trajna strana ulaganja.</a:t>
            </a:r>
          </a:p>
          <a:p>
            <a:pPr>
              <a:buNone/>
            </a:pPr>
            <a:r>
              <a:rPr lang="bs-Latn-BA" sz="2800" dirty="0"/>
              <a:t>   </a:t>
            </a:r>
            <a:br>
              <a:rPr lang="bs-Latn-BA" sz="2800" dirty="0"/>
            </a:br>
            <a:r>
              <a:rPr lang="bs-Latn-BA" sz="2800" dirty="0"/>
              <a:t> Još jedan problem BIH jeste što ona ima previše banaka, različitog porijekla kapitala. </a:t>
            </a:r>
          </a:p>
          <a:p>
            <a:pPr>
              <a:buNone/>
            </a:pPr>
            <a:r>
              <a:rPr lang="bs-Latn-BA" sz="2800" dirty="0"/>
              <a:t>    </a:t>
            </a:r>
            <a:br>
              <a:rPr lang="bs-Latn-BA" sz="2800" dirty="0"/>
            </a:br>
            <a:r>
              <a:rPr lang="bs-Latn-BA" sz="2800" dirty="0"/>
              <a:t>Ta činjenica joj ne daje plus, jer što je veći broj banka veći je i rizik od kriminalnih radnji, jer je konrola FOO usmjerena na veliki broj mjesta , što slabi njenu aktivu provjeru.</a:t>
            </a:r>
          </a:p>
          <a:p>
            <a:pPr>
              <a:buNone/>
            </a:pPr>
            <a:endParaRPr lang="bs-Latn-BA" sz="2800" dirty="0"/>
          </a:p>
          <a:p>
            <a:pPr>
              <a:buNone/>
            </a:pPr>
            <a:endParaRPr lang="bs-Latn-BA" sz="28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bs-Latn-BA" b="1" dirty="0"/>
              <a:t>Obveznici provođenja mjera</a:t>
            </a:r>
            <a:br>
              <a:rPr lang="bs-Latn-BA" b="1" dirty="0"/>
            </a:br>
            <a:endParaRPr lang="bs-Latn-BA" dirty="0"/>
          </a:p>
        </p:txBody>
      </p:sp>
      <p:sp>
        <p:nvSpPr>
          <p:cNvPr id="3" name="Content Placeholder 2"/>
          <p:cNvSpPr>
            <a:spLocks noGrp="1"/>
          </p:cNvSpPr>
          <p:nvPr>
            <p:ph idx="1"/>
          </p:nvPr>
        </p:nvSpPr>
        <p:spPr>
          <a:xfrm>
            <a:off x="228600" y="1143000"/>
            <a:ext cx="8686800" cy="5257800"/>
          </a:xfrm>
        </p:spPr>
        <p:txBody>
          <a:bodyPr>
            <a:normAutofit fontScale="70000" lnSpcReduction="20000"/>
          </a:bodyPr>
          <a:lstStyle/>
          <a:p>
            <a:pPr>
              <a:buNone/>
            </a:pPr>
            <a:endParaRPr lang="bs-Latn-BA" b="1" dirty="0"/>
          </a:p>
          <a:p>
            <a:pPr>
              <a:buNone/>
            </a:pPr>
            <a:r>
              <a:rPr lang="bs-Latn-BA" b="1" dirty="0"/>
              <a:t>ČLAN.4</a:t>
            </a:r>
            <a:endParaRPr lang="bs-Latn-BA" dirty="0"/>
          </a:p>
          <a:p>
            <a:pPr>
              <a:buNone/>
            </a:pPr>
            <a:endParaRPr lang="bs-Latn-BA" dirty="0"/>
          </a:p>
          <a:p>
            <a:pPr>
              <a:buNone/>
            </a:pPr>
            <a:r>
              <a:rPr lang="bs-Latn-BA" dirty="0"/>
              <a:t>Mjere za otkrivanje i sprečavanje pranja novca u skladu s ovim zakonom provode sljedeći obveznici:</a:t>
            </a:r>
          </a:p>
          <a:p>
            <a:pPr>
              <a:buNone/>
            </a:pPr>
            <a:endParaRPr lang="bs-Latn-BA" dirty="0"/>
          </a:p>
          <a:p>
            <a:pPr>
              <a:buNone/>
            </a:pPr>
            <a:r>
              <a:rPr lang="bs-Latn-BA" b="1" dirty="0"/>
              <a:t>1.</a:t>
            </a:r>
            <a:r>
              <a:rPr lang="bs-Latn-BA" dirty="0"/>
              <a:t>banke                          </a:t>
            </a:r>
            <a:r>
              <a:rPr lang="bs-Latn-BA" b="1" dirty="0"/>
              <a:t>2.</a:t>
            </a:r>
            <a:r>
              <a:rPr lang="bs-Latn-BA" dirty="0"/>
              <a:t> osiguravajuća društva</a:t>
            </a:r>
            <a:endParaRPr lang="bs-Latn-BA" b="1" dirty="0"/>
          </a:p>
          <a:p>
            <a:pPr>
              <a:buNone/>
            </a:pPr>
            <a:r>
              <a:rPr lang="bs-Latn-BA" b="1" dirty="0"/>
              <a:t>3.</a:t>
            </a:r>
            <a:r>
              <a:rPr lang="bs-Latn-BA" dirty="0"/>
              <a:t> lizing društva             </a:t>
            </a:r>
            <a:r>
              <a:rPr lang="bs-Latn-BA" b="1" dirty="0"/>
              <a:t>4.</a:t>
            </a:r>
            <a:r>
              <a:rPr lang="bs-Latn-BA" dirty="0"/>
              <a:t> mikrokreditne organizacije</a:t>
            </a:r>
          </a:p>
          <a:p>
            <a:pPr>
              <a:buNone/>
            </a:pPr>
            <a:r>
              <a:rPr lang="bs-Latn-BA" b="1" dirty="0"/>
              <a:t>5.</a:t>
            </a:r>
            <a:r>
              <a:rPr lang="bs-Latn-BA" dirty="0"/>
              <a:t>ovlašteni posrednici koji trguju finansijskim instrumentima, devizama,  kamatnim stopama, prenosivim vrijednosnim papirima</a:t>
            </a:r>
          </a:p>
          <a:p>
            <a:pPr>
              <a:buNone/>
            </a:pPr>
            <a:r>
              <a:rPr lang="bs-Latn-BA" b="1" dirty="0"/>
              <a:t> 6.</a:t>
            </a:r>
            <a:r>
              <a:rPr lang="bs-Latn-BA" dirty="0"/>
              <a:t> društva koja se bave elektronskim prijenosom novca</a:t>
            </a:r>
          </a:p>
          <a:p>
            <a:pPr>
              <a:buNone/>
            </a:pPr>
            <a:r>
              <a:rPr lang="bs-Latn-BA" dirty="0"/>
              <a:t> </a:t>
            </a:r>
            <a:r>
              <a:rPr lang="bs-Latn-BA" b="1" dirty="0"/>
              <a:t>7.</a:t>
            </a:r>
            <a:r>
              <a:rPr lang="bs-Latn-BA" dirty="0"/>
              <a:t> investiciona i penziona društva i fondovi, nezavisno od pravne forme</a:t>
            </a:r>
          </a:p>
          <a:p>
            <a:pPr>
              <a:buNone/>
            </a:pPr>
            <a:r>
              <a:rPr lang="bs-Latn-BA" dirty="0"/>
              <a:t> </a:t>
            </a:r>
            <a:r>
              <a:rPr lang="bs-Latn-BA" b="1" dirty="0"/>
              <a:t>8.</a:t>
            </a:r>
            <a:r>
              <a:rPr lang="bs-Latn-BA" dirty="0"/>
              <a:t>pošte         </a:t>
            </a:r>
            <a:r>
              <a:rPr lang="bs-Latn-BA" b="1" dirty="0"/>
              <a:t>9.</a:t>
            </a:r>
            <a:r>
              <a:rPr lang="bs-Latn-BA" dirty="0"/>
              <a:t> kazina, kockarnice i drugi organizatori igara na sreću</a:t>
            </a:r>
          </a:p>
          <a:p>
            <a:pPr>
              <a:buNone/>
            </a:pPr>
            <a:r>
              <a:rPr lang="bs-Latn-BA" b="1" dirty="0"/>
              <a:t>10.</a:t>
            </a:r>
            <a:r>
              <a:rPr lang="bs-Latn-BA" dirty="0"/>
              <a:t>mjenjačnice           </a:t>
            </a:r>
            <a:r>
              <a:rPr lang="bs-Latn-BA" b="1" dirty="0"/>
              <a:t>11.</a:t>
            </a:r>
            <a:r>
              <a:rPr lang="bs-Latn-BA" dirty="0"/>
              <a:t>zalagaonice.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bs-Latn-BA" b="1" dirty="0"/>
              <a:t>Zakonodavstvo i regulatorni okvir rada</a:t>
            </a:r>
            <a:br>
              <a:rPr lang="bs-Latn-BA" b="1" dirty="0"/>
            </a:br>
            <a:endParaRPr lang="bs-Latn-BA" dirty="0"/>
          </a:p>
        </p:txBody>
      </p:sp>
      <p:sp>
        <p:nvSpPr>
          <p:cNvPr id="3" name="Content Placeholder 2"/>
          <p:cNvSpPr>
            <a:spLocks noGrp="1"/>
          </p:cNvSpPr>
          <p:nvPr>
            <p:ph idx="1"/>
          </p:nvPr>
        </p:nvSpPr>
        <p:spPr/>
        <p:txBody>
          <a:bodyPr>
            <a:normAutofit fontScale="92500" lnSpcReduction="20000"/>
          </a:bodyPr>
          <a:lstStyle/>
          <a:p>
            <a:pPr>
              <a:buNone/>
            </a:pPr>
            <a:endParaRPr lang="bs-Latn-BA" dirty="0"/>
          </a:p>
          <a:p>
            <a:pPr>
              <a:buNone/>
            </a:pPr>
            <a:r>
              <a:rPr lang="bs-Latn-BA" dirty="0"/>
              <a:t>• Zakon o krivičnom postupku Bosne i Hercegovine</a:t>
            </a:r>
          </a:p>
          <a:p>
            <a:pPr>
              <a:buNone/>
            </a:pPr>
            <a:r>
              <a:rPr lang="bs-Latn-BA" dirty="0"/>
              <a:t>• Krivični zakon Bosne i Hercegovine</a:t>
            </a:r>
          </a:p>
          <a:p>
            <a:pPr>
              <a:buNone/>
            </a:pPr>
            <a:r>
              <a:rPr lang="bs-Latn-BA" dirty="0"/>
              <a:t>• Zakon o sprečavanju pranja novca</a:t>
            </a:r>
          </a:p>
          <a:p>
            <a:pPr>
              <a:buNone/>
            </a:pPr>
            <a:r>
              <a:rPr lang="bs-Latn-BA" dirty="0"/>
              <a:t>• Zakon o državnoj agenciji za istrage i zaštitu</a:t>
            </a:r>
          </a:p>
          <a:p>
            <a:pPr>
              <a:buNone/>
            </a:pPr>
            <a:r>
              <a:rPr lang="bs-Latn-BA" dirty="0"/>
              <a:t>• Pravilnik o podacima, informacijama, dokumentaciji, metodama identifikacije i minimum drugih pokazatelja potrebnih za efikasno provođenje odredbi zakona o sprečavanju pranja novca</a:t>
            </a:r>
          </a:p>
          <a:p>
            <a:endParaRPr lang="bs-Latn-BA"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bs-Latn-BA" dirty="0"/>
              <a:t>    </a:t>
            </a:r>
          </a:p>
          <a:p>
            <a:pPr>
              <a:buNone/>
            </a:pPr>
            <a:r>
              <a:rPr lang="bs-Latn-BA" dirty="0"/>
              <a:t>    Pranjem novca se nezakonito stečena sredstva transformiraju u prividno zakonita. </a:t>
            </a:r>
          </a:p>
          <a:p>
            <a:pPr>
              <a:buNone/>
            </a:pPr>
            <a:endParaRPr lang="bs-Latn-BA" dirty="0"/>
          </a:p>
          <a:p>
            <a:pPr>
              <a:buNone/>
            </a:pPr>
            <a:r>
              <a:rPr lang="bs-Latn-BA" dirty="0"/>
              <a:t>    Počinitelji kriminalnih aktivnosti na taj način povećavaju svoje prihode, izbjegavaju kazneni progon i oduzimanje nezakonito stečenih sredstava.</a:t>
            </a:r>
          </a:p>
          <a:p>
            <a:endParaRPr lang="bs-Latn-BA"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533400"/>
            <a:ext cx="8686800" cy="5867400"/>
          </a:xfrm>
        </p:spPr>
        <p:txBody>
          <a:bodyPr>
            <a:normAutofit lnSpcReduction="10000"/>
          </a:bodyPr>
          <a:lstStyle/>
          <a:p>
            <a:pPr>
              <a:buNone/>
            </a:pPr>
            <a:r>
              <a:rPr lang="bs-Latn-BA" dirty="0"/>
              <a:t>  </a:t>
            </a:r>
          </a:p>
          <a:p>
            <a:pPr>
              <a:buNone/>
            </a:pPr>
            <a:r>
              <a:rPr lang="bs-Latn-BA" dirty="0"/>
              <a:t>   Z</a:t>
            </a:r>
            <a:r>
              <a:rPr lang="bs-Latn-BA" sz="2800" dirty="0"/>
              <a:t>akonu je pored unutrašnjeg uređenja odnosa, iz ove oblasti, stavljen akcenat na suradnju  sa drugim državama i njihovim organima, koja su zadužena za sva pitanja u vezi pranja novca. </a:t>
            </a:r>
          </a:p>
          <a:p>
            <a:pPr>
              <a:buNone/>
            </a:pPr>
            <a:r>
              <a:rPr lang="bs-Latn-BA" sz="2800" dirty="0"/>
              <a:t>     U tu svrhu je uspotavljeno Finansijsko obavještajno odjeljenje čiji je zadatak, izvršavanje funkcija kao što su: primanje, prikupljanje,bilježenje, analiziranje i kontrola primljenih informacija.</a:t>
            </a:r>
          </a:p>
          <a:p>
            <a:pPr>
              <a:buNone/>
            </a:pPr>
            <a:r>
              <a:rPr lang="bs-Latn-BA" sz="2800" dirty="0"/>
              <a:t>    Obveznici su dužni da obavještavaju Finansijsko obavjestajno odjeljenje i Državne agencije za istragu i zaštitu  BIH o svakoj sumnjivoj transakciji i transakcijama koje prekorače prag u BIH.</a:t>
            </a:r>
          </a:p>
          <a:p>
            <a:pPr>
              <a:buNone/>
            </a:pPr>
            <a:endParaRPr lang="bs-Latn-BA"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bs-Latn-BA" b="1" dirty="0"/>
              <a:t>REGULATORNI I INSTITUCIONALNI ASPEKT SPRECAVANJA PRANJA NOVCA  </a:t>
            </a:r>
            <a:br>
              <a:rPr lang="bs-Latn-BA" b="1" dirty="0"/>
            </a:br>
            <a:endParaRPr lang="bs-Latn-BA" dirty="0"/>
          </a:p>
        </p:txBody>
      </p:sp>
      <p:sp>
        <p:nvSpPr>
          <p:cNvPr id="3" name="Content Placeholder 2"/>
          <p:cNvSpPr>
            <a:spLocks noGrp="1"/>
          </p:cNvSpPr>
          <p:nvPr>
            <p:ph idx="1"/>
          </p:nvPr>
        </p:nvSpPr>
        <p:spPr/>
        <p:txBody>
          <a:bodyPr>
            <a:normAutofit fontScale="85000" lnSpcReduction="20000"/>
          </a:bodyPr>
          <a:lstStyle/>
          <a:p>
            <a:pPr>
              <a:buNone/>
            </a:pPr>
            <a:r>
              <a:rPr lang="bs-Latn-BA" dirty="0"/>
              <a:t>   </a:t>
            </a:r>
          </a:p>
          <a:p>
            <a:pPr>
              <a:buFont typeface="Wingdings" pitchFamily="2" charset="2"/>
              <a:buChar char="Ø"/>
            </a:pPr>
            <a:r>
              <a:rPr lang="bs-Latn-BA" dirty="0"/>
              <a:t>   Nadležni organi su </a:t>
            </a:r>
            <a:r>
              <a:rPr lang="bs-Latn-BA" b="1" i="1" dirty="0"/>
              <a:t>svi javni organi na svim nivoima vlasti u Bosni i Hercegovini </a:t>
            </a:r>
            <a:r>
              <a:rPr lang="bs-Latn-BA" dirty="0"/>
              <a:t>s određenim odgovornostima u borbi protiv pranja novca, tačnije FOO, organi koji imaju obavještajnu funkciju ili funkciju istrage  ili gonjenja pranja novca, predikatnih krivičnih djela.</a:t>
            </a:r>
          </a:p>
          <a:p>
            <a:pPr>
              <a:buNone/>
            </a:pPr>
            <a:r>
              <a:rPr lang="bs-Latn-BA" dirty="0"/>
              <a:t>   </a:t>
            </a:r>
          </a:p>
          <a:p>
            <a:pPr>
              <a:buFont typeface="Wingdings" pitchFamily="2" charset="2"/>
              <a:buChar char="Ø"/>
            </a:pPr>
            <a:r>
              <a:rPr lang="bs-Latn-BA" b="1" i="1" dirty="0"/>
              <a:t>   Strana finansijsko-obavještajna jedinica </a:t>
            </a:r>
            <a:r>
              <a:rPr lang="bs-Latn-BA" dirty="0"/>
              <a:t>je centralni nacionalni organ druge zemlje za primanje, analizu i prosljeđivanje informacija, podataka i dokumentacije o sumnjivim transakcijama u vezi s pranjem novca.</a:t>
            </a:r>
          </a:p>
          <a:p>
            <a:pPr>
              <a:buFont typeface="Wingdings" pitchFamily="2" charset="2"/>
              <a:buChar char="Ø"/>
            </a:pPr>
            <a:endParaRPr lang="bs-Latn-BA"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95400"/>
            <a:ext cx="8686800" cy="5257800"/>
          </a:xfrm>
        </p:spPr>
        <p:txBody>
          <a:bodyPr>
            <a:normAutofit fontScale="85000" lnSpcReduction="20000"/>
          </a:bodyPr>
          <a:lstStyle/>
          <a:p>
            <a:pPr>
              <a:buNone/>
            </a:pPr>
            <a:r>
              <a:rPr lang="bs-Latn-BA" dirty="0"/>
              <a:t> </a:t>
            </a:r>
          </a:p>
          <a:p>
            <a:pPr>
              <a:buFont typeface="Wingdings" pitchFamily="2" charset="2"/>
              <a:buChar char="Ø"/>
            </a:pPr>
            <a:r>
              <a:rPr lang="bs-Latn-BA" dirty="0"/>
              <a:t>    Analizirajući kriterije kojima je određen kvalitet prikupljanja i obrade informacija </a:t>
            </a:r>
            <a:r>
              <a:rPr lang="bs-Latn-BA" b="1" i="1" dirty="0"/>
              <a:t>Finansijsko-obavještajnog odjeljenja</a:t>
            </a:r>
            <a:r>
              <a:rPr lang="bs-Latn-BA" dirty="0"/>
              <a:t>, a koji se odnose na vještine, iskustvo i nadležnosti neophodne za vršenje istrage u slučaju krivičnih djela pranja novca, uzevši u obzir određene nedostatke u radu Finansijsko-obavještajog odjeljenja.</a:t>
            </a:r>
          </a:p>
          <a:p>
            <a:pPr>
              <a:buNone/>
            </a:pPr>
            <a:r>
              <a:rPr lang="bs-Latn-BA" dirty="0"/>
              <a:t>  </a:t>
            </a:r>
            <a:endParaRPr lang="bs-Latn-BA" b="1" i="1" dirty="0"/>
          </a:p>
          <a:p>
            <a:pPr>
              <a:buFont typeface="Wingdings" pitchFamily="2" charset="2"/>
              <a:buChar char="Ø"/>
            </a:pPr>
            <a:r>
              <a:rPr lang="bs-Latn-BA" b="1" i="1" dirty="0"/>
              <a:t>    Tužilaštva u BiH </a:t>
            </a:r>
            <a:r>
              <a:rPr lang="bs-Latn-BA" dirty="0"/>
              <a:t>vrše svoju funkciju u skladu sa ustavima i zakonima u BiH, a osnivaju se zakonima o tužilaštvima kojima su propisani opća nadležnost i ovlaštenja, organizacija i rad, unutrašnja organizacija kao i finansiranje tužilaštava.</a:t>
            </a:r>
          </a:p>
          <a:p>
            <a:pPr>
              <a:buNone/>
            </a:pPr>
            <a:endParaRPr lang="bs-Latn-BA"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19200"/>
            <a:ext cx="8686800" cy="5410200"/>
          </a:xfrm>
        </p:spPr>
        <p:txBody>
          <a:bodyPr>
            <a:normAutofit fontScale="85000" lnSpcReduction="10000"/>
          </a:bodyPr>
          <a:lstStyle/>
          <a:p>
            <a:pPr>
              <a:buFont typeface="Wingdings" pitchFamily="2" charset="2"/>
              <a:buChar char="Ø"/>
            </a:pPr>
            <a:r>
              <a:rPr lang="bs-Latn-BA" dirty="0"/>
              <a:t>    </a:t>
            </a:r>
            <a:r>
              <a:rPr lang="bs-Latn-BA" b="1" i="1" dirty="0"/>
              <a:t>Sudovi u BiH </a:t>
            </a:r>
            <a:r>
              <a:rPr lang="bs-Latn-BA" dirty="0"/>
              <a:t>vrše svoju funkciju u skladu sa ustavima i zakonima u BiH, a osnivaju se zakonima o sudovima kojima su propisani nadležnost i ovlaštenja, organizacija i rad, unutrašnja organizacija kao i finansiranje sudova.</a:t>
            </a:r>
          </a:p>
          <a:p>
            <a:pPr>
              <a:buNone/>
            </a:pPr>
            <a:r>
              <a:rPr lang="bs-Latn-BA" dirty="0"/>
              <a:t>  </a:t>
            </a:r>
          </a:p>
          <a:p>
            <a:pPr>
              <a:buFont typeface="Wingdings" pitchFamily="2" charset="2"/>
              <a:buChar char="Ø"/>
            </a:pPr>
            <a:r>
              <a:rPr lang="bs-Latn-BA" dirty="0"/>
              <a:t>Entitetske Komisije su:</a:t>
            </a:r>
            <a:br>
              <a:rPr lang="bs-Latn-BA" dirty="0"/>
            </a:br>
            <a:endParaRPr lang="bs-Latn-BA" dirty="0"/>
          </a:p>
          <a:p>
            <a:pPr>
              <a:buFont typeface="Wingdings" pitchFamily="2" charset="2"/>
              <a:buChar char="Ø"/>
            </a:pPr>
            <a:r>
              <a:rPr lang="bs-Latn-BA" dirty="0"/>
              <a:t>Smjernice za procjenu rizika i provođenje Zakona o sprečavanju pranja novca za obveznike u nadležnosti Komisije za hartije od vrijednosti Republike Srpske</a:t>
            </a:r>
          </a:p>
          <a:p>
            <a:pPr>
              <a:buFont typeface="Wingdings" pitchFamily="2" charset="2"/>
              <a:buChar char="Ø"/>
            </a:pPr>
            <a:r>
              <a:rPr lang="bs-Latn-BA" dirty="0"/>
              <a:t>Smjernice za procjenu rizika i provođenje Zakona o sprečavanju pranja novca za obveznike u nadležnosti Komisije za vrijednosne papire Federacije BiH</a:t>
            </a:r>
          </a:p>
          <a:p>
            <a:pPr>
              <a:buNone/>
            </a:pPr>
            <a:endParaRPr lang="bs-Latn-BA"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s-Latn-BA" b="1" dirty="0"/>
              <a:t>Krivične sankcije</a:t>
            </a:r>
            <a:endParaRPr lang="bs-Latn-BA" dirty="0"/>
          </a:p>
        </p:txBody>
      </p:sp>
      <p:sp>
        <p:nvSpPr>
          <p:cNvPr id="3" name="Content Placeholder 2"/>
          <p:cNvSpPr>
            <a:spLocks noGrp="1"/>
          </p:cNvSpPr>
          <p:nvPr>
            <p:ph idx="1"/>
          </p:nvPr>
        </p:nvSpPr>
        <p:spPr>
          <a:xfrm>
            <a:off x="228600" y="1295400"/>
            <a:ext cx="8686800" cy="5257800"/>
          </a:xfrm>
        </p:spPr>
        <p:txBody>
          <a:bodyPr>
            <a:normAutofit fontScale="85000" lnSpcReduction="20000"/>
          </a:bodyPr>
          <a:lstStyle/>
          <a:p>
            <a:pPr lvl="0">
              <a:buNone/>
            </a:pPr>
            <a:endParaRPr lang="bs-Latn-BA" dirty="0"/>
          </a:p>
          <a:p>
            <a:pPr lvl="0">
              <a:buNone/>
            </a:pPr>
            <a:r>
              <a:rPr lang="bs-Latn-BA" dirty="0"/>
              <a:t>    Ko novac ili drugu imovinu za koje zna da su pribavljeni počinjenjem krivičnog djela primi, zamijeni, drži, raspolaže njima, koristi u privrednom ili drugom poslovanju, a takav novac ili imovinska korist su pribavljeni počinjenjem krivičnog djela: </a:t>
            </a:r>
            <a:br>
              <a:rPr lang="bs-Latn-BA" dirty="0"/>
            </a:br>
            <a:br>
              <a:rPr lang="bs-Latn-BA" dirty="0"/>
            </a:br>
            <a:r>
              <a:rPr lang="bs-Latn-BA" dirty="0"/>
              <a:t>a) u inostranstvu ili na teritoriji cijele Bosne i Hercegovine ili na teritoriji dvaju entiteta ili na teritoriji jednog entiteta i Brčko Distrikta Bosne i Hercegovine</a:t>
            </a:r>
            <a:br>
              <a:rPr lang="bs-Latn-BA" dirty="0"/>
            </a:br>
            <a:br>
              <a:rPr lang="bs-Latn-BA" dirty="0"/>
            </a:br>
            <a:r>
              <a:rPr lang="bs-Latn-BA" dirty="0"/>
              <a:t>b) koje je propisano Krivičnim zakonom Bosne i Hercegovine ili drugim zakonom na državnom nivou, kazniće se kaznom zatvora u trajanju od jedne do osam godina.  </a:t>
            </a:r>
          </a:p>
          <a:p>
            <a:pPr>
              <a:buNone/>
            </a:pPr>
            <a:endParaRPr lang="bs-Latn-BA"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a:buNone/>
            </a:pPr>
            <a:r>
              <a:rPr lang="bs-Latn-BA" dirty="0"/>
              <a:t>    Ako vrijednost novca ili imovinske koristi prelazi iznos od 200.000 KM, počinilac će se kazniti kaznom zatvora najmanje tri godine. Novac, imovinska korist, prihod, profit ili druga korist iz imovinske koristi ostvarene krivičnim djelom će se oduzeti. </a:t>
            </a:r>
            <a:br>
              <a:rPr lang="bs-Latn-BA" dirty="0"/>
            </a:br>
            <a:endParaRPr lang="bs-Latn-BA" dirty="0"/>
          </a:p>
          <a:p>
            <a:pPr>
              <a:buNone/>
            </a:pPr>
            <a:r>
              <a:rPr lang="bs-Latn-BA" dirty="0"/>
              <a:t>    Krim-policija MUP-a FBiH pokušava da riješi ovo pitanje putem formiranja obavještajnih jedinica u  svakom od kantona. </a:t>
            </a:r>
          </a:p>
          <a:p>
            <a:pPr>
              <a:buNone/>
            </a:pPr>
            <a:endParaRPr lang="bs-Latn-BA"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s-Latn-BA" b="1" cap="none" dirty="0">
                <a:ln w="10541" cmpd="sng">
                  <a:solidFill>
                    <a:schemeClr val="accent1">
                      <a:shade val="88000"/>
                      <a:satMod val="110000"/>
                    </a:schemeClr>
                  </a:solidFill>
                  <a:prstDash val="solid"/>
                </a:ln>
                <a:solidFill>
                  <a:schemeClr val="tx1"/>
                </a:solidFill>
                <a:effectLst/>
              </a:rPr>
              <a:t>Zanimljive informacije</a:t>
            </a:r>
          </a:p>
        </p:txBody>
      </p:sp>
      <p:sp>
        <p:nvSpPr>
          <p:cNvPr id="3" name="Content Placeholder 2"/>
          <p:cNvSpPr>
            <a:spLocks noGrp="1"/>
          </p:cNvSpPr>
          <p:nvPr>
            <p:ph idx="1"/>
          </p:nvPr>
        </p:nvSpPr>
        <p:spPr/>
        <p:txBody>
          <a:bodyPr>
            <a:normAutofit fontScale="92500"/>
          </a:bodyPr>
          <a:lstStyle/>
          <a:p>
            <a:pPr lvl="0">
              <a:buNone/>
            </a:pPr>
            <a:r>
              <a:rPr lang="bs-Latn-BA" dirty="0"/>
              <a:t>   Postoji krilatica da je san svakog perača novca da plati porez !</a:t>
            </a:r>
          </a:p>
          <a:p>
            <a:pPr lvl="0">
              <a:buNone/>
            </a:pPr>
            <a:endParaRPr lang="bs-Latn-BA" dirty="0"/>
          </a:p>
          <a:p>
            <a:pPr lvl="0">
              <a:buNone/>
            </a:pPr>
            <a:r>
              <a:rPr lang="bs-Latn-BA" dirty="0"/>
              <a:t>    Kao ilustraciju navešćemo</a:t>
            </a:r>
            <a:r>
              <a:rPr lang="bs-Latn-BA" dirty="0">
                <a:solidFill>
                  <a:srgbClr val="FF0000"/>
                </a:solidFill>
              </a:rPr>
              <a:t> </a:t>
            </a:r>
            <a:r>
              <a:rPr lang="bs-Latn-BA" i="1" u="sng" dirty="0">
                <a:solidFill>
                  <a:srgbClr val="FF0000"/>
                </a:solidFill>
              </a:rPr>
              <a:t>primjer</a:t>
            </a:r>
            <a:r>
              <a:rPr lang="bs-Latn-BA" dirty="0">
                <a:solidFill>
                  <a:srgbClr val="FF0000"/>
                </a:solidFill>
              </a:rPr>
              <a:t> </a:t>
            </a:r>
            <a:r>
              <a:rPr lang="bs-Latn-BA" dirty="0"/>
              <a:t>jednog Italijana, koji je prije nekoliko godina uhapšen pod sumnjom da je radio za mafiju. Nakon konfiskacije imovine ustanovljeno je da je posjedovao 131 stan, 122 magacina, 20 fabrika, 10 školskih zgrada i 250.000 akcija u jednoj sicilijanskoj banci.</a:t>
            </a:r>
          </a:p>
          <a:p>
            <a:endParaRPr lang="bs-Latn-BA"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bs-Latn-BA" sz="4000" b="1" cap="none" dirty="0">
                <a:ln w="10541" cmpd="sng">
                  <a:solidFill>
                    <a:schemeClr val="accent1">
                      <a:shade val="88000"/>
                      <a:satMod val="110000"/>
                    </a:schemeClr>
                  </a:solidFill>
                  <a:prstDash val="solid"/>
                </a:ln>
                <a:solidFill>
                  <a:schemeClr val="tx1"/>
                </a:solidFill>
                <a:effectLst/>
              </a:rPr>
              <a:t>SLUČAJ</a:t>
            </a:r>
            <a:r>
              <a:rPr lang="bs-Latn-BA" sz="4000" b="1" cap="none"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a:t>
            </a:r>
            <a:br>
              <a:rPr lang="bs-Latn-BA" b="1" cap="none"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br>
            <a:endParaRPr lang="bs-Latn-BA" b="1" cap="none"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3" name="Content Placeholder 2"/>
          <p:cNvSpPr>
            <a:spLocks noGrp="1"/>
          </p:cNvSpPr>
          <p:nvPr>
            <p:ph idx="1"/>
          </p:nvPr>
        </p:nvSpPr>
        <p:spPr>
          <a:xfrm>
            <a:off x="304800" y="1219200"/>
            <a:ext cx="8686800" cy="5257800"/>
          </a:xfrm>
        </p:spPr>
        <p:txBody>
          <a:bodyPr>
            <a:normAutofit fontScale="55000" lnSpcReduction="20000"/>
          </a:bodyPr>
          <a:lstStyle/>
          <a:p>
            <a:pPr>
              <a:buNone/>
            </a:pPr>
            <a:r>
              <a:rPr lang="bs-Latn-BA" dirty="0"/>
              <a:t>   </a:t>
            </a:r>
          </a:p>
          <a:p>
            <a:pPr>
              <a:buNone/>
            </a:pPr>
            <a:r>
              <a:rPr lang="bs-Latn-BA" sz="4400" dirty="0"/>
              <a:t>     Osnivač i vlasnik kompanije koristi vlastiti tekući račun kod poslovne banke u BiH za gotovinsku naplatu potraživanja od kupaca (pravnih subjekata) u ime svoje kompanije. Slijedi ubrzano podizanje gotovine sa tekućeg računa, te se na ovaj način vrši preusmjeravanje novčanih prihoda ostvarenih prodajom, odnosno realizacijom roba i usluga. </a:t>
            </a:r>
          </a:p>
          <a:p>
            <a:pPr>
              <a:buNone/>
            </a:pPr>
            <a:endParaRPr lang="bs-Latn-BA" sz="4400" dirty="0"/>
          </a:p>
          <a:p>
            <a:pPr>
              <a:buNone/>
            </a:pPr>
            <a:r>
              <a:rPr lang="bs-Latn-BA" sz="4400" dirty="0"/>
              <a:t>     Navedena sredstva uplaćuju se na račun vlasnika umjesto da se uplaćuju na transakcijski račun kompanije XX, te se na ovaj način pokušava prikriti trag za osnovicu plaćanja direktnih i indirektnih poreza, čime sebi vlasnik pribavlja protivpravnu novčanu korist. U navedenim radnjama postoji sumnja da se radi o počinjenju predikatnog krivičnog djela utaja poreza (direktni i indirektni porez) i produženog krivičnog djela pranje novca.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bs-Latn-BA"/>
          </a:p>
        </p:txBody>
      </p:sp>
      <p:pic>
        <p:nvPicPr>
          <p:cNvPr id="4" name="Content Placeholder 3" descr="IMG_E5162.JPG"/>
          <p:cNvPicPr>
            <a:picLocks noGrp="1" noChangeAspect="1"/>
          </p:cNvPicPr>
          <p:nvPr>
            <p:ph idx="1"/>
          </p:nvPr>
        </p:nvPicPr>
        <p:blipFill>
          <a:blip r:embed="rId2" cstate="print"/>
          <a:stretch>
            <a:fillRect/>
          </a:stretch>
        </p:blipFill>
        <p:spPr>
          <a:xfrm>
            <a:off x="198205" y="685800"/>
            <a:ext cx="8717195" cy="5674519"/>
          </a:xfr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s-Latn-BA" dirty="0"/>
              <a:t>KONTROLNA  PITANJA</a:t>
            </a:r>
          </a:p>
        </p:txBody>
      </p:sp>
      <p:sp>
        <p:nvSpPr>
          <p:cNvPr id="3" name="Content Placeholder 2"/>
          <p:cNvSpPr>
            <a:spLocks noGrp="1"/>
          </p:cNvSpPr>
          <p:nvPr>
            <p:ph idx="1"/>
          </p:nvPr>
        </p:nvSpPr>
        <p:spPr/>
        <p:txBody>
          <a:bodyPr/>
          <a:lstStyle/>
          <a:p>
            <a:pPr marL="514350" indent="-514350">
              <a:buFont typeface="Wingdings" pitchFamily="2" charset="2"/>
              <a:buChar char="q"/>
            </a:pPr>
            <a:r>
              <a:rPr lang="bs-Latn-BA" dirty="0"/>
              <a:t>Šta se podrazumjeva pod pojmom pranja novca?</a:t>
            </a:r>
          </a:p>
          <a:p>
            <a:pPr marL="514350" indent="-514350">
              <a:buFont typeface="Wingdings" pitchFamily="2" charset="2"/>
              <a:buChar char="q"/>
            </a:pPr>
            <a:r>
              <a:rPr lang="bs-Latn-BA" dirty="0"/>
              <a:t>Nabrojati u koliko faza se odvija proces pranja novca? </a:t>
            </a:r>
          </a:p>
          <a:p>
            <a:pPr marL="514350" indent="-514350">
              <a:buFont typeface="Wingdings" pitchFamily="2" charset="2"/>
              <a:buChar char="q"/>
            </a:pPr>
            <a:r>
              <a:rPr lang="bs-Latn-BA" dirty="0"/>
              <a:t> Koja od nevedenih faza u postupku pranja novca obuhvata završnu fazu ? (ukratko obrazložiti završnu fazu)</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s-Latn-BA" b="1" cap="none" dirty="0">
                <a:ln w="10541" cmpd="sng">
                  <a:solidFill>
                    <a:schemeClr val="accent1">
                      <a:shade val="88000"/>
                      <a:satMod val="110000"/>
                    </a:schemeClr>
                  </a:solidFill>
                  <a:prstDash val="solid"/>
                </a:ln>
                <a:solidFill>
                  <a:schemeClr val="tx1"/>
                </a:solidFill>
                <a:effectLst/>
              </a:rPr>
              <a:t>                   PRANJE NOVCA</a:t>
            </a:r>
          </a:p>
        </p:txBody>
      </p:sp>
      <p:pic>
        <p:nvPicPr>
          <p:cNvPr id="4" name="Content Placeholder 3" descr="ECFE.jpg"/>
          <p:cNvPicPr>
            <a:picLocks noGrp="1" noChangeAspect="1"/>
          </p:cNvPicPr>
          <p:nvPr>
            <p:ph idx="1"/>
          </p:nvPr>
        </p:nvPicPr>
        <p:blipFill>
          <a:blip r:embed="rId2"/>
          <a:stretch>
            <a:fillRect/>
          </a:stretch>
        </p:blipFill>
        <p:spPr>
          <a:xfrm>
            <a:off x="3276600" y="3047999"/>
            <a:ext cx="5410200" cy="3633127"/>
          </a:xfrm>
        </p:spPr>
      </p:pic>
      <p:pic>
        <p:nvPicPr>
          <p:cNvPr id="5" name="Picture 4" descr="pranje-novca-ilustracija1-718x446.jpg"/>
          <p:cNvPicPr>
            <a:picLocks noChangeAspect="1"/>
          </p:cNvPicPr>
          <p:nvPr/>
        </p:nvPicPr>
        <p:blipFill>
          <a:blip r:embed="rId3"/>
          <a:stretch>
            <a:fillRect/>
          </a:stretch>
        </p:blipFill>
        <p:spPr>
          <a:xfrm>
            <a:off x="381000" y="1219200"/>
            <a:ext cx="5029541" cy="312420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514350" indent="-514350">
              <a:buFont typeface="Wingdings" pitchFamily="2" charset="2"/>
              <a:buChar char="q"/>
            </a:pPr>
            <a:r>
              <a:rPr lang="bs-Latn-BA" dirty="0"/>
              <a:t>Do kakvih promjena dolazi pojavom elektronskog novca ? </a:t>
            </a:r>
          </a:p>
          <a:p>
            <a:pPr>
              <a:buFont typeface="Wingdings" pitchFamily="2" charset="2"/>
              <a:buChar char="q"/>
            </a:pPr>
            <a:r>
              <a:rPr lang="bs-Latn-BA" dirty="0"/>
              <a:t> Koje napretke/promjene elektronski novac donosi ?</a:t>
            </a:r>
          </a:p>
          <a:p>
            <a:pPr>
              <a:buFont typeface="Wingdings" pitchFamily="2" charset="2"/>
              <a:buChar char="q"/>
            </a:pPr>
            <a:r>
              <a:rPr lang="bs-Latn-BA" dirty="0"/>
              <a:t>Kakvo se djelovanje očekuje od elektronskog novca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514350" indent="-514350">
              <a:buFont typeface="Wingdings" pitchFamily="2" charset="2"/>
              <a:buChar char="q"/>
            </a:pPr>
            <a:r>
              <a:rPr lang="bs-Latn-BA" dirty="0"/>
              <a:t>Navesti nadležne organe u borbi protiv pranja novca ?</a:t>
            </a:r>
          </a:p>
          <a:p>
            <a:pPr>
              <a:buFont typeface="Wingdings" pitchFamily="2" charset="2"/>
              <a:buChar char="q"/>
            </a:pPr>
            <a:r>
              <a:rPr lang="bs-Latn-BA" dirty="0"/>
              <a:t>Koji su obaveznici provođenja mjera za otkrivanje i sprečavanje pranja novca?</a:t>
            </a:r>
          </a:p>
          <a:p>
            <a:pPr>
              <a:buFont typeface="Wingdings" pitchFamily="2" charset="2"/>
              <a:buChar char="q"/>
            </a:pPr>
            <a:r>
              <a:rPr lang="bs-Latn-BA" dirty="0"/>
              <a:t>Koji su načini kažnjavanja osoba koje učestvuju u postupku pranja novca? </a:t>
            </a:r>
          </a:p>
          <a:p>
            <a:pPr>
              <a:buNone/>
            </a:pPr>
            <a:endParaRPr lang="bs-Latn-BA"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514600"/>
            <a:ext cx="9144000" cy="2971800"/>
          </a:xfrm>
        </p:spPr>
        <p:txBody>
          <a:bodyPr>
            <a:normAutofit/>
          </a:bodyPr>
          <a:lstStyle/>
          <a:p>
            <a:pPr>
              <a:buNone/>
            </a:pPr>
            <a:r>
              <a:rPr lang="bs-Latn-BA" sz="7200" dirty="0"/>
              <a:t>   HVALA NA PAŽNJI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bs-Latn-BA" sz="4000" b="1" cap="none" dirty="0">
                <a:ln w="10541" cmpd="sng">
                  <a:solidFill>
                    <a:schemeClr val="accent1">
                      <a:shade val="88000"/>
                      <a:satMod val="110000"/>
                    </a:schemeClr>
                  </a:solidFill>
                  <a:prstDash val="solid"/>
                </a:ln>
                <a:solidFill>
                  <a:schemeClr val="tx1"/>
                </a:solidFill>
                <a:effectLst/>
              </a:rPr>
              <a:t>Period nastanka</a:t>
            </a:r>
          </a:p>
        </p:txBody>
      </p:sp>
      <p:sp>
        <p:nvSpPr>
          <p:cNvPr id="3" name="Content Placeholder 2"/>
          <p:cNvSpPr>
            <a:spLocks noGrp="1"/>
          </p:cNvSpPr>
          <p:nvPr>
            <p:ph idx="1"/>
          </p:nvPr>
        </p:nvSpPr>
        <p:spPr/>
        <p:txBody>
          <a:bodyPr/>
          <a:lstStyle/>
          <a:p>
            <a:pPr>
              <a:buNone/>
            </a:pPr>
            <a:r>
              <a:rPr lang="bs-Latn-BA" b="1" dirty="0"/>
              <a:t>  Termin “</a:t>
            </a:r>
            <a:r>
              <a:rPr lang="bs-Latn-BA" b="1" i="1" dirty="0"/>
              <a:t>pranje novca</a:t>
            </a:r>
            <a:r>
              <a:rPr lang="bs-Latn-BA" b="1" dirty="0"/>
              <a:t>” nastaje u SAD u periodu prohibicije </a:t>
            </a:r>
            <a:r>
              <a:rPr lang="bs-Latn-BA" dirty="0"/>
              <a:t>(vrijeme zabrane točenja alkohola), u III deceniji prošlog vijeka, kada su kriminalci zarađeni novac od ilegalne proizvodnje i krijumčarenja alkoholnih pića prikazivali kao zaradu koju su ostvarili u lancu svojih perionica za pranje rublja i automobila, povodom te pojave počeo je da se upotrebljava termin “pranje novca”.</a:t>
            </a:r>
          </a:p>
          <a:p>
            <a:endParaRPr lang="bs-Latn-BA"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pPr>
              <a:buNone/>
            </a:pPr>
            <a:r>
              <a:rPr lang="bs-Latn-BA" dirty="0"/>
              <a:t>   S obzirom da kriminalci ne objavljuju godišnje finansijske izvještaje teško je procjeniti koja se količina para u svetu </a:t>
            </a:r>
            <a:r>
              <a:rPr lang="bs-Latn-BA" b="1" dirty="0"/>
              <a:t>“opere”. </a:t>
            </a:r>
            <a:br>
              <a:rPr lang="bs-Latn-BA" b="1" dirty="0"/>
            </a:br>
            <a:endParaRPr lang="bs-Latn-BA" b="1" dirty="0"/>
          </a:p>
          <a:p>
            <a:pPr>
              <a:buNone/>
            </a:pPr>
            <a:r>
              <a:rPr lang="bs-Latn-BA" b="1" dirty="0"/>
              <a:t>    </a:t>
            </a:r>
            <a:r>
              <a:rPr lang="bs-Latn-BA" dirty="0"/>
              <a:t>Procjena Međunarodnog monetarnog fonda je ipak, da tzv. </a:t>
            </a:r>
            <a:r>
              <a:rPr lang="bs-Latn-BA" b="1" dirty="0"/>
              <a:t>“bruto kriminalni proizvod” </a:t>
            </a:r>
            <a:r>
              <a:rPr lang="bs-Latn-BA" dirty="0"/>
              <a:t>u svijetu iznosi više od 500 milijardi dolara godišnje, a po procjeni Ujedinjenih nacija čak 80% navedenog iznosa ostvaren je trgovinom narkoticima.</a:t>
            </a:r>
          </a:p>
          <a:p>
            <a:endParaRPr lang="bs-Latn-BA"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bs-Latn-BA" b="1" cap="none" dirty="0">
                <a:ln w="10541" cmpd="sng">
                  <a:solidFill>
                    <a:schemeClr val="accent1">
                      <a:shade val="88000"/>
                      <a:satMod val="110000"/>
                    </a:schemeClr>
                  </a:solidFill>
                  <a:prstDash val="solid"/>
                </a:ln>
                <a:solidFill>
                  <a:schemeClr val="tx1"/>
                </a:solidFill>
                <a:effectLst/>
              </a:rPr>
              <a:t>Tehnika (postupak) pranja novca</a:t>
            </a:r>
            <a:br>
              <a:rPr lang="bs-Latn-BA" b="1" cap="none" dirty="0">
                <a:ln w="10541" cmpd="sng">
                  <a:solidFill>
                    <a:schemeClr val="accent1">
                      <a:shade val="88000"/>
                      <a:satMod val="110000"/>
                    </a:schemeClr>
                  </a:solidFill>
                  <a:prstDash val="solid"/>
                </a:ln>
                <a:solidFill>
                  <a:schemeClr val="tx1"/>
                </a:solidFill>
                <a:effectLst/>
              </a:rPr>
            </a:br>
            <a:endParaRPr lang="bs-Latn-BA" b="1" cap="none" dirty="0">
              <a:ln w="10541" cmpd="sng">
                <a:solidFill>
                  <a:schemeClr val="accent1">
                    <a:shade val="88000"/>
                    <a:satMod val="110000"/>
                  </a:schemeClr>
                </a:solidFill>
                <a:prstDash val="solid"/>
              </a:ln>
              <a:solidFill>
                <a:schemeClr val="tx1"/>
              </a:solidFill>
              <a:effectLst/>
            </a:endParaRPr>
          </a:p>
        </p:txBody>
      </p:sp>
      <p:sp>
        <p:nvSpPr>
          <p:cNvPr id="3" name="Content Placeholder 2"/>
          <p:cNvSpPr>
            <a:spLocks noGrp="1"/>
          </p:cNvSpPr>
          <p:nvPr>
            <p:ph idx="1"/>
          </p:nvPr>
        </p:nvSpPr>
        <p:spPr/>
        <p:txBody>
          <a:bodyPr>
            <a:normAutofit fontScale="92500" lnSpcReduction="10000"/>
          </a:bodyPr>
          <a:lstStyle/>
          <a:p>
            <a:pPr>
              <a:buNone/>
            </a:pPr>
            <a:r>
              <a:rPr lang="bs-Latn-BA" dirty="0"/>
              <a:t>   Prljavom se novcu najteže ulazi u trag. </a:t>
            </a:r>
          </a:p>
          <a:p>
            <a:pPr>
              <a:buNone/>
            </a:pPr>
            <a:r>
              <a:rPr lang="bs-Latn-BA" dirty="0"/>
              <a:t>  </a:t>
            </a:r>
            <a:br>
              <a:rPr lang="bs-Latn-BA" dirty="0"/>
            </a:br>
            <a:r>
              <a:rPr lang="bs-Latn-BA" dirty="0"/>
              <a:t> S toga zemlje koje sprečavaju pranje novca moraju kontrolisati: transakciju nekretnina, životna osiguranja, kockanje, poklone, nasljeđa i krediti iz inostranstva, a posebno fiktivna plaćanja drugim zemljama izmišljenih faktura za nepostojeću robu.</a:t>
            </a:r>
          </a:p>
          <a:p>
            <a:pPr>
              <a:buNone/>
            </a:pPr>
            <a:r>
              <a:rPr lang="bs-Latn-BA" dirty="0"/>
              <a:t>    </a:t>
            </a:r>
            <a:br>
              <a:rPr lang="bs-Latn-BA" dirty="0"/>
            </a:br>
            <a:r>
              <a:rPr lang="bs-Latn-BA" dirty="0"/>
              <a:t>Najveći dio nezakonitih sredstava obično u gotovini izvozi se u inostranstvo.</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reuzmi.jpg"/>
          <p:cNvPicPr>
            <a:picLocks noGrp="1" noChangeAspect="1"/>
          </p:cNvPicPr>
          <p:nvPr>
            <p:ph idx="1"/>
          </p:nvPr>
        </p:nvPicPr>
        <p:blipFill>
          <a:blip r:embed="rId2"/>
          <a:stretch>
            <a:fillRect/>
          </a:stretch>
        </p:blipFill>
        <p:spPr>
          <a:xfrm>
            <a:off x="304800" y="1676400"/>
            <a:ext cx="8534400" cy="4445572"/>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76400"/>
            <a:ext cx="8382000" cy="4038600"/>
          </a:xfrm>
        </p:spPr>
        <p:txBody>
          <a:bodyPr>
            <a:normAutofit/>
          </a:bodyPr>
          <a:lstStyle/>
          <a:p>
            <a:pPr>
              <a:buFont typeface="Wingdings" pitchFamily="2" charset="2"/>
              <a:buChar char="Ø"/>
            </a:pPr>
            <a:r>
              <a:rPr lang="bs-Latn-BA" dirty="0"/>
              <a:t>Postupak pranja novca se odvija u tri faze:</a:t>
            </a:r>
          </a:p>
          <a:p>
            <a:pPr>
              <a:buNone/>
            </a:pPr>
            <a:endParaRPr lang="bs-Latn-BA" dirty="0"/>
          </a:p>
          <a:p>
            <a:pPr>
              <a:buNone/>
            </a:pPr>
            <a:r>
              <a:rPr lang="bs-Latn-BA" dirty="0"/>
              <a:t>• Deponovanje, stavljanje (polozi)</a:t>
            </a:r>
          </a:p>
          <a:p>
            <a:pPr>
              <a:buNone/>
            </a:pPr>
            <a:r>
              <a:rPr lang="bs-Latn-BA" dirty="0"/>
              <a:t>• Raslojavanje, transformacije (polaganje)</a:t>
            </a:r>
          </a:p>
          <a:p>
            <a:pPr>
              <a:buNone/>
            </a:pPr>
            <a:r>
              <a:rPr lang="bs-Latn-BA" dirty="0"/>
              <a:t>• Integracija.</a:t>
            </a: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418</TotalTime>
  <Words>1785</Words>
  <Application>Microsoft Office PowerPoint</Application>
  <PresentationFormat>On-screen Show (4:3)</PresentationFormat>
  <Paragraphs>207</Paragraphs>
  <Slides>42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Calibri</vt:lpstr>
      <vt:lpstr>Franklin Gothic Book</vt:lpstr>
      <vt:lpstr>Franklin Gothic Medium</vt:lpstr>
      <vt:lpstr>Wingdings</vt:lpstr>
      <vt:lpstr>Wingdings 2</vt:lpstr>
      <vt:lpstr>Trek</vt:lpstr>
      <vt:lpstr>      SPREČAVANJE PRANJA    NOVCA   S  OSVRTOM  NA  BIH </vt:lpstr>
      <vt:lpstr>Pojam pranja novca </vt:lpstr>
      <vt:lpstr>PowerPoint Presentation</vt:lpstr>
      <vt:lpstr>                   PRANJE NOVCA</vt:lpstr>
      <vt:lpstr>Period nastanka</vt:lpstr>
      <vt:lpstr>PowerPoint Presentation</vt:lpstr>
      <vt:lpstr>Tehnika (postupak) pranja novca </vt:lpstr>
      <vt:lpstr>PowerPoint Presentation</vt:lpstr>
      <vt:lpstr>PowerPoint Presentation</vt:lpstr>
      <vt:lpstr>Deponovanje, stavljanje (polozi) </vt:lpstr>
      <vt:lpstr>Raslojavanje (transformacija) </vt:lpstr>
      <vt:lpstr>Integracija </vt:lpstr>
      <vt:lpstr>Ovo je samo mali broj načina na koji kriminalne ogranizacije peru novac.   </vt:lpstr>
      <vt:lpstr>ELEKTRONSKO PRANJE NOVCA</vt:lpstr>
      <vt:lpstr>PowerPoint Presentation</vt:lpstr>
      <vt:lpstr>PowerPoint Presentation</vt:lpstr>
      <vt:lpstr>Elektronski prijenos novca </vt:lpstr>
      <vt:lpstr>MEĐUNADONE INSTITUCIJE, SPORAZUMI, KONVENCIJE I PREPORUKE O PRANJU NOVCA </vt:lpstr>
      <vt:lpstr>PowerPoint Presentation</vt:lpstr>
      <vt:lpstr>FATF </vt:lpstr>
      <vt:lpstr>IAIS </vt:lpstr>
      <vt:lpstr>EU </vt:lpstr>
      <vt:lpstr>POSLJEDICE PRANJA NOVCA </vt:lpstr>
      <vt:lpstr>RIZIK OD PRANJA NOVCA PO SEKTORIMA </vt:lpstr>
      <vt:lpstr>SPREČAVANJE PRANJA NOVCA </vt:lpstr>
      <vt:lpstr> PRANJE NOVCA U BIH </vt:lpstr>
      <vt:lpstr>PowerPoint Presentation</vt:lpstr>
      <vt:lpstr>Obveznici provođenja mjera </vt:lpstr>
      <vt:lpstr>Zakonodavstvo i regulatorni okvir rada </vt:lpstr>
      <vt:lpstr>PowerPoint Presentation</vt:lpstr>
      <vt:lpstr>REGULATORNI I INSTITUCIONALNI ASPEKT SPRECAVANJA PRANJA NOVCA   </vt:lpstr>
      <vt:lpstr>PowerPoint Presentation</vt:lpstr>
      <vt:lpstr>PowerPoint Presentation</vt:lpstr>
      <vt:lpstr>Krivične sankcije</vt:lpstr>
      <vt:lpstr>PowerPoint Presentation</vt:lpstr>
      <vt:lpstr>Zanimljive informacije</vt:lpstr>
      <vt:lpstr>SLUČAJ  </vt:lpstr>
      <vt:lpstr>PowerPoint Presentation</vt:lpstr>
      <vt:lpstr>KONTROLNA  PITANJA</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Senad Hasanspahic</dc:creator>
  <cp:lastModifiedBy>Edina Sudžuka</cp:lastModifiedBy>
  <cp:revision>53</cp:revision>
  <dcterms:created xsi:type="dcterms:W3CDTF">2006-08-16T00:00:00Z</dcterms:created>
  <dcterms:modified xsi:type="dcterms:W3CDTF">2020-05-12T10:15:17Z</dcterms:modified>
</cp:coreProperties>
</file>