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5" r:id="rId23"/>
    <p:sldId id="277" r:id="rId24"/>
    <p:sldId id="286" r:id="rId25"/>
    <p:sldId id="278" r:id="rId26"/>
    <p:sldId id="279" r:id="rId27"/>
    <p:sldId id="280" r:id="rId28"/>
    <p:sldId id="283" r:id="rId29"/>
    <p:sldId id="281" r:id="rId30"/>
    <p:sldId id="282" r:id="rId31"/>
    <p:sldId id="284" r:id="rId32"/>
    <p:sldId id="287" r:id="rId33"/>
    <p:sldId id="288" r:id="rId34"/>
    <p:sldId id="289" r:id="rId35"/>
    <p:sldId id="290" r:id="rId36"/>
    <p:sldId id="291" r:id="rId37"/>
    <p:sldId id="292" r:id="rId38"/>
    <p:sldId id="293" r:id="rId39"/>
    <p:sldId id="294" r:id="rId40"/>
    <p:sldId id="296" r:id="rId41"/>
    <p:sldId id="295" r:id="rId4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4660"/>
  </p:normalViewPr>
  <p:slideViewPr>
    <p:cSldViewPr>
      <p:cViewPr>
        <p:scale>
          <a:sx n="69" d="100"/>
          <a:sy n="69" d="100"/>
        </p:scale>
        <p:origin x="606" y="-5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17" name="Footer Placeholder 16"/>
          <p:cNvSpPr>
            <a:spLocks noGrp="1"/>
          </p:cNvSpPr>
          <p:nvPr>
            <p:ph type="ftr" sz="quarter" idx="11"/>
          </p:nvPr>
        </p:nvSpPr>
        <p:spPr/>
        <p:txBody>
          <a:bodyPr/>
          <a:lstStyle/>
          <a:p>
            <a:endParaRPr lang="bs-Latn-BA"/>
          </a:p>
        </p:txBody>
      </p:sp>
      <p:sp>
        <p:nvSpPr>
          <p:cNvPr id="29" name="Slide Number Placeholder 28"/>
          <p:cNvSpPr>
            <a:spLocks noGrp="1"/>
          </p:cNvSpPr>
          <p:nvPr>
            <p:ph type="sldNum" sz="quarter" idx="12"/>
          </p:nvPr>
        </p:nvSpPr>
        <p:spPr/>
        <p:txBody>
          <a:bodyPr/>
          <a:lstStyle/>
          <a:p>
            <a:fld id="{AC765FD7-BBFD-4E4B-A189-8514F11AF9B3}" type="slidenum">
              <a:rPr lang="bs-Latn-BA" smtClean="0"/>
              <a:t>‹#›</a:t>
            </a:fld>
            <a:endParaRPr lang="bs-Latn-B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a:xfrm>
            <a:off x="7924800" y="6416675"/>
            <a:ext cx="762000" cy="365125"/>
          </a:xfrm>
        </p:spPr>
        <p:txBody>
          <a:bodyPr/>
          <a:lstStyle/>
          <a:p>
            <a:fld id="{AC765FD7-BBFD-4E4B-A189-8514F11AF9B3}" type="slidenum">
              <a:rPr lang="bs-Latn-BA" smtClean="0"/>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7DBC31C-FBEF-4652-B47C-CD92ED79B13A}" type="datetimeFigureOut">
              <a:rPr lang="bs-Latn-BA" smtClean="0"/>
              <a:t>16. 5. 2020.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C765FD7-BBFD-4E4B-A189-8514F11AF9B3}" type="slidenum">
              <a:rPr lang="bs-Latn-BA" smtClean="0"/>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DBC31C-FBEF-4652-B47C-CD92ED79B13A}" type="datetimeFigureOut">
              <a:rPr lang="bs-Latn-BA" smtClean="0"/>
              <a:t>16. 5. 2020.</a:t>
            </a:fld>
            <a:endParaRPr lang="bs-Latn-B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bs-Latn-B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C765FD7-BBFD-4E4B-A189-8514F11AF9B3}" type="slidenum">
              <a:rPr lang="bs-Latn-BA" smtClean="0"/>
              <a:t>‹#›</a:t>
            </a:fld>
            <a:endParaRPr lang="bs-Latn-B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0" y="3557"/>
            <a:ext cx="9153320" cy="6883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lstStyle/>
          <a:p>
            <a:r>
              <a:rPr lang="bs-Latn-BA" b="1" dirty="0"/>
              <a:t>OMBUDSMEN ZA BANKARSTVO FBIH</a:t>
            </a:r>
          </a:p>
        </p:txBody>
      </p:sp>
      <p:sp>
        <p:nvSpPr>
          <p:cNvPr id="3" name="Subtitle 2"/>
          <p:cNvSpPr>
            <a:spLocks noGrp="1"/>
          </p:cNvSpPr>
          <p:nvPr>
            <p:ph type="subTitle" idx="1"/>
          </p:nvPr>
        </p:nvSpPr>
        <p:spPr>
          <a:xfrm>
            <a:off x="251520" y="5445224"/>
            <a:ext cx="8712968" cy="1008112"/>
          </a:xfrm>
        </p:spPr>
        <p:txBody>
          <a:bodyPr>
            <a:normAutofit/>
          </a:bodyPr>
          <a:lstStyle/>
          <a:p>
            <a:pPr algn="l"/>
            <a:endParaRPr lang="bs-Latn-BA" sz="1800" dirty="0">
              <a:solidFill>
                <a:schemeClr val="bg1"/>
              </a:solidFill>
            </a:endParaRPr>
          </a:p>
          <a:p>
            <a:pPr algn="l"/>
            <a:r>
              <a:rPr lang="bs-Latn-BA" sz="1800" dirty="0">
                <a:solidFill>
                  <a:schemeClr val="bg1"/>
                </a:solidFill>
              </a:rPr>
              <a:t>Radio: Faris Jahić, RS (64025)                                                    Doc.dr. Sudžuka Edina                                                                                                </a:t>
            </a:r>
          </a:p>
          <a:p>
            <a:pPr algn="l"/>
            <a:endParaRPr lang="bs-Latn-BA" sz="1800" dirty="0"/>
          </a:p>
          <a:p>
            <a:pPr algn="l"/>
            <a:endParaRPr lang="bs-Latn-BA" sz="1800" dirty="0"/>
          </a:p>
        </p:txBody>
      </p:sp>
    </p:spTree>
    <p:extLst>
      <p:ext uri="{BB962C8B-B14F-4D97-AF65-F5344CB8AC3E}">
        <p14:creationId xmlns:p14="http://schemas.microsoft.com/office/powerpoint/2010/main" val="232081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Calibri" panose="020F0502020204030204" pitchFamily="34" charset="0"/>
              </a:rPr>
              <a:t>PRAVILA POSTUPANJA OMBUDSMENA ZA BANKARSKI SISTEM FBIH </a:t>
            </a:r>
            <a:br>
              <a:rPr lang="bs-Latn-BA" dirty="0">
                <a:latin typeface="Calibri" panose="020F0502020204030204" pitchFamily="34" charset="0"/>
              </a:rPr>
            </a:br>
            <a:r>
              <a:rPr lang="bs-Latn-BA" sz="1800" dirty="0">
                <a:latin typeface="Calibri" panose="020F0502020204030204" pitchFamily="34" charset="0"/>
              </a:rPr>
              <a:t>(„Sl. novine FBiH“, br. 62/14 i 93/15)</a:t>
            </a:r>
            <a:endParaRPr lang="bs-Latn-BA" sz="1800" dirty="0"/>
          </a:p>
        </p:txBody>
      </p:sp>
      <p:sp>
        <p:nvSpPr>
          <p:cNvPr id="3" name="Content Placeholder 2"/>
          <p:cNvSpPr>
            <a:spLocks noGrp="1"/>
          </p:cNvSpPr>
          <p:nvPr>
            <p:ph idx="1"/>
          </p:nvPr>
        </p:nvSpPr>
        <p:spPr>
          <a:xfrm>
            <a:off x="467544" y="1628800"/>
            <a:ext cx="8229600" cy="4968552"/>
          </a:xfrm>
        </p:spPr>
        <p:txBody>
          <a:bodyPr>
            <a:noAutofit/>
          </a:bodyPr>
          <a:lstStyle/>
          <a:p>
            <a:pPr marL="0" indent="0" algn="just">
              <a:buNone/>
            </a:pPr>
            <a:r>
              <a:rPr lang="bs-Latn-BA" sz="1800" dirty="0">
                <a:latin typeface="Calibri" panose="020F0502020204030204" pitchFamily="34" charset="0"/>
              </a:rPr>
              <a:t>C) PRETHODNI POSTUPAK</a:t>
            </a:r>
          </a:p>
          <a:p>
            <a:pPr algn="just"/>
            <a:r>
              <a:rPr lang="bs-Latn-BA" sz="1800" dirty="0">
                <a:latin typeface="Calibri" panose="020F0502020204030204" pitchFamily="34" charset="0"/>
              </a:rPr>
              <a:t>Svaki primljeni podnesak Ombudsmen ce pismeno zavesti u poseban registar, a potom pristupiti prethodnom ispitivanju u kome se utvrduju proceduralne pretpostavke za razmatranje predmeta, kao što su urednost i prihvatljivost navedenog podneska. (čl.16) Ova odredba je izostavljena u Pravilniku RS-a.</a:t>
            </a:r>
          </a:p>
          <a:p>
            <a:pPr algn="just"/>
            <a:r>
              <a:rPr lang="bs-Latn-BA" sz="1800" dirty="0">
                <a:latin typeface="Calibri" panose="020F0502020204030204" pitchFamily="34" charset="0"/>
              </a:rPr>
              <a:t>Ako se korisnik obrati Ombudsmenu usmeno ili putem telefona, a Ombudsmen ocijeni da nema osnova za prihvatanje prigovora i poduzimanje mjera iz okvira njegove nadležnosti i ovlasti, Ombudsmen ce dati uputu podnosiocu o tome pred kojim tijelom i u kojem postupku može ostvariti svoje eventualno pravo. U tom slucaju podnesak se neće registrovati kao primljeni prigovor ili zahtjev, vec ce Ombudsmen evidentirati obraćanje i stručnu pomoc koja je pružena, o cemu ce se sačiniti službena zabilješka koja će se zavesti u knjigu službenih zabilješki. Ova odredba je izostavljena u Pravilniku RS-a.</a:t>
            </a:r>
          </a:p>
          <a:p>
            <a:pPr algn="just"/>
            <a:r>
              <a:rPr lang="bs-Latn-BA" sz="1800" dirty="0">
                <a:latin typeface="Calibri" panose="020F0502020204030204" pitchFamily="34" charset="0"/>
              </a:rPr>
              <a:t>Ombudsmen ce obrazloženim odgovorom obavijestiti korisnika o neprihvatanju primljenog podneska:</a:t>
            </a:r>
          </a:p>
          <a:p>
            <a:pPr algn="just">
              <a:buFont typeface="+mj-lt"/>
              <a:buAutoNum type="arabicPeriod"/>
            </a:pPr>
            <a:r>
              <a:rPr lang="bs-Latn-BA" sz="1800" dirty="0">
                <a:latin typeface="Calibri" panose="020F0502020204030204" pitchFamily="34" charset="0"/>
              </a:rPr>
              <a:t> koji je u osnovi istovjetan prigovoru ili zahtjevu vec razmatranom od strane  Ombudsmena, a ne sadrži nove relevantne podatke;</a:t>
            </a:r>
          </a:p>
        </p:txBody>
      </p:sp>
    </p:spTree>
    <p:extLst>
      <p:ext uri="{BB962C8B-B14F-4D97-AF65-F5344CB8AC3E}">
        <p14:creationId xmlns:p14="http://schemas.microsoft.com/office/powerpoint/2010/main" val="3912595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Calibri" panose="020F0502020204030204" pitchFamily="34" charset="0"/>
              </a:rPr>
              <a:t>PRAVILA POSTUPANJA OMBUDSMENA ZA BANKARSKI SISTEM FBIH </a:t>
            </a:r>
            <a:br>
              <a:rPr lang="bs-Latn-BA" dirty="0">
                <a:latin typeface="Calibri" panose="020F0502020204030204" pitchFamily="34" charset="0"/>
              </a:rPr>
            </a:br>
            <a:r>
              <a:rPr lang="bs-Latn-BA" sz="1800" dirty="0">
                <a:latin typeface="Calibri" panose="020F0502020204030204" pitchFamily="34" charset="0"/>
              </a:rPr>
              <a:t>(„Sl. novine FBiH“, br. 62/14 i 93/15)</a:t>
            </a:r>
            <a:endParaRPr lang="bs-Latn-BA" sz="1800" dirty="0"/>
          </a:p>
        </p:txBody>
      </p:sp>
      <p:sp>
        <p:nvSpPr>
          <p:cNvPr id="3" name="Content Placeholder 2"/>
          <p:cNvSpPr>
            <a:spLocks noGrp="1"/>
          </p:cNvSpPr>
          <p:nvPr>
            <p:ph idx="1"/>
          </p:nvPr>
        </p:nvSpPr>
        <p:spPr/>
        <p:txBody>
          <a:bodyPr>
            <a:normAutofit/>
          </a:bodyPr>
          <a:lstStyle/>
          <a:p>
            <a:pPr marL="514350" indent="-514350" algn="just">
              <a:buAutoNum type="arabicPeriod" startAt="2"/>
            </a:pPr>
            <a:r>
              <a:rPr lang="bs-Latn-BA" sz="1800" dirty="0">
                <a:latin typeface="Calibri" panose="020F0502020204030204" pitchFamily="34" charset="0"/>
              </a:rPr>
              <a:t>koji je podnesen od strane neovlaštenog lica;     </a:t>
            </a:r>
          </a:p>
          <a:p>
            <a:pPr marL="514350" indent="-514350" algn="just">
              <a:buAutoNum type="arabicPeriod" startAt="2"/>
            </a:pPr>
            <a:r>
              <a:rPr lang="bs-Latn-BA" sz="1800" dirty="0">
                <a:latin typeface="Calibri" panose="020F0502020204030204" pitchFamily="34" charset="0"/>
              </a:rPr>
              <a:t>za koju smatra da je zlonamjerna, zloupotrijebljena ili se koristi suprotno svrsi; </a:t>
            </a:r>
          </a:p>
          <a:p>
            <a:pPr marL="514350" indent="-514350" algn="just">
              <a:buAutoNum type="arabicPeriod" startAt="2"/>
            </a:pPr>
            <a:r>
              <a:rPr lang="bs-Latn-BA" sz="1800" dirty="0">
                <a:latin typeface="Calibri" panose="020F0502020204030204" pitchFamily="34" charset="0"/>
              </a:rPr>
              <a:t>po kojem utvrdi da je po istim osnovama u toku postupak kod nadležnog suda, ili je isti okončan pravosnažnom sudskom presudom. (čl.19)</a:t>
            </a:r>
          </a:p>
          <a:p>
            <a:pPr marL="0" indent="0" algn="just">
              <a:buNone/>
            </a:pPr>
            <a:r>
              <a:rPr lang="bs-Latn-BA" sz="1800" dirty="0">
                <a:latin typeface="Calibri" panose="020F0502020204030204" pitchFamily="34" charset="0"/>
              </a:rPr>
              <a:t>„Ako se pravo na obavještenje ili prigovor na bilo koji način zloupotrijebljava ili se koristi suprotno propisanoj svrsi ili ako je prigovor neosnovan, neblagovremen, nedopušten ili podnesen od neovlaštenog lica, ili ako Ombudsmen nije ovlašten za postupanje po prigovoru, Ombudsman će obrazloženim odgovorom obavijestiti korisnika o neprihvatljivosti takvog podneska.“ (čl.6. </a:t>
            </a:r>
            <a:r>
              <a:rPr lang="bs-Latn-BA" sz="1800" i="1" dirty="0">
                <a:latin typeface="Calibri" panose="020F0502020204030204" pitchFamily="34" charset="0"/>
              </a:rPr>
              <a:t>Pravila postupanja Ombudsmena za bankarski sistem RS-a po obavještenju ili prigovoru korisnika finansijskih usluga „Službeni glasnik RS 16/17“)</a:t>
            </a:r>
            <a:endParaRPr lang="bs-Latn-BA" sz="1800" dirty="0">
              <a:latin typeface="Calibri" panose="020F0502020204030204" pitchFamily="34" charset="0"/>
            </a:endParaRPr>
          </a:p>
          <a:p>
            <a:pPr algn="just"/>
            <a:endParaRPr lang="bs-Latn-BA" sz="1800" dirty="0">
              <a:latin typeface="Calibri" panose="020F0502020204030204" pitchFamily="34" charset="0"/>
            </a:endParaRPr>
          </a:p>
        </p:txBody>
      </p:sp>
    </p:spTree>
    <p:extLst>
      <p:ext uri="{BB962C8B-B14F-4D97-AF65-F5344CB8AC3E}">
        <p14:creationId xmlns:p14="http://schemas.microsoft.com/office/powerpoint/2010/main" val="82285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Calibri" panose="020F0502020204030204" pitchFamily="34" charset="0"/>
              </a:rPr>
              <a:t>PRAVILA POSTUPANJA OMBUDSMENA ZA BANKARSKI SISTEM FBIH </a:t>
            </a:r>
            <a:br>
              <a:rPr lang="bs-Latn-BA" sz="3100" dirty="0">
                <a:latin typeface="Calibri" panose="020F0502020204030204" pitchFamily="34" charset="0"/>
              </a:rPr>
            </a:br>
            <a:r>
              <a:rPr lang="bs-Latn-BA" sz="1800" dirty="0">
                <a:latin typeface="Calibri" panose="020F0502020204030204" pitchFamily="34" charset="0"/>
              </a:rPr>
              <a:t>(„Sl. novine FBiH“, br. 62/14 i 93/15)</a:t>
            </a:r>
          </a:p>
        </p:txBody>
      </p:sp>
      <p:sp>
        <p:nvSpPr>
          <p:cNvPr id="3" name="Content Placeholder 2"/>
          <p:cNvSpPr>
            <a:spLocks noGrp="1"/>
          </p:cNvSpPr>
          <p:nvPr>
            <p:ph idx="1"/>
          </p:nvPr>
        </p:nvSpPr>
        <p:spPr>
          <a:xfrm>
            <a:off x="457200" y="1600200"/>
            <a:ext cx="8229600" cy="5141168"/>
          </a:xfrm>
        </p:spPr>
        <p:txBody>
          <a:bodyPr>
            <a:normAutofit fontScale="55000" lnSpcReduction="20000"/>
          </a:bodyPr>
          <a:lstStyle/>
          <a:p>
            <a:pPr marL="0" indent="0">
              <a:buNone/>
            </a:pPr>
            <a:r>
              <a:rPr lang="bs-Latn-BA" sz="2900" dirty="0">
                <a:latin typeface="Calibri" panose="020F0502020204030204" pitchFamily="34" charset="0"/>
              </a:rPr>
              <a:t>D) POSTUPANJE PO OBAVJEŠTENJU ILI PRIGOVORU KORISNIKA</a:t>
            </a:r>
          </a:p>
          <a:p>
            <a:pPr algn="just"/>
            <a:r>
              <a:rPr lang="vi-VN" sz="2900" dirty="0">
                <a:latin typeface="Calibri" panose="020F0502020204030204" pitchFamily="34" charset="0"/>
              </a:rPr>
              <a:t>Nakon prijema i na osnovu ocjene opravdanosti podneska korisnika, Ombudsmen ce zahtijevati od davaoca usluga izjašnjenje o navodima iz obavještenja, odnosno prigovora korisnika. Davalac usluge je obavezan da se, u roku od 8 dana</a:t>
            </a:r>
            <a:r>
              <a:rPr lang="bs-Latn-BA" sz="2900" dirty="0">
                <a:latin typeface="Calibri" panose="020F0502020204030204" pitchFamily="34" charset="0"/>
              </a:rPr>
              <a:t> (u roku od 15 dana u RS-u)</a:t>
            </a:r>
            <a:r>
              <a:rPr lang="vi-VN" sz="2900" dirty="0">
                <a:latin typeface="Calibri" panose="020F0502020204030204" pitchFamily="34" charset="0"/>
              </a:rPr>
              <a:t> od dana prijema akta Ombudsmena, izjasni o navodima korisnika i da dostavi dokaze kojima se potkrepljuju navodi iz izjašnjenja, kao i da eventualno predloži rješenje spornog odnosa, koji ukljucuje i prijedlog za posredovanje. Ako je to potrebno za ocjenu osnovanosti prigovora i raspravljanje spornog odnosa, Ombudsmen može zahtijevati i dodatna objašnjenja, dopune i dokaze od davaoca usluge, koji je obavezan da postupi po ovom zahtjevu u roku od 8 dana od dana prijema zahtjeva</a:t>
            </a:r>
            <a:r>
              <a:rPr lang="bs-Latn-BA" sz="2900" dirty="0">
                <a:latin typeface="Calibri" panose="020F0502020204030204" pitchFamily="34" charset="0"/>
              </a:rPr>
              <a:t> (stav 3)</a:t>
            </a:r>
            <a:r>
              <a:rPr lang="vi-VN" sz="2900" dirty="0">
                <a:latin typeface="Calibri" panose="020F0502020204030204" pitchFamily="34" charset="0"/>
              </a:rPr>
              <a:t>. Izjašnjenje davaoca usluga obavezno sadrži: opis spornog odnosa, ocjenu osnovanosti prigovora sa navođenjem odredbi propisa ili ugovora na osnovu kojih je došlo do nastanka spornog odnosa i tražene odgovore na pitanja iz akta Ombudsmena. Ako Ombudsmen na temelju cinjenica iz prigovora klijenta, a nakon izjašnjenja povjerioca o tim cinjenicama u roku iz stava 3 ovog člana, ocijeni da su u pitanju povrede odredbi zakona ili drugih propisa, dostavlja preporuku u pisanoj formi Agenciji za dalje postupanje po prigovoru korisnika u skladu sa ovlaštenjima Agencije u okviru njene nadležnosti. Ako Ombudsmen na temelju cinjenica iz prigovora klijenta, a nakon izjašnjenja povjerioca o tim cinjenicama u roku iz stava 3</a:t>
            </a:r>
            <a:r>
              <a:rPr lang="bs-Latn-BA" sz="2900" dirty="0">
                <a:latin typeface="Calibri" panose="020F0502020204030204" pitchFamily="34" charset="0"/>
              </a:rPr>
              <a:t> </a:t>
            </a:r>
            <a:r>
              <a:rPr lang="vi-VN" sz="2900" dirty="0">
                <a:latin typeface="Calibri" panose="020F0502020204030204" pitchFamily="34" charset="0"/>
              </a:rPr>
              <a:t>ovog člana, ocijeni da nisu u pitanju povrede odredbi zakona ili drugih propisa, Ombudsmen, klijent ili povjerilac mogu dati prijedlog u pisanoj formi za pokretanje postupka posredovanja.</a:t>
            </a:r>
            <a:r>
              <a:rPr lang="bs-Latn-BA" sz="2900" dirty="0">
                <a:latin typeface="Calibri" panose="020F0502020204030204" pitchFamily="34" charset="0"/>
              </a:rPr>
              <a:t> (čl.20)</a:t>
            </a:r>
          </a:p>
        </p:txBody>
      </p:sp>
    </p:spTree>
    <p:extLst>
      <p:ext uri="{BB962C8B-B14F-4D97-AF65-F5344CB8AC3E}">
        <p14:creationId xmlns:p14="http://schemas.microsoft.com/office/powerpoint/2010/main" val="350329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endParaRPr lang="bs-Latn-BA" sz="1600" dirty="0"/>
          </a:p>
        </p:txBody>
      </p:sp>
      <p:sp>
        <p:nvSpPr>
          <p:cNvPr id="3" name="Content Placeholder 2"/>
          <p:cNvSpPr>
            <a:spLocks noGrp="1"/>
          </p:cNvSpPr>
          <p:nvPr>
            <p:ph idx="1"/>
          </p:nvPr>
        </p:nvSpPr>
        <p:spPr>
          <a:xfrm>
            <a:off x="467544" y="1628800"/>
            <a:ext cx="8229600" cy="5040560"/>
          </a:xfrm>
        </p:spPr>
        <p:txBody>
          <a:bodyPr>
            <a:normAutofit fontScale="85000" lnSpcReduction="20000"/>
          </a:bodyPr>
          <a:lstStyle/>
          <a:p>
            <a:pPr algn="just"/>
            <a:r>
              <a:rPr lang="pl-PL" sz="1800" dirty="0">
                <a:latin typeface="Calibri" panose="020F0502020204030204" pitchFamily="34" charset="0"/>
              </a:rPr>
              <a:t>„Ako Ombudsman, na osnovu činjenica i okolnosti iz pisanog obavještenja, odnosno prigovora korisnika i izjašnjenja davaoca usluge i pribavljenih dokaza, ocijeni da za okončanje postupka po obavještenju ili prigovoru korisnika nije potrebno posredovanje između korisnika i davaoca usluge ili da pokretanje tog postupka nije moguće ili nije cjelishodno iz drugih razloga, on će u roku od 60 dana o dana prijema izjašnjenja davaoca usluge, pismenim odgovorom obavijesititi korisnika o izjašnjenju davaoca usluge i eventualnom prijedlogu opcija za moguća rješenja spornog odnosa ako je davalac usluge stavio takav prijedlog, i zavisno od predmeta spornog odnosa i prema potrebama, dostaviti mu nalaze po prigovoru, odgovarajuće preporuke ili mišljenja. Uz odgovor, podnosiocu prigovora se mogu dostaviti kopije dopisa o zahtjevu za izjašnjenje davaoca usluge i dopisa sa izjašnjenjem davaoca usluge, ako zakonom drugačije nije određeno ili ako drugačije ne nalaže javni interes.” (čl.9. </a:t>
            </a:r>
            <a:r>
              <a:rPr lang="bs-Latn-BA" sz="1800" dirty="0">
                <a:latin typeface="Calibri" panose="020F0502020204030204" pitchFamily="34" charset="0"/>
              </a:rPr>
              <a:t>Pravila postupanja Ombudsmena za bankarski sistem RS-a po obavještenju ili prigovoru korisnika finansijskih usluga</a:t>
            </a:r>
            <a:r>
              <a:rPr lang="bs-Latn-BA" sz="1800" i="1" dirty="0">
                <a:latin typeface="Calibri" panose="020F0502020204030204" pitchFamily="34" charset="0"/>
              </a:rPr>
              <a:t> „Službeni glasnik RS 16/17“)</a:t>
            </a:r>
            <a:endParaRPr lang="pl-PL" sz="1800" dirty="0">
              <a:latin typeface="Calibri" panose="020F0502020204030204" pitchFamily="34" charset="0"/>
            </a:endParaRPr>
          </a:p>
          <a:p>
            <a:pPr algn="just"/>
            <a:endParaRPr lang="pl-PL" sz="1800" dirty="0">
              <a:latin typeface="Calibri" panose="020F0502020204030204" pitchFamily="34" charset="0"/>
            </a:endParaRPr>
          </a:p>
          <a:p>
            <a:pPr marL="0" indent="0" algn="just">
              <a:buNone/>
            </a:pPr>
            <a:r>
              <a:rPr lang="pl-PL" sz="1800" dirty="0">
                <a:latin typeface="Calibri" panose="020F0502020204030204" pitchFamily="34" charset="0"/>
              </a:rPr>
              <a:t>E) POSTUPANJE PO ZAHTJEVU ZA OSLOBOĐENJE OD OBAVEZE JEMSTVA</a:t>
            </a:r>
          </a:p>
          <a:p>
            <a:pPr algn="just"/>
            <a:r>
              <a:rPr lang="vi-VN" sz="1800" dirty="0">
                <a:latin typeface="Calibri" panose="020F0502020204030204" pitchFamily="34" charset="0"/>
              </a:rPr>
              <a:t>Nakon prijema i razmatranja ocjene osnovanosti zahtjeva žiranta, Ombudsmen ce dopisom obavijestiti davaoca usluga, te zahtijevati od davaoca usluga pismeno izjašnjenje o navodima iz zahtjeva žiranta. Davalac usluge je obavezan da se, u roku od 15 dana od dana prijema akta Ombudsmena, izjasni o navodima iz zahtjeva žiranta za oslobađanje od obaveze jemstva, kao i da dostavi dokaze kojima se potkrepljuju navodi iz izjašnjenja. Ombudsmen na temelju podnesenih dokaza iz zahtjeva žiranta i nakon izjašnjenja povjerioca o tim cinjenicama, razmatra da li su u pitanju povrede zakona kojima se ure</a:t>
            </a:r>
            <a:r>
              <a:rPr lang="bs-Latn-BA" sz="1800" dirty="0">
                <a:latin typeface="Calibri" panose="020F0502020204030204" pitchFamily="34" charset="0"/>
              </a:rPr>
              <a:t>đ</a:t>
            </a:r>
            <a:r>
              <a:rPr lang="vi-VN" sz="1800" dirty="0">
                <a:latin typeface="Calibri" panose="020F0502020204030204" pitchFamily="34" charset="0"/>
              </a:rPr>
              <a:t>uje zaštita žiranta. Nakon provedenog postupka i ocjene </a:t>
            </a:r>
            <a:r>
              <a:rPr lang="bs-Latn-BA" sz="1800" dirty="0">
                <a:latin typeface="Calibri" panose="020F0502020204030204" pitchFamily="34" charset="0"/>
              </a:rPr>
              <a:t>č</a:t>
            </a:r>
            <a:r>
              <a:rPr lang="vi-VN" sz="1800" dirty="0">
                <a:latin typeface="Calibri" panose="020F0502020204030204" pitchFamily="34" charset="0"/>
              </a:rPr>
              <a:t>injenica, Ombudsmen dostavlja preporuku Agenciji u pisanoj formi, kojom predlaže postupanje po zahtjevu za oslobađanje od jemstva.</a:t>
            </a:r>
            <a:endParaRPr lang="bs-Latn-BA" sz="1800" dirty="0">
              <a:latin typeface="Calibri" panose="020F0502020204030204" pitchFamily="34" charset="0"/>
            </a:endParaRPr>
          </a:p>
        </p:txBody>
      </p:sp>
    </p:spTree>
    <p:extLst>
      <p:ext uri="{BB962C8B-B14F-4D97-AF65-F5344CB8AC3E}">
        <p14:creationId xmlns:p14="http://schemas.microsoft.com/office/powerpoint/2010/main" val="1705862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p>
        </p:txBody>
      </p:sp>
      <p:sp>
        <p:nvSpPr>
          <p:cNvPr id="3" name="Content Placeholder 2"/>
          <p:cNvSpPr>
            <a:spLocks noGrp="1"/>
          </p:cNvSpPr>
          <p:nvPr>
            <p:ph idx="1"/>
          </p:nvPr>
        </p:nvSpPr>
        <p:spPr/>
        <p:txBody>
          <a:bodyPr>
            <a:normAutofit/>
          </a:bodyPr>
          <a:lstStyle/>
          <a:p>
            <a:pPr marL="0" indent="0">
              <a:buNone/>
            </a:pPr>
            <a:r>
              <a:rPr lang="bs-Latn-BA" sz="1800" dirty="0">
                <a:latin typeface="Calibri" panose="020F0502020204030204" pitchFamily="34" charset="0"/>
              </a:rPr>
              <a:t>F) POKRETANJE POSTUPKA PO SLUŽBENOJ DUŽNOSTI (EX OFFICIO)</a:t>
            </a:r>
          </a:p>
          <a:p>
            <a:pPr algn="just"/>
            <a:r>
              <a:rPr lang="bs-Latn-BA" sz="1800" dirty="0">
                <a:latin typeface="Calibri" panose="020F0502020204030204" pitchFamily="34" charset="0"/>
              </a:rPr>
              <a:t>Ombudsmen pokreće postupak po službenoj dužnosti, ako na osnovu saznanja ocijeni da se davalac usluga u svom radu ne pridržava odredbi zakona, propisa Agencije i ovih pravila i u tom slučaju će pribaviti svu potrebnu dokumentaciju, zatražiti izjašnjenja davaoca usluge, i nakon dostavljanja, uvidom u iste, razmotriti mogućnost posredovanja u cilju mirnog i efikasnog rješavanja spornog odnosa. </a:t>
            </a:r>
          </a:p>
          <a:p>
            <a:pPr algn="just"/>
            <a:r>
              <a:rPr lang="bs-Latn-BA" sz="1800" dirty="0">
                <a:latin typeface="Calibri" panose="020F0502020204030204" pitchFamily="34" charset="0"/>
              </a:rPr>
              <a:t>O poduzetim mjerama po službenoj dužnosti izvijestit ce se sve strane na koje se predmet odnosi, te ce se tražiti izjašnjenje od odgovorne strane,a  odbijanje postupanja po zahtjevu Ombudsmena smatrat ce se odbijanjem saradnje o cemu se neposredno izvještava Agencija. </a:t>
            </a:r>
          </a:p>
        </p:txBody>
      </p:sp>
    </p:spTree>
    <p:extLst>
      <p:ext uri="{BB962C8B-B14F-4D97-AF65-F5344CB8AC3E}">
        <p14:creationId xmlns:p14="http://schemas.microsoft.com/office/powerpoint/2010/main" val="1865191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Calibri" panose="020F0502020204030204" pitchFamily="34" charset="0"/>
              </a:rPr>
              <a:t>PRAVILA POSTUPANJA OMBUDSMENA ZA BANKARSKI SISTEM FBIH </a:t>
            </a:r>
            <a:br>
              <a:rPr lang="bs-Latn-BA" dirty="0">
                <a:latin typeface="Calibri" panose="020F0502020204030204" pitchFamily="34" charset="0"/>
              </a:rPr>
            </a:br>
            <a:r>
              <a:rPr lang="bs-Latn-BA" sz="1800" dirty="0">
                <a:latin typeface="Calibri" panose="020F0502020204030204" pitchFamily="34" charset="0"/>
              </a:rPr>
              <a:t>(„Sl. novine FBiH“, br. 62/14 i 93/15)</a:t>
            </a:r>
            <a:endParaRPr lang="bs-Latn-BA" sz="1800" dirty="0"/>
          </a:p>
        </p:txBody>
      </p:sp>
      <p:sp>
        <p:nvSpPr>
          <p:cNvPr id="3" name="Content Placeholder 2"/>
          <p:cNvSpPr>
            <a:spLocks noGrp="1"/>
          </p:cNvSpPr>
          <p:nvPr>
            <p:ph idx="1"/>
          </p:nvPr>
        </p:nvSpPr>
        <p:spPr>
          <a:xfrm>
            <a:off x="457200" y="1556792"/>
            <a:ext cx="8229600" cy="5256584"/>
          </a:xfrm>
        </p:spPr>
        <p:txBody>
          <a:bodyPr>
            <a:normAutofit fontScale="77500" lnSpcReduction="20000"/>
          </a:bodyPr>
          <a:lstStyle/>
          <a:p>
            <a:pPr marL="457200" indent="-457200">
              <a:buAutoNum type="arabicPeriod" startAt="2"/>
            </a:pPr>
            <a:r>
              <a:rPr lang="bs-Latn-BA" sz="2400" dirty="0">
                <a:latin typeface="Calibri" panose="020F0502020204030204" pitchFamily="34" charset="0"/>
              </a:rPr>
              <a:t>POSTUPAK POSREDOVANJA U MIRNOM RJEŠAVANJU SPORNIH ODNOSAMEDIJACIJA </a:t>
            </a:r>
          </a:p>
          <a:p>
            <a:pPr>
              <a:buAutoNum type="alphaUcParenR"/>
            </a:pPr>
            <a:r>
              <a:rPr lang="bs-Latn-BA" sz="2100" dirty="0">
                <a:latin typeface="Calibri" panose="020F0502020204030204" pitchFamily="34" charset="0"/>
              </a:rPr>
              <a:t>PRIJEDLOG ZA POSREDOVANJE</a:t>
            </a:r>
          </a:p>
          <a:p>
            <a:pPr algn="just"/>
            <a:r>
              <a:rPr lang="bs-Latn-BA" sz="2100" dirty="0">
                <a:latin typeface="Calibri" panose="020F0502020204030204" pitchFamily="34" charset="0"/>
              </a:rPr>
              <a:t>Ako Ombudsmen, na osnovu cinjenica i okolnosti iz obavještenja, odnosno prigovora korisnika i izjašnjenja davaoca usluge i pribavljenih dokaza, ocijeni da je za okončanje postupka po obavještenju odnosno prigovoru korisnika potrebno posredovanje u mirnom rješavanju spornog odnosa između korisnika i davaoca usluge ili da je pokretanje postupka posredovanja cjelishodno iz drugih razloga, on ce u roku od 15 dana od dana te ocjene obavijestiti stranke sa prijedlogom za posredovanje i u pisanoj formi zatražiti saglasnost obje stranke za pokretanje ovog postupka. </a:t>
            </a:r>
            <a:r>
              <a:rPr lang="bs-Latn-BA" sz="2100" i="1" dirty="0">
                <a:latin typeface="Calibri" panose="020F0502020204030204" pitchFamily="34" charset="0"/>
              </a:rPr>
              <a:t>(Pravila RS-a ne predviđaju ovu mogućnost</a:t>
            </a:r>
            <a:r>
              <a:rPr lang="bs-Latn-BA" sz="2100" dirty="0">
                <a:latin typeface="Calibri" panose="020F0502020204030204" pitchFamily="34" charset="0"/>
              </a:rPr>
              <a:t>). Ukoliko stranke prihvate prijedlog za posredovanje, Ombudsmen obavještava stranke o mjestu, datumu i satu održavanja sastanka za posredovanje. Kad korisnik ili davalac usluge stave prijedlog za posredovanje u mirnom rješavanju spornog odnosa, Ombudsmen će ga bez odlaganja dostaviti drugoj strani i zatražiti njenu saglasnost u pisanoj formi za pokretanje ovog postupka. Ako se druga strana pismeno saglasi sa prijedlogom za posredovanje, Ombudsmen cijeni da li je potrebno posredovanje između korisnika i davaoca usluge. </a:t>
            </a:r>
            <a:r>
              <a:rPr lang="bs-Latn-BA" sz="2100" i="1" dirty="0">
                <a:latin typeface="Calibri" panose="020F0502020204030204" pitchFamily="34" charset="0"/>
              </a:rPr>
              <a:t>(Pravila RS-a predviđaju mogućnost da Ombudsmen cijeni da li je posredovanje potrebno</a:t>
            </a:r>
            <a:r>
              <a:rPr lang="bs-Latn-BA" sz="2100" dirty="0">
                <a:latin typeface="Calibri" panose="020F0502020204030204" pitchFamily="34" charset="0"/>
              </a:rPr>
              <a:t>). Ukoliko Ombudsmen ocijeni da je posredovanje potrebno, u pisanoj formi obavještava stranke o mjestu, datumu i satu održavanja sastanka za posredovanje, a ukoliko Ombudsmen ocijeni da posredovanje nije cjelishodno iz drugih razloga, u pisanoj formi obavještava o tome stranke, uz odgovarajuce preporuke ili mišljenja. Ako se stranka koja je primila prijedlog za posredovanje, u roku od 15 dana od dana prijema ili u drugom roku koji je naveden u prijedlogu, a koji ne može biti kraći od 8 dana, ne izjasni o prijedlogu, smatrat će se da je prijedlog za posredovanje odbijen. Ombudsmen o tome u pisanoj formi obavještava stranke. (čl.24)</a:t>
            </a:r>
          </a:p>
        </p:txBody>
      </p:sp>
    </p:spTree>
    <p:extLst>
      <p:ext uri="{BB962C8B-B14F-4D97-AF65-F5344CB8AC3E}">
        <p14:creationId xmlns:p14="http://schemas.microsoft.com/office/powerpoint/2010/main" val="265712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p>
        </p:txBody>
      </p:sp>
      <p:sp>
        <p:nvSpPr>
          <p:cNvPr id="3" name="Content Placeholder 2"/>
          <p:cNvSpPr>
            <a:spLocks noGrp="1"/>
          </p:cNvSpPr>
          <p:nvPr>
            <p:ph idx="1"/>
          </p:nvPr>
        </p:nvSpPr>
        <p:spPr>
          <a:xfrm>
            <a:off x="457200" y="1484784"/>
            <a:ext cx="8229600" cy="5256584"/>
          </a:xfrm>
        </p:spPr>
        <p:txBody>
          <a:bodyPr>
            <a:normAutofit fontScale="85000" lnSpcReduction="20000"/>
          </a:bodyPr>
          <a:lstStyle/>
          <a:p>
            <a:pPr marL="0" indent="0">
              <a:buNone/>
            </a:pPr>
            <a:r>
              <a:rPr lang="bs-Latn-BA" sz="1900" dirty="0">
                <a:latin typeface="Calibri" panose="020F0502020204030204" pitchFamily="34" charset="0"/>
              </a:rPr>
              <a:t>B) UČESNICI U POSTUPKU</a:t>
            </a:r>
          </a:p>
          <a:p>
            <a:pPr algn="just"/>
            <a:r>
              <a:rPr lang="bs-Latn-BA" sz="1900" dirty="0">
                <a:latin typeface="Calibri" panose="020F0502020204030204" pitchFamily="34" charset="0"/>
              </a:rPr>
              <a:t>U postupku posredovanja stranke mogu biti korisnik, žirant, odnosno druga lica koja, po zakonu ili drugom propisu, imaju određena prava korisnika i davaoci usluga. („U Pravilima postupanja Ombudsmena za bankarski sistem RS-a“ u definiciji se ne spominje žirant). Kao ucesnici u postupku posredovanja mogu se pojaviti i ovlaštena lica sa specijalističkim znanjima ili medijatori. Ombudsmen može, u zavisnosti od složenosti predmeta, koji zahtijeva specijalistička znanja i iskustvo iz određene oblasti predložiti da se postupak posredovanja vodi pred medijatorom. (</a:t>
            </a:r>
            <a:r>
              <a:rPr lang="bs-Latn-BA" sz="1900" i="1" dirty="0">
                <a:latin typeface="Calibri" panose="020F0502020204030204" pitchFamily="34" charset="0"/>
              </a:rPr>
              <a:t>Pravila postupanja Ombudsmena za bankarski sistem RS-a po obavještenju ili prigovoru korisnika finansijskih usluga „Službeni glasnik RS 16/17“ ne predviđaju ovu mogućnost</a:t>
            </a:r>
            <a:r>
              <a:rPr lang="bs-Latn-BA" sz="1900" dirty="0">
                <a:latin typeface="Calibri" panose="020F0502020204030204" pitchFamily="34" charset="0"/>
              </a:rPr>
              <a:t>). U postupku posredovanja stranke mogu zastupati njihovi zakonski zastupnici ili punomoćnici koji podnose odgovarajuću odluku ili ovlaštenje za zastupanje (punomoć) na prvom sastanku.</a:t>
            </a:r>
          </a:p>
          <a:p>
            <a:pPr algn="just"/>
            <a:endParaRPr lang="bs-Latn-BA" sz="1900" dirty="0">
              <a:latin typeface="Calibri" panose="020F0502020204030204" pitchFamily="34" charset="0"/>
            </a:endParaRPr>
          </a:p>
          <a:p>
            <a:pPr marL="0" indent="0">
              <a:buNone/>
            </a:pPr>
            <a:r>
              <a:rPr lang="bs-Latn-BA" sz="1900" dirty="0">
                <a:latin typeface="Calibri" panose="020F0502020204030204" pitchFamily="34" charset="0"/>
              </a:rPr>
              <a:t>C) TOK POSTUPKA</a:t>
            </a:r>
          </a:p>
          <a:p>
            <a:pPr algn="just"/>
            <a:r>
              <a:rPr lang="bs-Latn-BA" sz="1900" dirty="0">
                <a:latin typeface="Calibri" panose="020F0502020204030204" pitchFamily="34" charset="0"/>
              </a:rPr>
              <a:t>Ombudsmen ce posredovati na neutralan i nepristrasan način u toku cijelog postupka, u pogledu stranaka i u pogledu predmeta spora i nece davati obećanja niti ce garantovati odredeni rezultat postupka i on ne može nametnuti strankama rješenje spornog odnosa.</a:t>
            </a:r>
          </a:p>
          <a:p>
            <a:pPr algn="just"/>
            <a:r>
              <a:rPr lang="bs-Latn-BA" sz="1900" dirty="0">
                <a:latin typeface="Calibri" panose="020F0502020204030204" pitchFamily="34" charset="0"/>
              </a:rPr>
              <a:t>Stranke su obavezne blagovremeno dostaviti Ombudsmenu svu relevantnu dokumentaciju u vezi sa predmetom spornog odnosa, te je njihovo prisusutvo u postupku obavezno. </a:t>
            </a:r>
          </a:p>
          <a:p>
            <a:pPr algn="just"/>
            <a:r>
              <a:rPr lang="bs-Latn-BA" sz="1900" dirty="0">
                <a:latin typeface="Calibri" panose="020F0502020204030204" pitchFamily="34" charset="0"/>
              </a:rPr>
              <a:t>Ombudsmen bi postupak trebao provesti bez odugovlaćenja, te ga okončati u roku od 30 dana od dana pokretanja postupka.</a:t>
            </a:r>
          </a:p>
          <a:p>
            <a:pPr algn="just"/>
            <a:r>
              <a:rPr lang="bs-Latn-BA" sz="1900" dirty="0">
                <a:latin typeface="Calibri" panose="020F0502020204030204" pitchFamily="34" charset="0"/>
              </a:rPr>
              <a:t>U RS-u u roku od 60 dana od dana pokretanja postupka. </a:t>
            </a:r>
          </a:p>
          <a:p>
            <a:pPr marL="0" indent="0" algn="just">
              <a:buNone/>
            </a:pPr>
            <a:endParaRPr lang="bs-Latn-BA" sz="1900" dirty="0">
              <a:latin typeface="Calibri" panose="020F0502020204030204" pitchFamily="34" charset="0"/>
            </a:endParaRPr>
          </a:p>
          <a:p>
            <a:pPr marL="0" indent="0">
              <a:buNone/>
            </a:pPr>
            <a:endParaRPr lang="bs-Latn-BA" sz="1800" dirty="0">
              <a:latin typeface="Calibri" panose="020F0502020204030204" pitchFamily="34" charset="0"/>
            </a:endParaRPr>
          </a:p>
        </p:txBody>
      </p:sp>
    </p:spTree>
    <p:extLst>
      <p:ext uri="{BB962C8B-B14F-4D97-AF65-F5344CB8AC3E}">
        <p14:creationId xmlns:p14="http://schemas.microsoft.com/office/powerpoint/2010/main" val="2570048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endParaRPr lang="bs-Latn-BA" sz="1600" dirty="0"/>
          </a:p>
        </p:txBody>
      </p:sp>
      <p:sp>
        <p:nvSpPr>
          <p:cNvPr id="3" name="Content Placeholder 2"/>
          <p:cNvSpPr>
            <a:spLocks noGrp="1"/>
          </p:cNvSpPr>
          <p:nvPr>
            <p:ph idx="1"/>
          </p:nvPr>
        </p:nvSpPr>
        <p:spPr/>
        <p:txBody>
          <a:bodyPr>
            <a:normAutofit/>
          </a:bodyPr>
          <a:lstStyle/>
          <a:p>
            <a:pPr algn="just"/>
            <a:r>
              <a:rPr lang="bs-Latn-BA" sz="1800" dirty="0">
                <a:latin typeface="Calibri" panose="020F0502020204030204" pitchFamily="34" charset="0"/>
              </a:rPr>
              <a:t>Postupak posredovanja pokreće se pismenim ugovorom o posredovanju, koji potpisuju stranke na početku sastanka za posredovanje. Nakon potpisivanja ugovora o posredovanju, Ombudsmen ukratko upoznaje stranke sa ciljevima i pravilima postupka koji ce biti proveden, položajem Ombudsmena, kao i stranaka u postupku. U toku postupka posredovanja Ombudsmen može voditi i odvojene sastanke sa svakom strankom pojedinačno, te će informacije koje mu budu dostavljene u toku odvojenih sastanaka zadržati u tajnosti i nece o njima raspravljati sa drugom stranom, ukoliko drukcije nije dogovoreno, a na zahtjev stranke, istaknut u odvojenom sastanku, Ombudsmen može iznijeti prijedlog opcija, ali ne i rješenje. </a:t>
            </a:r>
          </a:p>
          <a:p>
            <a:pPr algn="just"/>
            <a:r>
              <a:rPr lang="bs-Latn-BA" sz="1800" dirty="0">
                <a:latin typeface="Calibri" panose="020F0502020204030204" pitchFamily="34" charset="0"/>
              </a:rPr>
              <a:t>Kada stranke u postupku posredovanja rasprave i iznađu rješenje spornog odnosa, sačinit će i potpisati pismeni sporazum o nagodbi. Sporazum o nagodbi, koji stranke postignu u postupku posredovanja i sačine u pisanoj formi, ima snagu izvršne isprave. Na zahtjev stranaka, Ombudsmen ce učestvovati u sačinjavanju sporazuma. (čl.34)</a:t>
            </a:r>
          </a:p>
        </p:txBody>
      </p:sp>
    </p:spTree>
    <p:extLst>
      <p:ext uri="{BB962C8B-B14F-4D97-AF65-F5344CB8AC3E}">
        <p14:creationId xmlns:p14="http://schemas.microsoft.com/office/powerpoint/2010/main" val="3249081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p>
        </p:txBody>
      </p:sp>
      <p:sp>
        <p:nvSpPr>
          <p:cNvPr id="3" name="Content Placeholder 2"/>
          <p:cNvSpPr>
            <a:spLocks noGrp="1"/>
          </p:cNvSpPr>
          <p:nvPr>
            <p:ph idx="1"/>
          </p:nvPr>
        </p:nvSpPr>
        <p:spPr>
          <a:xfrm>
            <a:off x="457200" y="1484784"/>
            <a:ext cx="8229600" cy="5040560"/>
          </a:xfrm>
        </p:spPr>
        <p:txBody>
          <a:bodyPr>
            <a:noAutofit/>
          </a:bodyPr>
          <a:lstStyle/>
          <a:p>
            <a:pPr algn="just"/>
            <a:r>
              <a:rPr lang="vi-VN" sz="1800" dirty="0">
                <a:latin typeface="Calibri" panose="020F0502020204030204" pitchFamily="34" charset="0"/>
              </a:rPr>
              <a:t>U toku cijelog postupka posredovanja svaka stranka može odustati od prijedloga za posredovanje, u bilo kojem trenutku. U </a:t>
            </a:r>
            <a:r>
              <a:rPr lang="bs-Latn-BA" sz="1800" dirty="0">
                <a:latin typeface="Calibri" panose="020F0502020204030204" pitchFamily="34" charset="0"/>
              </a:rPr>
              <a:t>tom </a:t>
            </a:r>
            <a:r>
              <a:rPr lang="vi-VN" sz="1800" dirty="0">
                <a:latin typeface="Calibri" panose="020F0502020204030204" pitchFamily="34" charset="0"/>
              </a:rPr>
              <a:t>slučaju postupak posredovanja se nastavlja sa preostalim strankama ukoliko u postupku učestvuje više stranaka</a:t>
            </a:r>
            <a:r>
              <a:rPr lang="bs-Latn-BA" sz="1800" dirty="0">
                <a:latin typeface="Calibri" panose="020F0502020204030204" pitchFamily="34" charset="0"/>
              </a:rPr>
              <a:t>.</a:t>
            </a:r>
            <a:r>
              <a:rPr lang="vi-VN" sz="1800" dirty="0">
                <a:latin typeface="Calibri" panose="020F0502020204030204" pitchFamily="34" charset="0"/>
              </a:rPr>
              <a:t> Ombudsmen može obustaviti postupak posredovanja ako ocijeni da dalje vođenje postupka i nastojanje da se postigne mirno rješenje spornog odnosa nije cjelishodno, u pravilu, nakon što je strankama data mogućnost da se o tome izjasne</a:t>
            </a:r>
            <a:r>
              <a:rPr lang="bs-Latn-BA" sz="1800" dirty="0">
                <a:latin typeface="Calibri" panose="020F0502020204030204" pitchFamily="34" charset="0"/>
              </a:rPr>
              <a:t>, a i</a:t>
            </a:r>
            <a:r>
              <a:rPr lang="vi-VN" sz="1800" dirty="0">
                <a:latin typeface="Calibri" panose="020F0502020204030204" pitchFamily="34" charset="0"/>
              </a:rPr>
              <a:t>zjavu stranke o odustajanju od daljeg postupka posredovanja, odnosno ocjenu Ombudsmena da je dalje vođenje postupka necjelishodno, Ombudsmen ce saciniti u formi posebnog akta. Postupak posredovanja može se obustaviti ako se sporazum o nagodbi ne postigne u roku od 30 dana</a:t>
            </a:r>
            <a:r>
              <a:rPr lang="bs-Latn-BA" sz="1800" dirty="0">
                <a:latin typeface="Calibri" panose="020F0502020204030204" pitchFamily="34" charset="0"/>
              </a:rPr>
              <a:t> (u RS-u 60 dana)</a:t>
            </a:r>
            <a:r>
              <a:rPr lang="vi-VN" sz="1800" dirty="0">
                <a:latin typeface="Calibri" panose="020F0502020204030204" pitchFamily="34" charset="0"/>
              </a:rPr>
              <a:t> od dana podnošenja zahtjeva za posredovanje, s tim da se ovaj rok, na prijedlog svake stranke, može produžiti sporazumom stranaka.</a:t>
            </a:r>
            <a:r>
              <a:rPr lang="bs-Latn-BA" sz="1800" dirty="0">
                <a:latin typeface="Calibri" panose="020F0502020204030204" pitchFamily="34" charset="0"/>
              </a:rPr>
              <a:t> (čl.35 i čl.36)</a:t>
            </a:r>
          </a:p>
          <a:p>
            <a:pPr algn="just"/>
            <a:r>
              <a:rPr lang="bs-Latn-BA" sz="1800" dirty="0">
                <a:latin typeface="Calibri" panose="020F0502020204030204" pitchFamily="34" charset="0"/>
              </a:rPr>
              <a:t>Uz saglasnost stranaka, postupak posredovanja može se prekinuti u svrhu pribavljanja odgovarajućih dokaza, stručnog mišljenja ili zvaničnog stava povodom spornog odnosa ili iz drugih opravdanih razloga. </a:t>
            </a:r>
            <a:r>
              <a:rPr lang="vi-VN" sz="1800" dirty="0">
                <a:latin typeface="Calibri" panose="020F0502020204030204" pitchFamily="34" charset="0"/>
              </a:rPr>
              <a:t>Ombudsmen može obustaviti postupak posredovanja ako ocijeni da dalje vođenje postupka i nastojanje da se postigne mirno rješenje spornog odnosa nije cjelishodno, u pravilu, nakon što je strankama data mogućnost da se o tome izjasne</a:t>
            </a:r>
            <a:r>
              <a:rPr lang="bs-Latn-BA" sz="1800" dirty="0">
                <a:latin typeface="Calibri" panose="020F0502020204030204" pitchFamily="34" charset="0"/>
              </a:rPr>
              <a:t>. (čl.38)</a:t>
            </a:r>
          </a:p>
        </p:txBody>
      </p:sp>
    </p:spTree>
    <p:extLst>
      <p:ext uri="{BB962C8B-B14F-4D97-AF65-F5344CB8AC3E}">
        <p14:creationId xmlns:p14="http://schemas.microsoft.com/office/powerpoint/2010/main" val="3382113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p>
        </p:txBody>
      </p:sp>
      <p:sp>
        <p:nvSpPr>
          <p:cNvPr id="3" name="Content Placeholder 2"/>
          <p:cNvSpPr>
            <a:spLocks noGrp="1"/>
          </p:cNvSpPr>
          <p:nvPr>
            <p:ph idx="1"/>
          </p:nvPr>
        </p:nvSpPr>
        <p:spPr/>
        <p:txBody>
          <a:bodyPr>
            <a:normAutofit/>
          </a:bodyPr>
          <a:lstStyle/>
          <a:p>
            <a:pPr algn="just"/>
            <a:r>
              <a:rPr lang="bs-Latn-BA" sz="1800" dirty="0">
                <a:latin typeface="Calibri" panose="020F0502020204030204" pitchFamily="34" charset="0"/>
              </a:rPr>
              <a:t>Ombudsmen ce prekinuti postupak posredovanja ako postoje ili se, u toku postupka, pojave razlozi koji ga sprječavaju da bude neutralan i nepristrasan. Prekinuti postupak posredovanja nastavit će se na prijedlog bilo koje stranke ili Ombudsmena. U sporazumu sa strankama Ombudsmen će odrediti datum i vrijeme nastavka postupka posredovanja. (čl.38)</a:t>
            </a:r>
          </a:p>
          <a:p>
            <a:pPr algn="just"/>
            <a:r>
              <a:rPr lang="bs-Latn-BA" sz="1800" dirty="0">
                <a:latin typeface="Calibri" panose="020F0502020204030204" pitchFamily="34" charset="0"/>
              </a:rPr>
              <a:t>Prema „Pravilima postupanja Ombudsmena za bankarski sistem RS-a po obavještenju ili prigovoru korisnika finansijskih usluga“ o prekidu postupka sačinjava se zabilješka u spisu predmeta.</a:t>
            </a:r>
          </a:p>
          <a:p>
            <a:pPr algn="just"/>
            <a:r>
              <a:rPr lang="bs-Latn-BA" sz="1800" dirty="0">
                <a:latin typeface="Calibri" panose="020F0502020204030204" pitchFamily="34" charset="0"/>
              </a:rPr>
              <a:t>Završetak postupka posredovanja utvrduje se, prema okolnostima slučaja, u zapisniku koji sačinjava Ombudsmen i koji potpisuju stranke, odnosno zabilješkom u pisanoj formi u spisu predmeta. (čl.37) </a:t>
            </a:r>
            <a:r>
              <a:rPr lang="vi-VN" sz="1800" dirty="0">
                <a:latin typeface="Calibri" panose="020F0502020204030204" pitchFamily="34" charset="0"/>
              </a:rPr>
              <a:t> </a:t>
            </a:r>
            <a:endParaRPr lang="bs-Latn-BA" sz="1800" dirty="0">
              <a:latin typeface="Calibri" panose="020F0502020204030204" pitchFamily="34" charset="0"/>
            </a:endParaRPr>
          </a:p>
          <a:p>
            <a:pPr algn="just"/>
            <a:endParaRPr lang="bs-Latn-BA" sz="1800" dirty="0"/>
          </a:p>
        </p:txBody>
      </p:sp>
    </p:spTree>
    <p:extLst>
      <p:ext uri="{BB962C8B-B14F-4D97-AF65-F5344CB8AC3E}">
        <p14:creationId xmlns:p14="http://schemas.microsoft.com/office/powerpoint/2010/main" val="135872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pl-PL" sz="3100" dirty="0">
                <a:latin typeface="Calibri" panose="020F0502020204030204" pitchFamily="34" charset="0"/>
              </a:rPr>
              <a:t>ZAKON O AGENCIJI ZA BANKARSTVO FEDERACIJE BOSNE I HERCEGOVINE </a:t>
            </a:r>
            <a:br>
              <a:rPr lang="pl-PL" sz="3100" dirty="0">
                <a:latin typeface="+mn-lt"/>
              </a:rPr>
            </a:br>
            <a:r>
              <a:rPr lang="pl-PL" sz="1800" dirty="0">
                <a:latin typeface="Calibri" panose="020F0502020204030204" pitchFamily="34" charset="0"/>
              </a:rPr>
              <a:t>(</a:t>
            </a:r>
            <a:r>
              <a:rPr lang="bs-Latn-BA" sz="1800" dirty="0">
                <a:latin typeface="Calibri" panose="020F0502020204030204" pitchFamily="34" charset="0"/>
              </a:rPr>
              <a:t>“Službene novine Federcije BiH”, br. 75/17)</a:t>
            </a:r>
          </a:p>
        </p:txBody>
      </p:sp>
      <p:sp>
        <p:nvSpPr>
          <p:cNvPr id="3" name="Content Placeholder 2"/>
          <p:cNvSpPr>
            <a:spLocks noGrp="1"/>
          </p:cNvSpPr>
          <p:nvPr>
            <p:ph idx="1"/>
          </p:nvPr>
        </p:nvSpPr>
        <p:spPr>
          <a:xfrm>
            <a:off x="395536" y="1772816"/>
            <a:ext cx="8280920" cy="4824536"/>
          </a:xfrm>
        </p:spPr>
        <p:txBody>
          <a:bodyPr>
            <a:normAutofit lnSpcReduction="10000"/>
          </a:bodyPr>
          <a:lstStyle/>
          <a:p>
            <a:pPr algn="just"/>
            <a:r>
              <a:rPr lang="bs-Latn-BA" sz="1800" dirty="0">
                <a:latin typeface="Calibri" panose="020F0502020204030204" pitchFamily="34" charset="0"/>
              </a:rPr>
              <a:t>U sastavu Agencije za bankarstvo FiBH uspostavlja se samostalna organizaciona jedinica unutar koje djeluje jedan ili više ombudsmena za bankarski sistem, s ciljem promoviranja i zaštite prava i interesa potrošača, tj. fizičkih lica kao korisnika finansijskih usluga.  (čl.31 st.1)</a:t>
            </a:r>
          </a:p>
          <a:p>
            <a:pPr algn="just"/>
            <a:r>
              <a:rPr lang="vi-VN" sz="1800" dirty="0">
                <a:latin typeface="Calibri" panose="020F0502020204030204" pitchFamily="34" charset="0"/>
              </a:rPr>
              <a:t>Ombudsmen, kao jedan od nosilaca zaštite prava potrošača u Federaciji BiH omogućava da se nastale nesuglasice i sporovi između institucija bankarskog sistema i korisnika finansijskih usluga mogu pravično i brzo riješiti od nezavisnih lica, sa minimumom formalnosti putem usaglašavanja, posredovanja ili na drugi miran način. </a:t>
            </a:r>
            <a:r>
              <a:rPr lang="bs-Latn-BA" sz="1800" dirty="0">
                <a:latin typeface="Calibri" panose="020F0502020204030204" pitchFamily="34" charset="0"/>
              </a:rPr>
              <a:t>(čl.31 st.2) </a:t>
            </a:r>
          </a:p>
          <a:p>
            <a:pPr algn="just"/>
            <a:r>
              <a:rPr lang="vi-VN" sz="1800" dirty="0">
                <a:latin typeface="Calibri" panose="020F0502020204030204" pitchFamily="34" charset="0"/>
              </a:rPr>
              <a:t>Ombudsmen je nezavisan u obavljanju svojih zadataka i odgovara za njihovo izvršavanje, a provođenjem svojih funkcija ne djeluje kao zastupnik Agencije.</a:t>
            </a:r>
            <a:r>
              <a:rPr lang="bs-Latn-BA" sz="1800" dirty="0">
                <a:latin typeface="Calibri" panose="020F0502020204030204" pitchFamily="34" charset="0"/>
              </a:rPr>
              <a:t> (čl.31 st. 3)</a:t>
            </a:r>
          </a:p>
          <a:p>
            <a:pPr algn="just"/>
            <a:r>
              <a:rPr lang="bs-Latn-BA" sz="1800" dirty="0">
                <a:latin typeface="Calibri" panose="020F0502020204030204" pitchFamily="34" charset="0"/>
              </a:rPr>
              <a:t>2014. godina – uspostavljanje Ombudsmena kao samostalnog i nezavisnog Ureda.</a:t>
            </a:r>
          </a:p>
          <a:p>
            <a:pPr algn="just"/>
            <a:r>
              <a:rPr lang="bs-Latn-BA" sz="1800" dirty="0">
                <a:latin typeface="Calibri" panose="020F0502020204030204" pitchFamily="34" charset="0"/>
              </a:rPr>
              <a:t>Od početka rada i aktivnosti Ureda Ombudsmena zaprimljeno je više od 1000 prigovora i zahtjeva korisnika finansijskih usluga te više od 500 različitih upita, molbi i zahtjeva na koje su dati obrazloženi odgovori u pisanoj formi, usmenim putem u telefonskoj komunikaciji ili putem elektronske pošte.</a:t>
            </a:r>
          </a:p>
        </p:txBody>
      </p:sp>
    </p:spTree>
    <p:extLst>
      <p:ext uri="{BB962C8B-B14F-4D97-AF65-F5344CB8AC3E}">
        <p14:creationId xmlns:p14="http://schemas.microsoft.com/office/powerpoint/2010/main" val="1815795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28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latin typeface="Calibri" panose="020F0502020204030204" pitchFamily="34" charset="0"/>
            </a:endParaRPr>
          </a:p>
        </p:txBody>
      </p:sp>
      <p:sp>
        <p:nvSpPr>
          <p:cNvPr id="3" name="Content Placeholder 2"/>
          <p:cNvSpPr>
            <a:spLocks noGrp="1"/>
          </p:cNvSpPr>
          <p:nvPr>
            <p:ph idx="1"/>
          </p:nvPr>
        </p:nvSpPr>
        <p:spPr>
          <a:xfrm>
            <a:off x="457200" y="1412776"/>
            <a:ext cx="8229600" cy="5328592"/>
          </a:xfrm>
        </p:spPr>
        <p:txBody>
          <a:bodyPr>
            <a:normAutofit fontScale="85000" lnSpcReduction="10000"/>
          </a:bodyPr>
          <a:lstStyle/>
          <a:p>
            <a:pPr algn="just"/>
            <a:r>
              <a:rPr lang="bs-Latn-BA" sz="1900" dirty="0">
                <a:latin typeface="Calibri" panose="020F0502020204030204" pitchFamily="34" charset="0"/>
              </a:rPr>
              <a:t>„</a:t>
            </a:r>
            <a:r>
              <a:rPr lang="vi-VN" sz="1900" dirty="0">
                <a:latin typeface="Calibri" panose="020F0502020204030204" pitchFamily="34" charset="0"/>
              </a:rPr>
              <a:t>Ombudsmen je nosilac zaštite prava i interesa fizičkih lica kao korisnika finansijskih usluga u Federaciji Bosne i Hercegovine i omogućava da se nastale nesuglasice i sporovi između subjekata bankarskog sistema i korisnika mogu pravično i brzo riješiti od nezavisnih lica, s minimumom formalnosti putem usaglašavanja, posredovanja ili na drugi miran način.</a:t>
            </a:r>
            <a:r>
              <a:rPr lang="bs-Latn-BA" sz="1900" dirty="0">
                <a:latin typeface="Calibri" panose="020F0502020204030204" pitchFamily="34" charset="0"/>
              </a:rPr>
              <a:t>“</a:t>
            </a:r>
            <a:r>
              <a:rPr lang="vi-VN" sz="1900" dirty="0">
                <a:latin typeface="Calibri" panose="020F0502020204030204" pitchFamily="34" charset="0"/>
              </a:rPr>
              <a:t> </a:t>
            </a:r>
            <a:r>
              <a:rPr lang="bs-Latn-BA" sz="1900" dirty="0">
                <a:latin typeface="Calibri" panose="020F0502020204030204" pitchFamily="34" charset="0"/>
              </a:rPr>
              <a:t>(čl.2 st.1)</a:t>
            </a:r>
          </a:p>
          <a:p>
            <a:pPr algn="just"/>
            <a:r>
              <a:rPr lang="vi-VN" sz="1900" dirty="0">
                <a:latin typeface="Calibri" panose="020F0502020204030204" pitchFamily="34" charset="0"/>
              </a:rPr>
              <a:t>Ombudsmen je nezavisan u obavljanju svojih zadataka</a:t>
            </a:r>
            <a:r>
              <a:rPr lang="bs-Latn-BA" sz="1900" dirty="0">
                <a:latin typeface="Calibri" panose="020F0502020204030204" pitchFamily="34" charset="0"/>
              </a:rPr>
              <a:t>, a</a:t>
            </a:r>
            <a:r>
              <a:rPr lang="vi-VN" sz="1900" dirty="0">
                <a:latin typeface="Calibri" panose="020F0502020204030204" pitchFamily="34" charset="0"/>
              </a:rPr>
              <a:t> za </a:t>
            </a:r>
            <a:r>
              <a:rPr lang="bs-Latn-BA" sz="1900" dirty="0">
                <a:latin typeface="Calibri" panose="020F0502020204030204" pitchFamily="34" charset="0"/>
              </a:rPr>
              <a:t>njihovo </a:t>
            </a:r>
            <a:r>
              <a:rPr lang="vi-VN" sz="1900" dirty="0">
                <a:latin typeface="Calibri" panose="020F0502020204030204" pitchFamily="34" charset="0"/>
              </a:rPr>
              <a:t>izvršavanje i provođenje odgovara Upravnom odboru Agencije i ne djeluje kao zastupnik Agencije. </a:t>
            </a:r>
            <a:endParaRPr lang="bs-Latn-BA" sz="1900" dirty="0">
              <a:latin typeface="Calibri" panose="020F0502020204030204" pitchFamily="34" charset="0"/>
            </a:endParaRPr>
          </a:p>
          <a:p>
            <a:pPr marL="0" indent="0">
              <a:buNone/>
            </a:pPr>
            <a:r>
              <a:rPr lang="bs-Latn-BA" sz="1900" dirty="0">
                <a:latin typeface="Calibri" panose="020F0502020204030204" pitchFamily="34" charset="0"/>
              </a:rPr>
              <a:t>IMENOVANJE OMBUDSMENA</a:t>
            </a:r>
          </a:p>
          <a:p>
            <a:pPr algn="just"/>
            <a:r>
              <a:rPr lang="bs-Latn-BA" sz="1900" dirty="0">
                <a:latin typeface="Calibri" panose="020F0502020204030204" pitchFamily="34" charset="0"/>
              </a:rPr>
              <a:t>Upravni odbor Agencije vrši izbor i imenovanje Ombudsmena, na temelju provedenog javnog konkursa. Akt o imenovanju Ombudsmena objavljuje se u „Službenim novinama Federacije BiH“.</a:t>
            </a:r>
          </a:p>
          <a:p>
            <a:pPr algn="just"/>
            <a:r>
              <a:rPr lang="bs-Latn-BA" sz="1900" dirty="0">
                <a:latin typeface="Calibri" panose="020F0502020204030204" pitchFamily="34" charset="0"/>
              </a:rPr>
              <a:t>Konkursna procedura - U</a:t>
            </a:r>
            <a:r>
              <a:rPr lang="vi-VN" sz="1900" dirty="0">
                <a:latin typeface="Calibri" panose="020F0502020204030204" pitchFamily="34" charset="0"/>
              </a:rPr>
              <a:t>pravni odbor Agencije odlukom imenuje komisiju ili drugo tijelo koje provodi postupak utvrđivanja liste najuspješnijih kandidata koja se dostavlja Upravnom odboru Agencije</a:t>
            </a:r>
            <a:r>
              <a:rPr lang="bs-Latn-BA" sz="1900" dirty="0">
                <a:latin typeface="Calibri" panose="020F0502020204030204" pitchFamily="34" charset="0"/>
              </a:rPr>
              <a:t> i p</a:t>
            </a:r>
            <a:r>
              <a:rPr lang="vi-VN" sz="1900" dirty="0">
                <a:latin typeface="Calibri" panose="020F0502020204030204" pitchFamily="34" charset="0"/>
              </a:rPr>
              <a:t>ostupak raspisivanja konkursa za imenovanje Ombudsmena provodi Agencija. </a:t>
            </a:r>
            <a:endParaRPr lang="bs-Latn-BA" sz="1900" dirty="0">
              <a:latin typeface="Calibri" panose="020F0502020204030204" pitchFamily="34" charset="0"/>
            </a:endParaRPr>
          </a:p>
          <a:p>
            <a:pPr algn="just"/>
            <a:r>
              <a:rPr lang="bs-Latn-BA" sz="1900" dirty="0">
                <a:latin typeface="Calibri" panose="020F0502020204030204" pitchFamily="34" charset="0"/>
              </a:rPr>
              <a:t>„Upravni odbor Agencije, na prijedlog Komisije Agencije, bira i imenuje Ombudsmana iz reda zaposlenih u Agenciji, nakon sprovedenog postupka internog oglašavanja u Agenciji. Ukoliko postupak internog oglašavanja ne uspije, tj. ako ne bude prijavljenih kandidata ili niko od kandidata ne ispunjava uslove i kriterije propisane ovim pravilnikom i utvrđene odlukom Upravnog odbora, izbor i imenovanje Ombudsmana, na prijedlog Komisije Agencije, izvršit će Upravni odbor Agencije na osnovu sprovedenog javnog konkursa.“ </a:t>
            </a:r>
            <a:r>
              <a:rPr lang="bs-Latn-BA" sz="1900" i="1" dirty="0">
                <a:latin typeface="Calibri" panose="020F0502020204030204" pitchFamily="34" charset="0"/>
              </a:rPr>
              <a:t>(čl.6. Pravilnika o Ombudsmanu za bankarski sistem RS-a „Službeni glasnik RS broj 51/16“)</a:t>
            </a:r>
          </a:p>
          <a:p>
            <a:pPr marL="0" indent="0">
              <a:buNone/>
            </a:pPr>
            <a:endParaRPr lang="bs-Latn-BA" sz="1800" dirty="0">
              <a:latin typeface="Calibri" panose="020F0502020204030204" pitchFamily="34" charset="0"/>
            </a:endParaRPr>
          </a:p>
        </p:txBody>
      </p:sp>
    </p:spTree>
    <p:extLst>
      <p:ext uri="{BB962C8B-B14F-4D97-AF65-F5344CB8AC3E}">
        <p14:creationId xmlns:p14="http://schemas.microsoft.com/office/powerpoint/2010/main" val="2337749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24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a:xfrm>
            <a:off x="457200" y="1268760"/>
            <a:ext cx="8229600" cy="5589240"/>
          </a:xfrm>
        </p:spPr>
        <p:txBody>
          <a:bodyPr>
            <a:normAutofit fontScale="85000" lnSpcReduction="20000"/>
          </a:bodyPr>
          <a:lstStyle/>
          <a:p>
            <a:pPr algn="just"/>
            <a:r>
              <a:rPr lang="bs-Latn-BA" sz="1800" dirty="0">
                <a:latin typeface="Calibri" panose="020F0502020204030204" pitchFamily="34" charset="0"/>
              </a:rPr>
              <a:t>Za Ombudsmena može biti imenovana osoba koja ispunjava sljedeće uslove:</a:t>
            </a:r>
          </a:p>
          <a:p>
            <a:pPr algn="just">
              <a:buFont typeface="+mj-lt"/>
              <a:buAutoNum type="alphaLcPeriod"/>
            </a:pPr>
            <a:r>
              <a:rPr lang="vi-VN" sz="1800" dirty="0">
                <a:latin typeface="Calibri" panose="020F0502020204030204" pitchFamily="34" charset="0"/>
              </a:rPr>
              <a:t>da je državljanin Bosne i Hercegovine</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nije pravosnažno osuđivana za krivična djela koja je čine nepodobnom za obavljanje funkcije i poslova Ombudsmena</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ima univerzitetsku diplomu pravnog fakulteta - VII stepen stručne spreme, odnosno visoko obrazovanje Bolonjskog sistema studiranja (najmanje 240 ECTS bodova) pravnog smjera</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ima najmanje pet godina radnog iskustva u struci u oblasti poslovanja subjekata bankarskog sistema, finansija ili poslova u oblasti zaštite prava korisnika finansijskih usluga</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ima položen pravosudni ispit</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posjeduje iskustvo u oblasti rješavanja sporova</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posjeduje rezultate i uspjehe u obavljanju ranijih poslova</a:t>
            </a:r>
            <a:r>
              <a:rPr lang="bs-Latn-BA" sz="1800" dirty="0">
                <a:latin typeface="Calibri" panose="020F0502020204030204" pitchFamily="34" charset="0"/>
              </a:rPr>
              <a:t>;</a:t>
            </a:r>
          </a:p>
          <a:p>
            <a:pPr algn="just">
              <a:buFont typeface="+mj-lt"/>
              <a:buAutoNum type="alphaLcPeriod"/>
            </a:pPr>
            <a:r>
              <a:rPr lang="vi-VN" sz="1800" dirty="0">
                <a:latin typeface="Calibri" panose="020F0502020204030204" pitchFamily="34" charset="0"/>
              </a:rPr>
              <a:t> da ima rukovodne i organizacione sposobnosti</a:t>
            </a:r>
            <a:r>
              <a:rPr lang="bs-Latn-BA" sz="1800" dirty="0">
                <a:latin typeface="Calibri" panose="020F0502020204030204" pitchFamily="34" charset="0"/>
              </a:rPr>
              <a:t>;</a:t>
            </a:r>
          </a:p>
          <a:p>
            <a:pPr algn="just">
              <a:buFont typeface="+mj-lt"/>
              <a:buAutoNum type="alphaLcPeriod"/>
            </a:pPr>
            <a:r>
              <a:rPr lang="bs-Latn-BA" sz="1800" dirty="0">
                <a:latin typeface="Calibri" panose="020F0502020204030204" pitchFamily="34" charset="0"/>
              </a:rPr>
              <a:t> </a:t>
            </a:r>
            <a:r>
              <a:rPr lang="vi-VN" sz="1800" dirty="0">
                <a:latin typeface="Calibri" panose="020F0502020204030204" pitchFamily="34" charset="0"/>
              </a:rPr>
              <a:t>da posjeduje visoke moralne osobine za vršenje dužnosti Ombudsmena</a:t>
            </a:r>
            <a:r>
              <a:rPr lang="bs-Latn-BA" sz="1800" dirty="0">
                <a:latin typeface="Calibri" panose="020F0502020204030204" pitchFamily="34" charset="0"/>
              </a:rPr>
              <a:t>.</a:t>
            </a:r>
          </a:p>
          <a:p>
            <a:pPr algn="just"/>
            <a:r>
              <a:rPr lang="bs-Latn-BA" sz="1800" dirty="0">
                <a:latin typeface="Calibri" panose="020F0502020204030204" pitchFamily="34" charset="0"/>
              </a:rPr>
              <a:t>Za Ombudsmena ne može biti izabrana osoba koja je bila član organa upravljanja u banci ili drugom subjektu bankarskog sistema u periodu od tri godine prije imenovanja za Ombudsmena. (čl.6)</a:t>
            </a:r>
          </a:p>
          <a:p>
            <a:pPr algn="just"/>
            <a:r>
              <a:rPr lang="bs-Latn-BA" sz="1800" dirty="0">
                <a:latin typeface="Calibri" panose="020F0502020204030204" pitchFamily="34" charset="0"/>
              </a:rPr>
              <a:t>„Ombudsman se bira na vremenski period od 5 godina, može biti ponovo biran jednom ili više puta i ne može se razriješiti dužnosti bez opravdanog razloga. Lice kome prestane dužnost Ombudsmana, a ne bude ponovo izabrano na tu dužnost, raspoređuje se na drugo odgovarajuće mjesto u Agenciji.“ </a:t>
            </a:r>
            <a:r>
              <a:rPr lang="bs-Latn-BA" sz="1800" i="1" dirty="0">
                <a:latin typeface="Calibri" panose="020F0502020204030204" pitchFamily="34" charset="0"/>
              </a:rPr>
              <a:t>(čl.9 Pravilnika o Ombudsmanu za bankarski sistem RS-a „Službeni glasnik RS broj 51/16“)</a:t>
            </a:r>
          </a:p>
          <a:p>
            <a:pPr algn="just"/>
            <a:endParaRPr lang="bs-Latn-BA" sz="1800" dirty="0">
              <a:latin typeface="Calibri" panose="020F0502020204030204" pitchFamily="34" charset="0"/>
            </a:endParaRPr>
          </a:p>
          <a:p>
            <a:pPr algn="just"/>
            <a:r>
              <a:rPr lang="bs-Latn-BA" sz="1800" dirty="0">
                <a:latin typeface="Calibri" panose="020F0502020204030204" pitchFamily="34" charset="0"/>
              </a:rPr>
              <a:t>Pravilnik o Ombudsmenu za Bankarski sistem FBiH ne reguliše pitanja navedena u prethodnoj tački.</a:t>
            </a:r>
          </a:p>
          <a:p>
            <a:pPr marL="0" indent="0" algn="just">
              <a:buNone/>
            </a:pPr>
            <a:endParaRPr lang="bs-Latn-BA" sz="1800" dirty="0">
              <a:latin typeface="Calibri" panose="020F0502020204030204" pitchFamily="34" charset="0"/>
            </a:endParaRPr>
          </a:p>
        </p:txBody>
      </p:sp>
    </p:spTree>
    <p:extLst>
      <p:ext uri="{BB962C8B-B14F-4D97-AF65-F5344CB8AC3E}">
        <p14:creationId xmlns:p14="http://schemas.microsoft.com/office/powerpoint/2010/main" val="3123946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800" dirty="0">
                <a:latin typeface="Calibri" panose="020F0502020204030204" pitchFamily="34" charset="0"/>
              </a:rPr>
              <a:t>PRAVILNIK O OMBUDSMANU ZA BANKARSKI SISTEM RS-a </a:t>
            </a:r>
            <a:r>
              <a:rPr lang="bs-Latn-BA" sz="1600" dirty="0">
                <a:latin typeface="Calibri" panose="020F0502020204030204" pitchFamily="34" charset="0"/>
              </a:rPr>
              <a:t>(„Službeni glasnik RS broj 51/16“)</a:t>
            </a:r>
            <a:endParaRPr lang="bs-Latn-BA" sz="1600" dirty="0"/>
          </a:p>
        </p:txBody>
      </p:sp>
      <p:sp>
        <p:nvSpPr>
          <p:cNvPr id="3" name="Content Placeholder 2"/>
          <p:cNvSpPr>
            <a:spLocks noGrp="1"/>
          </p:cNvSpPr>
          <p:nvPr>
            <p:ph idx="1"/>
          </p:nvPr>
        </p:nvSpPr>
        <p:spPr/>
        <p:txBody>
          <a:bodyPr>
            <a:normAutofit/>
          </a:bodyPr>
          <a:lstStyle/>
          <a:p>
            <a:pPr marL="0" indent="0" algn="just">
              <a:buNone/>
            </a:pPr>
            <a:r>
              <a:rPr lang="bs-Latn-BA" sz="1800" dirty="0">
                <a:latin typeface="Calibri" panose="020F0502020204030204" pitchFamily="34" charset="0"/>
              </a:rPr>
              <a:t>Ombudsmanu dužnost može prestati ako:</a:t>
            </a:r>
          </a:p>
          <a:p>
            <a:pPr algn="just">
              <a:buFont typeface="+mj-lt"/>
              <a:buAutoNum type="arabicPeriod"/>
            </a:pPr>
            <a:r>
              <a:rPr lang="bs-Latn-BA" sz="1800" dirty="0">
                <a:latin typeface="Calibri" panose="020F0502020204030204" pitchFamily="34" charset="0"/>
              </a:rPr>
              <a:t>podnese ostavku;</a:t>
            </a:r>
          </a:p>
          <a:p>
            <a:pPr algn="just">
              <a:buFont typeface="+mj-lt"/>
              <a:buAutoNum type="arabicPeriod"/>
            </a:pPr>
            <a:r>
              <a:rPr lang="bs-Latn-BA" sz="1800" dirty="0">
                <a:latin typeface="Calibri" panose="020F0502020204030204" pitchFamily="34" charset="0"/>
              </a:rPr>
              <a:t>je istekao mandat;</a:t>
            </a:r>
          </a:p>
          <a:p>
            <a:pPr algn="just">
              <a:buFont typeface="+mj-lt"/>
              <a:buAutoNum type="arabicPeriod"/>
            </a:pPr>
            <a:r>
              <a:rPr lang="bs-Latn-BA" sz="1800" dirty="0">
                <a:latin typeface="Calibri" panose="020F0502020204030204" pitchFamily="34" charset="0"/>
              </a:rPr>
              <a:t>nije u mogućnosti da obavlja svoje dužnosti;</a:t>
            </a:r>
          </a:p>
          <a:p>
            <a:pPr algn="just">
              <a:buFont typeface="+mj-lt"/>
              <a:buAutoNum type="arabicPeriod"/>
            </a:pPr>
            <a:r>
              <a:rPr lang="bs-Latn-BA" sz="1800" dirty="0">
                <a:latin typeface="Calibri" panose="020F0502020204030204" pitchFamily="34" charset="0"/>
              </a:rPr>
              <a:t>nije napustio nespojivu funkciju;</a:t>
            </a:r>
          </a:p>
          <a:p>
            <a:pPr algn="just">
              <a:buFont typeface="+mj-lt"/>
              <a:buAutoNum type="arabicPeriod"/>
            </a:pPr>
            <a:r>
              <a:rPr lang="bs-Latn-BA" sz="1800" dirty="0">
                <a:latin typeface="Calibri" panose="020F0502020204030204" pitchFamily="34" charset="0"/>
              </a:rPr>
              <a:t>je proglašen krivim i izrečena mu je pravosnažna presuda za krivično djelo učinjeno sa umišljajem iz oblasti privrednog kriminala.</a:t>
            </a:r>
          </a:p>
          <a:p>
            <a:pPr algn="just"/>
            <a:r>
              <a:rPr lang="bs-Latn-BA" sz="1800" dirty="0">
                <a:latin typeface="Calibri" panose="020F0502020204030204" pitchFamily="34" charset="0"/>
              </a:rPr>
              <a:t>Kada je mjesto upražnjeno postupak za izbor novog Ombudsmana započinje u roku od mjesec dana. </a:t>
            </a:r>
          </a:p>
          <a:p>
            <a:pPr algn="just"/>
            <a:r>
              <a:rPr lang="bs-Latn-BA" sz="1800" dirty="0">
                <a:latin typeface="Calibri" panose="020F0502020204030204" pitchFamily="34" charset="0"/>
              </a:rPr>
              <a:t>Član 10.</a:t>
            </a:r>
          </a:p>
          <a:p>
            <a:pPr algn="just"/>
            <a:r>
              <a:rPr lang="bs-Latn-BA" sz="1800" dirty="0">
                <a:latin typeface="Calibri" panose="020F0502020204030204" pitchFamily="34" charset="0"/>
              </a:rPr>
              <a:t>Ombudsman dostavlja Upravnom odboru Agencije prijedlog propisa koji se odnosi na pravila postupanja i rad Ombudsmana, radi usvajanja. (čl.11.)</a:t>
            </a:r>
          </a:p>
          <a:p>
            <a:pPr marL="0" indent="0">
              <a:buNone/>
            </a:pPr>
            <a:endParaRPr lang="bs-Latn-BA" sz="1800" dirty="0">
              <a:latin typeface="Calibri" panose="020F0502020204030204" pitchFamily="34" charset="0"/>
            </a:endParaRPr>
          </a:p>
          <a:p>
            <a:endParaRPr lang="bs-Latn-BA" sz="1800" dirty="0">
              <a:latin typeface="Calibri" panose="020F0502020204030204" pitchFamily="34" charset="0"/>
            </a:endParaRPr>
          </a:p>
        </p:txBody>
      </p:sp>
    </p:spTree>
    <p:extLst>
      <p:ext uri="{BB962C8B-B14F-4D97-AF65-F5344CB8AC3E}">
        <p14:creationId xmlns:p14="http://schemas.microsoft.com/office/powerpoint/2010/main" val="3340295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20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a:xfrm>
            <a:off x="457200" y="1600200"/>
            <a:ext cx="8229600" cy="5069160"/>
          </a:xfrm>
        </p:spPr>
        <p:txBody>
          <a:bodyPr>
            <a:normAutofit fontScale="92500" lnSpcReduction="10000"/>
          </a:bodyPr>
          <a:lstStyle/>
          <a:p>
            <a:pPr marL="0" indent="0">
              <a:buNone/>
            </a:pPr>
            <a:r>
              <a:rPr lang="bs-Latn-BA" sz="1800" dirty="0">
                <a:latin typeface="Calibri" panose="020F0502020204030204" pitchFamily="34" charset="0"/>
              </a:rPr>
              <a:t>ZADACI OMBUDSMENA </a:t>
            </a:r>
          </a:p>
          <a:p>
            <a:pPr algn="just"/>
            <a:r>
              <a:rPr lang="vi-VN" sz="1800" dirty="0">
                <a:latin typeface="Calibri" panose="020F0502020204030204" pitchFamily="34" charset="0"/>
              </a:rPr>
              <a:t>Ombudsmen postupa po prigovorima/zahtjevima korisnika, daje odgovore, preporuke i mišljenja, te predlaže i inicira rješavanje prigovora primjenom mehanizama za mirno rješavanje spornih odnosa između korisnika i subjekata bankarskog sistema.</a:t>
            </a:r>
            <a:endParaRPr lang="bs-Latn-BA" sz="1800" dirty="0">
              <a:latin typeface="Calibri" panose="020F0502020204030204" pitchFamily="34" charset="0"/>
            </a:endParaRPr>
          </a:p>
          <a:p>
            <a:pPr algn="just"/>
            <a:r>
              <a:rPr lang="vi-VN" sz="1800" dirty="0">
                <a:latin typeface="Calibri" panose="020F0502020204030204" pitchFamily="34" charset="0"/>
              </a:rPr>
              <a:t> Ombudsmen je ovlašten da prati aktivnosti u vezi sa odnosima korisnik - subjekti bankarskog sistema, istražuje slučajeve kršenja zakona ili drugih propisa od strane subjekata bankarskog sistema i predlaže mjere za rješavanje prigovora.</a:t>
            </a:r>
            <a:endParaRPr lang="bs-Latn-BA" sz="1800" dirty="0">
              <a:latin typeface="Calibri" panose="020F0502020204030204" pitchFamily="34" charset="0"/>
            </a:endParaRPr>
          </a:p>
          <a:p>
            <a:pPr algn="just"/>
            <a:r>
              <a:rPr lang="vi-VN" sz="1800" dirty="0">
                <a:latin typeface="Calibri" panose="020F0502020204030204" pitchFamily="34" charset="0"/>
              </a:rPr>
              <a:t> Ako Ombudsmen nakon izvršenih radnji i provedenih istraga u postupku ocjeni da postoje povrede odredaba zakona kojima se uređuje zaštita korisnika, uputit će predmet nadležnom organizacionom dijelu Agencije na dalje postupanje.</a:t>
            </a:r>
            <a:endParaRPr lang="bs-Latn-BA" sz="1800" dirty="0">
              <a:latin typeface="Calibri" panose="020F0502020204030204" pitchFamily="34" charset="0"/>
            </a:endParaRPr>
          </a:p>
          <a:p>
            <a:pPr algn="just"/>
            <a:r>
              <a:rPr lang="vi-VN" sz="1800" dirty="0">
                <a:latin typeface="Calibri" panose="020F0502020204030204" pitchFamily="34" charset="0"/>
              </a:rPr>
              <a:t> Obaveza Ombudsmena je da istražuje aktivnosti na finansijskom tržištu i da pravovremeno informiše korisnike o njihovim pravima i obavezama od šireg interesa za zaštitu korisnika i njihovih prava.</a:t>
            </a:r>
            <a:endParaRPr lang="bs-Latn-BA" sz="1800" dirty="0">
              <a:latin typeface="Calibri" panose="020F0502020204030204" pitchFamily="34" charset="0"/>
            </a:endParaRPr>
          </a:p>
          <a:p>
            <a:pPr algn="just"/>
            <a:r>
              <a:rPr lang="vi-VN" sz="1800" dirty="0">
                <a:latin typeface="Calibri" panose="020F0502020204030204" pitchFamily="34" charset="0"/>
              </a:rPr>
              <a:t> Ombudsmen je obavezan da izvršava ostale zadatke kako je to propisano Zakonom. </a:t>
            </a:r>
            <a:r>
              <a:rPr lang="bs-Latn-BA" sz="1800" dirty="0">
                <a:latin typeface="Calibri" panose="020F0502020204030204" pitchFamily="34" charset="0"/>
              </a:rPr>
              <a:t>(čl.7)</a:t>
            </a:r>
          </a:p>
          <a:p>
            <a:pPr algn="just"/>
            <a:r>
              <a:rPr lang="vi-VN" sz="1800" dirty="0">
                <a:latin typeface="Calibri" panose="020F0502020204030204" pitchFamily="34" charset="0"/>
              </a:rPr>
              <a:t>Preduslov za pokretanje postupka pred Ombudsmenom je, da je vođen prethodni postupak u vezi sa predmetom spora sa subjektom bankarskog sistema na koji se prigovor odnosi.</a:t>
            </a:r>
            <a:endParaRPr lang="bs-Latn-BA" sz="1800" dirty="0">
              <a:latin typeface="Calibri" panose="020F0502020204030204" pitchFamily="34" charset="0"/>
            </a:endParaRPr>
          </a:p>
          <a:p>
            <a:pPr algn="just"/>
            <a:endParaRPr lang="bs-Latn-BA" sz="1800" dirty="0">
              <a:latin typeface="Calibri" panose="020F0502020204030204" pitchFamily="34" charset="0"/>
            </a:endParaRPr>
          </a:p>
        </p:txBody>
      </p:sp>
    </p:spTree>
    <p:extLst>
      <p:ext uri="{BB962C8B-B14F-4D97-AF65-F5344CB8AC3E}">
        <p14:creationId xmlns:p14="http://schemas.microsoft.com/office/powerpoint/2010/main" val="1749322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800" dirty="0">
                <a:latin typeface="Calibri" panose="020F0502020204030204" pitchFamily="34" charset="0"/>
              </a:rPr>
              <a:t>PRAVILNIK O OMBUDSMANU ZA BANKARSKI SISTEM RS-a </a:t>
            </a:r>
            <a:r>
              <a:rPr lang="bs-Latn-BA" sz="1600" dirty="0">
                <a:latin typeface="Calibri" panose="020F0502020204030204" pitchFamily="34" charset="0"/>
              </a:rPr>
              <a:t>(„Službeni glasnik RS“, br. 51/16)</a:t>
            </a:r>
            <a:endParaRPr lang="bs-Latn-BA" sz="1600" dirty="0"/>
          </a:p>
        </p:txBody>
      </p:sp>
      <p:sp>
        <p:nvSpPr>
          <p:cNvPr id="3" name="Content Placeholder 2"/>
          <p:cNvSpPr>
            <a:spLocks noGrp="1"/>
          </p:cNvSpPr>
          <p:nvPr>
            <p:ph idx="1"/>
          </p:nvPr>
        </p:nvSpPr>
        <p:spPr>
          <a:xfrm>
            <a:off x="457200" y="1600200"/>
            <a:ext cx="8229600" cy="5141168"/>
          </a:xfrm>
        </p:spPr>
        <p:txBody>
          <a:bodyPr>
            <a:normAutofit/>
          </a:bodyPr>
          <a:lstStyle/>
          <a:p>
            <a:pPr marL="0" indent="0" algn="just">
              <a:buNone/>
            </a:pPr>
            <a:r>
              <a:rPr lang="bs-Latn-BA" sz="1800" dirty="0">
                <a:latin typeface="Calibri" panose="020F0502020204030204" pitchFamily="34" charset="0"/>
              </a:rPr>
              <a:t>RAD OMBUDSMANA I IZVJEŠTAVANJE</a:t>
            </a:r>
          </a:p>
          <a:p>
            <a:pPr algn="just"/>
            <a:r>
              <a:rPr lang="bs-Latn-BA" sz="1800" dirty="0">
                <a:latin typeface="Calibri" panose="020F0502020204030204" pitchFamily="34" charset="0"/>
              </a:rPr>
              <a:t>„Ombudsman postupa po podnesenom prigovoru i posreduje u mirnom rješavanju spornih odnosa između korisnika i finansijskih organizacija bankarskog sistema. Ombudsman je ovlašten da primi, prati i istražuje sve slučajeve kršenja zakona i drugih propisa od strane bilo koje finansijske organizacije bankarskog sistema RS-a, i da o tome dostavlja informacije nadležnim organizacionim dijelovima Agencije. Ombudsman je dužan da pruža informacije o pravima i obavezama korisnika i davalaca finansijskih usluga i tećih oštećenih lica i izvršava ostale zadatke utvrđene zakonom.“ (čl.2.) </a:t>
            </a:r>
          </a:p>
          <a:p>
            <a:pPr algn="just"/>
            <a:r>
              <a:rPr lang="bs-Latn-BA" sz="1800" dirty="0">
                <a:latin typeface="Calibri" panose="020F0502020204030204" pitchFamily="34" charset="0"/>
              </a:rPr>
              <a:t>Ombudsman izdaje pismena na memorandumu Agencije, pismena potipisuje lice koje rukovodi Ombudsmanom, čiji se potpis ovjerava pečatom agencije. Ombudsman je ovlašten da donese opšte i pojedinačne preporuke. Opšte preporuke koje se odnose na neku situaciju koja ima opštiji značaj mogu se dati za jednu ili više finansijskih organizacija. Ombudsman može da podnosi i posebne izvještaje ako je to potrebno ili na zahtjev Upravnog odbora Agencije. (čl.4.)</a:t>
            </a:r>
          </a:p>
          <a:p>
            <a:pPr algn="just"/>
            <a:endParaRPr lang="bs-Latn-BA" sz="1800" dirty="0">
              <a:latin typeface="Calibri" panose="020F0502020204030204" pitchFamily="34" charset="0"/>
            </a:endParaRPr>
          </a:p>
        </p:txBody>
      </p:sp>
    </p:spTree>
    <p:extLst>
      <p:ext uri="{BB962C8B-B14F-4D97-AF65-F5344CB8AC3E}">
        <p14:creationId xmlns:p14="http://schemas.microsoft.com/office/powerpoint/2010/main" val="2859199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20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a:xfrm>
            <a:off x="457200" y="1484784"/>
            <a:ext cx="8229600" cy="5328592"/>
          </a:xfrm>
        </p:spPr>
        <p:txBody>
          <a:bodyPr>
            <a:normAutofit lnSpcReduction="10000"/>
          </a:bodyPr>
          <a:lstStyle/>
          <a:p>
            <a:pPr marL="0" indent="0" algn="just">
              <a:buNone/>
            </a:pPr>
            <a:r>
              <a:rPr lang="bs-Latn-BA" sz="1800" dirty="0">
                <a:latin typeface="Calibri" panose="020F0502020204030204" pitchFamily="34" charset="0"/>
              </a:rPr>
              <a:t>AKTI OMBUDSMENA</a:t>
            </a:r>
          </a:p>
          <a:p>
            <a:pPr algn="just"/>
            <a:r>
              <a:rPr lang="vi-VN" sz="1800" dirty="0">
                <a:latin typeface="Calibri" panose="020F0502020204030204" pitchFamily="34" charset="0"/>
              </a:rPr>
              <a:t>Na osnovu informacija i saznanja prikupljenih u postupcima koji su vođeni po prigovoru korisnika, ako Ombudsmen oc</a:t>
            </a:r>
            <a:r>
              <a:rPr lang="bs-Latn-BA" sz="1800" dirty="0">
                <a:latin typeface="Calibri" panose="020F0502020204030204" pitchFamily="34" charset="0"/>
              </a:rPr>
              <a:t>i</a:t>
            </a:r>
            <a:r>
              <a:rPr lang="vi-VN" sz="1800" dirty="0">
                <a:latin typeface="Calibri" panose="020F0502020204030204" pitchFamily="34" charset="0"/>
              </a:rPr>
              <a:t>jeni da su korisniku povrijeđena prava i interesi koji proizilaze iz zakona, odredbi zaključenog ugovora, opštih uslova poslovanja i dobre poslovne prakse subjekata bankarskog sistema donijet će odgovarajuće odgovore, preporuke, mišljenja ili smjernice sa ciljem poboljšanja odnosa prema korisnicima. Preporuke se mogu izdati za jednog ili više subjekata bankarskog sistema</a:t>
            </a:r>
            <a:r>
              <a:rPr lang="bs-Latn-BA" sz="1800" dirty="0">
                <a:latin typeface="Calibri" panose="020F0502020204030204" pitchFamily="34" charset="0"/>
              </a:rPr>
              <a:t>.</a:t>
            </a:r>
          </a:p>
          <a:p>
            <a:pPr marL="0" indent="0" algn="just">
              <a:buNone/>
            </a:pPr>
            <a:r>
              <a:rPr lang="bs-Latn-BA" sz="1800" dirty="0">
                <a:latin typeface="Calibri" panose="020F0502020204030204" pitchFamily="34" charset="0"/>
              </a:rPr>
              <a:t>POZICIJA OMBUDSMENA I RADNOPRAVNI STATUS</a:t>
            </a:r>
          </a:p>
          <a:p>
            <a:pPr algn="just"/>
            <a:r>
              <a:rPr lang="vi-VN" sz="1800" dirty="0">
                <a:latin typeface="Calibri" panose="020F0502020204030204" pitchFamily="34" charset="0"/>
              </a:rPr>
              <a:t>Ombudsmen djeluje u sastavu Agencije kao samostalna organizaciona jedinica u cilju promovisanja i zaštite prava i interesa fizičkih lica kao korisnika finansijskih usluga. Za izvršavanje i provođenje svojih zadataka Ombudsmen je odgovoran Upravnom odboru Agencije. Ombudsmen u svom radu koristi memorandum Agencije, a akt</a:t>
            </a:r>
            <a:r>
              <a:rPr lang="bs-Latn-BA" sz="1800" dirty="0">
                <a:latin typeface="Calibri" panose="020F0502020204030204" pitchFamily="34" charset="0"/>
              </a:rPr>
              <a:t>e</a:t>
            </a:r>
            <a:r>
              <a:rPr lang="vi-VN" sz="1800" dirty="0">
                <a:latin typeface="Calibri" panose="020F0502020204030204" pitchFamily="34" charset="0"/>
              </a:rPr>
              <a:t> potpisuje Ombudsmen čiji se potpis ovjerava pečatom Agencije.</a:t>
            </a:r>
            <a:endParaRPr lang="bs-Latn-BA" sz="1800" dirty="0">
              <a:latin typeface="Calibri" panose="020F0502020204030204" pitchFamily="34" charset="0"/>
            </a:endParaRPr>
          </a:p>
          <a:p>
            <a:pPr algn="just"/>
            <a:r>
              <a:rPr lang="vi-VN" sz="1800" dirty="0">
                <a:latin typeface="Calibri" panose="020F0502020204030204" pitchFamily="34" charset="0"/>
              </a:rPr>
              <a:t>Radno-pravni status i druga prava i obaveze iz radnog odnosa Ombudsmen ostvaruje u Agenciji, u skladu sa Zakonom o radu i opštim aktima Agencije kojima se uređuje ova oblast.  Akt o organizaciji samostalne organizacione jedinice unutar koje djeluje Ombudsmen, donosi Upravni odbor Agencije na prijedlog direktora Agencije. Tehničke, administrativne i materijalne uslove za rad Ombudsmena osigurava Agencija.</a:t>
            </a:r>
            <a:endParaRPr lang="bs-Latn-BA" sz="1800" dirty="0">
              <a:latin typeface="Calibri" panose="020F0502020204030204" pitchFamily="34" charset="0"/>
            </a:endParaRPr>
          </a:p>
        </p:txBody>
      </p:sp>
    </p:spTree>
    <p:extLst>
      <p:ext uri="{BB962C8B-B14F-4D97-AF65-F5344CB8AC3E}">
        <p14:creationId xmlns:p14="http://schemas.microsoft.com/office/powerpoint/2010/main" val="70367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latin typeface="Calibri" panose="020F0502020204030204" pitchFamily="34" charset="0"/>
              </a:rPr>
              <a:t>PRAVILNIK O OMBUDSMENU ZA BANKARSKI SISTEM FEDERACIJE BOSNE I HERCEGOVINE</a:t>
            </a:r>
            <a:br>
              <a:rPr lang="pl-PL" sz="2800" dirty="0">
                <a:latin typeface="Calibri" panose="020F0502020204030204" pitchFamily="34" charset="0"/>
              </a:rPr>
            </a:br>
            <a:r>
              <a:rPr lang="bs-Latn-BA" sz="1600" dirty="0">
                <a:latin typeface="Calibri" panose="020F0502020204030204" pitchFamily="34" charset="0"/>
              </a:rPr>
              <a:t>("Službene novine Federacije BiH", br. 46/18)</a:t>
            </a:r>
            <a:br>
              <a:rPr lang="bs-Latn-BA" sz="2800" dirty="0">
                <a:latin typeface="Calibri" panose="020F0502020204030204" pitchFamily="34" charset="0"/>
              </a:rPr>
            </a:br>
            <a:endParaRPr lang="bs-Latn-BA" sz="2800"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marL="0" indent="0" algn="just">
              <a:buNone/>
            </a:pPr>
            <a:r>
              <a:rPr lang="bs-Latn-BA" sz="1800" dirty="0">
                <a:latin typeface="Calibri" panose="020F0502020204030204" pitchFamily="34" charset="0"/>
              </a:rPr>
              <a:t>PRESTANAK DUŽNOSTI OMBUDSMENA I RAZJEŠENJE</a:t>
            </a:r>
          </a:p>
          <a:p>
            <a:pPr algn="just"/>
            <a:r>
              <a:rPr lang="bs-Latn-BA" sz="1800" dirty="0">
                <a:latin typeface="Calibri" panose="020F0502020204030204" pitchFamily="34" charset="0"/>
              </a:rPr>
              <a:t>Ombudsmenu dužnost može prestati:</a:t>
            </a:r>
          </a:p>
          <a:p>
            <a:pPr algn="just">
              <a:buFont typeface="+mj-lt"/>
              <a:buAutoNum type="alphaLcPeriod"/>
            </a:pPr>
            <a:r>
              <a:rPr lang="bs-Latn-BA" sz="1800" dirty="0">
                <a:latin typeface="Calibri" panose="020F0502020204030204" pitchFamily="34" charset="0"/>
              </a:rPr>
              <a:t>na lični zahtjev;</a:t>
            </a:r>
          </a:p>
          <a:p>
            <a:pPr algn="just">
              <a:buFont typeface="+mj-lt"/>
              <a:buAutoNum type="alphaLcPeriod"/>
            </a:pPr>
            <a:r>
              <a:rPr lang="bs-Latn-BA" sz="1800" dirty="0">
                <a:latin typeface="Calibri" panose="020F0502020204030204" pitchFamily="34" charset="0"/>
              </a:rPr>
              <a:t>kada napuni zakonom propisane opšte uslove za starosnu penziju;</a:t>
            </a:r>
          </a:p>
          <a:p>
            <a:pPr algn="just">
              <a:buFont typeface="+mj-lt"/>
              <a:buAutoNum type="alphaLcPeriod"/>
            </a:pPr>
            <a:r>
              <a:rPr lang="bs-Latn-BA" sz="1800" dirty="0">
                <a:latin typeface="Calibri" panose="020F0502020204030204" pitchFamily="34" charset="0"/>
              </a:rPr>
              <a:t> kada trajno izgubi radnu sposobnost za obavljanje dužnosti Ombudsmena;</a:t>
            </a:r>
          </a:p>
          <a:p>
            <a:pPr algn="just">
              <a:buFont typeface="+mj-lt"/>
              <a:buAutoNum type="alphaLcPeriod"/>
            </a:pPr>
            <a:r>
              <a:rPr lang="bs-Latn-BA" sz="1800" dirty="0">
                <a:latin typeface="Calibri" panose="020F0502020204030204" pitchFamily="34" charset="0"/>
              </a:rPr>
              <a:t> u slučaju smrti;</a:t>
            </a:r>
          </a:p>
          <a:p>
            <a:pPr algn="just">
              <a:buFont typeface="+mj-lt"/>
              <a:buAutoNum type="alphaLcPeriod"/>
            </a:pPr>
            <a:r>
              <a:rPr lang="bs-Latn-BA" sz="1800" dirty="0">
                <a:latin typeface="Calibri" panose="020F0502020204030204" pitchFamily="34" charset="0"/>
              </a:rPr>
              <a:t> razrješenjem - i</a:t>
            </a:r>
            <a:r>
              <a:rPr lang="vi-VN" sz="1800" dirty="0">
                <a:latin typeface="Calibri" panose="020F0502020204030204" pitchFamily="34" charset="0"/>
              </a:rPr>
              <a:t>spunjenost uslova za razriješenje Ombudsmena utvrđuje Upravni odbor Agencije, o čemu donosi odluku o prestanku dužnosti Ombudsmena</a:t>
            </a:r>
            <a:r>
              <a:rPr lang="vi-VN" sz="1800" dirty="0"/>
              <a:t>.</a:t>
            </a:r>
            <a:endParaRPr lang="bs-Latn-BA" sz="1800" dirty="0">
              <a:latin typeface="Calibri" panose="020F0502020204030204" pitchFamily="34" charset="0"/>
            </a:endParaRPr>
          </a:p>
          <a:p>
            <a:pPr algn="just"/>
            <a:r>
              <a:rPr lang="bs-Latn-BA" sz="1800" dirty="0">
                <a:latin typeface="Calibri" panose="020F0502020204030204" pitchFamily="34" charset="0"/>
              </a:rPr>
              <a:t>Ombudsmenu dužnost može prestati razrješenjem:</a:t>
            </a:r>
          </a:p>
          <a:p>
            <a:pPr algn="just">
              <a:buFont typeface="+mj-lt"/>
              <a:buAutoNum type="alphaLcParenR"/>
            </a:pPr>
            <a:r>
              <a:rPr lang="vi-VN" sz="1800" dirty="0">
                <a:latin typeface="Calibri" panose="020F0502020204030204" pitchFamily="34" charset="0"/>
              </a:rPr>
              <a:t>kada povredi zabranu sukoba interesa</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 u slučaju grubog nemara i kršenja Zakona i drugih akata što za posljedicu ima narušenost načela rada Ombudsmena prema zakonskim, podzakonskim propisima i ovim pravilnikom</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 neusvajanjem izvještaja o radu Ombudsmena od strane Upravnog odbora Agencije</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ako bude pravomoćno osuđen na kaznu zatvora ili za kažnjivo djelo koja ga čini nedostojnim dužnosti Ombudsmena.</a:t>
            </a:r>
            <a:endParaRPr lang="bs-Latn-BA" sz="1800" dirty="0">
              <a:latin typeface="Calibri" panose="020F0502020204030204" pitchFamily="34" charset="0"/>
            </a:endParaRPr>
          </a:p>
        </p:txBody>
      </p:sp>
    </p:spTree>
    <p:extLst>
      <p:ext uri="{BB962C8B-B14F-4D97-AF65-F5344CB8AC3E}">
        <p14:creationId xmlns:p14="http://schemas.microsoft.com/office/powerpoint/2010/main" val="350961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31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p:txBody>
          <a:bodyPr>
            <a:normAutofit lnSpcReduction="10000"/>
          </a:bodyPr>
          <a:lstStyle/>
          <a:p>
            <a:pPr algn="just"/>
            <a:r>
              <a:rPr lang="bs-Latn-BA" sz="1800" dirty="0">
                <a:latin typeface="Calibri" panose="020F0502020204030204" pitchFamily="34" charset="0"/>
              </a:rPr>
              <a:t>U slučaju prestanka dužnosti Ombudsmena na lični zahtjev, kada trajno izgubi radnu sposobnost za obavljanje dužnosti Ombudsmena i u slučaju smrti, Upravni odbor će istovremeno sa donošenjem odluke o prestanku dužnosti Ombudsmena i raspisivanju javnog konkursa za izbor i imenovanje novog Ombudsmena, privremeno imenovati vršioca dužnosti Ombudsmena do imenovanja Ombudsmena u skladu sa Pravilnikom. Vršilac dužnosti mora ispunjavati uslove za obavljanje poslova, s tim da radi kontinuiteta obavljanja poslova iz nadležnosti Ombudsmena, za vršioca dužnosti može se imenovati uposlenik Agencije koji posjeduje odgovarajuće kvalifikacije iz člana 6. Pravilnika, izuzev sljedećih kvalifikacija: 1. </a:t>
            </a:r>
            <a:r>
              <a:rPr lang="vi-VN" sz="1800" dirty="0">
                <a:latin typeface="Calibri" panose="020F0502020204030204" pitchFamily="34" charset="0"/>
              </a:rPr>
              <a:t>da ima položen pravosudni ispit</a:t>
            </a:r>
            <a:r>
              <a:rPr lang="bs-Latn-BA" sz="1800" dirty="0">
                <a:latin typeface="Calibri" panose="020F0502020204030204" pitchFamily="34" charset="0"/>
              </a:rPr>
              <a:t> 2. </a:t>
            </a:r>
            <a:r>
              <a:rPr lang="vi-VN" sz="1800" dirty="0">
                <a:latin typeface="Calibri" panose="020F0502020204030204" pitchFamily="34" charset="0"/>
              </a:rPr>
              <a:t>da posjeduje iskustvo u oblasti rješavanja sporova</a:t>
            </a:r>
            <a:r>
              <a:rPr lang="bs-Latn-BA" sz="1800" dirty="0">
                <a:latin typeface="Calibri" panose="020F0502020204030204" pitchFamily="34" charset="0"/>
              </a:rPr>
              <a:t> 3.</a:t>
            </a:r>
            <a:r>
              <a:rPr lang="vi-VN" sz="1800" dirty="0">
                <a:latin typeface="Calibri" panose="020F0502020204030204" pitchFamily="34" charset="0"/>
              </a:rPr>
              <a:t>da ima rukovodne i organizacione sposobnosti</a:t>
            </a:r>
            <a:r>
              <a:rPr lang="bs-Latn-BA" sz="1800" dirty="0">
                <a:latin typeface="Calibri" panose="020F0502020204030204" pitchFamily="34" charset="0"/>
              </a:rPr>
              <a:t>.</a:t>
            </a:r>
          </a:p>
          <a:p>
            <a:pPr algn="just"/>
            <a:r>
              <a:rPr lang="bs-Latn-BA" sz="1800" dirty="0">
                <a:latin typeface="Calibri" panose="020F0502020204030204" pitchFamily="34" charset="0"/>
              </a:rPr>
              <a:t>Upravni odbor će najkasnije u roku od 60 dana od dana prestanka dužnosti Ombudsmena provesti proceduru izbora i imenovanja novog Ombudsmena.</a:t>
            </a:r>
          </a:p>
          <a:p>
            <a:pPr algn="just"/>
            <a:r>
              <a:rPr lang="vi-VN" sz="1800" dirty="0">
                <a:latin typeface="Calibri" panose="020F0502020204030204" pitchFamily="34" charset="0"/>
              </a:rPr>
              <a:t>Ombudsmen kome je prestala dužnost </a:t>
            </a:r>
            <a:r>
              <a:rPr lang="bs-Latn-BA" sz="1800" dirty="0">
                <a:latin typeface="Calibri" panose="020F0502020204030204" pitchFamily="34" charset="0"/>
              </a:rPr>
              <a:t>na lični zahtjev ili u slučaju trajnog gubljenja radne sposobnosti za obavljanje dužnosti Ombudsmena</a:t>
            </a:r>
            <a:r>
              <a:rPr lang="vi-VN" sz="1800" dirty="0">
                <a:latin typeface="Calibri" panose="020F0502020204030204" pitchFamily="34" charset="0"/>
              </a:rPr>
              <a:t> raspoređuje se na drugo odgovarajuće mjesto u Agenciji,</a:t>
            </a:r>
            <a:r>
              <a:rPr lang="bs-Latn-BA" sz="1800" dirty="0">
                <a:latin typeface="Calibri" panose="020F0502020204030204" pitchFamily="34" charset="0"/>
              </a:rPr>
              <a:t> </a:t>
            </a:r>
            <a:r>
              <a:rPr lang="vi-VN" sz="1800" dirty="0">
                <a:latin typeface="Calibri" panose="020F0502020204030204" pitchFamily="34" charset="0"/>
              </a:rPr>
              <a:t>u skladu sa svojim stručnim kvalifikacijama, znanjem i sposobnostima.</a:t>
            </a:r>
            <a:r>
              <a:rPr lang="bs-Latn-BA" sz="1800" dirty="0">
                <a:latin typeface="Calibri" panose="020F0502020204030204" pitchFamily="34" charset="0"/>
              </a:rPr>
              <a:t> (čl.12)</a:t>
            </a:r>
          </a:p>
        </p:txBody>
      </p:sp>
    </p:spTree>
    <p:extLst>
      <p:ext uri="{BB962C8B-B14F-4D97-AF65-F5344CB8AC3E}">
        <p14:creationId xmlns:p14="http://schemas.microsoft.com/office/powerpoint/2010/main" val="3218838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28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p:txBody>
          <a:bodyPr>
            <a:normAutofit/>
          </a:bodyPr>
          <a:lstStyle/>
          <a:p>
            <a:pPr marL="0" indent="0" algn="just">
              <a:buNone/>
            </a:pPr>
            <a:r>
              <a:rPr lang="bs-Latn-BA" sz="1800" dirty="0">
                <a:latin typeface="Calibri" panose="020F0502020204030204" pitchFamily="34" charset="0"/>
              </a:rPr>
              <a:t>SUKOB INTERESA I NESPOJIVOST</a:t>
            </a:r>
          </a:p>
          <a:p>
            <a:pPr algn="just"/>
            <a:r>
              <a:rPr lang="bs-Latn-BA" sz="1800" dirty="0">
                <a:latin typeface="Calibri" panose="020F0502020204030204" pitchFamily="34" charset="0"/>
              </a:rPr>
              <a:t>Radi sprečavanja sukoba interesa Ombudsmen ne može biti zaposlen u nekom drugom privrednom društvu ili pravnom licu i ne može biti član organa u banci ili drugom subjektu bankarskog sistema u smislu Zakona. </a:t>
            </a:r>
          </a:p>
          <a:p>
            <a:pPr algn="just"/>
            <a:r>
              <a:rPr lang="bs-Latn-BA" sz="1800" dirty="0">
                <a:latin typeface="Calibri" panose="020F0502020204030204" pitchFamily="34" charset="0"/>
              </a:rPr>
              <a:t>Ombudsmen se može baviti naučnim, kulturnim, akademskim ili humanitarnim radom, ukoliko to nije u suprotnosti sa njegovim dužnostima i neće ugroziti efikasno i nepristrasno vršenje njegovih redovnih poslova. </a:t>
            </a:r>
          </a:p>
          <a:p>
            <a:pPr algn="just"/>
            <a:r>
              <a:rPr lang="bs-Latn-BA" sz="1800" dirty="0">
                <a:latin typeface="Calibri" panose="020F0502020204030204" pitchFamily="34" charset="0"/>
              </a:rPr>
              <a:t>Dužnost Ombudsmena nije spojiva sa angažmanom ili bilo kojim drugim propagandnim aktivnostima u političkoj stranci.</a:t>
            </a:r>
          </a:p>
          <a:p>
            <a:pPr algn="just"/>
            <a:r>
              <a:rPr lang="bs-Latn-BA" sz="1800" dirty="0">
                <a:latin typeface="Calibri" panose="020F0502020204030204" pitchFamily="34" charset="0"/>
              </a:rPr>
              <a:t>Ombudsmen je dužan u roku od 10 dana po imenovanju, a prije preuzimanja svoje dužnosti, napustiti svaku nespojivu dužnost. (čl.13)</a:t>
            </a:r>
          </a:p>
        </p:txBody>
      </p:sp>
    </p:spTree>
    <p:extLst>
      <p:ext uri="{BB962C8B-B14F-4D97-AF65-F5344CB8AC3E}">
        <p14:creationId xmlns:p14="http://schemas.microsoft.com/office/powerpoint/2010/main" val="668012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31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marL="0" indent="0">
              <a:buNone/>
            </a:pPr>
            <a:r>
              <a:rPr lang="bs-Latn-BA" sz="1800" dirty="0">
                <a:latin typeface="Calibri" panose="020F0502020204030204" pitchFamily="34" charset="0"/>
              </a:rPr>
              <a:t>FINANSIRANJE OMBUDSMENA </a:t>
            </a:r>
          </a:p>
          <a:p>
            <a:pPr algn="just"/>
            <a:r>
              <a:rPr lang="vi-VN" sz="1800" dirty="0">
                <a:latin typeface="Calibri" panose="020F0502020204030204" pitchFamily="34" charset="0"/>
              </a:rPr>
              <a:t>Ombudsmen se finansira iz sredstava za rad Agencije. Upravni odbor Agencije u skladu sa unutrašnjim aktima Agencije, utvrđuje visinu sredstava za finansiranje Ombudsmena, polazeći od potrebe za osiguranjem potpunog, nezavisnog i efikasnog obavljanja poslova.</a:t>
            </a:r>
            <a:r>
              <a:rPr lang="bs-Latn-BA" sz="1800" dirty="0">
                <a:latin typeface="Calibri" panose="020F0502020204030204" pitchFamily="34" charset="0"/>
              </a:rPr>
              <a:t> (čl.14)</a:t>
            </a:r>
          </a:p>
          <a:p>
            <a:pPr marL="0" indent="0" algn="just">
              <a:buNone/>
            </a:pPr>
            <a:r>
              <a:rPr lang="bs-Latn-BA" sz="1800" dirty="0">
                <a:latin typeface="Calibri" panose="020F0502020204030204" pitchFamily="34" charset="0"/>
              </a:rPr>
              <a:t>PLAN RADA I IZVJEŠTAJI OMBUDSMENA</a:t>
            </a:r>
          </a:p>
          <a:p>
            <a:pPr algn="just"/>
            <a:r>
              <a:rPr lang="vi-VN" sz="1800" dirty="0">
                <a:latin typeface="Calibri" panose="020F0502020204030204" pitchFamily="34" charset="0"/>
              </a:rPr>
              <a:t>Ombudsmen priprema i podnosi na usvajanje Upravnom odboru Agencije godišnji plan rada. Plan rada Ombudsmena sadrži planirane aktivnosti koje su utvrđene Zakonom i osnovnim ciljevima i zadacima Ombudsmena, a koji obuhvataju:</a:t>
            </a:r>
            <a:endParaRPr lang="bs-Latn-BA" sz="1800" dirty="0">
              <a:latin typeface="Calibri" panose="020F0502020204030204" pitchFamily="34" charset="0"/>
            </a:endParaRPr>
          </a:p>
          <a:p>
            <a:pPr algn="just">
              <a:buFont typeface="+mj-lt"/>
              <a:buAutoNum type="alphaLcParenR"/>
            </a:pPr>
            <a:r>
              <a:rPr lang="vi-VN" sz="1800" dirty="0">
                <a:latin typeface="Calibri" panose="020F0502020204030204" pitchFamily="34" charset="0"/>
              </a:rPr>
              <a:t>efikasnu zaštitu i promociju prava korisnika</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svrhu, nadležnost i odgovornosti</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jačanje kapaciteta Ombudsmena</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edukaciju korisnika prema određenim tematskim cjelinama</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evidencije i izvještavanje</a:t>
            </a:r>
            <a:r>
              <a:rPr lang="bs-Latn-BA" sz="1800" dirty="0">
                <a:latin typeface="Calibri" panose="020F0502020204030204" pitchFamily="34" charset="0"/>
              </a:rPr>
              <a:t>;</a:t>
            </a:r>
          </a:p>
          <a:p>
            <a:pPr algn="just">
              <a:buFont typeface="+mj-lt"/>
              <a:buAutoNum type="alphaLcParenR"/>
            </a:pPr>
            <a:r>
              <a:rPr lang="vi-VN" sz="1800" dirty="0">
                <a:latin typeface="Calibri" panose="020F0502020204030204" pitchFamily="34" charset="0"/>
              </a:rPr>
              <a:t> saradnju sa institucijama i drugim organima.</a:t>
            </a:r>
            <a:endParaRPr lang="bs-Latn-BA" sz="1800" dirty="0">
              <a:latin typeface="Calibri" panose="020F0502020204030204" pitchFamily="34" charset="0"/>
            </a:endParaRPr>
          </a:p>
          <a:p>
            <a:pPr algn="just"/>
            <a:r>
              <a:rPr lang="vi-VN" sz="1800" dirty="0">
                <a:latin typeface="Calibri" panose="020F0502020204030204" pitchFamily="34" charset="0"/>
              </a:rPr>
              <a:t> Godišnji plan rada Ombudsmena donosi se do kraja tekuće godine za sljedeću godinu.</a:t>
            </a:r>
            <a:r>
              <a:rPr lang="bs-Latn-BA" sz="1800" dirty="0">
                <a:latin typeface="Calibri" panose="020F0502020204030204" pitchFamily="34" charset="0"/>
              </a:rPr>
              <a:t> (čl.15)</a:t>
            </a:r>
          </a:p>
        </p:txBody>
      </p:sp>
    </p:spTree>
    <p:extLst>
      <p:ext uri="{BB962C8B-B14F-4D97-AF65-F5344CB8AC3E}">
        <p14:creationId xmlns:p14="http://schemas.microsoft.com/office/powerpoint/2010/main" val="259644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bs-Latn-BA" sz="2800" dirty="0">
                <a:latin typeface="Calibri" panose="020F0502020204030204" pitchFamily="34" charset="0"/>
              </a:rPr>
              <a:t>DJELATNOST OMBUDSMENA ZA BANKARSTVO U FBIH</a:t>
            </a:r>
            <a:br>
              <a:rPr lang="bs-Latn-BA" sz="2800" dirty="0">
                <a:latin typeface="Calibri" panose="020F0502020204030204" pitchFamily="34" charset="0"/>
              </a:rPr>
            </a:br>
            <a:br>
              <a:rPr lang="bs-Latn-BA" sz="1800" dirty="0">
                <a:latin typeface="Calibri" panose="020F0502020204030204" pitchFamily="34" charset="0"/>
              </a:rPr>
            </a:br>
            <a:r>
              <a:rPr lang="bs-Latn-BA" sz="1800" dirty="0">
                <a:latin typeface="Calibri" panose="020F0502020204030204" pitchFamily="34" charset="0"/>
              </a:rPr>
              <a:t>Ombudsman obavlja sljedeće zadatke:</a:t>
            </a:r>
            <a:endParaRPr lang="bs-Latn-BA" sz="2800" dirty="0">
              <a:latin typeface="Calibri" panose="020F0502020204030204" pitchFamily="34" charset="0"/>
            </a:endParaRPr>
          </a:p>
        </p:txBody>
      </p:sp>
      <p:sp>
        <p:nvSpPr>
          <p:cNvPr id="3" name="Content Placeholder 2"/>
          <p:cNvSpPr>
            <a:spLocks noGrp="1"/>
          </p:cNvSpPr>
          <p:nvPr>
            <p:ph idx="1"/>
          </p:nvPr>
        </p:nvSpPr>
        <p:spPr>
          <a:xfrm>
            <a:off x="457200" y="1600200"/>
            <a:ext cx="8229600" cy="5141168"/>
          </a:xfrm>
        </p:spPr>
        <p:txBody>
          <a:bodyPr>
            <a:noAutofit/>
          </a:bodyPr>
          <a:lstStyle/>
          <a:p>
            <a:pPr algn="just"/>
            <a:r>
              <a:rPr lang="bs-Latn-BA" sz="1800" dirty="0">
                <a:latin typeface="Calibri" panose="020F0502020204030204" pitchFamily="34" charset="0"/>
              </a:rPr>
              <a:t>pruža informacije o pravima i obavezama korisnika i davalaca finansijskih usluga;</a:t>
            </a:r>
          </a:p>
          <a:p>
            <a:pPr algn="just"/>
            <a:r>
              <a:rPr lang="vi-VN" sz="1800" dirty="0">
                <a:latin typeface="Calibri" panose="020F0502020204030204" pitchFamily="34" charset="0"/>
              </a:rPr>
              <a:t>prati i predlaže aktivnosti za unapređenje odnosa između korisnika finansijskih usluga i finansijskih organizacija bankarskog sistema Federacije BiH</a:t>
            </a:r>
            <a:r>
              <a:rPr lang="bs-Latn-BA" sz="1800" dirty="0">
                <a:latin typeface="Calibri" panose="020F0502020204030204" pitchFamily="34" charset="0"/>
              </a:rPr>
              <a:t>;</a:t>
            </a:r>
          </a:p>
          <a:p>
            <a:pPr algn="just"/>
            <a:r>
              <a:rPr lang="bs-Latn-BA" sz="1800" dirty="0">
                <a:latin typeface="Calibri" panose="020F0502020204030204" pitchFamily="34" charset="0"/>
              </a:rPr>
              <a:t>istražuje aktivnosti na finansijskom tržištu po službenoj dužnosti ili na osnovu prigovora, radi zaštite prava korisnika finansijskih usluga;</a:t>
            </a:r>
          </a:p>
          <a:p>
            <a:pPr algn="just"/>
            <a:r>
              <a:rPr lang="bs-Latn-BA" sz="1800" dirty="0">
                <a:latin typeface="Calibri" panose="020F0502020204030204" pitchFamily="34" charset="0"/>
              </a:rPr>
              <a:t>razmatra prigovore korisnika finansijskih usluga, daje odgovore, preporuke i mišljenja, te predlaže mjere za rješavanje prigovora; </a:t>
            </a:r>
          </a:p>
          <a:p>
            <a:pPr algn="just"/>
            <a:r>
              <a:rPr lang="vi-VN" sz="1800" dirty="0">
                <a:latin typeface="Calibri" panose="020F0502020204030204" pitchFamily="34" charset="0"/>
              </a:rPr>
              <a:t>posreduje u mirnom rješavanju spornih odnosa između korisnika finansijskih usluga i finansijskih organizacija bankarskog sistema Federacije BiH; </a:t>
            </a:r>
            <a:endParaRPr lang="bs-Latn-BA" sz="1800" dirty="0">
              <a:latin typeface="Calibri" panose="020F0502020204030204" pitchFamily="34" charset="0"/>
            </a:endParaRPr>
          </a:p>
          <a:p>
            <a:pPr algn="just"/>
            <a:r>
              <a:rPr lang="bs-Latn-BA" sz="1800" dirty="0">
                <a:latin typeface="Calibri" panose="020F0502020204030204" pitchFamily="34" charset="0"/>
              </a:rPr>
              <a:t>izdaje smjernice ili preporuke o posebnim standardnim uvjetima ili aktivnostima za primjenu dobrih poslovnih običaja u poslovanju finansijskih organizacija bankarskog sistema Federacije BiH, te predlaže Upravnom odboru Agencije donošenje akata iz njegove nadležnosti u oblasti zaštite prava korisnika finansijskih usluga;</a:t>
            </a:r>
          </a:p>
          <a:p>
            <a:pPr algn="just"/>
            <a:r>
              <a:rPr lang="vi-VN" sz="1800" dirty="0">
                <a:latin typeface="Calibri" panose="020F0502020204030204" pitchFamily="34" charset="0"/>
              </a:rPr>
              <a:t>sarađuje sa nadležnim pravosudnim, upravnim i drugim organima i organizacijama, kao i sa nadzornim i kontrolnim institucijama u zemlji i inozemstvu, u okviru svoje nadležnosti;</a:t>
            </a:r>
            <a:endParaRPr lang="bs-Latn-BA" sz="1800" dirty="0">
              <a:latin typeface="Calibri" panose="020F0502020204030204" pitchFamily="34" charset="0"/>
            </a:endParaRPr>
          </a:p>
          <a:p>
            <a:endParaRPr lang="bs-Latn-BA" sz="1800" dirty="0">
              <a:latin typeface="Calibri" panose="020F0502020204030204" pitchFamily="34" charset="0"/>
            </a:endParaRPr>
          </a:p>
          <a:p>
            <a:pPr marL="0" indent="0">
              <a:buNone/>
            </a:pPr>
            <a:endParaRPr lang="bs-Latn-BA" sz="1800" dirty="0">
              <a:latin typeface="Calibri" panose="020F0502020204030204" pitchFamily="34" charset="0"/>
            </a:endParaRPr>
          </a:p>
          <a:p>
            <a:endParaRPr lang="bs-Latn-BA" sz="1800" dirty="0"/>
          </a:p>
        </p:txBody>
      </p:sp>
    </p:spTree>
    <p:extLst>
      <p:ext uri="{BB962C8B-B14F-4D97-AF65-F5344CB8AC3E}">
        <p14:creationId xmlns:p14="http://schemas.microsoft.com/office/powerpoint/2010/main" val="1049425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4982"/>
          </a:xfrm>
        </p:spPr>
        <p:txBody>
          <a:bodyPr>
            <a:normAutofit fontScale="90000"/>
          </a:bodyPr>
          <a:lstStyle/>
          <a:p>
            <a:r>
              <a:rPr lang="pl-PL" sz="3100" dirty="0">
                <a:latin typeface="Calibri" panose="020F0502020204030204" pitchFamily="34" charset="0"/>
              </a:rPr>
              <a:t>PRAVILNIK O OMBUDSMENU ZA BANKARSKI SISTEM FEDERACIJE BOSNE I HERCEGOVINE</a:t>
            </a:r>
            <a:br>
              <a:rPr lang="pl-PL" sz="31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pPr algn="just"/>
            <a:r>
              <a:rPr lang="vi-VN" sz="1800" dirty="0">
                <a:latin typeface="Calibri" panose="020F0502020204030204" pitchFamily="34" charset="0"/>
              </a:rPr>
              <a:t>O svojim aktivnostima, zapažanjima i saznanjima Ombudsmen izrađuje godišnji izvještaj o radu najkasnije u roku dva mjeseca od kraja izvještajne godine. </a:t>
            </a:r>
            <a:r>
              <a:rPr lang="bs-Latn-BA" sz="1800" dirty="0">
                <a:latin typeface="Calibri" panose="020F0502020204030204" pitchFamily="34" charset="0"/>
              </a:rPr>
              <a:t>P</a:t>
            </a:r>
            <a:r>
              <a:rPr lang="vi-VN" sz="1800" dirty="0">
                <a:latin typeface="Calibri" panose="020F0502020204030204" pitchFamily="34" charset="0"/>
              </a:rPr>
              <a:t>odnosi godišnji izvještaj o radu Upravnom odboru Agencije koji je sastavni dio izvještaja o poslovanju Agencije. U godišnjem izvještaju o radu, Ombudsmen navodi sve aktivnosti iz prethodne godine, a koji je strukturiran na način: da pruža informacije o broju i prirodi zaprimljenih prigovora, konkretnim slučajevima povrede prava korisnika razvrstanih po područjima, zatim mišljenja o predmetima i postignutim aktivnostima po izdatim preporukama, edukaciji korisnika, te saradnji sa drugim institucijama i organizacijama. Ombudsmen može u izvještaju o radu istaći smjernice ili preporuke koje su upućene subjektima bankarskog sistema i prijedloge za unapređenje regulative u oblasti zaštite prava korisnika.</a:t>
            </a:r>
            <a:r>
              <a:rPr lang="bs-Latn-BA" sz="1800" dirty="0">
                <a:latin typeface="Calibri" panose="020F0502020204030204" pitchFamily="34" charset="0"/>
              </a:rPr>
              <a:t> </a:t>
            </a:r>
            <a:r>
              <a:rPr lang="vi-VN" sz="1800" dirty="0">
                <a:latin typeface="Calibri" panose="020F0502020204030204" pitchFamily="34" charset="0"/>
              </a:rPr>
              <a:t>Ombudsmen može da sačinjava i druge izvještaje, ako je to potrebno zbog javnog značaja ili hitnosti ili na zahtjev Upravnog odbora Agencije.</a:t>
            </a:r>
            <a:r>
              <a:rPr lang="bs-Latn-BA" sz="1800" dirty="0">
                <a:latin typeface="Calibri" panose="020F0502020204030204" pitchFamily="34" charset="0"/>
              </a:rPr>
              <a:t> (čl.16)</a:t>
            </a:r>
          </a:p>
          <a:p>
            <a:pPr algn="just"/>
            <a:r>
              <a:rPr lang="vi-VN" sz="1800" dirty="0">
                <a:latin typeface="Calibri" panose="020F0502020204030204" pitchFamily="34" charset="0"/>
              </a:rPr>
              <a:t>Ombudsmen je dužan u godišnjem izvještaju o radu obezbjediti nezavisno i objektivno mišljenje o stanju prava korisnika i izdatim preporukama sa ciljem unapređenja poslovanja subjekata bankarskog sistema, prezentiranjem odgovarajućih smjernica i mjera u izvještajima.</a:t>
            </a:r>
            <a:r>
              <a:rPr lang="bs-Latn-BA" sz="1800" dirty="0">
                <a:latin typeface="Calibri" panose="020F0502020204030204" pitchFamily="34" charset="0"/>
              </a:rPr>
              <a:t> (čl.17 st.2)</a:t>
            </a:r>
          </a:p>
          <a:p>
            <a:pPr algn="just"/>
            <a:r>
              <a:rPr lang="bs-Latn-BA" sz="1800" dirty="0">
                <a:latin typeface="Calibri" panose="020F0502020204030204" pitchFamily="34" charset="0"/>
              </a:rPr>
              <a:t>Izvještaji Ombudsmena neće sadržavati lične podatke koji bi omogućili da lica uključena u postupak po prigovoru budu javno identifikovana. Ombudsmen je dužan poštovati tajnost podataka do kojih je došao u vezi sa razmatranim prigovorom, u skladu sa propisima kojima se reguliše zaštita ličnih podataka. (čl.18)</a:t>
            </a:r>
          </a:p>
        </p:txBody>
      </p:sp>
    </p:spTree>
    <p:extLst>
      <p:ext uri="{BB962C8B-B14F-4D97-AF65-F5344CB8AC3E}">
        <p14:creationId xmlns:p14="http://schemas.microsoft.com/office/powerpoint/2010/main" val="3201882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sz="2800" dirty="0">
                <a:latin typeface="Calibri" panose="020F0502020204030204" pitchFamily="34" charset="0"/>
              </a:rPr>
              <a:t>PRAVILNIK O OMBUDSMENU ZA BANKARSKI SISTEM FEDERACIJE BOSNE I HERCEGOVINE</a:t>
            </a:r>
            <a:br>
              <a:rPr lang="pl-PL" sz="2800" dirty="0">
                <a:latin typeface="Calibri" panose="020F0502020204030204" pitchFamily="34" charset="0"/>
              </a:rPr>
            </a:br>
            <a:r>
              <a:rPr lang="bs-Latn-BA" sz="1800" dirty="0">
                <a:latin typeface="Calibri" panose="020F0502020204030204" pitchFamily="34" charset="0"/>
              </a:rPr>
              <a:t>("Službene novine Federacije BiH", br. 46/18)</a:t>
            </a:r>
            <a:br>
              <a:rPr lang="bs-Latn-BA" sz="1800" dirty="0">
                <a:latin typeface="Calibri" panose="020F0502020204030204" pitchFamily="34" charset="0"/>
              </a:rPr>
            </a:br>
            <a:endParaRPr lang="bs-Latn-BA" sz="1800" dirty="0">
              <a:latin typeface="Calibri" panose="020F0502020204030204" pitchFamily="34" charset="0"/>
            </a:endParaRPr>
          </a:p>
        </p:txBody>
      </p:sp>
      <p:sp>
        <p:nvSpPr>
          <p:cNvPr id="3" name="Content Placeholder 2"/>
          <p:cNvSpPr>
            <a:spLocks noGrp="1"/>
          </p:cNvSpPr>
          <p:nvPr>
            <p:ph idx="1"/>
          </p:nvPr>
        </p:nvSpPr>
        <p:spPr>
          <a:xfrm>
            <a:off x="467544" y="1556792"/>
            <a:ext cx="8229600" cy="5069160"/>
          </a:xfrm>
        </p:spPr>
        <p:txBody>
          <a:bodyPr>
            <a:noAutofit/>
          </a:bodyPr>
          <a:lstStyle/>
          <a:p>
            <a:pPr marL="0" indent="0" algn="just">
              <a:buNone/>
            </a:pPr>
            <a:r>
              <a:rPr lang="bs-Latn-BA" sz="1800" dirty="0">
                <a:latin typeface="Calibri" panose="020F0502020204030204" pitchFamily="34" charset="0"/>
              </a:rPr>
              <a:t>SARADNJA SA OMBUDSMENOM</a:t>
            </a:r>
          </a:p>
          <a:p>
            <a:pPr algn="just"/>
            <a:r>
              <a:rPr lang="vi-VN" sz="1800" dirty="0">
                <a:latin typeface="Calibri" panose="020F0502020204030204" pitchFamily="34" charset="0"/>
              </a:rPr>
              <a:t>Svi subjekti bankarskog sistema koji posluju u Federaciji Bosne i Hercegovine, dužni su sarađivati sa Ombudsmenom</a:t>
            </a:r>
            <a:r>
              <a:rPr lang="bs-Latn-BA" sz="1800" dirty="0">
                <a:latin typeface="Calibri" panose="020F0502020204030204" pitchFamily="34" charset="0"/>
              </a:rPr>
              <a:t>, u skladu sa članom 35 Zakona o Agenciji za bankarstvo FBiH. Subjekti bankarskog sistema su u obavezi odrediti osobu ili organizacioni dio za komunikaciju sa Ombudsmenom, koji je odgovoran za obradu i postupanje po svim prigovorima i zahtjevima korisnika, a koja/koji je dužna pružiti svu neophodnu pomoć Ombudsmenu, kako bi se omogućilo efikasno i pravično rješavanje prigovora korisnika. (čl.19)</a:t>
            </a:r>
          </a:p>
          <a:p>
            <a:pPr algn="just"/>
            <a:r>
              <a:rPr lang="bs-Latn-BA" sz="1800" dirty="0">
                <a:latin typeface="Calibri" panose="020F0502020204030204" pitchFamily="34" charset="0"/>
              </a:rPr>
              <a:t>Ombudsmen sarađuje i sa drugim tijelima i organizacijama kao što su:</a:t>
            </a:r>
          </a:p>
          <a:p>
            <a:pPr algn="just">
              <a:buFont typeface="+mj-lt"/>
              <a:buAutoNum type="arabicParenR"/>
            </a:pPr>
            <a:r>
              <a:rPr lang="vi-VN" sz="1800" dirty="0">
                <a:latin typeface="Calibri" panose="020F0502020204030204" pitchFamily="34" charset="0"/>
              </a:rPr>
              <a:t>međunarodn</a:t>
            </a:r>
            <a:r>
              <a:rPr lang="bs-Latn-BA" sz="1800" dirty="0">
                <a:latin typeface="Calibri" panose="020F0502020204030204" pitchFamily="34" charset="0"/>
              </a:rPr>
              <a:t>e</a:t>
            </a:r>
            <a:r>
              <a:rPr lang="vi-VN" sz="1800" dirty="0">
                <a:latin typeface="Calibri" panose="020F0502020204030204" pitchFamily="34" charset="0"/>
              </a:rPr>
              <a:t> organizacij</a:t>
            </a:r>
            <a:r>
              <a:rPr lang="bs-Latn-BA" sz="1800" dirty="0">
                <a:latin typeface="Calibri" panose="020F0502020204030204" pitchFamily="34" charset="0"/>
              </a:rPr>
              <a:t>e</a:t>
            </a:r>
            <a:r>
              <a:rPr lang="vi-VN" sz="1800" dirty="0">
                <a:latin typeface="Calibri" panose="020F0502020204030204" pitchFamily="34" charset="0"/>
              </a:rPr>
              <a:t> za zaštitu korisnika finansijskih usluga</a:t>
            </a:r>
            <a:r>
              <a:rPr lang="bs-Latn-BA" sz="1800" dirty="0">
                <a:latin typeface="Calibri" panose="020F0502020204030204" pitchFamily="34" charset="0"/>
              </a:rPr>
              <a:t>;</a:t>
            </a:r>
          </a:p>
          <a:p>
            <a:pPr algn="just">
              <a:buFont typeface="+mj-lt"/>
              <a:buAutoNum type="arabicParenR"/>
            </a:pPr>
            <a:r>
              <a:rPr lang="bs-Latn-BA" sz="1800" dirty="0">
                <a:latin typeface="Calibri" panose="020F0502020204030204" pitchFamily="34" charset="0"/>
              </a:rPr>
              <a:t>Ombudsmen za bankarski sistem Republike Srpske i druge institucije u oblasti zaštite prava potrošača i korisnika u Bosni i Hercegovini i inostranstvu;</a:t>
            </a:r>
          </a:p>
          <a:p>
            <a:pPr algn="just">
              <a:buFont typeface="+mj-lt"/>
              <a:buAutoNum type="arabicParenR"/>
            </a:pPr>
            <a:r>
              <a:rPr lang="bs-Latn-BA" sz="1800" dirty="0">
                <a:latin typeface="Calibri" panose="020F0502020204030204" pitchFamily="34" charset="0"/>
              </a:rPr>
              <a:t>bilo koje osoba, organ ili služba za koju smatra da može pomoći ili pružiti relevantne informacije potrebne za okončanje postupka, ukoliko u postupku po prigovoru korisnika, a prije njegovog okončanja, utvrdi da je za raspravljanje spornog odnosa potrebna saradnja sa nadležnim pravosudnim, upravnim ili nekim drugim organom ili organizacijom. (čl.20)</a:t>
            </a:r>
          </a:p>
        </p:txBody>
      </p:sp>
    </p:spTree>
    <p:extLst>
      <p:ext uri="{BB962C8B-B14F-4D97-AF65-F5344CB8AC3E}">
        <p14:creationId xmlns:p14="http://schemas.microsoft.com/office/powerpoint/2010/main" val="1679398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800" dirty="0">
                <a:latin typeface="Calibri" panose="020F0502020204030204" pitchFamily="34" charset="0"/>
              </a:rPr>
              <a:t>PRAVILNIK O OMBUDSMANU ZA BANKARSKI SISTEM RS-a </a:t>
            </a:r>
            <a:r>
              <a:rPr lang="bs-Latn-BA" sz="1600" dirty="0">
                <a:latin typeface="Calibri" panose="020F0502020204030204" pitchFamily="34" charset="0"/>
              </a:rPr>
              <a:t>(„Službeni glasnik RS“, br. 51/16)</a:t>
            </a:r>
            <a:endParaRPr lang="bs-Latn-BA" sz="1600" dirty="0"/>
          </a:p>
        </p:txBody>
      </p:sp>
      <p:sp>
        <p:nvSpPr>
          <p:cNvPr id="3" name="Content Placeholder 2"/>
          <p:cNvSpPr>
            <a:spLocks noGrp="1"/>
          </p:cNvSpPr>
          <p:nvPr>
            <p:ph idx="1"/>
          </p:nvPr>
        </p:nvSpPr>
        <p:spPr/>
        <p:txBody>
          <a:bodyPr>
            <a:normAutofit/>
          </a:bodyPr>
          <a:lstStyle/>
          <a:p>
            <a:pPr marL="0" indent="0" algn="just">
              <a:buNone/>
            </a:pPr>
            <a:r>
              <a:rPr lang="bs-Latn-BA" sz="1800" dirty="0">
                <a:latin typeface="Calibri" panose="020F0502020204030204" pitchFamily="34" charset="0"/>
              </a:rPr>
              <a:t>SARADNJA SA OMBUDSMENOM</a:t>
            </a:r>
          </a:p>
          <a:p>
            <a:pPr algn="just"/>
            <a:r>
              <a:rPr lang="bs-Latn-BA" sz="1800" dirty="0">
                <a:latin typeface="Calibri" panose="020F0502020204030204" pitchFamily="34" charset="0"/>
              </a:rPr>
              <a:t>Ombudsman sarađuje sa Ombudsmenom za FBiH, drugim nosiocima zaštite potrošača u RS-u, Bosni i Hercegovini i inostranstvu. </a:t>
            </a:r>
          </a:p>
          <a:p>
            <a:pPr algn="just"/>
            <a:r>
              <a:rPr lang="bs-Latn-BA" sz="1800" dirty="0">
                <a:latin typeface="Calibri" panose="020F0502020204030204" pitchFamily="34" charset="0"/>
              </a:rPr>
              <a:t>Ombudsman predstavlja Republiku Srpsku u međunarodnim organizacijama za zaštitu korisnika finansijskih usluga. </a:t>
            </a:r>
          </a:p>
          <a:p>
            <a:pPr algn="just"/>
            <a:r>
              <a:rPr lang="bs-Latn-BA" sz="1800" dirty="0">
                <a:latin typeface="Calibri" panose="020F0502020204030204" pitchFamily="34" charset="0"/>
              </a:rPr>
              <a:t>Ako u postupku Ombudsmen utvrdi da raspravljanje spornog odnosa spada u nadležnost drugog organa, organizacije ili institucije, proslijedit će spis nadležnom organu, organizaciji ili instituciji. </a:t>
            </a:r>
          </a:p>
          <a:p>
            <a:pPr algn="just"/>
            <a:r>
              <a:rPr lang="bs-Latn-BA" sz="1800" dirty="0">
                <a:latin typeface="Calibri" panose="020F0502020204030204" pitchFamily="34" charset="0"/>
              </a:rPr>
              <a:t>Član 5.</a:t>
            </a:r>
          </a:p>
        </p:txBody>
      </p:sp>
    </p:spTree>
    <p:extLst>
      <p:ext uri="{BB962C8B-B14F-4D97-AF65-F5344CB8AC3E}">
        <p14:creationId xmlns:p14="http://schemas.microsoft.com/office/powerpoint/2010/main" val="4257316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t>IZVJEŠTAJ </a:t>
            </a:r>
            <a:br>
              <a:rPr lang="pl-PL" sz="2800" dirty="0"/>
            </a:br>
            <a:r>
              <a:rPr lang="pl-PL" sz="2800" dirty="0"/>
              <a:t>o radu Ombudsmena za bankarski sistem Federacije BiH za period 01.01.-31.12.2018. godine</a:t>
            </a:r>
            <a:endParaRPr lang="bs-Latn-BA" sz="2800" dirty="0">
              <a:latin typeface="Calibri" panose="020F0502020204030204" pitchFamily="34" charset="0"/>
            </a:endParaRPr>
          </a:p>
        </p:txBody>
      </p:sp>
      <p:sp>
        <p:nvSpPr>
          <p:cNvPr id="3" name="Content Placeholder 2"/>
          <p:cNvSpPr>
            <a:spLocks noGrp="1"/>
          </p:cNvSpPr>
          <p:nvPr>
            <p:ph idx="1"/>
          </p:nvPr>
        </p:nvSpPr>
        <p:spPr>
          <a:xfrm>
            <a:off x="467544" y="1556792"/>
            <a:ext cx="8229600" cy="5301208"/>
          </a:xfrm>
        </p:spPr>
        <p:txBody>
          <a:bodyPr>
            <a:normAutofit fontScale="40000" lnSpcReduction="20000"/>
          </a:bodyPr>
          <a:lstStyle/>
          <a:p>
            <a:pPr marL="571500" indent="-571500" algn="just"/>
            <a:r>
              <a:rPr lang="bs-Latn-BA" sz="3600" dirty="0">
                <a:latin typeface="Calibri" panose="020F0502020204030204" pitchFamily="34" charset="0"/>
              </a:rPr>
              <a:t>Izvještaj o radu ombudsmena je sastavni dio izvještaja Agencije. (čl.36) </a:t>
            </a:r>
          </a:p>
          <a:p>
            <a:pPr marL="0" indent="0" algn="just">
              <a:buNone/>
            </a:pPr>
            <a:r>
              <a:rPr lang="vi-VN" sz="3600" dirty="0">
                <a:latin typeface="Calibri" panose="020F0502020204030204" pitchFamily="34" charset="0"/>
              </a:rPr>
              <a:t>U toku 2018.</a:t>
            </a:r>
            <a:r>
              <a:rPr lang="bs-Latn-BA" sz="3600" dirty="0">
                <a:latin typeface="Calibri" panose="020F0502020204030204" pitchFamily="34" charset="0"/>
              </a:rPr>
              <a:t> </a:t>
            </a:r>
            <a:r>
              <a:rPr lang="vi-VN" sz="3600" dirty="0">
                <a:latin typeface="Calibri" panose="020F0502020204030204" pitchFamily="34" charset="0"/>
              </a:rPr>
              <a:t>godine Ured </a:t>
            </a:r>
            <a:r>
              <a:rPr lang="bs-Latn-BA" sz="3600" dirty="0">
                <a:latin typeface="Calibri" panose="020F0502020204030204" pitchFamily="34" charset="0"/>
              </a:rPr>
              <a:t>O</a:t>
            </a:r>
            <a:r>
              <a:rPr lang="vi-VN" sz="3600" dirty="0">
                <a:latin typeface="Calibri" panose="020F0502020204030204" pitchFamily="34" charset="0"/>
              </a:rPr>
              <a:t>mbudsmena je obavljao slijedeće aktivnosti:</a:t>
            </a:r>
            <a:endParaRPr lang="bs-Latn-BA" sz="3600" dirty="0">
              <a:latin typeface="Calibri" panose="020F0502020204030204" pitchFamily="34" charset="0"/>
            </a:endParaRPr>
          </a:p>
          <a:p>
            <a:pPr algn="just"/>
            <a:r>
              <a:rPr lang="vi-VN" sz="3600" dirty="0">
                <a:latin typeface="Calibri" panose="020F0502020204030204" pitchFamily="34" charset="0"/>
              </a:rPr>
              <a:t>Prijem korisnika i žiranata u službenim prostorijama te pružanje savjeta u svrhu zaštite njihovih prava, upute i mišljenja;</a:t>
            </a:r>
            <a:endParaRPr lang="bs-Latn-BA" sz="3600" dirty="0">
              <a:latin typeface="Calibri" panose="020F0502020204030204" pitchFamily="34" charset="0"/>
            </a:endParaRPr>
          </a:p>
          <a:p>
            <a:pPr algn="just"/>
            <a:r>
              <a:rPr lang="vi-VN" sz="3600" dirty="0">
                <a:latin typeface="Calibri" panose="020F0502020204030204" pitchFamily="34" charset="0"/>
              </a:rPr>
              <a:t>Prijem telefonskih poziva korisnika;</a:t>
            </a:r>
            <a:endParaRPr lang="bs-Latn-BA" sz="3600" dirty="0">
              <a:latin typeface="Calibri" panose="020F0502020204030204" pitchFamily="34" charset="0"/>
            </a:endParaRPr>
          </a:p>
          <a:p>
            <a:pPr algn="just"/>
            <a:r>
              <a:rPr lang="vi-VN" sz="3600" dirty="0">
                <a:latin typeface="Calibri" panose="020F0502020204030204" pitchFamily="34" charset="0"/>
              </a:rPr>
              <a:t>Primanje i zavođenje prigovora/zahtjeva korisnika i žiranata;</a:t>
            </a:r>
            <a:endParaRPr lang="bs-Latn-BA" sz="3600" dirty="0">
              <a:latin typeface="Calibri" panose="020F0502020204030204" pitchFamily="34" charset="0"/>
            </a:endParaRPr>
          </a:p>
          <a:p>
            <a:pPr algn="just"/>
            <a:r>
              <a:rPr lang="vi-VN" sz="3600" dirty="0">
                <a:latin typeface="Calibri" panose="020F0502020204030204" pitchFamily="34" charset="0"/>
              </a:rPr>
              <a:t>Sprovođenje ispitnog postupka i rješavanje sporova po prigovorima korisnika i žiranata;</a:t>
            </a:r>
            <a:endParaRPr lang="bs-Latn-BA" sz="3600" dirty="0">
              <a:latin typeface="Calibri" panose="020F0502020204030204" pitchFamily="34" charset="0"/>
            </a:endParaRPr>
          </a:p>
          <a:p>
            <a:pPr algn="just"/>
            <a:r>
              <a:rPr lang="vi-VN" sz="3600" dirty="0">
                <a:latin typeface="Calibri" panose="020F0502020204030204" pitchFamily="34" charset="0"/>
              </a:rPr>
              <a:t>Saradnja sa drugim organizacionim dijelovima Agencije, razmjena informacija i unapređenje podzakonskih akata;</a:t>
            </a:r>
            <a:endParaRPr lang="bs-Latn-BA" sz="3600" dirty="0">
              <a:latin typeface="Calibri" panose="020F0502020204030204" pitchFamily="34" charset="0"/>
            </a:endParaRPr>
          </a:p>
          <a:p>
            <a:pPr algn="just"/>
            <a:r>
              <a:rPr lang="vi-VN" sz="3600" dirty="0">
                <a:latin typeface="Calibri" panose="020F0502020204030204" pitchFamily="34" charset="0"/>
              </a:rPr>
              <a:t>Praćenje implementacije zakonskih propisa,</a:t>
            </a:r>
            <a:r>
              <a:rPr lang="bs-Latn-BA" sz="3600" dirty="0">
                <a:latin typeface="Calibri" panose="020F0502020204030204" pitchFamily="34" charset="0"/>
              </a:rPr>
              <a:t> </a:t>
            </a:r>
            <a:r>
              <a:rPr lang="vi-VN" sz="3600" dirty="0">
                <a:latin typeface="Calibri" panose="020F0502020204030204" pitchFamily="34" charset="0"/>
              </a:rPr>
              <a:t>Zakon o zaštiti korisnika finansijskih usluga, Zakon o zaštiti žiranata, Zakona o bankama, podzakonskih akata i insistiranje na usklađivanju pravne regulative i bankarske prakse finansijskih institucija u oblasti zaštite korisnika finansijskih usluga, radi unapređenja zaštite prava korisnika;</a:t>
            </a:r>
            <a:endParaRPr lang="bs-Latn-BA" sz="3600" dirty="0">
              <a:latin typeface="Calibri" panose="020F0502020204030204" pitchFamily="34" charset="0"/>
            </a:endParaRPr>
          </a:p>
          <a:p>
            <a:pPr algn="just"/>
            <a:r>
              <a:rPr lang="vi-VN" sz="3600" dirty="0">
                <a:latin typeface="Calibri" panose="020F0502020204030204" pitchFamily="34" charset="0"/>
              </a:rPr>
              <a:t>Saradnja sa drugim subjektima iz oblasti zaštite korisnika (Ombudsmen za bankarski sistem Republike Srpske, ombudsmen za zaštitu potrošača BiH, organi pravosuđa, nevladin sektor) radi unapređenja zaštite prava korisnika; </a:t>
            </a:r>
            <a:endParaRPr lang="bs-Latn-BA" sz="3600" dirty="0">
              <a:latin typeface="Calibri" panose="020F0502020204030204" pitchFamily="34" charset="0"/>
            </a:endParaRPr>
          </a:p>
          <a:p>
            <a:pPr algn="just"/>
            <a:r>
              <a:rPr lang="vi-VN" sz="3600" dirty="0">
                <a:latin typeface="Calibri" panose="020F0502020204030204" pitchFamily="34" charset="0"/>
              </a:rPr>
              <a:t>Analiza sadržaja prigovora/zahtjeva i kreiranje novih edukativno – informativnih sadržaja na web site-u Agencije; </a:t>
            </a:r>
            <a:endParaRPr lang="bs-Latn-BA" sz="3600" dirty="0">
              <a:latin typeface="Calibri" panose="020F0502020204030204" pitchFamily="34" charset="0"/>
            </a:endParaRPr>
          </a:p>
          <a:p>
            <a:pPr algn="just"/>
            <a:r>
              <a:rPr lang="vi-VN" sz="3600" dirty="0">
                <a:latin typeface="Calibri" panose="020F0502020204030204" pitchFamily="34" charset="0"/>
              </a:rPr>
              <a:t>Edukativne aktivnosti za mlade i odrasle, kreiranje prilagođenih edukativnih sadržaja (prezentacija) za studente, organiziranje edukativnih tribina;</a:t>
            </a:r>
            <a:endParaRPr lang="bs-Latn-BA" sz="3600" dirty="0">
              <a:latin typeface="Calibri" panose="020F0502020204030204" pitchFamily="34" charset="0"/>
            </a:endParaRPr>
          </a:p>
          <a:p>
            <a:pPr algn="just"/>
            <a:r>
              <a:rPr lang="vi-VN" sz="3600" dirty="0">
                <a:latin typeface="Calibri" panose="020F0502020204030204" pitchFamily="34" charset="0"/>
              </a:rPr>
              <a:t>Kreiranje, izdavanje i distribucija edukativnih i informativnih materijala;</a:t>
            </a:r>
            <a:r>
              <a:rPr lang="bs-Latn-BA" sz="3600" dirty="0">
                <a:latin typeface="Calibri" panose="020F0502020204030204" pitchFamily="34" charset="0"/>
              </a:rPr>
              <a:t> </a:t>
            </a:r>
          </a:p>
          <a:p>
            <a:pPr algn="just"/>
            <a:r>
              <a:rPr lang="vi-VN" sz="3600" dirty="0">
                <a:latin typeface="Calibri" panose="020F0502020204030204" pitchFamily="34" charset="0"/>
              </a:rPr>
              <a:t>Preporuke finansijskim institucijama koje se odnose na poboljšanje odnosa prema korisnicima, primjene dobre poslovne prakse u poslovanju i rješavanju pojedinačnih sporova između korisnika/žiranta i finansijskih institucija; </a:t>
            </a:r>
            <a:endParaRPr lang="bs-Latn-BA" sz="3600" dirty="0">
              <a:latin typeface="Calibri" panose="020F0502020204030204" pitchFamily="34" charset="0"/>
            </a:endParaRPr>
          </a:p>
          <a:p>
            <a:pPr algn="just"/>
            <a:r>
              <a:rPr lang="vi-VN" sz="3600" dirty="0">
                <a:latin typeface="Calibri" panose="020F0502020204030204" pitchFamily="34" charset="0"/>
              </a:rPr>
              <a:t>Razmatranje zahtjeva žiranata za oslobađanje od obaveze jemstva, sprovođenje ispitnog postupka i izdavanje Preporuka nadležnom odjelu Agencije u svrhu donošenja konačne odluke-Rješenja po zahtjevima žiranata.</a:t>
            </a:r>
            <a:endParaRPr lang="bs-Latn-BA" sz="3600" dirty="0">
              <a:latin typeface="Calibri" panose="020F0502020204030204" pitchFamily="34" charset="0"/>
            </a:endParaRPr>
          </a:p>
        </p:txBody>
      </p:sp>
    </p:spTree>
    <p:extLst>
      <p:ext uri="{BB962C8B-B14F-4D97-AF65-F5344CB8AC3E}">
        <p14:creationId xmlns:p14="http://schemas.microsoft.com/office/powerpoint/2010/main" val="1108846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latin typeface="Calibri" panose="020F0502020204030204" pitchFamily="34" charset="0"/>
              </a:rPr>
              <a:t>IZVJEŠTAJ </a:t>
            </a:r>
            <a:br>
              <a:rPr lang="pl-PL" sz="2800" dirty="0">
                <a:latin typeface="Calibri" panose="020F0502020204030204" pitchFamily="34" charset="0"/>
              </a:rPr>
            </a:br>
            <a:r>
              <a:rPr lang="pl-PL" sz="2800" dirty="0">
                <a:latin typeface="Calibri" panose="020F0502020204030204" pitchFamily="34" charset="0"/>
              </a:rPr>
              <a:t>o radu Ombudsmena za bankarski sistem Federacije BiH za period 01.01.-31.12.2018. godine</a:t>
            </a:r>
            <a:endParaRPr lang="bs-Latn-BA" sz="2800"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lgn="just">
              <a:buNone/>
            </a:pPr>
            <a:endParaRPr lang="bs-Latn-BA" sz="1800" dirty="0">
              <a:latin typeface="Calibri" panose="020F0502020204030204" pitchFamily="34" charset="0"/>
            </a:endParaRPr>
          </a:p>
          <a:p>
            <a:pPr marL="0" indent="0" algn="just">
              <a:buNone/>
            </a:pPr>
            <a:r>
              <a:rPr lang="bs-Latn-BA" sz="1800" dirty="0">
                <a:latin typeface="Calibri" panose="020F0502020204030204" pitchFamily="34" charset="0"/>
              </a:rPr>
              <a:t>PREGLED PRIGOVORA, ZAHTJEVA I DRUGIH PODNESAKA KORISNIKA FINANSIJSKIH USLUGA</a:t>
            </a:r>
          </a:p>
          <a:p>
            <a:pPr algn="just"/>
            <a:r>
              <a:rPr lang="bs-Latn-BA" sz="1800" dirty="0">
                <a:latin typeface="Calibri" panose="020F0502020204030204" pitchFamily="34" charset="0"/>
              </a:rPr>
              <a:t>U periodu od 01.01. – 31.12.2018. godine, Ured Ombusmena je imao u radu 335 prigovora, zahtjeva i obavještenja korisnika u odnosu na nastale sporne odnose u vezi sa postupanjem i radom subjekata bankarskog sistema u pojedinačnim odnosima i komunikaciji sa korisnicima finansijskih usluga. Ombudsmenu se korisnici i žiranti obraćaju putem: redovne i elektronske pošte, telefonskih poziva i lično u usmenoj komunikaciji.</a:t>
            </a:r>
          </a:p>
          <a:p>
            <a:pPr algn="just"/>
            <a:r>
              <a:rPr lang="bs-Latn-BA" sz="1800" dirty="0">
                <a:latin typeface="Calibri" panose="020F0502020204030204" pitchFamily="34" charset="0"/>
              </a:rPr>
              <a:t>Od ukupnog broja 335 predmeta koji su bili u radu u ovoj izvještajnoj godini, postupak je okončan u 312 predmeta, i to 273 predmeta iz 2018.godine i 39 predmeta koji su pokrenuti u toku 2017.godine, a okončani u ovom izvještajnom periodu. U 2019.godinu prenešeno je 23 predmeta (6,8 %), od kojih je većina formirana u decembru 2018.godine, po kojima objektivno nije mogao biti završen postupak.</a:t>
            </a:r>
          </a:p>
          <a:p>
            <a:pPr marL="0" indent="0">
              <a:buNone/>
            </a:pPr>
            <a:endParaRPr lang="bs-Latn-BA" sz="1800" dirty="0">
              <a:latin typeface="Calibri" panose="020F0502020204030204" pitchFamily="34" charset="0"/>
            </a:endParaRPr>
          </a:p>
        </p:txBody>
      </p:sp>
    </p:spTree>
    <p:extLst>
      <p:ext uri="{BB962C8B-B14F-4D97-AF65-F5344CB8AC3E}">
        <p14:creationId xmlns:p14="http://schemas.microsoft.com/office/powerpoint/2010/main" val="2245140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latin typeface="Calibri" panose="020F0502020204030204" pitchFamily="34" charset="0"/>
              </a:rPr>
              <a:t>IZVJEŠTAJ </a:t>
            </a:r>
            <a:br>
              <a:rPr lang="pl-PL" sz="2800" dirty="0">
                <a:latin typeface="Calibri" panose="020F0502020204030204" pitchFamily="34" charset="0"/>
              </a:rPr>
            </a:br>
            <a:r>
              <a:rPr lang="pl-PL" sz="2800" dirty="0">
                <a:latin typeface="Calibri" panose="020F0502020204030204" pitchFamily="34" charset="0"/>
              </a:rPr>
              <a:t>o radu Ombudsmena za bankarski sistem Federacije BiH za period 01.01.-31.12.2018. godine</a:t>
            </a:r>
            <a:endParaRPr lang="bs-Latn-BA" sz="2800" dirty="0">
              <a:latin typeface="Calibri" panose="020F0502020204030204" pitchFamily="34" charset="0"/>
            </a:endParaRPr>
          </a:p>
        </p:txBody>
      </p:sp>
      <p:sp>
        <p:nvSpPr>
          <p:cNvPr id="3" name="Content Placeholder 2"/>
          <p:cNvSpPr>
            <a:spLocks noGrp="1"/>
          </p:cNvSpPr>
          <p:nvPr>
            <p:ph idx="1"/>
          </p:nvPr>
        </p:nvSpPr>
        <p:spPr>
          <a:xfrm>
            <a:off x="467544" y="1506975"/>
            <a:ext cx="8229600" cy="5373216"/>
          </a:xfrm>
        </p:spPr>
        <p:txBody>
          <a:bodyPr>
            <a:normAutofit fontScale="92500" lnSpcReduction="10000"/>
          </a:bodyPr>
          <a:lstStyle/>
          <a:p>
            <a:pPr marL="0" indent="0" algn="just">
              <a:buNone/>
            </a:pPr>
            <a:r>
              <a:rPr lang="pl-PL" sz="1800" dirty="0">
                <a:latin typeface="Calibri" panose="020F0502020204030204" pitchFamily="34" charset="0"/>
              </a:rPr>
              <a:t>Struktura završenih 312 predmeta je slijedeća:</a:t>
            </a:r>
          </a:p>
          <a:p>
            <a:pPr algn="just"/>
            <a:r>
              <a:rPr lang="vi-VN" sz="1800" dirty="0">
                <a:latin typeface="Calibri" panose="020F0502020204030204" pitchFamily="34" charset="0"/>
              </a:rPr>
              <a:t>58 osnovanih prigovora, pozitivno riješenih u korist podnositelja prigovora (od čega je 3 predmeta pozitivno riješenih po preporuci Ombudsmena), </a:t>
            </a:r>
            <a:endParaRPr lang="bs-Latn-BA" sz="1800" dirty="0">
              <a:latin typeface="Calibri" panose="020F0502020204030204" pitchFamily="34" charset="0"/>
            </a:endParaRPr>
          </a:p>
          <a:p>
            <a:pPr algn="just"/>
            <a:r>
              <a:rPr lang="vi-VN" sz="1800" dirty="0">
                <a:latin typeface="Calibri" panose="020F0502020204030204" pitchFamily="34" charset="0"/>
              </a:rPr>
              <a:t>83 nadležno postupanje, od čega je 14 pozitivno riješenih u internom postupku sa subjektima bankarskog sistema, a 40 predmeta su ponovo dostavljeni Ombudsmenu zbog nezadovoljstva korisnika dostavljenim odgovorom,</a:t>
            </a:r>
            <a:endParaRPr lang="bs-Latn-BA" sz="1800" dirty="0">
              <a:latin typeface="Calibri" panose="020F0502020204030204" pitchFamily="34" charset="0"/>
            </a:endParaRPr>
          </a:p>
          <a:p>
            <a:pPr algn="just"/>
            <a:r>
              <a:rPr lang="vi-VN" sz="1800" dirty="0">
                <a:latin typeface="Calibri" panose="020F0502020204030204" pitchFamily="34" charset="0"/>
              </a:rPr>
              <a:t>74 neosnovanih prigovora korisnika,</a:t>
            </a:r>
            <a:endParaRPr lang="bs-Latn-BA" sz="1800" dirty="0">
              <a:latin typeface="Calibri" panose="020F0502020204030204" pitchFamily="34" charset="0"/>
            </a:endParaRPr>
          </a:p>
          <a:p>
            <a:pPr algn="just"/>
            <a:r>
              <a:rPr lang="vi-VN" sz="1800" dirty="0">
                <a:latin typeface="Calibri" panose="020F0502020204030204" pitchFamily="34" charset="0"/>
              </a:rPr>
              <a:t>43 prigovora po kojima su dati obrazloženi odgovori sa uputama korisnicima u vezi sa primjenom važeće zakonske regulative, materijalnih i procesno-pravnih propisa u ostvarivanju njihovih prava,</a:t>
            </a:r>
            <a:endParaRPr lang="bs-Latn-BA" sz="1800" dirty="0">
              <a:latin typeface="Calibri" panose="020F0502020204030204" pitchFamily="34" charset="0"/>
            </a:endParaRPr>
          </a:p>
          <a:p>
            <a:pPr algn="just"/>
            <a:r>
              <a:rPr lang="vi-VN" sz="1800" dirty="0">
                <a:latin typeface="Calibri" panose="020F0502020204030204" pitchFamily="34" charset="0"/>
              </a:rPr>
              <a:t>3 prigovora odustanak podnositelja od prigovora,</a:t>
            </a:r>
            <a:endParaRPr lang="bs-Latn-BA" sz="1800" dirty="0">
              <a:latin typeface="Calibri" panose="020F0502020204030204" pitchFamily="34" charset="0"/>
            </a:endParaRPr>
          </a:p>
          <a:p>
            <a:pPr algn="just"/>
            <a:r>
              <a:rPr lang="vi-VN" sz="1800" dirty="0">
                <a:latin typeface="Calibri" panose="020F0502020204030204" pitchFamily="34" charset="0"/>
              </a:rPr>
              <a:t>19 prigovora koji su dostavljeni drugoj nadležnoj instituciji/organizacionom dijelu ( 12 prigovora su proslijeđeni drugim organizacionim dijelovima Agencije na nadležno postupanje, 7 prigovora je dostavljeno na nadležno postupanje Agenciji za bankarstvo Republike Srpske/Ombudsmanu za bankarski sistem RS),</a:t>
            </a:r>
            <a:endParaRPr lang="bs-Latn-BA" sz="1800" dirty="0">
              <a:latin typeface="Calibri" panose="020F0502020204030204" pitchFamily="34" charset="0"/>
            </a:endParaRPr>
          </a:p>
          <a:p>
            <a:pPr algn="just"/>
            <a:r>
              <a:rPr lang="vi-VN" sz="1800" dirty="0">
                <a:latin typeface="Calibri" panose="020F0502020204030204" pitchFamily="34" charset="0"/>
              </a:rPr>
              <a:t>8 Preporuka izdatih Agenciji po zahtjevu za oslobađanje od obaveze jemstva (5 neosnovanih i 3 osnovanih) prema kojima je Agencija u 4 predmeta odlučila Rješenjem kojima se podnositelji zahtjeva odbijaju zbog neosnovanosti,</a:t>
            </a:r>
            <a:endParaRPr lang="bs-Latn-BA" sz="1800" dirty="0">
              <a:latin typeface="Calibri" panose="020F0502020204030204" pitchFamily="34" charset="0"/>
            </a:endParaRPr>
          </a:p>
          <a:p>
            <a:pPr algn="just"/>
            <a:r>
              <a:rPr lang="vi-VN" sz="1800" dirty="0">
                <a:latin typeface="Calibri" panose="020F0502020204030204" pitchFamily="34" charset="0"/>
              </a:rPr>
              <a:t>24 prigovora koji nisu prihvaćeni zbog neblagovremenosti ili neurednosti predmeta (nije izvršena dopuna, dostavljena punomoć za zastupanje, anonimna i sl.) </a:t>
            </a:r>
            <a:endParaRPr lang="bs-Latn-BA" sz="1800" dirty="0">
              <a:latin typeface="Calibri" panose="020F0502020204030204" pitchFamily="34" charset="0"/>
            </a:endParaRPr>
          </a:p>
        </p:txBody>
      </p:sp>
    </p:spTree>
    <p:extLst>
      <p:ext uri="{BB962C8B-B14F-4D97-AF65-F5344CB8AC3E}">
        <p14:creationId xmlns:p14="http://schemas.microsoft.com/office/powerpoint/2010/main" val="1223862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latin typeface="Calibri" panose="020F0502020204030204" pitchFamily="34" charset="0"/>
              </a:rPr>
              <a:t>IZVJEŠTAJ </a:t>
            </a:r>
            <a:br>
              <a:rPr lang="pl-PL" sz="2800" dirty="0">
                <a:latin typeface="Calibri" panose="020F0502020204030204" pitchFamily="34" charset="0"/>
              </a:rPr>
            </a:br>
            <a:r>
              <a:rPr lang="pl-PL" sz="2800" dirty="0">
                <a:latin typeface="Calibri" panose="020F0502020204030204" pitchFamily="34" charset="0"/>
              </a:rPr>
              <a:t>o radu Ombudsmena za bankarski sistem Federacije BiH za period 01.01.-31.12.2018. godine</a:t>
            </a:r>
            <a:endParaRPr lang="bs-Latn-BA" sz="2800" dirty="0">
              <a:latin typeface="Calibri" panose="020F0502020204030204" pitchFamily="34" charset="0"/>
            </a:endParaRPr>
          </a:p>
        </p:txBody>
      </p:sp>
      <p:sp>
        <p:nvSpPr>
          <p:cNvPr id="3" name="Content Placeholder 2"/>
          <p:cNvSpPr>
            <a:spLocks noGrp="1"/>
          </p:cNvSpPr>
          <p:nvPr>
            <p:ph idx="1"/>
          </p:nvPr>
        </p:nvSpPr>
        <p:spPr>
          <a:xfrm>
            <a:off x="467544" y="1628800"/>
            <a:ext cx="8229600" cy="4525963"/>
          </a:xfrm>
        </p:spPr>
        <p:txBody>
          <a:bodyPr>
            <a:normAutofit lnSpcReduction="10000"/>
          </a:bodyPr>
          <a:lstStyle/>
          <a:p>
            <a:pPr marL="0" indent="0">
              <a:buNone/>
            </a:pPr>
            <a:endParaRPr lang="bs-Latn-BA" sz="1800" dirty="0">
              <a:latin typeface="Calibri" panose="020F0502020204030204" pitchFamily="34" charset="0"/>
            </a:endParaRPr>
          </a:p>
          <a:p>
            <a:pPr marL="0" indent="0" algn="just">
              <a:buNone/>
            </a:pPr>
            <a:r>
              <a:rPr lang="bs-Latn-BA" sz="1800" dirty="0">
                <a:latin typeface="Calibri" panose="020F0502020204030204" pitchFamily="34" charset="0"/>
              </a:rPr>
              <a:t>STRUKTURA PRIGOVORA PREMA SUBJEKTIMA BANKARSKOG SISTEMA </a:t>
            </a:r>
          </a:p>
          <a:p>
            <a:pPr algn="just"/>
            <a:r>
              <a:rPr lang="bs-Latn-BA" sz="1800" dirty="0">
                <a:latin typeface="Calibri" panose="020F0502020204030204" pitchFamily="34" charset="0"/>
              </a:rPr>
              <a:t>Najveći broj prigovora 89 odnosio se na dvije najveće banke u sistemu, od ukupnog broja prigovora 213 (68,3%) koji su se odnosili na banke.</a:t>
            </a:r>
          </a:p>
          <a:p>
            <a:pPr algn="just"/>
            <a:r>
              <a:rPr lang="vi-VN" sz="1800" dirty="0">
                <a:latin typeface="Calibri" panose="020F0502020204030204" pitchFamily="34" charset="0"/>
              </a:rPr>
              <a:t>Kod mikrokreditnih organizacija, značajno je opao broj zaprimljenih i obrađenih prigovora u toku 2018.godine</a:t>
            </a:r>
            <a:r>
              <a:rPr lang="bs-Latn-BA" sz="1800" dirty="0">
                <a:latin typeface="Calibri" panose="020F0502020204030204" pitchFamily="34" charset="0"/>
              </a:rPr>
              <a:t> 29 (9,3%)</a:t>
            </a:r>
            <a:r>
              <a:rPr lang="vi-VN" sz="1800" dirty="0">
                <a:latin typeface="Calibri" panose="020F0502020204030204" pitchFamily="34" charset="0"/>
              </a:rPr>
              <a:t>, a u usporedbi sa prethodnim godinama</a:t>
            </a:r>
            <a:r>
              <a:rPr lang="bs-Latn-BA" sz="1800" dirty="0">
                <a:latin typeface="Calibri" panose="020F0502020204030204" pitchFamily="34" charset="0"/>
              </a:rPr>
              <a:t>.</a:t>
            </a:r>
          </a:p>
          <a:p>
            <a:pPr algn="just"/>
            <a:r>
              <a:rPr lang="bs-Latn-BA" sz="1800" dirty="0">
                <a:latin typeface="Calibri" panose="020F0502020204030204" pitchFamily="34" charset="0"/>
              </a:rPr>
              <a:t>Lizing drzuštva – 1 (0,3%)</a:t>
            </a:r>
          </a:p>
          <a:p>
            <a:pPr algn="just"/>
            <a:r>
              <a:rPr lang="bs-Latn-BA" sz="1800" dirty="0">
                <a:latin typeface="Calibri" panose="020F0502020204030204" pitchFamily="34" charset="0"/>
              </a:rPr>
              <a:t>Ostalo – 69 (22,1%) </a:t>
            </a:r>
          </a:p>
          <a:p>
            <a:pPr marL="0" indent="0" algn="just">
              <a:buNone/>
            </a:pPr>
            <a:endParaRPr lang="bs-Latn-BA" sz="1800" dirty="0">
              <a:latin typeface="Calibri" panose="020F0502020204030204" pitchFamily="34" charset="0"/>
            </a:endParaRPr>
          </a:p>
          <a:p>
            <a:pPr marL="0" indent="0" algn="just">
              <a:buNone/>
            </a:pPr>
            <a:r>
              <a:rPr lang="bs-Latn-BA" sz="1800" dirty="0">
                <a:latin typeface="Calibri" panose="020F0502020204030204" pitchFamily="34" charset="0"/>
              </a:rPr>
              <a:t>STRUKTURA PRIGOVORA/ZAHTJEVA PREMA PODNOSIOCIMA </a:t>
            </a:r>
          </a:p>
          <a:p>
            <a:pPr algn="just"/>
            <a:r>
              <a:rPr lang="bs-Latn-BA" sz="1800" dirty="0">
                <a:latin typeface="Calibri" panose="020F0502020204030204" pitchFamily="34" charset="0"/>
              </a:rPr>
              <a:t>Korisnici – 201 (57,3%)</a:t>
            </a:r>
          </a:p>
          <a:p>
            <a:pPr algn="just"/>
            <a:r>
              <a:rPr lang="bs-Latn-BA" sz="1800" dirty="0">
                <a:latin typeface="Calibri" panose="020F0502020204030204" pitchFamily="34" charset="0"/>
              </a:rPr>
              <a:t>Žiranti – 46 (31,1%)</a:t>
            </a:r>
          </a:p>
          <a:p>
            <a:pPr algn="just"/>
            <a:r>
              <a:rPr lang="bs-Latn-BA" sz="1800" dirty="0">
                <a:latin typeface="Calibri" panose="020F0502020204030204" pitchFamily="34" charset="0"/>
              </a:rPr>
              <a:t>Sudužnici – 5 (1,4%)</a:t>
            </a:r>
          </a:p>
          <a:p>
            <a:pPr algn="just"/>
            <a:r>
              <a:rPr lang="bs-Latn-BA" sz="1800" dirty="0">
                <a:latin typeface="Calibri" panose="020F0502020204030204" pitchFamily="34" charset="0"/>
              </a:rPr>
              <a:t>Ostali – 99 (28,2%)</a:t>
            </a:r>
          </a:p>
          <a:p>
            <a:pPr algn="just"/>
            <a:r>
              <a:rPr lang="bs-Latn-BA" sz="1800" dirty="0">
                <a:latin typeface="Calibri" panose="020F0502020204030204" pitchFamily="34" charset="0"/>
              </a:rPr>
              <a:t>Ukupno – 1 (100%)</a:t>
            </a:r>
          </a:p>
        </p:txBody>
      </p:sp>
    </p:spTree>
    <p:extLst>
      <p:ext uri="{BB962C8B-B14F-4D97-AF65-F5344CB8AC3E}">
        <p14:creationId xmlns:p14="http://schemas.microsoft.com/office/powerpoint/2010/main" val="2206527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latin typeface="Calibri" panose="020F0502020204030204" pitchFamily="34" charset="0"/>
              </a:rPr>
              <a:t>IZVJEŠTAJ </a:t>
            </a:r>
            <a:br>
              <a:rPr lang="pl-PL" sz="2800" dirty="0">
                <a:latin typeface="Calibri" panose="020F0502020204030204" pitchFamily="34" charset="0"/>
              </a:rPr>
            </a:br>
            <a:r>
              <a:rPr lang="pl-PL" sz="2800" dirty="0">
                <a:latin typeface="Calibri" panose="020F0502020204030204" pitchFamily="34" charset="0"/>
              </a:rPr>
              <a:t>o radu Ombudsmena za bankarski sistem Federacije BiH za period 01.01.-31.12.2018. godine</a:t>
            </a:r>
            <a:endParaRPr lang="bs-Latn-BA" sz="2800"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endParaRPr lang="bs-Latn-BA" sz="1800" dirty="0">
              <a:latin typeface="Calibri" panose="020F0502020204030204" pitchFamily="34" charset="0"/>
            </a:endParaRPr>
          </a:p>
          <a:p>
            <a:pPr marL="0" indent="0" algn="just">
              <a:buNone/>
            </a:pPr>
            <a:r>
              <a:rPr lang="bs-Latn-BA" sz="1800" dirty="0">
                <a:latin typeface="Calibri" panose="020F0502020204030204" pitchFamily="34" charset="0"/>
              </a:rPr>
              <a:t>STURKTURA PRIGOVORA/ZAHTJEVA PO VRSTAMA FINANSIJSKIH USLUGA</a:t>
            </a:r>
          </a:p>
          <a:p>
            <a:pPr algn="just"/>
            <a:r>
              <a:rPr lang="bs-Latn-BA" sz="1800" dirty="0">
                <a:latin typeface="Calibri" panose="020F0502020204030204" pitchFamily="34" charset="0"/>
              </a:rPr>
              <a:t>Krediti – 100 (32,1%)</a:t>
            </a:r>
          </a:p>
          <a:p>
            <a:pPr algn="just"/>
            <a:r>
              <a:rPr lang="bs-Latn-BA" sz="1800" dirty="0">
                <a:latin typeface="Calibri" panose="020F0502020204030204" pitchFamily="34" charset="0"/>
              </a:rPr>
              <a:t>Depoziti – 4  (1,3%) </a:t>
            </a:r>
          </a:p>
          <a:p>
            <a:pPr algn="just"/>
            <a:r>
              <a:rPr lang="bs-Latn-BA" sz="1800" dirty="0">
                <a:latin typeface="Calibri" panose="020F0502020204030204" pitchFamily="34" charset="0"/>
              </a:rPr>
              <a:t>Mikrokrediti – 29 (9,3%)</a:t>
            </a:r>
          </a:p>
          <a:p>
            <a:pPr algn="just"/>
            <a:r>
              <a:rPr lang="bs-Latn-BA" sz="1800" dirty="0">
                <a:latin typeface="Calibri" panose="020F0502020204030204" pitchFamily="34" charset="0"/>
              </a:rPr>
              <a:t>Naknade – 25 (8%)</a:t>
            </a:r>
          </a:p>
          <a:p>
            <a:pPr algn="just"/>
            <a:r>
              <a:rPr lang="bs-Latn-BA" sz="1800" dirty="0">
                <a:latin typeface="Calibri" panose="020F0502020204030204" pitchFamily="34" charset="0"/>
              </a:rPr>
              <a:t>Platni promet (računi i kartice) – 42 (13,5%)</a:t>
            </a:r>
          </a:p>
          <a:p>
            <a:pPr algn="just"/>
            <a:r>
              <a:rPr lang="bs-Latn-BA" sz="1800" dirty="0">
                <a:latin typeface="Calibri" panose="020F0502020204030204" pitchFamily="34" charset="0"/>
              </a:rPr>
              <a:t>Elektronski instrumenti plaćanja – 16 (5,1%) </a:t>
            </a:r>
          </a:p>
          <a:p>
            <a:pPr algn="just"/>
            <a:r>
              <a:rPr lang="bs-Latn-BA" sz="1800" dirty="0">
                <a:latin typeface="Calibri" panose="020F0502020204030204" pitchFamily="34" charset="0"/>
              </a:rPr>
              <a:t>Lizing – 1 (0,3%)</a:t>
            </a:r>
          </a:p>
          <a:p>
            <a:pPr algn="just"/>
            <a:r>
              <a:rPr lang="bs-Latn-BA" sz="1800" dirty="0">
                <a:latin typeface="Calibri" panose="020F0502020204030204" pitchFamily="34" charset="0"/>
              </a:rPr>
              <a:t>Ostalo – 95 (30,4%) </a:t>
            </a:r>
          </a:p>
          <a:p>
            <a:pPr algn="just"/>
            <a:r>
              <a:rPr lang="bs-Latn-BA" sz="1800" dirty="0">
                <a:latin typeface="Calibri" panose="020F0502020204030204" pitchFamily="34" charset="0"/>
              </a:rPr>
              <a:t>Ukupno – 312 (100%)</a:t>
            </a:r>
          </a:p>
        </p:txBody>
      </p:sp>
    </p:spTree>
    <p:extLst>
      <p:ext uri="{BB962C8B-B14F-4D97-AF65-F5344CB8AC3E}">
        <p14:creationId xmlns:p14="http://schemas.microsoft.com/office/powerpoint/2010/main" val="3578325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800" dirty="0">
                <a:latin typeface="Calibri" panose="020F0502020204030204" pitchFamily="34" charset="0"/>
              </a:rPr>
              <a:t>IZVJEŠTAJ </a:t>
            </a:r>
            <a:br>
              <a:rPr lang="pl-PL" sz="2800" dirty="0">
                <a:latin typeface="Calibri" panose="020F0502020204030204" pitchFamily="34" charset="0"/>
              </a:rPr>
            </a:br>
            <a:r>
              <a:rPr lang="pl-PL" sz="2800" dirty="0">
                <a:latin typeface="Calibri" panose="020F0502020204030204" pitchFamily="34" charset="0"/>
              </a:rPr>
              <a:t>o radu Ombudsmena za bankarski sistem Federacije BiH za period 01.01.-31.12.2018. godine</a:t>
            </a:r>
            <a:endParaRPr lang="bs-Latn-BA" sz="2800" dirty="0">
              <a:latin typeface="Calibri" panose="020F0502020204030204" pitchFamily="34" charset="0"/>
            </a:endParaRPr>
          </a:p>
        </p:txBody>
      </p:sp>
      <p:sp>
        <p:nvSpPr>
          <p:cNvPr id="3" name="Content Placeholder 2"/>
          <p:cNvSpPr>
            <a:spLocks noGrp="1"/>
          </p:cNvSpPr>
          <p:nvPr>
            <p:ph idx="1"/>
          </p:nvPr>
        </p:nvSpPr>
        <p:spPr>
          <a:xfrm>
            <a:off x="457200" y="1600200"/>
            <a:ext cx="8229600" cy="5141168"/>
          </a:xfrm>
        </p:spPr>
        <p:txBody>
          <a:bodyPr>
            <a:normAutofit fontScale="92500" lnSpcReduction="20000"/>
          </a:bodyPr>
          <a:lstStyle/>
          <a:p>
            <a:pPr marL="0" indent="0" algn="just">
              <a:buNone/>
            </a:pPr>
            <a:r>
              <a:rPr lang="bs-Latn-BA" sz="1800" dirty="0">
                <a:latin typeface="Calibri" panose="020F0502020204030204" pitchFamily="34" charset="0"/>
              </a:rPr>
              <a:t>PREPORUKE SUBJEKTIMA BANKARSKOG SISTEMA</a:t>
            </a:r>
          </a:p>
          <a:p>
            <a:pPr algn="just"/>
            <a:r>
              <a:rPr lang="vi-VN" sz="1800" dirty="0">
                <a:latin typeface="Calibri" panose="020F0502020204030204" pitchFamily="34" charset="0"/>
              </a:rPr>
              <a:t>Ombudsmen u skladu sa zakonskim ovlaštenjima daje preporuke, stavove, smjernice i mišljenja za poboljšanje odnosa između korisnika/žiranta i subjekata bankarskog sistema, a na osnovu saznanja i informacija prikupljenih u postupcima po obavještenjima/prigovorima ili zahtjevima koje vodi. </a:t>
            </a:r>
            <a:endParaRPr lang="bs-Latn-BA" sz="1800" dirty="0">
              <a:latin typeface="Calibri" panose="020F0502020204030204" pitchFamily="34" charset="0"/>
            </a:endParaRPr>
          </a:p>
          <a:p>
            <a:pPr algn="just"/>
            <a:r>
              <a:rPr lang="bs-Latn-BA" sz="1800" dirty="0">
                <a:latin typeface="Calibri" panose="020F0502020204030204" pitchFamily="34" charset="0"/>
              </a:rPr>
              <a:t>U 2018.godini, nakon sprovedenog ispitnog postupka utvrđene su povrede prava korisnika (koje u toku postupka nisu otklonjene) u 7 predmeta i dostavljena su mišljenja sa preporukama subjektima bankarskog sistema. U posmatranom periodu izdato je 5 preporuka prema bankama, od čega jedna opšta, te dvije preporuke prema mikrokreditnim organizacijama. </a:t>
            </a:r>
          </a:p>
          <a:p>
            <a:pPr algn="just"/>
            <a:r>
              <a:rPr lang="vi-VN" sz="1800" dirty="0">
                <a:latin typeface="Calibri" panose="020F0502020204030204" pitchFamily="34" charset="0"/>
              </a:rPr>
              <a:t>Opšta preporuka je izdata prema banci zbog neažurnog vođenja internog postupka po prigovorima klijenata “postupanje banke po prigovoru”sa mišljenjem da odluka banke iz internog postupka mora sadržavati izjašnjenja o svim spornim činjenicima iz prigovora kao i da li je odlučeno u skladu sa Zakonom ili nekim drugim propisom. </a:t>
            </a:r>
            <a:r>
              <a:rPr lang="vi-VN" sz="1800" i="1" dirty="0">
                <a:latin typeface="Calibri" panose="020F0502020204030204" pitchFamily="34" charset="0"/>
              </a:rPr>
              <a:t>“U cilju zaštite prava i interesa korisnika Ombudsmen upozorava na zakonsku obavezu banke efikasnog i pravičnog rješavanja i prevladavanja nesuglasica i sporova po prigovorima klijenata. Od banke se očekuje da upravljanje odnosima prema klijentima unaprijedi u skladu sa dobrim poslovnim običajima i poslovnom etikom, poštujući ličnost i integritet korisnika, kao i da korisnike potpuno i tačno informiše o uslovima korištenja svojih usluga.“ </a:t>
            </a:r>
            <a:endParaRPr lang="bs-Latn-BA" sz="1800" i="1" dirty="0">
              <a:latin typeface="Calibri" panose="020F0502020204030204" pitchFamily="34" charset="0"/>
            </a:endParaRPr>
          </a:p>
          <a:p>
            <a:pPr algn="just"/>
            <a:r>
              <a:rPr lang="vi-VN" sz="1800" dirty="0">
                <a:latin typeface="Calibri" panose="020F0502020204030204" pitchFamily="34" charset="0"/>
              </a:rPr>
              <a:t>Ova preporuka se može tumačiti i u kontekstu postizanja veće transparentnosti u pružanju usluga i unapređenja pregovaračke pozicije korisnika, uvažavajući pozitivne propise.</a:t>
            </a:r>
            <a:endParaRPr lang="bs-Latn-BA" sz="1800" i="1" dirty="0">
              <a:latin typeface="Calibri" panose="020F0502020204030204" pitchFamily="34" charset="0"/>
            </a:endParaRPr>
          </a:p>
        </p:txBody>
      </p:sp>
    </p:spTree>
    <p:extLst>
      <p:ext uri="{BB962C8B-B14F-4D97-AF65-F5344CB8AC3E}">
        <p14:creationId xmlns:p14="http://schemas.microsoft.com/office/powerpoint/2010/main" val="512769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pl-PL" sz="2800" dirty="0">
                <a:latin typeface="Calibri" panose="020F0502020204030204" pitchFamily="34" charset="0"/>
              </a:rPr>
              <a:t>IZVJEŠTAJ </a:t>
            </a:r>
            <a:br>
              <a:rPr lang="pl-PL" sz="2800" dirty="0">
                <a:latin typeface="Calibri" panose="020F0502020204030204" pitchFamily="34" charset="0"/>
              </a:rPr>
            </a:br>
            <a:r>
              <a:rPr lang="pl-PL" sz="2800" dirty="0">
                <a:latin typeface="Calibri" panose="020F0502020204030204" pitchFamily="34" charset="0"/>
              </a:rPr>
              <a:t>o radu Ombudsmena za bankarski sistem Federacije BiH za period 01.01.-31.12.2018. godine</a:t>
            </a:r>
            <a:endParaRPr lang="bs-Latn-BA" sz="2800" dirty="0"/>
          </a:p>
        </p:txBody>
      </p:sp>
      <p:sp>
        <p:nvSpPr>
          <p:cNvPr id="3" name="Content Placeholder 2"/>
          <p:cNvSpPr>
            <a:spLocks noGrp="1"/>
          </p:cNvSpPr>
          <p:nvPr>
            <p:ph idx="1"/>
          </p:nvPr>
        </p:nvSpPr>
        <p:spPr>
          <a:xfrm>
            <a:off x="467544" y="1844824"/>
            <a:ext cx="8229600" cy="4896544"/>
          </a:xfrm>
        </p:spPr>
        <p:txBody>
          <a:bodyPr>
            <a:noAutofit/>
          </a:bodyPr>
          <a:lstStyle/>
          <a:p>
            <a:pPr algn="just"/>
            <a:r>
              <a:rPr lang="vi-VN" sz="1600" dirty="0">
                <a:latin typeface="Calibri" panose="020F0502020204030204" pitchFamily="34" charset="0"/>
              </a:rPr>
              <a:t>Povodom nekoliko istovrsnih upita korisnika za pojašnjenja pravnog osnova postupanja banaka prilikom zatvaranja računa i otkaza usluga, odnosno korištenja i čuvanja ličnih podataka o klijentu nakon otkaza usluga koje koristi u banci sačinjeno je mišljenje: sa uputom na član 102. u vezi sa članom 103. Zakona o bankama („Službene novine FBiH“ broj:27/17) kojim je definisan pojam bankarske tajne, između ostalog i lični podaci fizičkih lica, finansijsko stanje i transakcija, odnosno obaveza čuvanja bankarske tajne prema kojim su lica koja u obavljanju 10 poslova i vršenja dužnosti iz svog djelokruga u banci dužna da te podatke čuvaju, u skladu sa ovim zakonom, propisima donesenim na osnovu njega i drugim propisima i ne smiju ih upotrebljavati za svoju ličnu korist niti ih mogu saopćiti trećim licima, poštujući predviđene izuzetke od čuvanja bankarske tajne kako je to propisano članom 104. istog Zakona. </a:t>
            </a:r>
            <a:endParaRPr lang="bs-Latn-BA" sz="1600" dirty="0">
              <a:latin typeface="Calibri" panose="020F0502020204030204" pitchFamily="34" charset="0"/>
            </a:endParaRPr>
          </a:p>
          <a:p>
            <a:pPr algn="just"/>
            <a:r>
              <a:rPr lang="vi-VN" sz="1600" dirty="0">
                <a:latin typeface="Calibri" panose="020F0502020204030204" pitchFamily="34" charset="0"/>
              </a:rPr>
              <a:t>Ombudsmen postupa po prigovorima žiranata u skladu sa članom 24. Zakona o zaštiti žiranata u FBiH, odnosno podzakonskim aktima Agencije i Pravilima rada Ombudsmena, u skladu sa kojim je proširen djelokrug rada i nadležnosti Ombudsmena (ne samo po čl. 24. Zakona, nego i u provođenju ispitnog postupka po podnesenim zahtjevima za oslobađanje od obaveze jemstva u vezi sa članom 30. Zakona). </a:t>
            </a:r>
            <a:endParaRPr lang="bs-Latn-BA" sz="1600" dirty="0">
              <a:latin typeface="Calibri" panose="020F0502020204030204" pitchFamily="34" charset="0"/>
            </a:endParaRPr>
          </a:p>
          <a:p>
            <a:pPr algn="just"/>
            <a:r>
              <a:rPr lang="vi-VN" sz="1600" dirty="0">
                <a:latin typeface="Calibri" panose="020F0502020204030204" pitchFamily="34" charset="0"/>
              </a:rPr>
              <a:t>U ovom izvještajnom periodu izda</a:t>
            </a:r>
            <a:r>
              <a:rPr lang="bs-Latn-BA" sz="1600" dirty="0">
                <a:latin typeface="Calibri" panose="020F0502020204030204" pitchFamily="34" charset="0"/>
              </a:rPr>
              <a:t>to je</a:t>
            </a:r>
            <a:r>
              <a:rPr lang="vi-VN" sz="1600" dirty="0">
                <a:latin typeface="Calibri" panose="020F0502020204030204" pitchFamily="34" charset="0"/>
              </a:rPr>
              <a:t> 8 preporuka po zahtjevu za oslobađanje od obaveze jemstva, a u ispitnom postupku </a:t>
            </a:r>
            <a:r>
              <a:rPr lang="bs-Latn-BA" sz="1600" dirty="0">
                <a:latin typeface="Calibri" panose="020F0502020204030204" pitchFamily="34" charset="0"/>
              </a:rPr>
              <a:t>je utvrđeno </a:t>
            </a:r>
            <a:r>
              <a:rPr lang="vi-VN" sz="1600" dirty="0">
                <a:latin typeface="Calibri" panose="020F0502020204030204" pitchFamily="34" charset="0"/>
              </a:rPr>
              <a:t>da su 3 zahtjeva osnovana, a 5 neosnovanih. </a:t>
            </a:r>
            <a:endParaRPr lang="bs-Latn-BA" sz="1600" dirty="0">
              <a:latin typeface="Calibri" panose="020F0502020204030204" pitchFamily="34" charset="0"/>
            </a:endParaRPr>
          </a:p>
        </p:txBody>
      </p:sp>
    </p:spTree>
    <p:extLst>
      <p:ext uri="{BB962C8B-B14F-4D97-AF65-F5344CB8AC3E}">
        <p14:creationId xmlns:p14="http://schemas.microsoft.com/office/powerpoint/2010/main" val="229526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a:bodyPr>
          <a:lstStyle/>
          <a:p>
            <a:r>
              <a:rPr lang="bs-Latn-BA" sz="2800" dirty="0">
                <a:latin typeface="Calibri" panose="020F0502020204030204" pitchFamily="34" charset="0"/>
              </a:rPr>
              <a:t>DJELATNOST I POSTUPANJE OMBUDSMENA ZA BANKARSTVO U FBIH</a:t>
            </a:r>
          </a:p>
        </p:txBody>
      </p:sp>
      <p:sp>
        <p:nvSpPr>
          <p:cNvPr id="3" name="Content Placeholder 2"/>
          <p:cNvSpPr>
            <a:spLocks noGrp="1"/>
          </p:cNvSpPr>
          <p:nvPr>
            <p:ph idx="1"/>
          </p:nvPr>
        </p:nvSpPr>
        <p:spPr>
          <a:xfrm>
            <a:off x="457200" y="1556792"/>
            <a:ext cx="8229600" cy="4569371"/>
          </a:xfrm>
        </p:spPr>
        <p:txBody>
          <a:bodyPr>
            <a:noAutofit/>
          </a:bodyPr>
          <a:lstStyle/>
          <a:p>
            <a:pPr algn="just"/>
            <a:r>
              <a:rPr lang="vi-VN" sz="1800" dirty="0">
                <a:latin typeface="Calibri" panose="020F0502020204030204" pitchFamily="34" charset="0"/>
              </a:rPr>
              <a:t>sarađuje sa ostalim organima i subjektima nadležnim za zaštitu prava potrošača;</a:t>
            </a:r>
            <a:endParaRPr lang="bs-Latn-BA" sz="1800" dirty="0">
              <a:latin typeface="Calibri" panose="020F0502020204030204" pitchFamily="34" charset="0"/>
            </a:endParaRPr>
          </a:p>
          <a:p>
            <a:pPr algn="just"/>
            <a:r>
              <a:rPr lang="bs-Latn-BA" sz="1800" dirty="0">
                <a:latin typeface="Calibri" panose="020F0502020204030204" pitchFamily="34" charset="0"/>
              </a:rPr>
              <a:t>poduzima druge radnje iz oblasti zaštite prava korisnika finansijskih usluga. (čl.32)</a:t>
            </a:r>
          </a:p>
          <a:p>
            <a:pPr marL="0" indent="0" algn="just">
              <a:buNone/>
            </a:pPr>
            <a:endParaRPr lang="bs-Latn-BA" sz="1800" dirty="0">
              <a:latin typeface="Calibri" panose="020F0502020204030204" pitchFamily="34" charset="0"/>
            </a:endParaRPr>
          </a:p>
          <a:p>
            <a:pPr algn="just"/>
            <a:r>
              <a:rPr lang="bs-Latn-BA" sz="1800" dirty="0">
                <a:latin typeface="Calibri" panose="020F0502020204030204" pitchFamily="34" charset="0"/>
              </a:rPr>
              <a:t>Ombudsmen, u postupanju po prigovorima korisnika finansijskih usluga, osigurava zaštitu njihovih prava i interesa putem: </a:t>
            </a:r>
          </a:p>
          <a:p>
            <a:pPr marL="457200" indent="-457200" algn="just">
              <a:buFont typeface="+mj-lt"/>
              <a:buAutoNum type="arabicPeriod"/>
            </a:pPr>
            <a:r>
              <a:rPr lang="bs-Latn-BA" sz="1800" dirty="0">
                <a:latin typeface="Calibri" panose="020F0502020204030204" pitchFamily="34" charset="0"/>
              </a:rPr>
              <a:t>postupaka razmatranja prigovora korisnika finansijskih usluga, davanjem odgovora, preporuka i mišljenja, te predlaganjem mjera za rješavanje prigovora;</a:t>
            </a:r>
          </a:p>
          <a:p>
            <a:pPr marL="457200" indent="-457200" algn="just">
              <a:buFont typeface="+mj-lt"/>
              <a:buAutoNum type="arabicPeriod"/>
            </a:pPr>
            <a:r>
              <a:rPr lang="bs-Latn-BA" sz="1800" dirty="0">
                <a:latin typeface="Calibri" panose="020F0502020204030204" pitchFamily="34" charset="0"/>
              </a:rPr>
              <a:t>postupaka posredovanja u mirnom rješavanju spornih odnosa, kada ocijeni da iz predmeta prigovora može doći do sudskog spora. (čl.33 st.1)</a:t>
            </a:r>
          </a:p>
          <a:p>
            <a:pPr algn="just"/>
            <a:r>
              <a:rPr lang="vi-VN" sz="1800" dirty="0">
                <a:latin typeface="Calibri" panose="020F0502020204030204" pitchFamily="34" charset="0"/>
              </a:rPr>
              <a:t>U postupku posredovanja u mirnom rješavanju spornih odnosa ombudsmen primjenjuje propise kojima se uređuje postupak medijacije u kom slučaju može, prema potrebi, angažovati druga ovlaštena lica sa specijalističkim znanjima ili medijatore.</a:t>
            </a:r>
            <a:r>
              <a:rPr lang="bs-Latn-BA" sz="1800" dirty="0">
                <a:latin typeface="Calibri" panose="020F0502020204030204" pitchFamily="34" charset="0"/>
              </a:rPr>
              <a:t> (čl.33 st.2)</a:t>
            </a:r>
          </a:p>
          <a:p>
            <a:pPr algn="just"/>
            <a:r>
              <a:rPr lang="bs-Latn-BA" sz="1800" dirty="0">
                <a:latin typeface="Calibri" panose="020F0502020204030204" pitchFamily="34" charset="0"/>
              </a:rPr>
              <a:t>Sporazum o nagodbi, koji učesnici u mirnom rješavanju spornog odnosa postignu uz posredovanje ombudsmena i sačine u pisanoj formi, ima snagu izvršne isprave. (čl.33 st.3) </a:t>
            </a:r>
          </a:p>
          <a:p>
            <a:pPr algn="just"/>
            <a:endParaRPr lang="bs-Latn-BA" sz="1800" dirty="0">
              <a:latin typeface="Calibri" panose="020F0502020204030204" pitchFamily="34" charset="0"/>
            </a:endParaRPr>
          </a:p>
          <a:p>
            <a:pPr algn="just"/>
            <a:r>
              <a:rPr lang="bs-Latn-BA" sz="1800" dirty="0">
                <a:latin typeface="Calibri" panose="020F0502020204030204" pitchFamily="34" charset="0"/>
              </a:rPr>
              <a:t>Djelatnost i postupanje Ombudsmena za bankarstvo u RS-u je istovjetno regulisano Zakonom o Agenciji za bankarstvo Republike Srpske.</a:t>
            </a:r>
          </a:p>
          <a:p>
            <a:pPr marL="0" indent="0" algn="just">
              <a:buNone/>
            </a:pPr>
            <a:r>
              <a:rPr lang="vi-VN" sz="1800" dirty="0">
                <a:latin typeface="Calibri" panose="020F0502020204030204" pitchFamily="34" charset="0"/>
              </a:rPr>
              <a:t> </a:t>
            </a:r>
            <a:endParaRPr lang="bs-Latn-BA" sz="1800" dirty="0">
              <a:latin typeface="Calibri" panose="020F0502020204030204" pitchFamily="34" charset="0"/>
            </a:endParaRPr>
          </a:p>
        </p:txBody>
      </p:sp>
    </p:spTree>
    <p:extLst>
      <p:ext uri="{BB962C8B-B14F-4D97-AF65-F5344CB8AC3E}">
        <p14:creationId xmlns:p14="http://schemas.microsoft.com/office/powerpoint/2010/main" val="2409596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800" dirty="0">
                <a:latin typeface="Calibri" panose="020F0502020204030204" pitchFamily="34" charset="0"/>
              </a:rPr>
              <a:t>PITANJA</a:t>
            </a:r>
          </a:p>
        </p:txBody>
      </p:sp>
      <p:sp>
        <p:nvSpPr>
          <p:cNvPr id="3" name="Content Placeholder 2"/>
          <p:cNvSpPr>
            <a:spLocks noGrp="1"/>
          </p:cNvSpPr>
          <p:nvPr>
            <p:ph idx="1"/>
          </p:nvPr>
        </p:nvSpPr>
        <p:spPr>
          <a:xfrm>
            <a:off x="323528" y="1412776"/>
            <a:ext cx="8363272" cy="5112568"/>
          </a:xfrm>
        </p:spPr>
        <p:txBody>
          <a:bodyPr>
            <a:normAutofit/>
          </a:bodyPr>
          <a:lstStyle/>
          <a:p>
            <a:pPr marL="137160" indent="0">
              <a:buNone/>
            </a:pPr>
            <a:r>
              <a:rPr lang="bs-Latn-BA" sz="1600" dirty="0">
                <a:latin typeface="Calibri" panose="020F0502020204030204" pitchFamily="34" charset="0"/>
              </a:rPr>
              <a:t>1. Koja je uloga Ombudsmena za bankarstvo FBiH?</a:t>
            </a:r>
          </a:p>
          <a:p>
            <a:pPr marL="137160" indent="0" algn="just">
              <a:buNone/>
            </a:pPr>
            <a:r>
              <a:rPr lang="bs-Latn-BA" sz="1600" dirty="0">
                <a:latin typeface="Calibri" panose="020F0502020204030204" pitchFamily="34" charset="0"/>
              </a:rPr>
              <a:t>U sastavu Agencije za bankarstvo FiBH uspostavlja se samostalna organizaciona jedinica unutar koje djeluje jedan ili više ombudsmena za bankarski sistem, s ciljem promoviranja i zaštite prava i interesa potrošača, tj. fizičkih lica kao korisnika finansijskih usluga. </a:t>
            </a:r>
            <a:r>
              <a:rPr lang="vi-VN" sz="1600" dirty="0">
                <a:latin typeface="Calibri" panose="020F0502020204030204" pitchFamily="34" charset="0"/>
              </a:rPr>
              <a:t>Ombudsmen, kao jedan od nosilaca zaštite prava potrošača u Federaciji BiH omogućava da se nastale nesuglasice i sporovi između institucija bankarskog sistema i korisnika finansijskih usluga mogu pravično i brzo riješiti od nezavisnih lica, sa minimumom formalnosti putem usaglašavanja, posredovanja ili na drugi miran način.</a:t>
            </a:r>
            <a:r>
              <a:rPr lang="bs-Latn-BA" sz="1600" dirty="0">
                <a:latin typeface="Calibri" panose="020F0502020204030204" pitchFamily="34" charset="0"/>
              </a:rPr>
              <a:t> </a:t>
            </a:r>
            <a:r>
              <a:rPr lang="vi-VN" sz="1600" dirty="0">
                <a:latin typeface="Calibri" panose="020F0502020204030204" pitchFamily="34" charset="0"/>
              </a:rPr>
              <a:t>Ombudsmen je nezavisan u obavljanju svojih zadataka i odgovara za njihovo izvršavanje, a provođenjem svojih funkcija ne djeluje kao zastupnik Agencije.</a:t>
            </a:r>
            <a:r>
              <a:rPr lang="bs-Latn-BA" sz="1600" dirty="0">
                <a:latin typeface="Calibri" panose="020F0502020204030204" pitchFamily="34" charset="0"/>
              </a:rPr>
              <a:t> </a:t>
            </a:r>
          </a:p>
          <a:p>
            <a:pPr marL="137160" indent="0">
              <a:buNone/>
            </a:pPr>
            <a:r>
              <a:rPr lang="bs-Latn-BA" sz="1600" dirty="0">
                <a:latin typeface="Calibri" panose="020F0502020204030204" pitchFamily="34" charset="0"/>
              </a:rPr>
              <a:t>2. Navedite neke od zadataka Ombudsmena za bankarstvo FBiH?</a:t>
            </a:r>
          </a:p>
          <a:p>
            <a:pPr marL="137160" indent="0">
              <a:buNone/>
            </a:pPr>
            <a:r>
              <a:rPr lang="bs-Latn-BA" sz="1600" dirty="0">
                <a:latin typeface="Calibri" panose="020F0502020204030204" pitchFamily="34" charset="0"/>
              </a:rPr>
              <a:t>3. Imenovanje i razrješenje Ombudsmena za bankarstvo FBiH? </a:t>
            </a:r>
          </a:p>
          <a:p>
            <a:pPr marL="137160" indent="0" algn="just">
              <a:buNone/>
            </a:pPr>
            <a:r>
              <a:rPr lang="bs-Latn-BA" sz="1600" dirty="0">
                <a:latin typeface="Calibri" panose="020F0502020204030204" pitchFamily="34" charset="0"/>
              </a:rPr>
              <a:t>Upravni odbor Agencije vrši izbor i imenovanje Ombudsmena, na temelju provedenog javnog konkursa. Akt o imenovanju Ombudsmena objavljuje se u „Službenim novinama Federacije BiH“. Konkursna procedura - U</a:t>
            </a:r>
            <a:r>
              <a:rPr lang="vi-VN" sz="1600" dirty="0">
                <a:latin typeface="Calibri" panose="020F0502020204030204" pitchFamily="34" charset="0"/>
              </a:rPr>
              <a:t>pravni odbor Agencije odlukom imenuje komisiju ili drugo tijelo koje provodi postupak utvrđivanja liste najuspješnijih kandidata koja se dostavlja Upravnom odboru Agencije</a:t>
            </a:r>
            <a:r>
              <a:rPr lang="bs-Latn-BA" sz="1600" dirty="0">
                <a:latin typeface="Calibri" panose="020F0502020204030204" pitchFamily="34" charset="0"/>
              </a:rPr>
              <a:t> i p</a:t>
            </a:r>
            <a:r>
              <a:rPr lang="vi-VN" sz="1600" dirty="0">
                <a:latin typeface="Calibri" panose="020F0502020204030204" pitchFamily="34" charset="0"/>
              </a:rPr>
              <a:t>ostupak raspisivanja konkursa za imenovanje Ombudsmena provodi Agencija.</a:t>
            </a:r>
            <a:r>
              <a:rPr lang="bs-Latn-BA" sz="1600" dirty="0">
                <a:latin typeface="Calibri" panose="020F0502020204030204" pitchFamily="34" charset="0"/>
              </a:rPr>
              <a:t> Razrješava ga također Upravni odbor Agencije. </a:t>
            </a:r>
          </a:p>
          <a:p>
            <a:pPr marL="137160" indent="0">
              <a:buNone/>
            </a:pPr>
            <a:endParaRPr lang="bs-Latn-BA" sz="1600" dirty="0">
              <a:latin typeface="Calibri" panose="020F0502020204030204" pitchFamily="34" charset="0"/>
            </a:endParaRPr>
          </a:p>
          <a:p>
            <a:endParaRPr lang="bs-Latn-BA" sz="1600" dirty="0">
              <a:latin typeface="Calibri" panose="020F0502020204030204" pitchFamily="34" charset="0"/>
            </a:endParaRPr>
          </a:p>
        </p:txBody>
      </p:sp>
    </p:spTree>
    <p:extLst>
      <p:ext uri="{BB962C8B-B14F-4D97-AF65-F5344CB8AC3E}">
        <p14:creationId xmlns:p14="http://schemas.microsoft.com/office/powerpoint/2010/main" val="16297752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a:t>HVALA NA PAŽNJI </a:t>
            </a:r>
          </a:p>
        </p:txBody>
      </p:sp>
    </p:spTree>
    <p:extLst>
      <p:ext uri="{BB962C8B-B14F-4D97-AF65-F5344CB8AC3E}">
        <p14:creationId xmlns:p14="http://schemas.microsoft.com/office/powerpoint/2010/main" val="723607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800" dirty="0">
                <a:latin typeface="Calibri" panose="020F0502020204030204" pitchFamily="34" charset="0"/>
              </a:rPr>
              <a:t>PRINCIPI OMBUDSMENA, OBAVEZA SARADNJE SA OMBUDSMENOM</a:t>
            </a:r>
            <a:endParaRPr lang="bs-Latn-BA" sz="2800" dirty="0"/>
          </a:p>
        </p:txBody>
      </p:sp>
      <p:sp>
        <p:nvSpPr>
          <p:cNvPr id="3" name="Content Placeholder 2"/>
          <p:cNvSpPr>
            <a:spLocks noGrp="1"/>
          </p:cNvSpPr>
          <p:nvPr>
            <p:ph idx="1"/>
          </p:nvPr>
        </p:nvSpPr>
        <p:spPr/>
        <p:txBody>
          <a:bodyPr>
            <a:normAutofit/>
          </a:bodyPr>
          <a:lstStyle/>
          <a:p>
            <a:pPr algn="just"/>
            <a:r>
              <a:rPr lang="bs-Latn-BA" sz="1800" dirty="0">
                <a:latin typeface="Calibri" panose="020F0502020204030204" pitchFamily="34" charset="0"/>
              </a:rPr>
              <a:t>U postupku razmatranja prigovora i posredovanja u mirnom rješavanju spornih odnosa, ombudsmen je dužan poštivati principe: zakonitosti, nepristrasnosti, stručnosti, jednakih prava i pravičnosti, efikasnosti i transparentnosti pravila i procedura postupanja ombudsmena, te pored navedenih principa principa ombudsmen je dužan u postupku mirnog rješavanja spornih odnosa primjenjivati princip dobrovoljnosti i povjerljivosti. (čl.34)</a:t>
            </a:r>
          </a:p>
          <a:p>
            <a:pPr algn="just"/>
            <a:r>
              <a:rPr lang="bs-Latn-BA" sz="1800" dirty="0">
                <a:latin typeface="Calibri" panose="020F0502020204030204" pitchFamily="34" charset="0"/>
              </a:rPr>
              <a:t>Subjekti bankarskog sistema dužni su sarađivati sa Ombudsmenom. Ombudsmen je dužan u toku postupka razmatranja po prigovorima korisnika finansijskih usluga omogućiti finansijskim organizacijama bankarskog sistema Federacije BiH, na čije postupanje korisnik finansijskih usluga podnosi prigovore, da se izjasne o činjenicama i okolnostima navedenim u prigovoru, odnosno dostave dokaze u svoju korist. (čl.35)</a:t>
            </a:r>
          </a:p>
          <a:p>
            <a:pPr marL="137160" indent="0">
              <a:buNone/>
            </a:pPr>
            <a:endParaRPr lang="bs-Latn-BA" sz="1800" dirty="0">
              <a:latin typeface="Calibri" panose="020F0502020204030204" pitchFamily="34" charset="0"/>
            </a:endParaRPr>
          </a:p>
        </p:txBody>
      </p:sp>
    </p:spTree>
    <p:extLst>
      <p:ext uri="{BB962C8B-B14F-4D97-AF65-F5344CB8AC3E}">
        <p14:creationId xmlns:p14="http://schemas.microsoft.com/office/powerpoint/2010/main" val="1114579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2800" dirty="0">
                <a:latin typeface="Calibri" panose="020F0502020204030204" pitchFamily="34" charset="0"/>
              </a:rPr>
              <a:t>IMENOVANJE I RAZRJEŠENJE DUŽNOSTI OMBUDSMENA</a:t>
            </a:r>
          </a:p>
        </p:txBody>
      </p:sp>
      <p:sp>
        <p:nvSpPr>
          <p:cNvPr id="3" name="Content Placeholder 2"/>
          <p:cNvSpPr>
            <a:spLocks noGrp="1"/>
          </p:cNvSpPr>
          <p:nvPr>
            <p:ph idx="1"/>
          </p:nvPr>
        </p:nvSpPr>
        <p:spPr/>
        <p:txBody>
          <a:bodyPr>
            <a:normAutofit/>
          </a:bodyPr>
          <a:lstStyle/>
          <a:p>
            <a:pPr algn="just"/>
            <a:r>
              <a:rPr lang="vi-VN" sz="1800" dirty="0">
                <a:latin typeface="Calibri" panose="020F0502020204030204" pitchFamily="34" charset="0"/>
              </a:rPr>
              <a:t>Ombdusmena imenuje i razrješava</a:t>
            </a:r>
            <a:r>
              <a:rPr lang="bs-Latn-BA" sz="1800" dirty="0">
                <a:latin typeface="Calibri" panose="020F0502020204030204" pitchFamily="34" charset="0"/>
              </a:rPr>
              <a:t> Upravni</a:t>
            </a:r>
            <a:r>
              <a:rPr lang="vi-VN" sz="1800" dirty="0">
                <a:latin typeface="Calibri" panose="020F0502020204030204" pitchFamily="34" charset="0"/>
              </a:rPr>
              <a:t> Odbor</a:t>
            </a:r>
            <a:r>
              <a:rPr lang="bs-Latn-BA" sz="1800" dirty="0">
                <a:latin typeface="Calibri" panose="020F0502020204030204" pitchFamily="34" charset="0"/>
              </a:rPr>
              <a:t> koji donosi </a:t>
            </a:r>
            <a:r>
              <a:rPr lang="vi-VN" sz="1800" dirty="0">
                <a:latin typeface="Calibri" panose="020F0502020204030204" pitchFamily="34" charset="0"/>
              </a:rPr>
              <a:t>opće akte kojima se uređuju uvjeti i postupak za imenovanje i prestanak dužnosti </a:t>
            </a:r>
            <a:r>
              <a:rPr lang="bs-Latn-BA" sz="1800" dirty="0">
                <a:latin typeface="Calibri" panose="020F0502020204030204" pitchFamily="34" charset="0"/>
              </a:rPr>
              <a:t>O</a:t>
            </a:r>
            <a:r>
              <a:rPr lang="vi-VN" sz="1800" dirty="0">
                <a:latin typeface="Calibri" panose="020F0502020204030204" pitchFamily="34" charset="0"/>
              </a:rPr>
              <a:t>mbudsmena, uvjeti i način postupanja po prigovorima korisnika finansijskih usluga i posredovanja u mirnom rješavanju spornih odnosa, finansiranje, izvještavanje i druga pitanja od značaja za rad ombudsmena. </a:t>
            </a:r>
            <a:r>
              <a:rPr lang="bs-Latn-BA" sz="1800" dirty="0">
                <a:latin typeface="Calibri" panose="020F0502020204030204" pitchFamily="34" charset="0"/>
              </a:rPr>
              <a:t>(čl.37)</a:t>
            </a:r>
          </a:p>
          <a:p>
            <a:pPr algn="just"/>
            <a:endParaRPr lang="bs-Latn-BA" sz="1800" dirty="0">
              <a:latin typeface="Calibri" panose="020F0502020204030204" pitchFamily="34" charset="0"/>
            </a:endParaRPr>
          </a:p>
          <a:p>
            <a:pPr algn="just"/>
            <a:r>
              <a:rPr lang="bs-Latn-BA" sz="1800" dirty="0">
                <a:latin typeface="Calibri" panose="020F0502020204030204" pitchFamily="34" charset="0"/>
              </a:rPr>
              <a:t>Djelatnost, postupanje i principi Ombudsmena, obaveza saradnje sa Ombudsmenom, izvještaj o radu Ombudsmena, te imenovanje i razrješenje dužnosti Ombudsmena u RS-u istovjetno je regulisano Zakonom o Agenciji za bankarstvo RS („Službeni glasnik RS“ br. 59/13, 4/17)</a:t>
            </a:r>
          </a:p>
        </p:txBody>
      </p:sp>
    </p:spTree>
    <p:extLst>
      <p:ext uri="{BB962C8B-B14F-4D97-AF65-F5344CB8AC3E}">
        <p14:creationId xmlns:p14="http://schemas.microsoft.com/office/powerpoint/2010/main" val="236822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Calibri" panose="020F0502020204030204" pitchFamily="34" charset="0"/>
              </a:rPr>
              <a:t>PRAVILA POSTUPANJA OMBUDSMENA ZA BANKARSKI SISTEM </a:t>
            </a:r>
            <a:r>
              <a:rPr lang="bs-Latn-BA" sz="2800" dirty="0">
                <a:latin typeface="Calibri" panose="020F0502020204030204" pitchFamily="34" charset="0"/>
              </a:rPr>
              <a:t>FBIH </a:t>
            </a:r>
            <a:br>
              <a:rPr lang="bs-Latn-BA" sz="2800" dirty="0">
                <a:latin typeface="Calibri" panose="020F0502020204030204" pitchFamily="34" charset="0"/>
              </a:rPr>
            </a:br>
            <a:r>
              <a:rPr lang="bs-Latn-BA" sz="1600" dirty="0">
                <a:latin typeface="Calibri" panose="020F0502020204030204" pitchFamily="34" charset="0"/>
              </a:rPr>
              <a:t>(„Sl. novine FBiH“, br. 62/14 i 93/15)</a:t>
            </a:r>
            <a:br>
              <a:rPr lang="bs-Latn-BA" sz="1600" dirty="0">
                <a:latin typeface="Calibri" panose="020F0502020204030204" pitchFamily="34" charset="0"/>
              </a:rPr>
            </a:br>
            <a:endParaRPr lang="bs-Latn-BA" sz="1600" dirty="0">
              <a:latin typeface="Calibri" panose="020F0502020204030204" pitchFamily="34" charset="0"/>
            </a:endParaRPr>
          </a:p>
        </p:txBody>
      </p:sp>
      <p:sp>
        <p:nvSpPr>
          <p:cNvPr id="3" name="Content Placeholder 2"/>
          <p:cNvSpPr>
            <a:spLocks noGrp="1"/>
          </p:cNvSpPr>
          <p:nvPr>
            <p:ph idx="1"/>
          </p:nvPr>
        </p:nvSpPr>
        <p:spPr>
          <a:xfrm>
            <a:off x="457200" y="1628800"/>
            <a:ext cx="8229600" cy="4968552"/>
          </a:xfrm>
        </p:spPr>
        <p:txBody>
          <a:bodyPr>
            <a:normAutofit fontScale="92500" lnSpcReduction="20000"/>
          </a:bodyPr>
          <a:lstStyle/>
          <a:p>
            <a:pPr>
              <a:buFont typeface="+mj-lt"/>
              <a:buAutoNum type="arabicPeriod"/>
            </a:pPr>
            <a:r>
              <a:rPr lang="bs-Latn-BA" sz="2000" dirty="0">
                <a:latin typeface="Calibri" panose="020F0502020204030204" pitchFamily="34" charset="0"/>
              </a:rPr>
              <a:t>PRAVILA POSTUPKA</a:t>
            </a:r>
          </a:p>
          <a:p>
            <a:pPr marL="0" indent="0">
              <a:buNone/>
            </a:pPr>
            <a:r>
              <a:rPr lang="bs-Latn-BA" sz="1800" dirty="0">
                <a:latin typeface="Calibri" panose="020F0502020204030204" pitchFamily="34" charset="0"/>
              </a:rPr>
              <a:t>A) OPĆI USLOVI</a:t>
            </a:r>
          </a:p>
          <a:p>
            <a:pPr algn="just"/>
            <a:r>
              <a:rPr lang="bs-Latn-BA" sz="1800" dirty="0">
                <a:latin typeface="Calibri" panose="020F0502020204030204" pitchFamily="34" charset="0"/>
              </a:rPr>
              <a:t>Ombudsmen postupak vodi po obavještenjima, odnosno prigovorima, zahtjevima ili po službenoj dužnosti i drugim aktima kojim se korisnici obracaju Ombudsmenu. (čl.3 st.1)</a:t>
            </a:r>
          </a:p>
          <a:p>
            <a:pPr algn="just"/>
            <a:r>
              <a:rPr lang="bs-Latn-BA" sz="1800" dirty="0">
                <a:latin typeface="Calibri" panose="020F0502020204030204" pitchFamily="34" charset="0"/>
              </a:rPr>
              <a:t>Pravila postupanja Ombudsmena za bankarski sistem RS-a po obavještenju ili prigovoru korisnika finansijskih usluga </a:t>
            </a:r>
            <a:r>
              <a:rPr lang="bs-Latn-BA" sz="1800" i="1" dirty="0">
                <a:latin typeface="Calibri" panose="020F0502020204030204" pitchFamily="34" charset="0"/>
              </a:rPr>
              <a:t>„Službeni glasnik RS 16/17“ </a:t>
            </a:r>
            <a:r>
              <a:rPr lang="bs-Latn-BA" sz="1800" dirty="0">
                <a:latin typeface="Calibri" panose="020F0502020204030204" pitchFamily="34" charset="0"/>
              </a:rPr>
              <a:t>ne spominju postupanje po zahtjevu za oslobođenje od obaveze jemstva i postupanje ex officio. </a:t>
            </a:r>
          </a:p>
          <a:p>
            <a:pPr algn="just"/>
            <a:r>
              <a:rPr lang="bs-Latn-BA" sz="1800" dirty="0">
                <a:latin typeface="Calibri" panose="020F0502020204030204" pitchFamily="34" charset="0"/>
              </a:rPr>
              <a:t>Ombudsmen u izvršavanju svoje funkcije daje odgovore, preporuke, mišljenja, prijedloge, sacinjava izvještaje, te predlaže mjere za rješavanje prigovora ili zahtjeva. U postupku posredovanja Ombudsmen postupa prema pravilima postupka medijacije i nakon okončanog postupka posredovanja sacinjava pisane Sporazume o nagodbi koji imaju snagu izvršne isprave. (čl.4)</a:t>
            </a:r>
          </a:p>
          <a:p>
            <a:pPr algn="just"/>
            <a:r>
              <a:rPr lang="bs-Latn-BA" sz="1800" dirty="0">
                <a:latin typeface="Calibri" panose="020F0502020204030204" pitchFamily="34" charset="0"/>
              </a:rPr>
              <a:t>Akti Ombudsmena nisu upravni akti, ali korisnik može uputiti prigovor Ombudsmenu na sadržaj dostavljenog pismena. (čl.5)</a:t>
            </a:r>
          </a:p>
          <a:p>
            <a:pPr algn="just"/>
            <a:r>
              <a:rPr lang="bs-Latn-BA" sz="1800" dirty="0">
                <a:latin typeface="Calibri" panose="020F0502020204030204" pitchFamily="34" charset="0"/>
              </a:rPr>
              <a:t>Tokom postupka Ombudsmen ce posredovanjem medu strankama težiti ka sporazumnom rješavanju predmeta.  (čl.6 st.1)</a:t>
            </a:r>
          </a:p>
          <a:p>
            <a:pPr algn="just"/>
            <a:r>
              <a:rPr lang="bs-Latn-BA" sz="1800" dirty="0">
                <a:latin typeface="Calibri" panose="020F0502020204030204" pitchFamily="34" charset="0"/>
              </a:rPr>
              <a:t>Ombudsmen ne naplacuje naknadu za svoj rad, ali stranke samostalno snose troškove koji se odnose na dostavljeni podnesak i radnje koje poduzimaju tokom dostavljanja podneska. (čl.7)</a:t>
            </a:r>
          </a:p>
          <a:p>
            <a:endParaRPr lang="bs-Latn-BA" sz="1800" dirty="0">
              <a:latin typeface="Calibri" panose="020F0502020204030204" pitchFamily="34" charset="0"/>
            </a:endParaRPr>
          </a:p>
        </p:txBody>
      </p:sp>
    </p:spTree>
    <p:extLst>
      <p:ext uri="{BB962C8B-B14F-4D97-AF65-F5344CB8AC3E}">
        <p14:creationId xmlns:p14="http://schemas.microsoft.com/office/powerpoint/2010/main" val="164262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Calibri" panose="020F0502020204030204" pitchFamily="34" charset="0"/>
              </a:rPr>
              <a:t>PRAVILA POSTUPANJA OMBUDSMENA ZA BANKARSKI SISTEM FBIH </a:t>
            </a:r>
            <a:br>
              <a:rPr lang="bs-Latn-BA" sz="3100" dirty="0">
                <a:latin typeface="Calibri" panose="020F0502020204030204" pitchFamily="34" charset="0"/>
              </a:rPr>
            </a:br>
            <a:r>
              <a:rPr lang="bs-Latn-BA" sz="1600" dirty="0">
                <a:latin typeface="Calibri" panose="020F0502020204030204" pitchFamily="34" charset="0"/>
              </a:rPr>
              <a:t>(„Sl. novine FBiH“, br. 62/14 i 93/15)</a:t>
            </a:r>
            <a:br>
              <a:rPr lang="bs-Latn-BA" sz="1600" dirty="0">
                <a:latin typeface="Calibri" panose="020F0502020204030204" pitchFamily="34" charset="0"/>
              </a:rPr>
            </a:br>
            <a:endParaRPr lang="bs-Latn-BA" sz="1600" dirty="0">
              <a:latin typeface="Calibri" panose="020F0502020204030204" pitchFamily="34" charset="0"/>
            </a:endParaRPr>
          </a:p>
        </p:txBody>
      </p:sp>
      <p:sp>
        <p:nvSpPr>
          <p:cNvPr id="3" name="Content Placeholder 2"/>
          <p:cNvSpPr>
            <a:spLocks noGrp="1"/>
          </p:cNvSpPr>
          <p:nvPr>
            <p:ph idx="1"/>
          </p:nvPr>
        </p:nvSpPr>
        <p:spPr>
          <a:xfrm>
            <a:off x="457200" y="1600200"/>
            <a:ext cx="8229600" cy="4853136"/>
          </a:xfrm>
        </p:spPr>
        <p:txBody>
          <a:bodyPr>
            <a:normAutofit fontScale="85000" lnSpcReduction="10000"/>
          </a:bodyPr>
          <a:lstStyle/>
          <a:p>
            <a:pPr marL="0" indent="0">
              <a:buNone/>
            </a:pPr>
            <a:r>
              <a:rPr lang="bs-Latn-BA" sz="1900" dirty="0">
                <a:latin typeface="Calibri" panose="020F0502020204030204" pitchFamily="34" charset="0"/>
              </a:rPr>
              <a:t>B) POKRETANJE POSTUPKA/ PRAVILA POSTUPKA</a:t>
            </a:r>
          </a:p>
          <a:p>
            <a:pPr algn="just"/>
            <a:r>
              <a:rPr lang="bs-Latn-BA" sz="1900" dirty="0">
                <a:latin typeface="Calibri" panose="020F0502020204030204" pitchFamily="34" charset="0"/>
              </a:rPr>
              <a:t>Ako davalac usluge (banka, mikorkreditna organizacija ili lizing društvo) nije odgovorio na prigovor korisnika (svako fizičko lice na koje se primjenjuje Zakon o zaštiti korisnika finansijskih usluga) u roku od 30 dana od dana podnošenja prigovora ili ako korisnik nije zadovoljan odgovorom davaoca usluge ili drugim ishodom postupka provedenog po prigovoru podnesenom davaocu usluga, ima pravo da o tome obavijesti ili uloži prigovor Ombudsmenu. (čl.8 st.1)</a:t>
            </a:r>
          </a:p>
          <a:p>
            <a:pPr algn="just"/>
            <a:r>
              <a:rPr lang="vi-VN" sz="1900" dirty="0">
                <a:latin typeface="Calibri" panose="020F0502020204030204" pitchFamily="34" charset="0"/>
              </a:rPr>
              <a:t>Žirant </a:t>
            </a:r>
            <a:r>
              <a:rPr lang="bs-Latn-BA" sz="1900" dirty="0">
                <a:latin typeface="Calibri" panose="020F0502020204030204" pitchFamily="34" charset="0"/>
              </a:rPr>
              <a:t>(pravno ili fizičko lice koje je garant kreditnog posla) </a:t>
            </a:r>
            <a:r>
              <a:rPr lang="vi-VN" sz="1900" dirty="0">
                <a:latin typeface="Calibri" panose="020F0502020204030204" pitchFamily="34" charset="0"/>
              </a:rPr>
              <a:t>ima pravo podnijeti zahtjev Ombudsmenu za oslobađanje od jemstva, ako smatra da se davalac usluga ne pridržava odredbi iz Zakona o zaštiti žiranata u FBiH</a:t>
            </a:r>
            <a:r>
              <a:rPr lang="bs-Latn-BA" sz="1900" dirty="0">
                <a:latin typeface="Calibri" panose="020F0502020204030204" pitchFamily="34" charset="0"/>
              </a:rPr>
              <a:t>. (čl.8 st.2) U „</a:t>
            </a:r>
            <a:r>
              <a:rPr lang="bs-Latn-BA" sz="1900" i="1" dirty="0">
                <a:latin typeface="Calibri" panose="020F0502020204030204" pitchFamily="34" charset="0"/>
              </a:rPr>
              <a:t>Pravilima postupanja Ombudsmena za bankarski sistem RS-a“ ova odredba je izostavljena.</a:t>
            </a:r>
          </a:p>
          <a:p>
            <a:pPr algn="just"/>
            <a:r>
              <a:rPr lang="bs-Latn-BA" sz="1900" dirty="0">
                <a:latin typeface="Calibri" panose="020F0502020204030204" pitchFamily="34" charset="0"/>
              </a:rPr>
              <a:t>Postupak pred institucijom Ombudsmena pokreće se obavještenjem, odnosno prigovorom, zahtjevom ili po službenoj dužnosti. (čl.9)</a:t>
            </a:r>
          </a:p>
          <a:p>
            <a:pPr algn="just"/>
            <a:r>
              <a:rPr lang="bs-Latn-BA" sz="1900" dirty="0">
                <a:latin typeface="Calibri" panose="020F0502020204030204" pitchFamily="34" charset="0"/>
              </a:rPr>
              <a:t>Obavještenje i/ili prigovor ili zahtjev upućen Ombudsmenu mora biti podnesen u pisanoj formi i dostavlja se poštom ili neposredno predajom putem protokola na adresu Agencije. Uslov pisane forme ispunjavaju i podnesci upućeni elektronskom poštom, s tim što odgovor Ombudsmena mora biti upućen poštom na dostavljenu adresu podnosioca. Prigovor ili zahtjev Ombudsmenu može biti podnesen i putem punomoćnika koji obavezno dostavlja i originalno ovlaštenje za zastupanje (punomoć) u čije ime podnosi prigovor ili zahtjev. (čl.11 st.1 i st.2)</a:t>
            </a:r>
          </a:p>
        </p:txBody>
      </p:sp>
    </p:spTree>
    <p:extLst>
      <p:ext uri="{BB962C8B-B14F-4D97-AF65-F5344CB8AC3E}">
        <p14:creationId xmlns:p14="http://schemas.microsoft.com/office/powerpoint/2010/main" val="157049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Autofit/>
          </a:bodyPr>
          <a:lstStyle/>
          <a:p>
            <a:r>
              <a:rPr lang="bs-Latn-BA" sz="2800" dirty="0">
                <a:latin typeface="Calibri" panose="020F0502020204030204" pitchFamily="34" charset="0"/>
              </a:rPr>
              <a:t>PRAVILA POSTUPANJA OMBUDSMENA ZA BANKARSKI SISTEM FBIH </a:t>
            </a:r>
            <a:br>
              <a:rPr lang="bs-Latn-BA" sz="2800" dirty="0">
                <a:latin typeface="Calibri" panose="020F0502020204030204" pitchFamily="34" charset="0"/>
              </a:rPr>
            </a:br>
            <a:r>
              <a:rPr lang="bs-Latn-BA" sz="1400" dirty="0">
                <a:latin typeface="Calibri" panose="020F0502020204030204" pitchFamily="34" charset="0"/>
              </a:rPr>
              <a:t>(„Sl. novine FBiH“, br. 62/14 i 93/15)</a:t>
            </a:r>
            <a:br>
              <a:rPr lang="bs-Latn-BA" sz="2800" dirty="0">
                <a:latin typeface="Calibri" panose="020F0502020204030204" pitchFamily="34" charset="0"/>
              </a:rPr>
            </a:br>
            <a:endParaRPr lang="bs-Latn-BA" sz="2800"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algn="just"/>
            <a:r>
              <a:rPr lang="bs-Latn-BA" sz="1800" dirty="0">
                <a:latin typeface="Calibri" panose="020F0502020204030204" pitchFamily="34" charset="0"/>
              </a:rPr>
              <a:t>Ako je prigovor ili zahtjev nepotpun, odnosno ako korisnik nije dostavio Pravilnikom predviđene priloge (pogledati član 10)  ili ako je sadržaj istog nerazumljiv, Ombudsmen ce u roku od 15 dana od dana dostavljanja predmetnog podneska pozvati korisnika da, u roku od 8 dana od dana pozivanja (15 dana u RS-u), iste uredi na odgovarajuci način, odnosno da u istom roku izvrši ispravku, dostavi i druga objašnjenja, dopune i dokaze, ako je to potrebno za pravilnu i potpunu ocjenu opravdanosti podnesenog prigovora ili zahtjeva.</a:t>
            </a:r>
          </a:p>
          <a:p>
            <a:pPr algn="just"/>
            <a:r>
              <a:rPr lang="bs-Latn-BA" sz="1800" dirty="0">
                <a:latin typeface="Calibri" panose="020F0502020204030204" pitchFamily="34" charset="0"/>
              </a:rPr>
              <a:t>Ukoliko korisnik dokaže da priloge iz člana 10. st. (2) ili (3) ovih pravila nije mogao dobiti od davaoca usluge redovnim putem, Ombudsmen ce iste zatražiti od davaoca usluge u pisanoj formi, ukoliko ocijeni da su isti neophodni za pravilnu i potpunu ocjenu opravdanosti prigovora ili zahtjeva. (</a:t>
            </a:r>
            <a:r>
              <a:rPr lang="bs-Latn-BA" sz="1800" i="1" dirty="0">
                <a:latin typeface="Calibri" panose="020F0502020204030204" pitchFamily="34" charset="0"/>
              </a:rPr>
              <a:t>Ova odredba je izostavljena u „Pravilima postupanja Ombudsmena za bankarski sistem RS“).</a:t>
            </a:r>
          </a:p>
          <a:p>
            <a:pPr algn="just"/>
            <a:r>
              <a:rPr lang="bs-Latn-BA" sz="1800" dirty="0">
                <a:latin typeface="Calibri" panose="020F0502020204030204" pitchFamily="34" charset="0"/>
              </a:rPr>
              <a:t>Ako korisnik ne dostavi tražene podatke u roku od 8 dana Ombudsmen ce obrazloženim odgovorom obavijestiti korisnika da se takav podnesak ne prihvata i isti ce se smatrati kao da nije ni podnesen. </a:t>
            </a:r>
          </a:p>
        </p:txBody>
      </p:sp>
    </p:spTree>
    <p:extLst>
      <p:ext uri="{BB962C8B-B14F-4D97-AF65-F5344CB8AC3E}">
        <p14:creationId xmlns:p14="http://schemas.microsoft.com/office/powerpoint/2010/main" val="852711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944</TotalTime>
  <Words>7666</Words>
  <Application>Microsoft Office PowerPoint</Application>
  <PresentationFormat>On-screen Show (4:3)</PresentationFormat>
  <Paragraphs>277</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Book Antiqua</vt:lpstr>
      <vt:lpstr>Calibri</vt:lpstr>
      <vt:lpstr>Lucida Sans</vt:lpstr>
      <vt:lpstr>Times New Roman</vt:lpstr>
      <vt:lpstr>Wingdings</vt:lpstr>
      <vt:lpstr>Wingdings 2</vt:lpstr>
      <vt:lpstr>Wingdings 3</vt:lpstr>
      <vt:lpstr>Apex</vt:lpstr>
      <vt:lpstr>OMBUDSMEN ZA BANKARSTVO FBIH</vt:lpstr>
      <vt:lpstr>ZAKON O AGENCIJI ZA BANKARSTVO FEDERACIJE BOSNE I HERCEGOVINE  (“Službene novine Federcije BiH”, br. 75/17)</vt:lpstr>
      <vt:lpstr>DJELATNOST OMBUDSMENA ZA BANKARSTVO U FBIH  Ombudsman obavlja sljedeće zadatke:</vt:lpstr>
      <vt:lpstr>DJELATNOST I POSTUPANJE OMBUDSMENA ZA BANKARSTVO U FBIH</vt:lpstr>
      <vt:lpstr>PRINCIPI OMBUDSMENA, OBAVEZA SARADNJE SA OMBUDSMENOM</vt:lpstr>
      <vt:lpstr>IMENOVANJE I RAZRJEŠENJE DUŽNOSTI OMBUDSMENA</vt:lpstr>
      <vt:lpstr>PRAVILA POSTUPANJA OMBUDSMENA ZA BANKARSKI SISTEM FBIH  („Sl. novine FBiH“, br. 62/14 i 93/15) </vt:lpstr>
      <vt:lpstr>PRAVILA POSTUPANJA OMBUDSMENA ZA BANKARSKI SISTEM FBIH  („Sl. novine FBiH“, br. 62/14 i 93/15) </vt:lpstr>
      <vt:lpstr>PRAVILA POSTUPANJA OMBUDSMENA ZA BANKARSKI SISTEM FBIH  („Sl. novine FBiH“, br. 62/14 i 93/15) </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PRAVILA POSTUPANJA OMBUDSMENA ZA BANKARSKI SISTEM FBIH  („Sl. novine FBiH“, br. 62/14 i 93/15)</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OMBUDSMANU ZA BANKARSKI SISTEM RS-a („Službeni glasnik RS broj 51/16“)</vt:lpstr>
      <vt:lpstr>PRAVILNIK O OMBUDSMENU ZA BANKARSKI SISTEM FEDERACIJE BOSNE I HERCEGOVINE ("Službene novine Federacije BiH", br. 46/18) </vt:lpstr>
      <vt:lpstr>PRAVILNIK O OMBUDSMANU ZA BANKARSKI SISTEM RS-a („Službeni glasnik RS“, br. 51/16)</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OMBUDSMENU ZA BANKARSKI SISTEM FEDERACIJE BOSNE I HERCEGOVINE ("Službene novine Federacije BiH", br. 46/18) </vt:lpstr>
      <vt:lpstr>PRAVILNIK O OMBUDSMANU ZA BANKARSKI SISTEM RS-a („Službeni glasnik RS“, br. 51/16)</vt:lpstr>
      <vt:lpstr>IZVJEŠTAJ  o radu Ombudsmena za bankarski sistem Federacije BiH za period 01.01.-31.12.2018. godine</vt:lpstr>
      <vt:lpstr>IZVJEŠTAJ  o radu Ombudsmena za bankarski sistem Federacije BiH za period 01.01.-31.12.2018. godine</vt:lpstr>
      <vt:lpstr>IZVJEŠTAJ  o radu Ombudsmena za bankarski sistem Federacije BiH za period 01.01.-31.12.2018. godine</vt:lpstr>
      <vt:lpstr>IZVJEŠTAJ  o radu Ombudsmena za bankarski sistem Federacije BiH za period 01.01.-31.12.2018. godine</vt:lpstr>
      <vt:lpstr>IZVJEŠTAJ  o radu Ombudsmena za bankarski sistem Federacije BiH za period 01.01.-31.12.2018. godine</vt:lpstr>
      <vt:lpstr>IZVJEŠTAJ  o radu Ombudsmena za bankarski sistem Federacije BiH za period 01.01.-31.12.2018. godine</vt:lpstr>
      <vt:lpstr>IZVJEŠTAJ  o radu Ombudsmena za bankarski sistem Federacije BiH za period 01.01.-31.12.2018. godine</vt:lpstr>
      <vt:lpstr>PITANJA</vt:lpstr>
      <vt:lpstr>HVALA NA PAŽNJI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OMBUDSMEN ZA BANKARSTVO FBIH</dc:title>
  <dc:creator>Faris</dc:creator>
  <cp:lastModifiedBy>Edina Sudžuka</cp:lastModifiedBy>
  <cp:revision>120</cp:revision>
  <dcterms:created xsi:type="dcterms:W3CDTF">2020-04-14T09:23:57Z</dcterms:created>
  <dcterms:modified xsi:type="dcterms:W3CDTF">2020-05-16T07:52:42Z</dcterms:modified>
</cp:coreProperties>
</file>