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embeddedFontLst>
    <p:embeddedFont>
      <p:font typeface="Century Gothic" panose="020B0502020202020204" pitchFamily="34" charset="0"/>
      <p:regular r:id="rId31"/>
      <p:bold r:id="rId32"/>
      <p:italic r:id="rId33"/>
      <p:boldItalic r:id="rId34"/>
    </p:embeddedFont>
    <p:embeddedFont>
      <p:font typeface="Calibri" panose="020F0502020204030204" pitchFamily="34" charset="0"/>
      <p:regular r:id="rId35"/>
      <p:bold r:id="rId36"/>
      <p:italic r:id="rId37"/>
      <p:boldItalic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16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font" Target="fonts/font4.fntdata"/><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font" Target="fonts/font7.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5.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34462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2585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870a82856c_0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870a82856c_0_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3" name="Google Shape;253;g870a82856c_0_3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extLst>
      <p:ext uri="{BB962C8B-B14F-4D97-AF65-F5344CB8AC3E}">
        <p14:creationId xmlns:p14="http://schemas.microsoft.com/office/powerpoint/2010/main" val="1373226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870a82856c_0_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870a82856c_0_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0" name="Google Shape;260;g870a82856c_0_3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extLst>
      <p:ext uri="{BB962C8B-B14F-4D97-AF65-F5344CB8AC3E}">
        <p14:creationId xmlns:p14="http://schemas.microsoft.com/office/powerpoint/2010/main" val="645241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870a82856c_0_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870a82856c_0_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6" name="Google Shape;266;g870a82856c_0_4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extLst>
      <p:ext uri="{BB962C8B-B14F-4D97-AF65-F5344CB8AC3E}">
        <p14:creationId xmlns:p14="http://schemas.microsoft.com/office/powerpoint/2010/main" val="3731962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870a82856c_0_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870a82856c_0_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3" name="Google Shape;273;g870a82856c_0_54: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extLst>
      <p:ext uri="{BB962C8B-B14F-4D97-AF65-F5344CB8AC3E}">
        <p14:creationId xmlns:p14="http://schemas.microsoft.com/office/powerpoint/2010/main" val="2343305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870a82856c_0_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870a82856c_0_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0" name="Google Shape;280;g870a82856c_0_6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extLst>
      <p:ext uri="{BB962C8B-B14F-4D97-AF65-F5344CB8AC3E}">
        <p14:creationId xmlns:p14="http://schemas.microsoft.com/office/powerpoint/2010/main" val="3940730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870a82856c_0_6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870a82856c_0_6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7" name="Google Shape;287;g870a82856c_0_6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extLst>
      <p:ext uri="{BB962C8B-B14F-4D97-AF65-F5344CB8AC3E}">
        <p14:creationId xmlns:p14="http://schemas.microsoft.com/office/powerpoint/2010/main" val="689722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870a82856c_0_7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870a82856c_0_7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4" name="Google Shape;294;g870a82856c_0_7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extLst>
      <p:ext uri="{BB962C8B-B14F-4D97-AF65-F5344CB8AC3E}">
        <p14:creationId xmlns:p14="http://schemas.microsoft.com/office/powerpoint/2010/main" val="3277034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0" name="Google Shape;300;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1" name="Google Shape;301;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4284364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870a82856c_0_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870a82856c_0_7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7" name="Google Shape;317;g870a82856c_0_7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Tree>
    <p:extLst>
      <p:ext uri="{BB962C8B-B14F-4D97-AF65-F5344CB8AC3E}">
        <p14:creationId xmlns:p14="http://schemas.microsoft.com/office/powerpoint/2010/main" val="23511908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870a82856c_0_8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870a82856c_0_8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4" name="Google Shape;324;g870a82856c_0_84: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19</a:t>
            </a:fld>
            <a:endParaRPr/>
          </a:p>
        </p:txBody>
      </p:sp>
    </p:spTree>
    <p:extLst>
      <p:ext uri="{BB962C8B-B14F-4D97-AF65-F5344CB8AC3E}">
        <p14:creationId xmlns:p14="http://schemas.microsoft.com/office/powerpoint/2010/main" val="383967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15979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0" name="Google Shape;33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0798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870a82856c_0_9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g870a82856c_0_9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8" name="Google Shape;338;g870a82856c_0_9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a:p>
        </p:txBody>
      </p:sp>
    </p:spTree>
    <p:extLst>
      <p:ext uri="{BB962C8B-B14F-4D97-AF65-F5344CB8AC3E}">
        <p14:creationId xmlns:p14="http://schemas.microsoft.com/office/powerpoint/2010/main" val="15404230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870a82856c_0_9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 name="Google Shape;343;g870a82856c_0_9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g870a82856c_0_9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22</a:t>
            </a:fld>
            <a:endParaRPr/>
          </a:p>
        </p:txBody>
      </p:sp>
    </p:spTree>
    <p:extLst>
      <p:ext uri="{BB962C8B-B14F-4D97-AF65-F5344CB8AC3E}">
        <p14:creationId xmlns:p14="http://schemas.microsoft.com/office/powerpoint/2010/main" val="17089121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870a82856c_0_10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870a82856c_0_10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1" name="Google Shape;351;g870a82856c_0_10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23</a:t>
            </a:fld>
            <a:endParaRPr/>
          </a:p>
        </p:txBody>
      </p:sp>
    </p:spTree>
    <p:extLst>
      <p:ext uri="{BB962C8B-B14F-4D97-AF65-F5344CB8AC3E}">
        <p14:creationId xmlns:p14="http://schemas.microsoft.com/office/powerpoint/2010/main" val="3314209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870a82856c_0_10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 name="Google Shape;356;g870a82856c_0_10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7" name="Google Shape;357;g870a82856c_0_10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24</a:t>
            </a:fld>
            <a:endParaRPr/>
          </a:p>
        </p:txBody>
      </p:sp>
    </p:spTree>
    <p:extLst>
      <p:ext uri="{BB962C8B-B14F-4D97-AF65-F5344CB8AC3E}">
        <p14:creationId xmlns:p14="http://schemas.microsoft.com/office/powerpoint/2010/main" val="7283977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870a82856c_0_1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870a82856c_0_1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3" name="Google Shape;363;g870a82856c_0_114: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25</a:t>
            </a:fld>
            <a:endParaRPr/>
          </a:p>
        </p:txBody>
      </p:sp>
    </p:spTree>
    <p:extLst>
      <p:ext uri="{BB962C8B-B14F-4D97-AF65-F5344CB8AC3E}">
        <p14:creationId xmlns:p14="http://schemas.microsoft.com/office/powerpoint/2010/main" val="6717709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870a82856c_0_1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8" name="Google Shape;368;g870a82856c_0_1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9" name="Google Shape;369;g870a82856c_0_12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26</a:t>
            </a:fld>
            <a:endParaRPr/>
          </a:p>
        </p:txBody>
      </p:sp>
    </p:spTree>
    <p:extLst>
      <p:ext uri="{BB962C8B-B14F-4D97-AF65-F5344CB8AC3E}">
        <p14:creationId xmlns:p14="http://schemas.microsoft.com/office/powerpoint/2010/main" val="14298778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870a82856c_0_1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5" name="Google Shape;375;g870a82856c_0_1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6" name="Google Shape;376;g870a82856c_0_12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27</a:t>
            </a:fld>
            <a:endParaRPr/>
          </a:p>
        </p:txBody>
      </p:sp>
    </p:spTree>
    <p:extLst>
      <p:ext uri="{BB962C8B-B14F-4D97-AF65-F5344CB8AC3E}">
        <p14:creationId xmlns:p14="http://schemas.microsoft.com/office/powerpoint/2010/main" val="32332658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870a82856c_0_1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1" name="Google Shape;381;g870a82856c_0_1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2" name="Google Shape;382;g870a82856c_0_13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28</a:t>
            </a:fld>
            <a:endParaRPr/>
          </a:p>
        </p:txBody>
      </p:sp>
    </p:spTree>
    <p:extLst>
      <p:ext uri="{BB962C8B-B14F-4D97-AF65-F5344CB8AC3E}">
        <p14:creationId xmlns:p14="http://schemas.microsoft.com/office/powerpoint/2010/main" val="2258141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870a82856c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870a82856c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g870a82856c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extLst>
      <p:ext uri="{BB962C8B-B14F-4D97-AF65-F5344CB8AC3E}">
        <p14:creationId xmlns:p14="http://schemas.microsoft.com/office/powerpoint/2010/main" val="2934913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870a82856c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870a82856c_0_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g870a82856c_0_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extLst>
      <p:ext uri="{BB962C8B-B14F-4D97-AF65-F5344CB8AC3E}">
        <p14:creationId xmlns:p14="http://schemas.microsoft.com/office/powerpoint/2010/main" val="2725168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870a82856c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870a82856c_0_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g870a82856c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extLst>
      <p:ext uri="{BB962C8B-B14F-4D97-AF65-F5344CB8AC3E}">
        <p14:creationId xmlns:p14="http://schemas.microsoft.com/office/powerpoint/2010/main" val="1698164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6792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870a82856c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870a82856c_0_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g870a82856c_0_1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extLst>
      <p:ext uri="{BB962C8B-B14F-4D97-AF65-F5344CB8AC3E}">
        <p14:creationId xmlns:p14="http://schemas.microsoft.com/office/powerpoint/2010/main" val="1308632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870a82856c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870a82856c_0_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g870a82856c_0_24: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extLst>
      <p:ext uri="{BB962C8B-B14F-4D97-AF65-F5344CB8AC3E}">
        <p14:creationId xmlns:p14="http://schemas.microsoft.com/office/powerpoint/2010/main" val="847430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8130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2"/>
        <p:cNvGrpSpPr/>
        <p:nvPr/>
      </p:nvGrpSpPr>
      <p:grpSpPr>
        <a:xfrm>
          <a:off x="0" y="0"/>
          <a:ext cx="0" cy="0"/>
          <a:chOff x="0" y="0"/>
          <a:chExt cx="0" cy="0"/>
        </a:xfrm>
      </p:grpSpPr>
      <p:sp>
        <p:nvSpPr>
          <p:cNvPr id="43" name="Google Shape;43;p2"/>
          <p:cNvSpPr txBox="1">
            <a:spLocks noGrp="1"/>
          </p:cNvSpPr>
          <p:nvPr>
            <p:ph type="ctrTitle"/>
          </p:nvPr>
        </p:nvSpPr>
        <p:spPr>
          <a:xfrm>
            <a:off x="1942416" y="2514601"/>
            <a:ext cx="6600451" cy="2262781"/>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262626"/>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
          <p:cNvSpPr txBox="1">
            <a:spLocks noGrp="1"/>
          </p:cNvSpPr>
          <p:nvPr>
            <p:ph type="subTitle" idx="1"/>
          </p:nvPr>
        </p:nvSpPr>
        <p:spPr>
          <a:xfrm>
            <a:off x="1942416" y="4777380"/>
            <a:ext cx="6600451" cy="1126283"/>
          </a:xfrm>
          <a:prstGeom prst="rect">
            <a:avLst/>
          </a:prstGeom>
          <a:noFill/>
          <a:ln>
            <a:noFill/>
          </a:ln>
        </p:spPr>
        <p:txBody>
          <a:bodyPr spcFirstLastPara="1" wrap="square" lIns="91425" tIns="45700" rIns="91425" bIns="45700" anchor="t" anchorCtr="0">
            <a:noAutofit/>
          </a:bodyPr>
          <a:lstStyle>
            <a:lvl1pPr lvl="0" algn="l">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a:endParaRPr/>
          </a:p>
        </p:txBody>
      </p:sp>
      <p:sp>
        <p:nvSpPr>
          <p:cNvPr id="45" name="Google Shape;45;p2"/>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2"/>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
          <p:cNvSpPr/>
          <p:nvPr/>
        </p:nvSpPr>
        <p:spPr>
          <a:xfrm>
            <a:off x="-31719" y="4321158"/>
            <a:ext cx="1395473" cy="781781"/>
          </a:xfrm>
          <a:custGeom>
            <a:avLst/>
            <a:gdLst/>
            <a:ahLst/>
            <a:cxnLst/>
            <a:rect l="l" t="t" r="r" b="b"/>
            <a:pathLst>
              <a:path w="8042" h="10000" extrusionOk="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txBox="1">
            <a:spLocks noGrp="1"/>
          </p:cNvSpPr>
          <p:nvPr>
            <p:ph type="sldNum" idx="12"/>
          </p:nvPr>
        </p:nvSpPr>
        <p:spPr>
          <a:xfrm>
            <a:off x="423334" y="4529541"/>
            <a:ext cx="58497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108"/>
        <p:cNvGrpSpPr/>
        <p:nvPr/>
      </p:nvGrpSpPr>
      <p:grpSpPr>
        <a:xfrm>
          <a:off x="0" y="0"/>
          <a:ext cx="0" cy="0"/>
          <a:chOff x="0" y="0"/>
          <a:chExt cx="0" cy="0"/>
        </a:xfrm>
      </p:grpSpPr>
      <p:sp>
        <p:nvSpPr>
          <p:cNvPr id="109" name="Google Shape;109;p11"/>
          <p:cNvSpPr txBox="1">
            <a:spLocks noGrp="1"/>
          </p:cNvSpPr>
          <p:nvPr>
            <p:ph type="title"/>
          </p:nvPr>
        </p:nvSpPr>
        <p:spPr>
          <a:xfrm>
            <a:off x="1942415" y="609600"/>
            <a:ext cx="6591985" cy="3117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11"/>
          <p:cNvSpPr txBox="1">
            <a:spLocks noGrp="1"/>
          </p:cNvSpPr>
          <p:nvPr>
            <p:ph type="body" idx="1"/>
          </p:nvPr>
        </p:nvSpPr>
        <p:spPr>
          <a:xfrm>
            <a:off x="1942415" y="4354046"/>
            <a:ext cx="6591985" cy="1555864"/>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11" name="Google Shape;111;p11"/>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11"/>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1"/>
          <p:cNvSpPr/>
          <p:nvPr/>
        </p:nvSpPr>
        <p:spPr>
          <a:xfrm rot="10800000" flipH="1">
            <a:off x="58" y="3166527"/>
            <a:ext cx="1358356" cy="508005"/>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txBox="1">
            <a:spLocks noGrp="1"/>
          </p:cNvSpPr>
          <p:nvPr>
            <p:ph type="sldNum" idx="12"/>
          </p:nvPr>
        </p:nvSpPr>
        <p:spPr>
          <a:xfrm>
            <a:off x="511228" y="3244140"/>
            <a:ext cx="58497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15"/>
        <p:cNvGrpSpPr/>
        <p:nvPr/>
      </p:nvGrpSpPr>
      <p:grpSpPr>
        <a:xfrm>
          <a:off x="0" y="0"/>
          <a:ext cx="0" cy="0"/>
          <a:chOff x="0" y="0"/>
          <a:chExt cx="0" cy="0"/>
        </a:xfrm>
      </p:grpSpPr>
      <p:sp>
        <p:nvSpPr>
          <p:cNvPr id="116" name="Google Shape;116;p12"/>
          <p:cNvSpPr txBox="1">
            <a:spLocks noGrp="1"/>
          </p:cNvSpPr>
          <p:nvPr>
            <p:ph type="title"/>
          </p:nvPr>
        </p:nvSpPr>
        <p:spPr>
          <a:xfrm>
            <a:off x="2188123" y="609600"/>
            <a:ext cx="6109587" cy="2895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12"/>
          <p:cNvSpPr txBox="1">
            <a:spLocks noGrp="1"/>
          </p:cNvSpPr>
          <p:nvPr>
            <p:ph type="body" idx="1"/>
          </p:nvPr>
        </p:nvSpPr>
        <p:spPr>
          <a:xfrm>
            <a:off x="2415972" y="3505200"/>
            <a:ext cx="5653888"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600"/>
              <a:buFont typeface="Century Gothic"/>
              <a:buNone/>
              <a:defRPr sz="1600">
                <a:solidFill>
                  <a:srgbClr val="7F7F7F"/>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18" name="Google Shape;118;p12"/>
          <p:cNvSpPr txBox="1">
            <a:spLocks noGrp="1"/>
          </p:cNvSpPr>
          <p:nvPr>
            <p:ph type="body" idx="2"/>
          </p:nvPr>
        </p:nvSpPr>
        <p:spPr>
          <a:xfrm>
            <a:off x="1942415" y="4354046"/>
            <a:ext cx="6591985" cy="1555864"/>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19" name="Google Shape;119;p12"/>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12"/>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12"/>
          <p:cNvSpPr/>
          <p:nvPr/>
        </p:nvSpPr>
        <p:spPr>
          <a:xfrm rot="10800000" flipH="1">
            <a:off x="58" y="3166527"/>
            <a:ext cx="1358356" cy="508005"/>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2"/>
          <p:cNvSpPr txBox="1">
            <a:spLocks noGrp="1"/>
          </p:cNvSpPr>
          <p:nvPr>
            <p:ph type="sldNum" idx="12"/>
          </p:nvPr>
        </p:nvSpPr>
        <p:spPr>
          <a:xfrm>
            <a:off x="511228" y="3244140"/>
            <a:ext cx="58497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23" name="Google Shape;123;p12"/>
          <p:cNvSpPr txBox="1"/>
          <p:nvPr/>
        </p:nvSpPr>
        <p:spPr>
          <a:xfrm>
            <a:off x="1808316" y="648005"/>
            <a:ext cx="457319"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
        <p:nvSpPr>
          <p:cNvPr id="124" name="Google Shape;124;p12"/>
          <p:cNvSpPr txBox="1"/>
          <p:nvPr/>
        </p:nvSpPr>
        <p:spPr>
          <a:xfrm>
            <a:off x="8169533" y="2905306"/>
            <a:ext cx="457319"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25"/>
        <p:cNvGrpSpPr/>
        <p:nvPr/>
      </p:nvGrpSpPr>
      <p:grpSpPr>
        <a:xfrm>
          <a:off x="0" y="0"/>
          <a:ext cx="0" cy="0"/>
          <a:chOff x="0" y="0"/>
          <a:chExt cx="0" cy="0"/>
        </a:xfrm>
      </p:grpSpPr>
      <p:sp>
        <p:nvSpPr>
          <p:cNvPr id="126" name="Google Shape;126;p13"/>
          <p:cNvSpPr txBox="1">
            <a:spLocks noGrp="1"/>
          </p:cNvSpPr>
          <p:nvPr>
            <p:ph type="title"/>
          </p:nvPr>
        </p:nvSpPr>
        <p:spPr>
          <a:xfrm>
            <a:off x="1942415" y="2438401"/>
            <a:ext cx="6591985" cy="272484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13"/>
          <p:cNvSpPr txBox="1">
            <a:spLocks noGrp="1"/>
          </p:cNvSpPr>
          <p:nvPr>
            <p:ph type="body" idx="1"/>
          </p:nvPr>
        </p:nvSpPr>
        <p:spPr>
          <a:xfrm>
            <a:off x="1942415" y="5181600"/>
            <a:ext cx="6591985" cy="729622"/>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28" name="Google Shape;128;p13"/>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13"/>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13"/>
          <p:cNvSpPr/>
          <p:nvPr/>
        </p:nvSpPr>
        <p:spPr>
          <a:xfrm rot="10800000" flipH="1">
            <a:off x="58" y="4910660"/>
            <a:ext cx="1358356" cy="508005"/>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3"/>
          <p:cNvSpPr txBox="1">
            <a:spLocks noGrp="1"/>
          </p:cNvSpPr>
          <p:nvPr>
            <p:ph type="sldNum" idx="12"/>
          </p:nvPr>
        </p:nvSpPr>
        <p:spPr>
          <a:xfrm>
            <a:off x="511228" y="4983088"/>
            <a:ext cx="58497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32"/>
        <p:cNvGrpSpPr/>
        <p:nvPr/>
      </p:nvGrpSpPr>
      <p:grpSpPr>
        <a:xfrm>
          <a:off x="0" y="0"/>
          <a:ext cx="0" cy="0"/>
          <a:chOff x="0" y="0"/>
          <a:chExt cx="0" cy="0"/>
        </a:xfrm>
      </p:grpSpPr>
      <p:sp>
        <p:nvSpPr>
          <p:cNvPr id="133" name="Google Shape;133;p14"/>
          <p:cNvSpPr txBox="1">
            <a:spLocks noGrp="1"/>
          </p:cNvSpPr>
          <p:nvPr>
            <p:ph type="title"/>
          </p:nvPr>
        </p:nvSpPr>
        <p:spPr>
          <a:xfrm>
            <a:off x="2188123" y="609600"/>
            <a:ext cx="6109587" cy="2895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14"/>
          <p:cNvSpPr txBox="1">
            <a:spLocks noGrp="1"/>
          </p:cNvSpPr>
          <p:nvPr>
            <p:ph type="body" idx="1"/>
          </p:nvPr>
        </p:nvSpPr>
        <p:spPr>
          <a:xfrm>
            <a:off x="1942415" y="4343400"/>
            <a:ext cx="6688292"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5" name="Google Shape;135;p14"/>
          <p:cNvSpPr txBox="1">
            <a:spLocks noGrp="1"/>
          </p:cNvSpPr>
          <p:nvPr>
            <p:ph type="body" idx="2"/>
          </p:nvPr>
        </p:nvSpPr>
        <p:spPr>
          <a:xfrm>
            <a:off x="1942415" y="5181600"/>
            <a:ext cx="6688292" cy="729622"/>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6" name="Google Shape;136;p14"/>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14"/>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14"/>
          <p:cNvSpPr/>
          <p:nvPr/>
        </p:nvSpPr>
        <p:spPr>
          <a:xfrm rot="10800000" flipH="1">
            <a:off x="58" y="4910660"/>
            <a:ext cx="1358356" cy="508005"/>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4"/>
          <p:cNvSpPr txBox="1">
            <a:spLocks noGrp="1"/>
          </p:cNvSpPr>
          <p:nvPr>
            <p:ph type="sldNum" idx="12"/>
          </p:nvPr>
        </p:nvSpPr>
        <p:spPr>
          <a:xfrm>
            <a:off x="511228" y="4983088"/>
            <a:ext cx="58497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40" name="Google Shape;140;p14"/>
          <p:cNvSpPr txBox="1"/>
          <p:nvPr/>
        </p:nvSpPr>
        <p:spPr>
          <a:xfrm>
            <a:off x="1808316" y="648005"/>
            <a:ext cx="457319"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
        <p:nvSpPr>
          <p:cNvPr id="141" name="Google Shape;141;p14"/>
          <p:cNvSpPr txBox="1"/>
          <p:nvPr/>
        </p:nvSpPr>
        <p:spPr>
          <a:xfrm>
            <a:off x="8169533" y="2905306"/>
            <a:ext cx="457319"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42"/>
        <p:cNvGrpSpPr/>
        <p:nvPr/>
      </p:nvGrpSpPr>
      <p:grpSpPr>
        <a:xfrm>
          <a:off x="0" y="0"/>
          <a:ext cx="0" cy="0"/>
          <a:chOff x="0" y="0"/>
          <a:chExt cx="0" cy="0"/>
        </a:xfrm>
      </p:grpSpPr>
      <p:sp>
        <p:nvSpPr>
          <p:cNvPr id="143" name="Google Shape;143;p15"/>
          <p:cNvSpPr txBox="1">
            <a:spLocks noGrp="1"/>
          </p:cNvSpPr>
          <p:nvPr>
            <p:ph type="title"/>
          </p:nvPr>
        </p:nvSpPr>
        <p:spPr>
          <a:xfrm>
            <a:off x="1942416" y="627407"/>
            <a:ext cx="6591984" cy="28800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15"/>
          <p:cNvSpPr txBox="1">
            <a:spLocks noGrp="1"/>
          </p:cNvSpPr>
          <p:nvPr>
            <p:ph type="body" idx="1"/>
          </p:nvPr>
        </p:nvSpPr>
        <p:spPr>
          <a:xfrm>
            <a:off x="1942415" y="4343400"/>
            <a:ext cx="6591985"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5" name="Google Shape;145;p15"/>
          <p:cNvSpPr txBox="1">
            <a:spLocks noGrp="1"/>
          </p:cNvSpPr>
          <p:nvPr>
            <p:ph type="body" idx="2"/>
          </p:nvPr>
        </p:nvSpPr>
        <p:spPr>
          <a:xfrm>
            <a:off x="1942415" y="5181600"/>
            <a:ext cx="6591985" cy="729622"/>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6" name="Google Shape;146;p15"/>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p15"/>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p15"/>
          <p:cNvSpPr/>
          <p:nvPr/>
        </p:nvSpPr>
        <p:spPr>
          <a:xfrm rot="10800000" flipH="1">
            <a:off x="58" y="4910660"/>
            <a:ext cx="1358356" cy="508005"/>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5"/>
          <p:cNvSpPr txBox="1">
            <a:spLocks noGrp="1"/>
          </p:cNvSpPr>
          <p:nvPr>
            <p:ph type="sldNum" idx="12"/>
          </p:nvPr>
        </p:nvSpPr>
        <p:spPr>
          <a:xfrm>
            <a:off x="511228" y="4983088"/>
            <a:ext cx="58497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50"/>
        <p:cNvGrpSpPr/>
        <p:nvPr/>
      </p:nvGrpSpPr>
      <p:grpSpPr>
        <a:xfrm>
          <a:off x="0" y="0"/>
          <a:ext cx="0" cy="0"/>
          <a:chOff x="0" y="0"/>
          <a:chExt cx="0" cy="0"/>
        </a:xfrm>
      </p:grpSpPr>
      <p:sp>
        <p:nvSpPr>
          <p:cNvPr id="151" name="Google Shape;151;p16"/>
          <p:cNvSpPr txBox="1">
            <a:spLocks noGrp="1"/>
          </p:cNvSpPr>
          <p:nvPr>
            <p:ph type="title"/>
          </p:nvPr>
        </p:nvSpPr>
        <p:spPr>
          <a:xfrm>
            <a:off x="1945200" y="624110"/>
            <a:ext cx="6589200" cy="128089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16"/>
          <p:cNvSpPr txBox="1">
            <a:spLocks noGrp="1"/>
          </p:cNvSpPr>
          <p:nvPr>
            <p:ph type="body" idx="1"/>
          </p:nvPr>
        </p:nvSpPr>
        <p:spPr>
          <a:xfrm rot="5400000">
            <a:off x="3295307" y="780708"/>
            <a:ext cx="3886200" cy="6591985"/>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53" name="Google Shape;153;p16"/>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4" name="Google Shape;154;p16"/>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5" name="Google Shape;155;p16"/>
          <p:cNvSpPr/>
          <p:nvPr/>
        </p:nvSpPr>
        <p:spPr>
          <a:xfrm rot="10800000" flipH="1">
            <a:off x="58" y="711194"/>
            <a:ext cx="1358356" cy="508005"/>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6"/>
          <p:cNvSpPr txBox="1">
            <a:spLocks noGrp="1"/>
          </p:cNvSpPr>
          <p:nvPr>
            <p:ph type="sldNum" idx="12"/>
          </p:nvPr>
        </p:nvSpPr>
        <p:spPr>
          <a:xfrm>
            <a:off x="511228" y="787783"/>
            <a:ext cx="58497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7"/>
        <p:cNvGrpSpPr/>
        <p:nvPr/>
      </p:nvGrpSpPr>
      <p:grpSpPr>
        <a:xfrm>
          <a:off x="0" y="0"/>
          <a:ext cx="0" cy="0"/>
          <a:chOff x="0" y="0"/>
          <a:chExt cx="0" cy="0"/>
        </a:xfrm>
      </p:grpSpPr>
      <p:sp>
        <p:nvSpPr>
          <p:cNvPr id="158" name="Google Shape;158;p17"/>
          <p:cNvSpPr txBox="1">
            <a:spLocks noGrp="1"/>
          </p:cNvSpPr>
          <p:nvPr>
            <p:ph type="title"/>
          </p:nvPr>
        </p:nvSpPr>
        <p:spPr>
          <a:xfrm rot="5400000">
            <a:off x="5064693" y="2441249"/>
            <a:ext cx="5283817" cy="16561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9" name="Google Shape;159;p17"/>
          <p:cNvSpPr txBox="1">
            <a:spLocks noGrp="1"/>
          </p:cNvSpPr>
          <p:nvPr>
            <p:ph type="body" idx="1"/>
          </p:nvPr>
        </p:nvSpPr>
        <p:spPr>
          <a:xfrm rot="5400000">
            <a:off x="1658682" y="911140"/>
            <a:ext cx="5283817" cy="4716348"/>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60" name="Google Shape;160;p17"/>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1" name="Google Shape;161;p17"/>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2" name="Google Shape;162;p17"/>
          <p:cNvSpPr/>
          <p:nvPr/>
        </p:nvSpPr>
        <p:spPr>
          <a:xfrm rot="10800000" flipH="1">
            <a:off x="58" y="711194"/>
            <a:ext cx="1358356" cy="508005"/>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7"/>
          <p:cNvSpPr txBox="1">
            <a:spLocks noGrp="1"/>
          </p:cNvSpPr>
          <p:nvPr>
            <p:ph type="sldNum" idx="12"/>
          </p:nvPr>
        </p:nvSpPr>
        <p:spPr>
          <a:xfrm>
            <a:off x="511228" y="787783"/>
            <a:ext cx="58497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9"/>
        <p:cNvGrpSpPr/>
        <p:nvPr/>
      </p:nvGrpSpPr>
      <p:grpSpPr>
        <a:xfrm>
          <a:off x="0" y="0"/>
          <a:ext cx="0" cy="0"/>
          <a:chOff x="0" y="0"/>
          <a:chExt cx="0" cy="0"/>
        </a:xfrm>
      </p:grpSpPr>
      <p:sp>
        <p:nvSpPr>
          <p:cNvPr id="50" name="Google Shape;50;p3"/>
          <p:cNvSpPr txBox="1">
            <a:spLocks noGrp="1"/>
          </p:cNvSpPr>
          <p:nvPr>
            <p:ph type="title"/>
          </p:nvPr>
        </p:nvSpPr>
        <p:spPr>
          <a:xfrm>
            <a:off x="1945201" y="624110"/>
            <a:ext cx="6589199" cy="128089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3"/>
          <p:cNvSpPr txBox="1">
            <a:spLocks noGrp="1"/>
          </p:cNvSpPr>
          <p:nvPr>
            <p:ph type="body" idx="1"/>
          </p:nvPr>
        </p:nvSpPr>
        <p:spPr>
          <a:xfrm>
            <a:off x="1942415" y="2133600"/>
            <a:ext cx="6591985" cy="3777622"/>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52" name="Google Shape;52;p3"/>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3"/>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3"/>
          <p:cNvSpPr/>
          <p:nvPr/>
        </p:nvSpPr>
        <p:spPr>
          <a:xfrm rot="10800000" flipH="1">
            <a:off x="58" y="711194"/>
            <a:ext cx="1358356" cy="508005"/>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3"/>
          <p:cNvSpPr txBox="1">
            <a:spLocks noGrp="1"/>
          </p:cNvSpPr>
          <p:nvPr>
            <p:ph type="sldNum" idx="12"/>
          </p:nvPr>
        </p:nvSpPr>
        <p:spPr>
          <a:xfrm>
            <a:off x="511228" y="787783"/>
            <a:ext cx="58497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6"/>
        <p:cNvGrpSpPr/>
        <p:nvPr/>
      </p:nvGrpSpPr>
      <p:grpSpPr>
        <a:xfrm>
          <a:off x="0" y="0"/>
          <a:ext cx="0" cy="0"/>
          <a:chOff x="0" y="0"/>
          <a:chExt cx="0" cy="0"/>
        </a:xfrm>
      </p:grpSpPr>
      <p:sp>
        <p:nvSpPr>
          <p:cNvPr id="57" name="Google Shape;57;p4"/>
          <p:cNvSpPr txBox="1">
            <a:spLocks noGrp="1"/>
          </p:cNvSpPr>
          <p:nvPr>
            <p:ph type="title"/>
          </p:nvPr>
        </p:nvSpPr>
        <p:spPr>
          <a:xfrm>
            <a:off x="1942415" y="2074562"/>
            <a:ext cx="6591985" cy="14688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262626"/>
              </a:buClr>
              <a:buSzPts val="4000"/>
              <a:buFont typeface="Century Gothic"/>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4"/>
          <p:cNvSpPr txBox="1">
            <a:spLocks noGrp="1"/>
          </p:cNvSpPr>
          <p:nvPr>
            <p:ph type="body" idx="1"/>
          </p:nvPr>
        </p:nvSpPr>
        <p:spPr>
          <a:xfrm>
            <a:off x="1942415" y="3581400"/>
            <a:ext cx="6591985" cy="860400"/>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2000"/>
              <a:buNone/>
              <a:defRPr sz="20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59" name="Google Shape;59;p4"/>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4"/>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4"/>
          <p:cNvSpPr/>
          <p:nvPr/>
        </p:nvSpPr>
        <p:spPr>
          <a:xfrm rot="10800000" flipH="1">
            <a:off x="58" y="3166527"/>
            <a:ext cx="1358356" cy="508005"/>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4"/>
          <p:cNvSpPr txBox="1">
            <a:spLocks noGrp="1"/>
          </p:cNvSpPr>
          <p:nvPr>
            <p:ph type="sldNum" idx="12"/>
          </p:nvPr>
        </p:nvSpPr>
        <p:spPr>
          <a:xfrm>
            <a:off x="511228" y="3244140"/>
            <a:ext cx="58497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3"/>
        <p:cNvGrpSpPr/>
        <p:nvPr/>
      </p:nvGrpSpPr>
      <p:grpSpPr>
        <a:xfrm>
          <a:off x="0" y="0"/>
          <a:ext cx="0" cy="0"/>
          <a:chOff x="0" y="0"/>
          <a:chExt cx="0" cy="0"/>
        </a:xfrm>
      </p:grpSpPr>
      <p:sp>
        <p:nvSpPr>
          <p:cNvPr id="64" name="Google Shape;64;p5"/>
          <p:cNvSpPr txBox="1">
            <a:spLocks noGrp="1"/>
          </p:cNvSpPr>
          <p:nvPr>
            <p:ph type="title"/>
          </p:nvPr>
        </p:nvSpPr>
        <p:spPr>
          <a:xfrm>
            <a:off x="1945200" y="624110"/>
            <a:ext cx="6589200" cy="128089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5"/>
          <p:cNvSpPr txBox="1">
            <a:spLocks noGrp="1"/>
          </p:cNvSpPr>
          <p:nvPr>
            <p:ph type="body" idx="1"/>
          </p:nvPr>
        </p:nvSpPr>
        <p:spPr>
          <a:xfrm>
            <a:off x="1942416" y="2136706"/>
            <a:ext cx="3197531" cy="3767397"/>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6" name="Google Shape;66;p5"/>
          <p:cNvSpPr txBox="1">
            <a:spLocks noGrp="1"/>
          </p:cNvSpPr>
          <p:nvPr>
            <p:ph type="body" idx="2"/>
          </p:nvPr>
        </p:nvSpPr>
        <p:spPr>
          <a:xfrm>
            <a:off x="5337307" y="2136706"/>
            <a:ext cx="3197093" cy="3767397"/>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7" name="Google Shape;67;p5"/>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5"/>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5"/>
          <p:cNvSpPr/>
          <p:nvPr/>
        </p:nvSpPr>
        <p:spPr>
          <a:xfrm rot="10800000" flipH="1">
            <a:off x="58" y="711194"/>
            <a:ext cx="1358356" cy="508005"/>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5"/>
          <p:cNvSpPr txBox="1">
            <a:spLocks noGrp="1"/>
          </p:cNvSpPr>
          <p:nvPr>
            <p:ph type="sldNum" idx="12"/>
          </p:nvPr>
        </p:nvSpPr>
        <p:spPr>
          <a:xfrm>
            <a:off x="511228" y="787783"/>
            <a:ext cx="58497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1"/>
        <p:cNvGrpSpPr/>
        <p:nvPr/>
      </p:nvGrpSpPr>
      <p:grpSpPr>
        <a:xfrm>
          <a:off x="0" y="0"/>
          <a:ext cx="0" cy="0"/>
          <a:chOff x="0" y="0"/>
          <a:chExt cx="0" cy="0"/>
        </a:xfrm>
      </p:grpSpPr>
      <p:sp>
        <p:nvSpPr>
          <p:cNvPr id="72" name="Google Shape;72;p6"/>
          <p:cNvSpPr txBox="1">
            <a:spLocks noGrp="1"/>
          </p:cNvSpPr>
          <p:nvPr>
            <p:ph type="title"/>
          </p:nvPr>
        </p:nvSpPr>
        <p:spPr>
          <a:xfrm>
            <a:off x="1945200" y="624110"/>
            <a:ext cx="6589200" cy="128089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6"/>
          <p:cNvSpPr txBox="1">
            <a:spLocks noGrp="1"/>
          </p:cNvSpPr>
          <p:nvPr>
            <p:ph type="body" idx="1"/>
          </p:nvPr>
        </p:nvSpPr>
        <p:spPr>
          <a:xfrm>
            <a:off x="2265352" y="2226626"/>
            <a:ext cx="2874596"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4" name="Google Shape;74;p6"/>
          <p:cNvSpPr txBox="1">
            <a:spLocks noGrp="1"/>
          </p:cNvSpPr>
          <p:nvPr>
            <p:ph type="body" idx="2"/>
          </p:nvPr>
        </p:nvSpPr>
        <p:spPr>
          <a:xfrm>
            <a:off x="1942415" y="2802888"/>
            <a:ext cx="3197532" cy="3105703"/>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5" name="Google Shape;75;p6"/>
          <p:cNvSpPr txBox="1">
            <a:spLocks noGrp="1"/>
          </p:cNvSpPr>
          <p:nvPr>
            <p:ph type="body" idx="3"/>
          </p:nvPr>
        </p:nvSpPr>
        <p:spPr>
          <a:xfrm>
            <a:off x="5656154" y="2223398"/>
            <a:ext cx="2873239"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6" name="Google Shape;76;p6"/>
          <p:cNvSpPr txBox="1">
            <a:spLocks noGrp="1"/>
          </p:cNvSpPr>
          <p:nvPr>
            <p:ph type="body" idx="4"/>
          </p:nvPr>
        </p:nvSpPr>
        <p:spPr>
          <a:xfrm>
            <a:off x="5333715" y="2799660"/>
            <a:ext cx="3195680" cy="3105703"/>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7" name="Google Shape;77;p6"/>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6"/>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6"/>
          <p:cNvSpPr/>
          <p:nvPr/>
        </p:nvSpPr>
        <p:spPr>
          <a:xfrm rot="10800000" flipH="1">
            <a:off x="58" y="711194"/>
            <a:ext cx="1358356" cy="508005"/>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6"/>
          <p:cNvSpPr txBox="1">
            <a:spLocks noGrp="1"/>
          </p:cNvSpPr>
          <p:nvPr>
            <p:ph type="sldNum" idx="12"/>
          </p:nvPr>
        </p:nvSpPr>
        <p:spPr>
          <a:xfrm>
            <a:off x="511228" y="787783"/>
            <a:ext cx="58497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1"/>
        <p:cNvGrpSpPr/>
        <p:nvPr/>
      </p:nvGrpSpPr>
      <p:grpSpPr>
        <a:xfrm>
          <a:off x="0" y="0"/>
          <a:ext cx="0" cy="0"/>
          <a:chOff x="0" y="0"/>
          <a:chExt cx="0" cy="0"/>
        </a:xfrm>
      </p:grpSpPr>
      <p:sp>
        <p:nvSpPr>
          <p:cNvPr id="82" name="Google Shape;82;p7"/>
          <p:cNvSpPr txBox="1">
            <a:spLocks noGrp="1"/>
          </p:cNvSpPr>
          <p:nvPr>
            <p:ph type="title"/>
          </p:nvPr>
        </p:nvSpPr>
        <p:spPr>
          <a:xfrm>
            <a:off x="1945200" y="624110"/>
            <a:ext cx="6589200" cy="128089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7"/>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7"/>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7"/>
          <p:cNvSpPr/>
          <p:nvPr/>
        </p:nvSpPr>
        <p:spPr>
          <a:xfrm rot="10800000" flipH="1">
            <a:off x="58" y="711194"/>
            <a:ext cx="1358356" cy="508005"/>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7"/>
          <p:cNvSpPr txBox="1">
            <a:spLocks noGrp="1"/>
          </p:cNvSpPr>
          <p:nvPr>
            <p:ph type="sldNum" idx="12"/>
          </p:nvPr>
        </p:nvSpPr>
        <p:spPr>
          <a:xfrm>
            <a:off x="511228" y="787783"/>
            <a:ext cx="58497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7"/>
        <p:cNvGrpSpPr/>
        <p:nvPr/>
      </p:nvGrpSpPr>
      <p:grpSpPr>
        <a:xfrm>
          <a:off x="0" y="0"/>
          <a:ext cx="0" cy="0"/>
          <a:chOff x="0" y="0"/>
          <a:chExt cx="0" cy="0"/>
        </a:xfrm>
      </p:grpSpPr>
      <p:sp>
        <p:nvSpPr>
          <p:cNvPr id="88" name="Google Shape;88;p8"/>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8"/>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8"/>
          <p:cNvSpPr/>
          <p:nvPr/>
        </p:nvSpPr>
        <p:spPr>
          <a:xfrm rot="10800000" flipH="1">
            <a:off x="58" y="711194"/>
            <a:ext cx="1358356" cy="508005"/>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txBox="1">
            <a:spLocks noGrp="1"/>
          </p:cNvSpPr>
          <p:nvPr>
            <p:ph type="sldNum" idx="12"/>
          </p:nvPr>
        </p:nvSpPr>
        <p:spPr>
          <a:xfrm>
            <a:off x="511228" y="787783"/>
            <a:ext cx="58497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2"/>
        <p:cNvGrpSpPr/>
        <p:nvPr/>
      </p:nvGrpSpPr>
      <p:grpSpPr>
        <a:xfrm>
          <a:off x="0" y="0"/>
          <a:ext cx="0" cy="0"/>
          <a:chOff x="0" y="0"/>
          <a:chExt cx="0" cy="0"/>
        </a:xfrm>
      </p:grpSpPr>
      <p:sp>
        <p:nvSpPr>
          <p:cNvPr id="93" name="Google Shape;93;p9"/>
          <p:cNvSpPr txBox="1">
            <a:spLocks noGrp="1"/>
          </p:cNvSpPr>
          <p:nvPr>
            <p:ph type="title"/>
          </p:nvPr>
        </p:nvSpPr>
        <p:spPr>
          <a:xfrm>
            <a:off x="1942415" y="446088"/>
            <a:ext cx="2629584" cy="97631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262626"/>
              </a:buClr>
              <a:buSzPts val="2000"/>
              <a:buFont typeface="Century Gothic"/>
              <a:buNone/>
              <a:defRPr sz="20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9"/>
          <p:cNvSpPr txBox="1">
            <a:spLocks noGrp="1"/>
          </p:cNvSpPr>
          <p:nvPr>
            <p:ph type="body" idx="1"/>
          </p:nvPr>
        </p:nvSpPr>
        <p:spPr>
          <a:xfrm>
            <a:off x="4743494" y="446089"/>
            <a:ext cx="3790906" cy="5414963"/>
          </a:xfrm>
          <a:prstGeom prst="rect">
            <a:avLst/>
          </a:prstGeom>
          <a:noFill/>
          <a:ln>
            <a:noFill/>
          </a:ln>
        </p:spPr>
        <p:txBody>
          <a:bodyPr spcFirstLastPara="1" wrap="square" lIns="91425" tIns="45700" rIns="91425" bIns="45700" anchor="ctr"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95" name="Google Shape;95;p9"/>
          <p:cNvSpPr txBox="1">
            <a:spLocks noGrp="1"/>
          </p:cNvSpPr>
          <p:nvPr>
            <p:ph type="body" idx="2"/>
          </p:nvPr>
        </p:nvSpPr>
        <p:spPr>
          <a:xfrm>
            <a:off x="1942415" y="1598613"/>
            <a:ext cx="2629584" cy="4262436"/>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400"/>
              <a:buNone/>
              <a:defRPr sz="14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96" name="Google Shape;96;p9"/>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9"/>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9"/>
          <p:cNvSpPr/>
          <p:nvPr/>
        </p:nvSpPr>
        <p:spPr>
          <a:xfrm rot="10800000" flipH="1">
            <a:off x="58" y="711194"/>
            <a:ext cx="1358356" cy="508005"/>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sldNum" idx="12"/>
          </p:nvPr>
        </p:nvSpPr>
        <p:spPr>
          <a:xfrm>
            <a:off x="511228" y="787783"/>
            <a:ext cx="58497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0"/>
        <p:cNvGrpSpPr/>
        <p:nvPr/>
      </p:nvGrpSpPr>
      <p:grpSpPr>
        <a:xfrm>
          <a:off x="0" y="0"/>
          <a:ext cx="0" cy="0"/>
          <a:chOff x="0" y="0"/>
          <a:chExt cx="0" cy="0"/>
        </a:xfrm>
      </p:grpSpPr>
      <p:sp>
        <p:nvSpPr>
          <p:cNvPr id="101" name="Google Shape;101;p10"/>
          <p:cNvSpPr txBox="1">
            <a:spLocks noGrp="1"/>
          </p:cNvSpPr>
          <p:nvPr>
            <p:ph type="title"/>
          </p:nvPr>
        </p:nvSpPr>
        <p:spPr>
          <a:xfrm>
            <a:off x="1942415" y="4800600"/>
            <a:ext cx="6591985"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262626"/>
              </a:buClr>
              <a:buSzPts val="2400"/>
              <a:buFont typeface="Century Gothic"/>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10"/>
          <p:cNvSpPr>
            <a:spLocks noGrp="1"/>
          </p:cNvSpPr>
          <p:nvPr>
            <p:ph type="pic" idx="2"/>
          </p:nvPr>
        </p:nvSpPr>
        <p:spPr>
          <a:xfrm>
            <a:off x="1942415" y="634965"/>
            <a:ext cx="6591985" cy="3854970"/>
          </a:xfrm>
          <a:prstGeom prst="rect">
            <a:avLst/>
          </a:prstGeom>
          <a:noFill/>
          <a:ln>
            <a:noFill/>
          </a:ln>
        </p:spPr>
        <p:txBody>
          <a:bodyPr spcFirstLastPara="1" wrap="square" lIns="91425" tIns="45700" rIns="91425" bIns="45700" anchor="t" anchorCtr="0">
            <a:noAutofit/>
          </a:bodyPr>
          <a:lstStyle>
            <a:lvl1pPr marR="0" lvl="0" algn="ctr"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1pPr>
            <a:lvl2pPr marR="0" lvl="1"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2pPr>
            <a:lvl3pPr marR="0" lvl="2"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3pPr>
            <a:lvl4pPr marR="0" lvl="3"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4pPr>
            <a:lvl5pPr marR="0" lvl="4"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5pPr>
            <a:lvl6pPr marR="0" lvl="5"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6pPr>
            <a:lvl7pPr marR="0" lvl="6"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7pPr>
            <a:lvl8pPr marR="0" lvl="7"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8pPr>
            <a:lvl9pPr marR="0" lvl="8"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9pPr>
          </a:lstStyle>
          <a:p>
            <a:endParaRPr/>
          </a:p>
        </p:txBody>
      </p:sp>
      <p:sp>
        <p:nvSpPr>
          <p:cNvPr id="103" name="Google Shape;103;p10"/>
          <p:cNvSpPr txBox="1">
            <a:spLocks noGrp="1"/>
          </p:cNvSpPr>
          <p:nvPr>
            <p:ph type="body" idx="1"/>
          </p:nvPr>
        </p:nvSpPr>
        <p:spPr>
          <a:xfrm>
            <a:off x="1942415" y="5367338"/>
            <a:ext cx="6591985" cy="493712"/>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200"/>
              <a:buNone/>
              <a:defRPr sz="12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104" name="Google Shape;104;p10"/>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10"/>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0"/>
          <p:cNvSpPr/>
          <p:nvPr/>
        </p:nvSpPr>
        <p:spPr>
          <a:xfrm rot="10800000" flipH="1">
            <a:off x="58" y="4910660"/>
            <a:ext cx="1358356" cy="508005"/>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sldNum" idx="12"/>
          </p:nvPr>
        </p:nvSpPr>
        <p:spPr>
          <a:xfrm>
            <a:off x="511228" y="4983088"/>
            <a:ext cx="58497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DE6C3"/>
            </a:gs>
          </a:gsLst>
          <a:path path="circle">
            <a:fillToRect r="100000" b="100000"/>
          </a:path>
          <a:tileRect l="-100000" t="-100000"/>
        </a:gradFill>
        <a:effectLst/>
      </p:bgPr>
    </p:bg>
    <p:spTree>
      <p:nvGrpSpPr>
        <p:cNvPr id="1" name="Shape 9"/>
        <p:cNvGrpSpPr/>
        <p:nvPr/>
      </p:nvGrpSpPr>
      <p:grpSpPr>
        <a:xfrm>
          <a:off x="0" y="0"/>
          <a:ext cx="0" cy="0"/>
          <a:chOff x="0" y="0"/>
          <a:chExt cx="0" cy="0"/>
        </a:xfrm>
      </p:grpSpPr>
      <p:grpSp>
        <p:nvGrpSpPr>
          <p:cNvPr id="10" name="Google Shape;10;p1"/>
          <p:cNvGrpSpPr/>
          <p:nvPr/>
        </p:nvGrpSpPr>
        <p:grpSpPr>
          <a:xfrm>
            <a:off x="1" y="228600"/>
            <a:ext cx="1981200" cy="6638628"/>
            <a:chOff x="2487613" y="285750"/>
            <a:chExt cx="2428875" cy="5654676"/>
          </a:xfrm>
        </p:grpSpPr>
        <p:sp>
          <p:nvSpPr>
            <p:cNvPr id="11" name="Google Shape;11;p1"/>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1"/>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1"/>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1"/>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1"/>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1"/>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1"/>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1"/>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1"/>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1"/>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1"/>
          <p:cNvGrpSpPr/>
          <p:nvPr/>
        </p:nvGrpSpPr>
        <p:grpSpPr>
          <a:xfrm>
            <a:off x="20421" y="285"/>
            <a:ext cx="1952272" cy="6852968"/>
            <a:chOff x="6627813" y="195717"/>
            <a:chExt cx="1952625" cy="5678034"/>
          </a:xfrm>
        </p:grpSpPr>
        <p:sp>
          <p:nvSpPr>
            <p:cNvPr id="24" name="Google Shape;24;p1"/>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1"/>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1"/>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1"/>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1"/>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1"/>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1"/>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1"/>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1"/>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1"/>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1"/>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1"/>
          <p:cNvSpPr/>
          <p:nvPr/>
        </p:nvSpPr>
        <p:spPr>
          <a:xfrm>
            <a:off x="0" y="0"/>
            <a:ext cx="18288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1"/>
          <p:cNvSpPr txBox="1">
            <a:spLocks noGrp="1"/>
          </p:cNvSpPr>
          <p:nvPr>
            <p:ph type="title"/>
          </p:nvPr>
        </p:nvSpPr>
        <p:spPr>
          <a:xfrm>
            <a:off x="1945200" y="624110"/>
            <a:ext cx="6589200" cy="128089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rgbClr val="262626"/>
              </a:buClr>
              <a:buSzPts val="3600"/>
              <a:buFont typeface="Century Gothic"/>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8" name="Google Shape;38;p1"/>
          <p:cNvSpPr txBox="1">
            <a:spLocks noGrp="1"/>
          </p:cNvSpPr>
          <p:nvPr>
            <p:ph type="body" idx="1"/>
          </p:nvPr>
        </p:nvSpPr>
        <p:spPr>
          <a:xfrm>
            <a:off x="1942415" y="2133600"/>
            <a:ext cx="6591985"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9" name="Google Shape;39;p1"/>
          <p:cNvSpPr txBox="1">
            <a:spLocks noGrp="1"/>
          </p:cNvSpPr>
          <p:nvPr>
            <p:ph type="dt" idx="10"/>
          </p:nvPr>
        </p:nvSpPr>
        <p:spPr>
          <a:xfrm>
            <a:off x="7772400" y="6135089"/>
            <a:ext cx="766380" cy="370171"/>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0" name="Google Shape;40;p1"/>
          <p:cNvSpPr txBox="1">
            <a:spLocks noGrp="1"/>
          </p:cNvSpPr>
          <p:nvPr>
            <p:ph type="ftr" idx="11"/>
          </p:nvPr>
        </p:nvSpPr>
        <p:spPr>
          <a:xfrm>
            <a:off x="1942415" y="6135809"/>
            <a:ext cx="5716488"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1" name="Google Shape;41;p1"/>
          <p:cNvSpPr txBox="1">
            <a:spLocks noGrp="1"/>
          </p:cNvSpPr>
          <p:nvPr>
            <p:ph type="sldNum" idx="12"/>
          </p:nvPr>
        </p:nvSpPr>
        <p:spPr>
          <a:xfrm>
            <a:off x="511228" y="787783"/>
            <a:ext cx="58497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000" b="0" i="0" u="none" strike="noStrike" cap="none">
                <a:solidFill>
                  <a:srgbClr val="FEFFFF"/>
                </a:solidFill>
                <a:latin typeface="Century Gothic"/>
                <a:ea typeface="Century Gothic"/>
                <a:cs typeface="Century Gothic"/>
                <a:sym typeface="Century Gothic"/>
              </a:defRPr>
            </a:lvl1pPr>
            <a:lvl2pPr marL="0" marR="0" lvl="1" indent="0" algn="r" rtl="0">
              <a:spcBef>
                <a:spcPts val="0"/>
              </a:spcBef>
              <a:buNone/>
              <a:defRPr sz="2000" b="0" i="0" u="none" strike="noStrike" cap="none">
                <a:solidFill>
                  <a:srgbClr val="FEFFFF"/>
                </a:solidFill>
                <a:latin typeface="Century Gothic"/>
                <a:ea typeface="Century Gothic"/>
                <a:cs typeface="Century Gothic"/>
                <a:sym typeface="Century Gothic"/>
              </a:defRPr>
            </a:lvl2pPr>
            <a:lvl3pPr marL="0" marR="0" lvl="2" indent="0" algn="r" rtl="0">
              <a:spcBef>
                <a:spcPts val="0"/>
              </a:spcBef>
              <a:buNone/>
              <a:defRPr sz="2000" b="0" i="0" u="none" strike="noStrike" cap="none">
                <a:solidFill>
                  <a:srgbClr val="FEFFFF"/>
                </a:solidFill>
                <a:latin typeface="Century Gothic"/>
                <a:ea typeface="Century Gothic"/>
                <a:cs typeface="Century Gothic"/>
                <a:sym typeface="Century Gothic"/>
              </a:defRPr>
            </a:lvl3pPr>
            <a:lvl4pPr marL="0" marR="0" lvl="3" indent="0" algn="r" rtl="0">
              <a:spcBef>
                <a:spcPts val="0"/>
              </a:spcBef>
              <a:buNone/>
              <a:defRPr sz="2000" b="0" i="0" u="none" strike="noStrike" cap="none">
                <a:solidFill>
                  <a:srgbClr val="FEFFFF"/>
                </a:solidFill>
                <a:latin typeface="Century Gothic"/>
                <a:ea typeface="Century Gothic"/>
                <a:cs typeface="Century Gothic"/>
                <a:sym typeface="Century Gothic"/>
              </a:defRPr>
            </a:lvl4pPr>
            <a:lvl5pPr marL="0" marR="0" lvl="4" indent="0" algn="r" rtl="0">
              <a:spcBef>
                <a:spcPts val="0"/>
              </a:spcBef>
              <a:buNone/>
              <a:defRPr sz="2000" b="0" i="0" u="none" strike="noStrike" cap="none">
                <a:solidFill>
                  <a:srgbClr val="FEFFFF"/>
                </a:solidFill>
                <a:latin typeface="Century Gothic"/>
                <a:ea typeface="Century Gothic"/>
                <a:cs typeface="Century Gothic"/>
                <a:sym typeface="Century Gothic"/>
              </a:defRPr>
            </a:lvl5pPr>
            <a:lvl6pPr marL="0" marR="0" lvl="5" indent="0" algn="r" rtl="0">
              <a:spcBef>
                <a:spcPts val="0"/>
              </a:spcBef>
              <a:buNone/>
              <a:defRPr sz="2000" b="0" i="0" u="none" strike="noStrike" cap="none">
                <a:solidFill>
                  <a:srgbClr val="FEFFFF"/>
                </a:solidFill>
                <a:latin typeface="Century Gothic"/>
                <a:ea typeface="Century Gothic"/>
                <a:cs typeface="Century Gothic"/>
                <a:sym typeface="Century Gothic"/>
              </a:defRPr>
            </a:lvl6pPr>
            <a:lvl7pPr marL="0" marR="0" lvl="6" indent="0" algn="r" rtl="0">
              <a:spcBef>
                <a:spcPts val="0"/>
              </a:spcBef>
              <a:buNone/>
              <a:defRPr sz="2000" b="0" i="0" u="none" strike="noStrike" cap="none">
                <a:solidFill>
                  <a:srgbClr val="FEFFFF"/>
                </a:solidFill>
                <a:latin typeface="Century Gothic"/>
                <a:ea typeface="Century Gothic"/>
                <a:cs typeface="Century Gothic"/>
                <a:sym typeface="Century Gothic"/>
              </a:defRPr>
            </a:lvl7pPr>
            <a:lvl8pPr marL="0" marR="0" lvl="7" indent="0" algn="r" rtl="0">
              <a:spcBef>
                <a:spcPts val="0"/>
              </a:spcBef>
              <a:buNone/>
              <a:defRPr sz="2000" b="0" i="0" u="none" strike="noStrike" cap="none">
                <a:solidFill>
                  <a:srgbClr val="FEFFFF"/>
                </a:solidFill>
                <a:latin typeface="Century Gothic"/>
                <a:ea typeface="Century Gothic"/>
                <a:cs typeface="Century Gothic"/>
                <a:sym typeface="Century Gothic"/>
              </a:defRPr>
            </a:lvl8pPr>
            <a:lvl9pPr marL="0" marR="0" lvl="8" indent="0" algn="r" rtl="0">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8"/>
          <p:cNvSpPr txBox="1">
            <a:spLocks noGrp="1"/>
          </p:cNvSpPr>
          <p:nvPr>
            <p:ph type="ctrTitle"/>
          </p:nvPr>
        </p:nvSpPr>
        <p:spPr>
          <a:xfrm>
            <a:off x="685800" y="457200"/>
            <a:ext cx="7772400" cy="1470025"/>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262626"/>
              </a:buClr>
              <a:buSzPts val="1600"/>
              <a:buFont typeface="Century Gothic"/>
              <a:buNone/>
            </a:pPr>
            <a:r>
              <a:rPr lang="en-US" sz="1600"/>
              <a:t>PRAVNI FAKULTET</a:t>
            </a:r>
            <a:br>
              <a:rPr lang="en-US" sz="1600"/>
            </a:br>
            <a:r>
              <a:rPr lang="en-US" sz="1600"/>
              <a:t>UNIVERZITET U SARAJEVU</a:t>
            </a:r>
            <a:endParaRPr sz="1600"/>
          </a:p>
        </p:txBody>
      </p:sp>
      <p:sp>
        <p:nvSpPr>
          <p:cNvPr id="169" name="Google Shape;169;p18"/>
          <p:cNvSpPr txBox="1">
            <a:spLocks noGrp="1"/>
          </p:cNvSpPr>
          <p:nvPr>
            <p:ph type="subTitle" idx="1"/>
          </p:nvPr>
        </p:nvSpPr>
        <p:spPr>
          <a:xfrm>
            <a:off x="1371600" y="2438400"/>
            <a:ext cx="6400800" cy="1752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r>
              <a:rPr lang="en-US" sz="2000"/>
              <a:t>Tema rada: EKOLOŠKI KRIMINAL U EU</a:t>
            </a:r>
            <a:endParaRPr/>
          </a:p>
          <a:p>
            <a:pPr marL="0" lvl="0" indent="0" algn="l" rtl="0">
              <a:spcBef>
                <a:spcPts val="1000"/>
              </a:spcBef>
              <a:spcAft>
                <a:spcPts val="0"/>
              </a:spcAft>
              <a:buSzPts val="1800"/>
              <a:buNone/>
            </a:pPr>
            <a:r>
              <a:rPr lang="en-US"/>
              <a:t>Predmet: Krivično pravo EU</a:t>
            </a:r>
            <a:endParaRPr/>
          </a:p>
        </p:txBody>
      </p:sp>
      <p:sp>
        <p:nvSpPr>
          <p:cNvPr id="170" name="Google Shape;170;p18"/>
          <p:cNvSpPr txBox="1"/>
          <p:nvPr/>
        </p:nvSpPr>
        <p:spPr>
          <a:xfrm>
            <a:off x="4953000" y="5029200"/>
            <a:ext cx="3505200" cy="30777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0" i="0" u="none" strike="noStrike" cap="none">
                <a:solidFill>
                  <a:schemeClr val="dk1"/>
                </a:solidFill>
                <a:latin typeface="Century Gothic"/>
                <a:ea typeface="Century Gothic"/>
                <a:cs typeface="Century Gothic"/>
                <a:sym typeface="Century Gothic"/>
              </a:rPr>
              <a:t>Student: Ibrahim Dizdarević</a:t>
            </a:r>
            <a:endParaRPr sz="1400">
              <a:solidFill>
                <a:schemeClr val="dk1"/>
              </a:solidFill>
              <a:latin typeface="Century Gothic"/>
              <a:ea typeface="Century Gothic"/>
              <a:cs typeface="Century Gothic"/>
              <a:sym typeface="Century Gothic"/>
            </a:endParaRPr>
          </a:p>
        </p:txBody>
      </p:sp>
      <p:sp>
        <p:nvSpPr>
          <p:cNvPr id="171" name="Google Shape;171;p18"/>
          <p:cNvSpPr txBox="1"/>
          <p:nvPr/>
        </p:nvSpPr>
        <p:spPr>
          <a:xfrm>
            <a:off x="3352800" y="6175177"/>
            <a:ext cx="3352800" cy="27699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a:solidFill>
                  <a:schemeClr val="dk1"/>
                </a:solidFill>
                <a:latin typeface="Century Gothic"/>
                <a:ea typeface="Century Gothic"/>
                <a:cs typeface="Century Gothic"/>
                <a:sym typeface="Century Gothic"/>
              </a:rPr>
              <a:t>Sarajevo, maj 2020.god</a:t>
            </a:r>
            <a:endParaRPr sz="1200">
              <a:solidFill>
                <a:schemeClr val="dk1"/>
              </a:solidFill>
              <a:latin typeface="Century Gothic"/>
              <a:ea typeface="Century Gothic"/>
              <a:cs typeface="Century Gothic"/>
              <a:sym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27"/>
          <p:cNvSpPr txBox="1">
            <a:spLocks noGrp="1"/>
          </p:cNvSpPr>
          <p:nvPr>
            <p:ph type="title"/>
          </p:nvPr>
        </p:nvSpPr>
        <p:spPr>
          <a:xfrm>
            <a:off x="1945201" y="624110"/>
            <a:ext cx="6589200" cy="1281000"/>
          </a:xfrm>
          <a:prstGeom prst="rect">
            <a:avLst/>
          </a:prstGeom>
        </p:spPr>
        <p:txBody>
          <a:bodyPr spcFirstLastPara="1" wrap="square" lIns="91425" tIns="45700" rIns="91425" bIns="45700" anchor="t" anchorCtr="0">
            <a:noAutofit/>
          </a:bodyPr>
          <a:lstStyle/>
          <a:p>
            <a:pPr marL="0" lvl="0" indent="0" algn="just" rtl="0">
              <a:spcBef>
                <a:spcPts val="0"/>
              </a:spcBef>
              <a:spcAft>
                <a:spcPts val="100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Kada se govori o nekim osnovnim karakteristikama organizovanog ekološkog kriminaliteta, moguće je izdvojiti sljedeće parametre:</a:t>
            </a:r>
            <a:endParaRPr sz="2400"/>
          </a:p>
        </p:txBody>
      </p:sp>
      <p:sp>
        <p:nvSpPr>
          <p:cNvPr id="256" name="Google Shape;256;p27"/>
          <p:cNvSpPr txBox="1">
            <a:spLocks noGrp="1"/>
          </p:cNvSpPr>
          <p:nvPr>
            <p:ph type="body" idx="1"/>
          </p:nvPr>
        </p:nvSpPr>
        <p:spPr>
          <a:xfrm>
            <a:off x="1942425" y="2133600"/>
            <a:ext cx="6591900" cy="4240200"/>
          </a:xfrm>
          <a:prstGeom prst="rect">
            <a:avLst/>
          </a:prstGeom>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visoka stručnost i profesionalnost u postavljanju poslova i realizaciji kriminalnih akcija, zaštita krupnog kapitala, učešće većeg broja lica koja učestvuju u izvršenju ovog oblika kriminaliteta, visok stepen prekogranične mobilnosti, sprega organizovanog ekološkog kriminaliteta i terorizma, lociranje organizovanog ekološkog kriminaliteta u onim oblastima u kojima postoji mogućnost sticanja profita za kratko vrijeme, vještina prilagođavanja novonastalim društveno-ekonomskim i političkim odnosima, kontinuirano dobijanje novih formi (organizovanog ekološkog kriminaliteta).</a:t>
            </a:r>
            <a:endParaRPr sz="2200">
              <a:solidFill>
                <a:schemeClr val="dk1"/>
              </a:solidFill>
              <a:latin typeface="Times New Roman"/>
              <a:ea typeface="Times New Roman"/>
              <a:cs typeface="Times New Roman"/>
              <a:sym typeface="Times New Roman"/>
            </a:endParaRPr>
          </a:p>
          <a:p>
            <a:pPr marL="0" lvl="0" indent="0" algn="l" rtl="0">
              <a:spcBef>
                <a:spcPts val="100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28"/>
          <p:cNvSpPr txBox="1">
            <a:spLocks noGrp="1"/>
          </p:cNvSpPr>
          <p:nvPr>
            <p:ph type="body" idx="1"/>
          </p:nvPr>
        </p:nvSpPr>
        <p:spPr>
          <a:xfrm>
            <a:off x="1942415" y="2133600"/>
            <a:ext cx="6591900" cy="3777600"/>
          </a:xfrm>
          <a:prstGeom prst="rect">
            <a:avLst/>
          </a:prstGeom>
        </p:spPr>
        <p:txBody>
          <a:bodyPr spcFirstLastPara="1" wrap="square" lIns="91425" tIns="45700" rIns="91425" bIns="45700" anchor="t" anchorCtr="0">
            <a:noAutofit/>
          </a:bodyPr>
          <a:lstStyle/>
          <a:p>
            <a:pPr marL="0" lvl="0" indent="0" algn="just" rtl="0">
              <a:spcBef>
                <a:spcPts val="0"/>
              </a:spcBef>
              <a:spcAft>
                <a:spcPts val="100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Samo na osnovu ovih nekoliko karakterizacija ekološkog kriminaliteta mogu se diferencirati određene zajedničke karakteristike koje navode autori: savremeni kriminalitet, dio (djelatnost) organizovanog kriminaliteta, transnacionalnost, masovnost, dinamičnost i prilagodljivost društvenoekonomskim promjenama, prisutna je tamna brojka kriminaliteta...</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29"/>
          <p:cNvSpPr txBox="1">
            <a:spLocks noGrp="1"/>
          </p:cNvSpPr>
          <p:nvPr>
            <p:ph type="title"/>
          </p:nvPr>
        </p:nvSpPr>
        <p:spPr>
          <a:xfrm>
            <a:off x="1945201" y="624110"/>
            <a:ext cx="6589200" cy="1281000"/>
          </a:xfrm>
          <a:prstGeom prst="rect">
            <a:avLst/>
          </a:prstGeom>
        </p:spPr>
        <p:txBody>
          <a:bodyPr spcFirstLastPara="1" wrap="square" lIns="91425" tIns="45700" rIns="91425" bIns="45700" anchor="t" anchorCtr="0">
            <a:noAutofit/>
          </a:bodyPr>
          <a:lstStyle/>
          <a:p>
            <a:pPr marL="0" lvl="0" indent="0" algn="just" rtl="0">
              <a:lnSpc>
                <a:spcPct val="115000"/>
              </a:lnSpc>
              <a:spcBef>
                <a:spcPts val="0"/>
              </a:spcBef>
              <a:spcAft>
                <a:spcPts val="100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Karakteristike ekološkog kriminaliteta po Boškoviću su:</a:t>
            </a:r>
            <a:endParaRPr sz="2400"/>
          </a:p>
        </p:txBody>
      </p:sp>
      <p:sp>
        <p:nvSpPr>
          <p:cNvPr id="269" name="Google Shape;269;p29"/>
          <p:cNvSpPr txBox="1">
            <a:spLocks noGrp="1"/>
          </p:cNvSpPr>
          <p:nvPr>
            <p:ph type="body" idx="1"/>
          </p:nvPr>
        </p:nvSpPr>
        <p:spPr>
          <a:xfrm>
            <a:off x="1942415" y="2133600"/>
            <a:ext cx="6591900" cy="3777600"/>
          </a:xfrm>
          <a:prstGeom prst="rect">
            <a:avLst/>
          </a:prstGeom>
        </p:spPr>
        <p:txBody>
          <a:bodyPr spcFirstLastPara="1" wrap="square" lIns="91425" tIns="45700" rIns="91425" bIns="45700" anchor="t" anchorCtr="0">
            <a:noAutofit/>
          </a:bodyPr>
          <a:lstStyle/>
          <a:p>
            <a:pPr marL="270510" lvl="0" indent="-152400" algn="just" rtl="0">
              <a:lnSpc>
                <a:spcPct val="115000"/>
              </a:lnSpc>
              <a:spcBef>
                <a:spcPts val="0"/>
              </a:spcBef>
              <a:spcAft>
                <a:spcPts val="0"/>
              </a:spcAft>
              <a:buClr>
                <a:schemeClr val="dk1"/>
              </a:buClr>
              <a:buSzPts val="2400"/>
              <a:buFont typeface="Times New Roman"/>
              <a:buChar char="•"/>
            </a:pPr>
            <a:r>
              <a:rPr lang="en-US" sz="2400" dirty="0" err="1">
                <a:solidFill>
                  <a:schemeClr val="dk1"/>
                </a:solidFill>
                <a:latin typeface="Times New Roman"/>
                <a:ea typeface="Times New Roman"/>
                <a:cs typeface="Times New Roman"/>
                <a:sym typeface="Times New Roman"/>
              </a:rPr>
              <a:t>Masovnost</a:t>
            </a:r>
            <a:r>
              <a:rPr lang="en-US" sz="2400" dirty="0">
                <a:solidFill>
                  <a:schemeClr val="dk1"/>
                </a:solidFill>
                <a:latin typeface="Times New Roman"/>
                <a:ea typeface="Times New Roman"/>
                <a:cs typeface="Times New Roman"/>
                <a:sym typeface="Times New Roman"/>
              </a:rPr>
              <a:t>,</a:t>
            </a:r>
            <a:endParaRPr sz="2400" dirty="0">
              <a:solidFill>
                <a:schemeClr val="dk1"/>
              </a:solidFill>
              <a:latin typeface="Times New Roman"/>
              <a:ea typeface="Times New Roman"/>
              <a:cs typeface="Times New Roman"/>
              <a:sym typeface="Times New Roman"/>
            </a:endParaRPr>
          </a:p>
          <a:p>
            <a:pPr marL="270510" lvl="0" indent="-152400" algn="just" rtl="0">
              <a:lnSpc>
                <a:spcPct val="115000"/>
              </a:lnSpc>
              <a:spcBef>
                <a:spcPts val="1000"/>
              </a:spcBef>
              <a:spcAft>
                <a:spcPts val="0"/>
              </a:spcAft>
              <a:buClr>
                <a:schemeClr val="dk1"/>
              </a:buClr>
              <a:buSzPts val="2400"/>
              <a:buFont typeface="Times New Roman"/>
              <a:buChar char="•"/>
            </a:pPr>
            <a:r>
              <a:rPr lang="en-US" sz="2400" dirty="0" err="1">
                <a:solidFill>
                  <a:schemeClr val="dk1"/>
                </a:solidFill>
                <a:latin typeface="Times New Roman"/>
                <a:ea typeface="Times New Roman"/>
                <a:cs typeface="Times New Roman"/>
                <a:sym typeface="Times New Roman"/>
              </a:rPr>
              <a:t>Njegova</a:t>
            </a:r>
            <a:r>
              <a:rPr lang="en-US" sz="2400" dirty="0">
                <a:solidFill>
                  <a:schemeClr val="dk1"/>
                </a:solidFill>
                <a:latin typeface="Times New Roman"/>
                <a:ea typeface="Times New Roman"/>
                <a:cs typeface="Times New Roman"/>
                <a:sym typeface="Times New Roman"/>
              </a:rPr>
              <a:t> </a:t>
            </a:r>
            <a:r>
              <a:rPr lang="en-US" sz="2400" dirty="0" err="1">
                <a:solidFill>
                  <a:schemeClr val="dk1"/>
                </a:solidFill>
                <a:latin typeface="Times New Roman"/>
                <a:ea typeface="Times New Roman"/>
                <a:cs typeface="Times New Roman"/>
                <a:sym typeface="Times New Roman"/>
              </a:rPr>
              <a:t>dinamičnost</a:t>
            </a:r>
            <a:r>
              <a:rPr lang="en-US" sz="2400" dirty="0">
                <a:solidFill>
                  <a:schemeClr val="dk1"/>
                </a:solidFill>
                <a:latin typeface="Times New Roman"/>
                <a:ea typeface="Times New Roman"/>
                <a:cs typeface="Times New Roman"/>
                <a:sym typeface="Times New Roman"/>
              </a:rPr>
              <a:t> </a:t>
            </a:r>
            <a:r>
              <a:rPr lang="en-US" sz="2400" dirty="0" err="1">
                <a:solidFill>
                  <a:schemeClr val="dk1"/>
                </a:solidFill>
                <a:latin typeface="Times New Roman"/>
                <a:ea typeface="Times New Roman"/>
                <a:cs typeface="Times New Roman"/>
                <a:sym typeface="Times New Roman"/>
              </a:rPr>
              <a:t>i</a:t>
            </a:r>
            <a:r>
              <a:rPr lang="en-US" sz="2400" dirty="0">
                <a:solidFill>
                  <a:schemeClr val="dk1"/>
                </a:solidFill>
                <a:latin typeface="Times New Roman"/>
                <a:ea typeface="Times New Roman"/>
                <a:cs typeface="Times New Roman"/>
                <a:sym typeface="Times New Roman"/>
              </a:rPr>
              <a:t> </a:t>
            </a:r>
            <a:r>
              <a:rPr lang="en-US" sz="2400" dirty="0" err="1">
                <a:solidFill>
                  <a:schemeClr val="dk1"/>
                </a:solidFill>
                <a:latin typeface="Times New Roman"/>
                <a:ea typeface="Times New Roman"/>
                <a:cs typeface="Times New Roman"/>
                <a:sym typeface="Times New Roman"/>
              </a:rPr>
              <a:t>stalni</a:t>
            </a:r>
            <a:r>
              <a:rPr lang="en-US" sz="2400" dirty="0">
                <a:solidFill>
                  <a:schemeClr val="dk1"/>
                </a:solidFill>
                <a:latin typeface="Times New Roman"/>
                <a:ea typeface="Times New Roman"/>
                <a:cs typeface="Times New Roman"/>
                <a:sym typeface="Times New Roman"/>
              </a:rPr>
              <a:t> </a:t>
            </a:r>
            <a:r>
              <a:rPr lang="en-US" sz="2400" dirty="0" err="1">
                <a:solidFill>
                  <a:schemeClr val="dk1"/>
                </a:solidFill>
                <a:latin typeface="Times New Roman"/>
                <a:ea typeface="Times New Roman"/>
                <a:cs typeface="Times New Roman"/>
                <a:sym typeface="Times New Roman"/>
              </a:rPr>
              <a:t>razvoj</a:t>
            </a:r>
            <a:r>
              <a:rPr lang="en-US" sz="2400" dirty="0">
                <a:solidFill>
                  <a:schemeClr val="dk1"/>
                </a:solidFill>
                <a:latin typeface="Times New Roman"/>
                <a:ea typeface="Times New Roman"/>
                <a:cs typeface="Times New Roman"/>
                <a:sym typeface="Times New Roman"/>
              </a:rPr>
              <a:t>,</a:t>
            </a:r>
            <a:endParaRPr sz="2400" dirty="0">
              <a:solidFill>
                <a:schemeClr val="dk1"/>
              </a:solidFill>
              <a:latin typeface="Times New Roman"/>
              <a:ea typeface="Times New Roman"/>
              <a:cs typeface="Times New Roman"/>
              <a:sym typeface="Times New Roman"/>
            </a:endParaRPr>
          </a:p>
          <a:p>
            <a:pPr marL="270510" lvl="0" indent="-152400" algn="just" rtl="0">
              <a:lnSpc>
                <a:spcPct val="115000"/>
              </a:lnSpc>
              <a:spcBef>
                <a:spcPts val="1000"/>
              </a:spcBef>
              <a:spcAft>
                <a:spcPts val="0"/>
              </a:spcAft>
              <a:buClr>
                <a:schemeClr val="dk1"/>
              </a:buClr>
              <a:buSzPts val="2400"/>
              <a:buFont typeface="Times New Roman"/>
              <a:buChar char="•"/>
            </a:pPr>
            <a:r>
              <a:rPr lang="en-US" sz="2400" dirty="0" err="1">
                <a:solidFill>
                  <a:schemeClr val="dk1"/>
                </a:solidFill>
                <a:latin typeface="Times New Roman"/>
                <a:ea typeface="Times New Roman"/>
                <a:cs typeface="Times New Roman"/>
                <a:sym typeface="Times New Roman"/>
              </a:rPr>
              <a:t>Stepen</a:t>
            </a:r>
            <a:r>
              <a:rPr lang="en-US" sz="2400" dirty="0">
                <a:solidFill>
                  <a:schemeClr val="dk1"/>
                </a:solidFill>
                <a:latin typeface="Times New Roman"/>
                <a:ea typeface="Times New Roman"/>
                <a:cs typeface="Times New Roman"/>
                <a:sym typeface="Times New Roman"/>
              </a:rPr>
              <a:t> </a:t>
            </a:r>
            <a:r>
              <a:rPr lang="en-US" sz="2400" dirty="0" err="1">
                <a:solidFill>
                  <a:schemeClr val="dk1"/>
                </a:solidFill>
                <a:latin typeface="Times New Roman"/>
                <a:ea typeface="Times New Roman"/>
                <a:cs typeface="Times New Roman"/>
                <a:sym typeface="Times New Roman"/>
              </a:rPr>
              <a:t>organizovanosti</a:t>
            </a:r>
            <a:r>
              <a:rPr lang="en-US" sz="2400" dirty="0">
                <a:solidFill>
                  <a:schemeClr val="dk1"/>
                </a:solidFill>
                <a:latin typeface="Times New Roman"/>
                <a:ea typeface="Times New Roman"/>
                <a:cs typeface="Times New Roman"/>
                <a:sym typeface="Times New Roman"/>
              </a:rPr>
              <a:t>,</a:t>
            </a:r>
            <a:endParaRPr sz="2400" dirty="0">
              <a:solidFill>
                <a:schemeClr val="dk1"/>
              </a:solidFill>
              <a:latin typeface="Times New Roman"/>
              <a:ea typeface="Times New Roman"/>
              <a:cs typeface="Times New Roman"/>
              <a:sym typeface="Times New Roman"/>
            </a:endParaRPr>
          </a:p>
          <a:p>
            <a:pPr marL="270510" lvl="0" indent="-152400" algn="just" rtl="0">
              <a:lnSpc>
                <a:spcPct val="115000"/>
              </a:lnSpc>
              <a:spcBef>
                <a:spcPts val="1000"/>
              </a:spcBef>
              <a:spcAft>
                <a:spcPts val="0"/>
              </a:spcAft>
              <a:buClr>
                <a:schemeClr val="dk1"/>
              </a:buClr>
              <a:buSzPts val="2400"/>
              <a:buFont typeface="Times New Roman"/>
              <a:buChar char="•"/>
            </a:pPr>
            <a:r>
              <a:rPr lang="en-US" sz="2400" dirty="0" err="1">
                <a:solidFill>
                  <a:schemeClr val="dk1"/>
                </a:solidFill>
                <a:latin typeface="Times New Roman"/>
                <a:ea typeface="Times New Roman"/>
                <a:cs typeface="Times New Roman"/>
                <a:sym typeface="Times New Roman"/>
              </a:rPr>
              <a:t>Prisutnost</a:t>
            </a:r>
            <a:r>
              <a:rPr lang="en-US" sz="2400" dirty="0">
                <a:solidFill>
                  <a:schemeClr val="dk1"/>
                </a:solidFill>
                <a:latin typeface="Times New Roman"/>
                <a:ea typeface="Times New Roman"/>
                <a:cs typeface="Times New Roman"/>
                <a:sym typeface="Times New Roman"/>
              </a:rPr>
              <a:t> </a:t>
            </a:r>
            <a:r>
              <a:rPr lang="en-US" sz="2400" dirty="0" err="1">
                <a:solidFill>
                  <a:schemeClr val="dk1"/>
                </a:solidFill>
                <a:latin typeface="Times New Roman"/>
                <a:ea typeface="Times New Roman"/>
                <a:cs typeface="Times New Roman"/>
                <a:sym typeface="Times New Roman"/>
              </a:rPr>
              <a:t>elementa</a:t>
            </a:r>
            <a:r>
              <a:rPr lang="en-US" sz="2400" dirty="0">
                <a:solidFill>
                  <a:schemeClr val="dk1"/>
                </a:solidFill>
                <a:latin typeface="Times New Roman"/>
                <a:ea typeface="Times New Roman"/>
                <a:cs typeface="Times New Roman"/>
                <a:sym typeface="Times New Roman"/>
              </a:rPr>
              <a:t> </a:t>
            </a:r>
            <a:r>
              <a:rPr lang="en-US" sz="2400" dirty="0" err="1">
                <a:solidFill>
                  <a:schemeClr val="dk1"/>
                </a:solidFill>
                <a:latin typeface="Times New Roman"/>
                <a:ea typeface="Times New Roman"/>
                <a:cs typeface="Times New Roman"/>
                <a:sym typeface="Times New Roman"/>
              </a:rPr>
              <a:t>inostranosti</a:t>
            </a:r>
            <a:r>
              <a:rPr lang="en-US" sz="2400" dirty="0">
                <a:solidFill>
                  <a:schemeClr val="dk1"/>
                </a:solidFill>
                <a:latin typeface="Times New Roman"/>
                <a:ea typeface="Times New Roman"/>
                <a:cs typeface="Times New Roman"/>
                <a:sym typeface="Times New Roman"/>
              </a:rPr>
              <a:t>,</a:t>
            </a:r>
            <a:endParaRPr sz="2400" dirty="0">
              <a:solidFill>
                <a:schemeClr val="dk1"/>
              </a:solidFill>
              <a:latin typeface="Times New Roman"/>
              <a:ea typeface="Times New Roman"/>
              <a:cs typeface="Times New Roman"/>
              <a:sym typeface="Times New Roman"/>
            </a:endParaRPr>
          </a:p>
          <a:p>
            <a:pPr marL="270510" lvl="0" indent="-152400" algn="just" rtl="0">
              <a:lnSpc>
                <a:spcPct val="115000"/>
              </a:lnSpc>
              <a:spcBef>
                <a:spcPts val="1000"/>
              </a:spcBef>
              <a:spcAft>
                <a:spcPts val="0"/>
              </a:spcAft>
              <a:buClr>
                <a:schemeClr val="dk1"/>
              </a:buClr>
              <a:buSzPts val="2400"/>
              <a:buFont typeface="Times New Roman"/>
              <a:buChar char="•"/>
            </a:pPr>
            <a:r>
              <a:rPr lang="en-US" sz="2400" dirty="0" err="1">
                <a:solidFill>
                  <a:schemeClr val="dk1"/>
                </a:solidFill>
                <a:latin typeface="Times New Roman"/>
                <a:ea typeface="Times New Roman"/>
                <a:cs typeface="Times New Roman"/>
                <a:sym typeface="Times New Roman"/>
              </a:rPr>
              <a:t>Vještine</a:t>
            </a:r>
            <a:r>
              <a:rPr lang="en-US" sz="2400" dirty="0">
                <a:solidFill>
                  <a:schemeClr val="dk1"/>
                </a:solidFill>
                <a:latin typeface="Times New Roman"/>
                <a:ea typeface="Times New Roman"/>
                <a:cs typeface="Times New Roman"/>
                <a:sym typeface="Times New Roman"/>
              </a:rPr>
              <a:t> </a:t>
            </a:r>
            <a:r>
              <a:rPr lang="en-US" sz="2400" dirty="0" err="1">
                <a:solidFill>
                  <a:schemeClr val="dk1"/>
                </a:solidFill>
                <a:latin typeface="Times New Roman"/>
                <a:ea typeface="Times New Roman"/>
                <a:cs typeface="Times New Roman"/>
                <a:sym typeface="Times New Roman"/>
              </a:rPr>
              <a:t>prilagođavanja</a:t>
            </a:r>
            <a:r>
              <a:rPr lang="en-US" sz="2400" dirty="0">
                <a:solidFill>
                  <a:schemeClr val="dk1"/>
                </a:solidFill>
                <a:latin typeface="Times New Roman"/>
                <a:ea typeface="Times New Roman"/>
                <a:cs typeface="Times New Roman"/>
                <a:sym typeface="Times New Roman"/>
              </a:rPr>
              <a:t> </a:t>
            </a:r>
            <a:r>
              <a:rPr lang="en-US" sz="2400" dirty="0" err="1">
                <a:solidFill>
                  <a:schemeClr val="dk1"/>
                </a:solidFill>
                <a:latin typeface="Times New Roman"/>
                <a:ea typeface="Times New Roman"/>
                <a:cs typeface="Times New Roman"/>
                <a:sym typeface="Times New Roman"/>
              </a:rPr>
              <a:t>novonastalim</a:t>
            </a:r>
            <a:r>
              <a:rPr lang="en-US" sz="2400" dirty="0">
                <a:solidFill>
                  <a:schemeClr val="dk1"/>
                </a:solidFill>
                <a:latin typeface="Times New Roman"/>
                <a:ea typeface="Times New Roman"/>
                <a:cs typeface="Times New Roman"/>
                <a:sym typeface="Times New Roman"/>
              </a:rPr>
              <a:t> </a:t>
            </a:r>
            <a:r>
              <a:rPr lang="en-US" sz="2400" dirty="0" err="1">
                <a:solidFill>
                  <a:schemeClr val="dk1"/>
                </a:solidFill>
                <a:latin typeface="Times New Roman"/>
                <a:ea typeface="Times New Roman"/>
                <a:cs typeface="Times New Roman"/>
                <a:sym typeface="Times New Roman"/>
              </a:rPr>
              <a:t>društvenim</a:t>
            </a:r>
            <a:r>
              <a:rPr lang="en-US" sz="2400" dirty="0">
                <a:solidFill>
                  <a:schemeClr val="dk1"/>
                </a:solidFill>
                <a:latin typeface="Times New Roman"/>
                <a:ea typeface="Times New Roman"/>
                <a:cs typeface="Times New Roman"/>
                <a:sym typeface="Times New Roman"/>
              </a:rPr>
              <a:t> </a:t>
            </a:r>
            <a:r>
              <a:rPr lang="en-US" sz="2400" dirty="0" err="1">
                <a:solidFill>
                  <a:schemeClr val="dk1"/>
                </a:solidFill>
                <a:latin typeface="Times New Roman"/>
                <a:ea typeface="Times New Roman"/>
                <a:cs typeface="Times New Roman"/>
                <a:sym typeface="Times New Roman"/>
              </a:rPr>
              <a:t>i</a:t>
            </a:r>
            <a:r>
              <a:rPr lang="en-US" sz="2400" dirty="0">
                <a:solidFill>
                  <a:schemeClr val="dk1"/>
                </a:solidFill>
                <a:latin typeface="Times New Roman"/>
                <a:ea typeface="Times New Roman"/>
                <a:cs typeface="Times New Roman"/>
                <a:sym typeface="Times New Roman"/>
              </a:rPr>
              <a:t> </a:t>
            </a:r>
            <a:r>
              <a:rPr lang="en-US" sz="2400" dirty="0" err="1">
                <a:solidFill>
                  <a:schemeClr val="dk1"/>
                </a:solidFill>
                <a:latin typeface="Times New Roman"/>
                <a:ea typeface="Times New Roman"/>
                <a:cs typeface="Times New Roman"/>
                <a:sym typeface="Times New Roman"/>
              </a:rPr>
              <a:t>političkim</a:t>
            </a:r>
            <a:r>
              <a:rPr lang="en-US" sz="2400" dirty="0">
                <a:solidFill>
                  <a:schemeClr val="dk1"/>
                </a:solidFill>
                <a:latin typeface="Times New Roman"/>
                <a:ea typeface="Times New Roman"/>
                <a:cs typeface="Times New Roman"/>
                <a:sym typeface="Times New Roman"/>
              </a:rPr>
              <a:t> </a:t>
            </a:r>
            <a:r>
              <a:rPr lang="en-US" sz="2400" dirty="0" err="1">
                <a:solidFill>
                  <a:schemeClr val="dk1"/>
                </a:solidFill>
                <a:latin typeface="Times New Roman"/>
                <a:ea typeface="Times New Roman"/>
                <a:cs typeface="Times New Roman"/>
                <a:sym typeface="Times New Roman"/>
              </a:rPr>
              <a:t>promjenama</a:t>
            </a:r>
            <a:r>
              <a:rPr lang="en-US" sz="2400" dirty="0">
                <a:solidFill>
                  <a:schemeClr val="dk1"/>
                </a:solidFill>
                <a:latin typeface="Times New Roman"/>
                <a:ea typeface="Times New Roman"/>
                <a:cs typeface="Times New Roman"/>
                <a:sym typeface="Times New Roman"/>
              </a:rPr>
              <a:t>, </a:t>
            </a:r>
            <a:r>
              <a:rPr lang="en-US" sz="2400" dirty="0" err="1">
                <a:solidFill>
                  <a:schemeClr val="dk1"/>
                </a:solidFill>
                <a:latin typeface="Times New Roman"/>
                <a:ea typeface="Times New Roman"/>
                <a:cs typeface="Times New Roman"/>
                <a:sym typeface="Times New Roman"/>
              </a:rPr>
              <a:t>kao</a:t>
            </a:r>
            <a:r>
              <a:rPr lang="en-US" sz="2400" dirty="0">
                <a:solidFill>
                  <a:schemeClr val="dk1"/>
                </a:solidFill>
                <a:latin typeface="Times New Roman"/>
                <a:ea typeface="Times New Roman"/>
                <a:cs typeface="Times New Roman"/>
                <a:sym typeface="Times New Roman"/>
              </a:rPr>
              <a:t> </a:t>
            </a:r>
            <a:r>
              <a:rPr lang="en-US" sz="2400" dirty="0" err="1">
                <a:solidFill>
                  <a:schemeClr val="dk1"/>
                </a:solidFill>
                <a:latin typeface="Times New Roman"/>
                <a:ea typeface="Times New Roman"/>
                <a:cs typeface="Times New Roman"/>
                <a:sym typeface="Times New Roman"/>
              </a:rPr>
              <a:t>i</a:t>
            </a:r>
            <a:r>
              <a:rPr lang="en-US" sz="2400" dirty="0">
                <a:solidFill>
                  <a:schemeClr val="dk1"/>
                </a:solidFill>
                <a:latin typeface="Times New Roman"/>
                <a:ea typeface="Times New Roman"/>
                <a:cs typeface="Times New Roman"/>
                <a:sym typeface="Times New Roman"/>
              </a:rPr>
              <a:t> </a:t>
            </a:r>
            <a:r>
              <a:rPr lang="en-US" sz="2400" dirty="0" err="1" smtClean="0">
                <a:solidFill>
                  <a:schemeClr val="dk1"/>
                </a:solidFill>
                <a:latin typeface="Times New Roman"/>
                <a:ea typeface="Times New Roman"/>
                <a:cs typeface="Times New Roman"/>
                <a:sym typeface="Times New Roman"/>
              </a:rPr>
              <a:t>ekonomskim</a:t>
            </a:r>
            <a:r>
              <a:rPr lang="en-US" sz="2400" dirty="0" smtClean="0">
                <a:solidFill>
                  <a:schemeClr val="dk1"/>
                </a:solidFill>
                <a:latin typeface="Times New Roman"/>
                <a:ea typeface="Times New Roman"/>
                <a:cs typeface="Times New Roman"/>
                <a:sym typeface="Times New Roman"/>
              </a:rPr>
              <a:t> </a:t>
            </a:r>
            <a:r>
              <a:rPr lang="en-US" sz="2400" dirty="0" err="1">
                <a:solidFill>
                  <a:schemeClr val="dk1"/>
                </a:solidFill>
                <a:latin typeface="Times New Roman"/>
                <a:ea typeface="Times New Roman"/>
                <a:cs typeface="Times New Roman"/>
                <a:sym typeface="Times New Roman"/>
              </a:rPr>
              <a:t>odnosima</a:t>
            </a:r>
            <a:r>
              <a:rPr lang="en-US" sz="2400" dirty="0">
                <a:solidFill>
                  <a:schemeClr val="dk1"/>
                </a:solidFill>
                <a:latin typeface="Times New Roman"/>
                <a:ea typeface="Times New Roman"/>
                <a:cs typeface="Times New Roman"/>
                <a:sym typeface="Times New Roman"/>
              </a:rPr>
              <a:t> u </a:t>
            </a:r>
            <a:r>
              <a:rPr lang="en-US" sz="2400" dirty="0" err="1">
                <a:solidFill>
                  <a:schemeClr val="dk1"/>
                </a:solidFill>
                <a:latin typeface="Times New Roman"/>
                <a:ea typeface="Times New Roman"/>
                <a:cs typeface="Times New Roman"/>
                <a:sym typeface="Times New Roman"/>
              </a:rPr>
              <a:t>društvu</a:t>
            </a:r>
            <a:r>
              <a:rPr lang="en-US" sz="2400" dirty="0">
                <a:solidFill>
                  <a:schemeClr val="dk1"/>
                </a:solidFill>
                <a:latin typeface="Times New Roman"/>
                <a:ea typeface="Times New Roman"/>
                <a:cs typeface="Times New Roman"/>
                <a:sym typeface="Times New Roman"/>
              </a:rPr>
              <a:t>.</a:t>
            </a:r>
            <a:endParaRP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30"/>
          <p:cNvSpPr txBox="1">
            <a:spLocks noGrp="1"/>
          </p:cNvSpPr>
          <p:nvPr>
            <p:ph type="title"/>
          </p:nvPr>
        </p:nvSpPr>
        <p:spPr>
          <a:xfrm>
            <a:off x="1945201" y="624110"/>
            <a:ext cx="6589200" cy="1281000"/>
          </a:xfrm>
          <a:prstGeom prst="rect">
            <a:avLst/>
          </a:prstGeom>
        </p:spPr>
        <p:txBody>
          <a:bodyPr spcFirstLastPara="1" wrap="square" lIns="91425" tIns="45700" rIns="91425" bIns="45700" anchor="t" anchorCtr="0">
            <a:noAutofit/>
          </a:bodyPr>
          <a:lstStyle/>
          <a:p>
            <a:pPr marL="0" lvl="0" indent="0" algn="just" rtl="0">
              <a:spcBef>
                <a:spcPts val="0"/>
              </a:spcBef>
              <a:spcAft>
                <a:spcPts val="100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Milosavljević navodi i neke osnovne karakteristike organizovanog ekološkog kriminaliteta: </a:t>
            </a:r>
            <a:endParaRPr sz="2400"/>
          </a:p>
        </p:txBody>
      </p:sp>
      <p:sp>
        <p:nvSpPr>
          <p:cNvPr id="276" name="Google Shape;276;p30"/>
          <p:cNvSpPr txBox="1">
            <a:spLocks noGrp="1"/>
          </p:cNvSpPr>
          <p:nvPr>
            <p:ph type="body" idx="1"/>
          </p:nvPr>
        </p:nvSpPr>
        <p:spPr>
          <a:xfrm>
            <a:off x="1942425" y="2133600"/>
            <a:ext cx="6591900" cy="4256400"/>
          </a:xfrm>
          <a:prstGeom prst="rect">
            <a:avLst/>
          </a:prstGeom>
        </p:spPr>
        <p:txBody>
          <a:bodyPr spcFirstLastPara="1" wrap="square" lIns="91425" tIns="45700" rIns="91425" bIns="45700" anchor="t" anchorCtr="0">
            <a:noAutofit/>
          </a:bodyPr>
          <a:lstStyle/>
          <a:p>
            <a:pPr marL="457200" lvl="0" indent="-342900" algn="just" rtl="0">
              <a:spcBef>
                <a:spcPts val="0"/>
              </a:spcBef>
              <a:spcAft>
                <a:spcPts val="0"/>
              </a:spcAft>
              <a:buClr>
                <a:schemeClr val="dk1"/>
              </a:buClr>
              <a:buSzPts val="1800"/>
              <a:buFont typeface="Times New Roman"/>
              <a:buChar char="•"/>
            </a:pPr>
            <a:r>
              <a:rPr lang="en-US">
                <a:solidFill>
                  <a:schemeClr val="dk1"/>
                </a:solidFill>
                <a:latin typeface="Times New Roman"/>
                <a:ea typeface="Times New Roman"/>
                <a:cs typeface="Times New Roman"/>
                <a:sym typeface="Times New Roman"/>
              </a:rPr>
              <a:t>Visoka stručnost i profesionalnost u postavljanju poslova i realizaciju kriminalnih akcija,</a:t>
            </a:r>
            <a:endParaRPr>
              <a:solidFill>
                <a:schemeClr val="dk1"/>
              </a:solidFill>
              <a:latin typeface="Times New Roman"/>
              <a:ea typeface="Times New Roman"/>
              <a:cs typeface="Times New Roman"/>
              <a:sym typeface="Times New Roman"/>
            </a:endParaRPr>
          </a:p>
          <a:p>
            <a:pPr marL="457200" lvl="0" indent="-342900" algn="just" rtl="0">
              <a:spcBef>
                <a:spcPts val="1000"/>
              </a:spcBef>
              <a:spcAft>
                <a:spcPts val="0"/>
              </a:spcAft>
              <a:buClr>
                <a:schemeClr val="dk1"/>
              </a:buClr>
              <a:buSzPts val="1800"/>
              <a:buFont typeface="Times New Roman"/>
              <a:buChar char="•"/>
            </a:pPr>
            <a:r>
              <a:rPr lang="en-US">
                <a:solidFill>
                  <a:schemeClr val="dk1"/>
                </a:solidFill>
                <a:latin typeface="Times New Roman"/>
                <a:ea typeface="Times New Roman"/>
                <a:cs typeface="Times New Roman"/>
                <a:sym typeface="Times New Roman"/>
              </a:rPr>
              <a:t>Zaštita krupnog kapitala,</a:t>
            </a:r>
            <a:endParaRPr>
              <a:solidFill>
                <a:schemeClr val="dk1"/>
              </a:solidFill>
              <a:latin typeface="Times New Roman"/>
              <a:ea typeface="Times New Roman"/>
              <a:cs typeface="Times New Roman"/>
              <a:sym typeface="Times New Roman"/>
            </a:endParaRPr>
          </a:p>
          <a:p>
            <a:pPr marL="457200" lvl="0" indent="-342900" algn="just" rtl="0">
              <a:spcBef>
                <a:spcPts val="1000"/>
              </a:spcBef>
              <a:spcAft>
                <a:spcPts val="0"/>
              </a:spcAft>
              <a:buClr>
                <a:schemeClr val="dk1"/>
              </a:buClr>
              <a:buSzPts val="1800"/>
              <a:buFont typeface="Times New Roman"/>
              <a:buChar char="•"/>
            </a:pPr>
            <a:r>
              <a:rPr lang="en-US">
                <a:solidFill>
                  <a:schemeClr val="dk1"/>
                </a:solidFill>
                <a:latin typeface="Times New Roman"/>
                <a:ea typeface="Times New Roman"/>
                <a:cs typeface="Times New Roman"/>
                <a:sym typeface="Times New Roman"/>
              </a:rPr>
              <a:t>Učešće većeg broja lica u izvršenju ovog oblika kriminaliteta,</a:t>
            </a:r>
            <a:endParaRPr>
              <a:solidFill>
                <a:schemeClr val="dk1"/>
              </a:solidFill>
              <a:latin typeface="Times New Roman"/>
              <a:ea typeface="Times New Roman"/>
              <a:cs typeface="Times New Roman"/>
              <a:sym typeface="Times New Roman"/>
            </a:endParaRPr>
          </a:p>
          <a:p>
            <a:pPr marL="457200" lvl="0" indent="-342900" algn="just" rtl="0">
              <a:spcBef>
                <a:spcPts val="1000"/>
              </a:spcBef>
              <a:spcAft>
                <a:spcPts val="0"/>
              </a:spcAft>
              <a:buClr>
                <a:schemeClr val="dk1"/>
              </a:buClr>
              <a:buSzPts val="1800"/>
              <a:buFont typeface="Times New Roman"/>
              <a:buChar char="•"/>
            </a:pPr>
            <a:r>
              <a:rPr lang="en-US">
                <a:solidFill>
                  <a:schemeClr val="dk1"/>
                </a:solidFill>
                <a:latin typeface="Times New Roman"/>
                <a:ea typeface="Times New Roman"/>
                <a:cs typeface="Times New Roman"/>
                <a:sym typeface="Times New Roman"/>
              </a:rPr>
              <a:t>Visok stepen prekogranične mobilnosti,</a:t>
            </a:r>
            <a:endParaRPr>
              <a:solidFill>
                <a:schemeClr val="dk1"/>
              </a:solidFill>
              <a:latin typeface="Times New Roman"/>
              <a:ea typeface="Times New Roman"/>
              <a:cs typeface="Times New Roman"/>
              <a:sym typeface="Times New Roman"/>
            </a:endParaRPr>
          </a:p>
          <a:p>
            <a:pPr marL="457200" lvl="0" indent="-342900" algn="just" rtl="0">
              <a:spcBef>
                <a:spcPts val="1000"/>
              </a:spcBef>
              <a:spcAft>
                <a:spcPts val="0"/>
              </a:spcAft>
              <a:buClr>
                <a:schemeClr val="dk1"/>
              </a:buClr>
              <a:buSzPts val="1800"/>
              <a:buFont typeface="Times New Roman"/>
              <a:buChar char="•"/>
            </a:pPr>
            <a:r>
              <a:rPr lang="en-US">
                <a:solidFill>
                  <a:schemeClr val="dk1"/>
                </a:solidFill>
                <a:latin typeface="Times New Roman"/>
                <a:ea typeface="Times New Roman"/>
                <a:cs typeface="Times New Roman"/>
                <a:sym typeface="Times New Roman"/>
              </a:rPr>
              <a:t>Spregu organizovanog ekološkog kriminaliteta i terorizma,</a:t>
            </a:r>
            <a:endParaRPr>
              <a:solidFill>
                <a:schemeClr val="dk1"/>
              </a:solidFill>
              <a:latin typeface="Times New Roman"/>
              <a:ea typeface="Times New Roman"/>
              <a:cs typeface="Times New Roman"/>
              <a:sym typeface="Times New Roman"/>
            </a:endParaRPr>
          </a:p>
          <a:p>
            <a:pPr marL="457200" lvl="0" indent="-342900" algn="just" rtl="0">
              <a:spcBef>
                <a:spcPts val="1000"/>
              </a:spcBef>
              <a:spcAft>
                <a:spcPts val="0"/>
              </a:spcAft>
              <a:buClr>
                <a:schemeClr val="dk1"/>
              </a:buClr>
              <a:buSzPts val="1800"/>
              <a:buFont typeface="Times New Roman"/>
              <a:buChar char="•"/>
            </a:pPr>
            <a:r>
              <a:rPr lang="en-US">
                <a:solidFill>
                  <a:schemeClr val="dk1"/>
                </a:solidFill>
                <a:latin typeface="Times New Roman"/>
                <a:ea typeface="Times New Roman"/>
                <a:cs typeface="Times New Roman"/>
                <a:sym typeface="Times New Roman"/>
              </a:rPr>
              <a:t>Lociranje organizovanog ekološkog kriminaliteta u onim oblastima u kojima postoji mogućnost sticanja profita za kratko vrijeme, </a:t>
            </a:r>
            <a:endParaRPr>
              <a:solidFill>
                <a:schemeClr val="dk1"/>
              </a:solidFill>
              <a:latin typeface="Times New Roman"/>
              <a:ea typeface="Times New Roman"/>
              <a:cs typeface="Times New Roman"/>
              <a:sym typeface="Times New Roman"/>
            </a:endParaRPr>
          </a:p>
          <a:p>
            <a:pPr marL="457200" lvl="0" indent="-342900" algn="just" rtl="0">
              <a:spcBef>
                <a:spcPts val="1000"/>
              </a:spcBef>
              <a:spcAft>
                <a:spcPts val="1000"/>
              </a:spcAft>
              <a:buClr>
                <a:schemeClr val="dk1"/>
              </a:buClr>
              <a:buSzPts val="1800"/>
              <a:buFont typeface="Times New Roman"/>
              <a:buChar char="•"/>
            </a:pPr>
            <a:r>
              <a:rPr lang="en-US">
                <a:solidFill>
                  <a:schemeClr val="dk1"/>
                </a:solidFill>
                <a:latin typeface="Times New Roman"/>
                <a:ea typeface="Times New Roman"/>
                <a:cs typeface="Times New Roman"/>
                <a:sym typeface="Times New Roman"/>
              </a:rPr>
              <a:t>Vještina prilagođavanja novonastalim društveno-ekonomskim i političkim odnosima, kontinuirano dobijanje novih formi organizovanog ekološkog kriminaliteta.</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31"/>
          <p:cNvSpPr txBox="1">
            <a:spLocks noGrp="1"/>
          </p:cNvSpPr>
          <p:nvPr>
            <p:ph type="title"/>
          </p:nvPr>
        </p:nvSpPr>
        <p:spPr>
          <a:xfrm>
            <a:off x="1945201" y="624110"/>
            <a:ext cx="6589200" cy="1281000"/>
          </a:xfrm>
          <a:prstGeom prst="rect">
            <a:avLst/>
          </a:prstGeom>
        </p:spPr>
        <p:txBody>
          <a:bodyPr spcFirstLastPara="1" wrap="square" lIns="91425" tIns="45700" rIns="91425" bIns="45700" anchor="t" anchorCtr="0">
            <a:noAutofit/>
          </a:bodyPr>
          <a:lstStyle/>
          <a:p>
            <a:pPr marL="0" lvl="0" indent="0" algn="just" rtl="0">
              <a:spcBef>
                <a:spcPts val="0"/>
              </a:spcBef>
              <a:spcAft>
                <a:spcPts val="100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Prema Ramljaku, ekološki kriminalitet kao savremni vid kriminaliteta ima niz karakteristika kao noviteta, a to su:</a:t>
            </a:r>
            <a:endParaRPr sz="2400"/>
          </a:p>
        </p:txBody>
      </p:sp>
      <p:sp>
        <p:nvSpPr>
          <p:cNvPr id="283" name="Google Shape;283;p31"/>
          <p:cNvSpPr txBox="1">
            <a:spLocks noGrp="1"/>
          </p:cNvSpPr>
          <p:nvPr>
            <p:ph type="body" idx="1"/>
          </p:nvPr>
        </p:nvSpPr>
        <p:spPr>
          <a:xfrm>
            <a:off x="1942415" y="2133600"/>
            <a:ext cx="6591900" cy="3777600"/>
          </a:xfrm>
          <a:prstGeom prst="rect">
            <a:avLst/>
          </a:prstGeom>
        </p:spPr>
        <p:txBody>
          <a:bodyPr spcFirstLastPara="1" wrap="square" lIns="91425" tIns="45700" rIns="91425" bIns="45700" anchor="t" anchorCtr="0">
            <a:noAutofit/>
          </a:bodyPr>
          <a:lstStyle/>
          <a:p>
            <a:pPr marL="457200" lvl="0" indent="-381000" algn="just" rtl="0">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Masovnost žrtava,</a:t>
            </a:r>
            <a:endParaRPr sz="2400">
              <a:solidFill>
                <a:schemeClr val="dk1"/>
              </a:solidFill>
              <a:latin typeface="Times New Roman"/>
              <a:ea typeface="Times New Roman"/>
              <a:cs typeface="Times New Roman"/>
              <a:sym typeface="Times New Roman"/>
            </a:endParaRPr>
          </a:p>
          <a:p>
            <a:pPr marL="457200" lvl="0" indent="-381000" algn="just" rtl="0">
              <a:spcBef>
                <a:spcPts val="100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Velika i turbulentna dinamičnost,</a:t>
            </a:r>
            <a:endParaRPr sz="2400">
              <a:solidFill>
                <a:schemeClr val="dk1"/>
              </a:solidFill>
              <a:latin typeface="Times New Roman"/>
              <a:ea typeface="Times New Roman"/>
              <a:cs typeface="Times New Roman"/>
              <a:sym typeface="Times New Roman"/>
            </a:endParaRPr>
          </a:p>
          <a:p>
            <a:pPr marL="457200" lvl="0" indent="-381000" algn="just" rtl="0">
              <a:spcBef>
                <a:spcPts val="100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Tendencija ekspanzivnosti,</a:t>
            </a:r>
            <a:endParaRPr sz="2400">
              <a:solidFill>
                <a:schemeClr val="dk1"/>
              </a:solidFill>
              <a:latin typeface="Times New Roman"/>
              <a:ea typeface="Times New Roman"/>
              <a:cs typeface="Times New Roman"/>
              <a:sym typeface="Times New Roman"/>
            </a:endParaRPr>
          </a:p>
          <a:p>
            <a:pPr marL="457200" lvl="0" indent="-381000" algn="just" rtl="0">
              <a:spcBef>
                <a:spcPts val="1000"/>
              </a:spcBef>
              <a:spcAft>
                <a:spcPts val="100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Širenje iz jednog kraja u drugi, odnosno iz jedne zemlje u drugu.</a:t>
            </a: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32"/>
          <p:cNvSpPr txBox="1">
            <a:spLocks noGrp="1"/>
          </p:cNvSpPr>
          <p:nvPr>
            <p:ph type="title"/>
          </p:nvPr>
        </p:nvSpPr>
        <p:spPr>
          <a:xfrm>
            <a:off x="1945201" y="624110"/>
            <a:ext cx="6589200" cy="1281000"/>
          </a:xfrm>
          <a:prstGeom prst="rect">
            <a:avLst/>
          </a:prstGeom>
        </p:spPr>
        <p:txBody>
          <a:bodyPr spcFirstLastPara="1" wrap="square" lIns="91425" tIns="45700" rIns="91425" bIns="45700" anchor="t" anchorCtr="0">
            <a:noAutofit/>
          </a:bodyPr>
          <a:lstStyle/>
          <a:p>
            <a:pPr marL="0" lvl="0" indent="0" algn="just" rtl="0">
              <a:spcBef>
                <a:spcPts val="0"/>
              </a:spcBef>
              <a:spcAft>
                <a:spcPts val="100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Matijević navodi da ekološki kriminalitet ima svoje specifičnosti koje ga razlikuju od drugih vidova kriminaliteta u slijedećem:</a:t>
            </a:r>
            <a:endParaRPr sz="2400"/>
          </a:p>
        </p:txBody>
      </p:sp>
      <p:sp>
        <p:nvSpPr>
          <p:cNvPr id="290" name="Google Shape;290;p32"/>
          <p:cNvSpPr txBox="1">
            <a:spLocks noGrp="1"/>
          </p:cNvSpPr>
          <p:nvPr>
            <p:ph type="body" idx="1"/>
          </p:nvPr>
        </p:nvSpPr>
        <p:spPr>
          <a:xfrm>
            <a:off x="1942415" y="2133600"/>
            <a:ext cx="6591900" cy="3777600"/>
          </a:xfrm>
          <a:prstGeom prst="rect">
            <a:avLst/>
          </a:prstGeom>
        </p:spPr>
        <p:txBody>
          <a:bodyPr spcFirstLastPara="1" wrap="square" lIns="91425" tIns="45700" rIns="91425" bIns="45700" anchor="t" anchorCtr="0">
            <a:noAutofit/>
          </a:bodyPr>
          <a:lstStyle/>
          <a:p>
            <a:pPr marL="457200" lvl="0" indent="-381000" algn="just" rtl="0">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Ekspanzija,</a:t>
            </a:r>
            <a:endParaRPr sz="2400">
              <a:solidFill>
                <a:schemeClr val="dk1"/>
              </a:solidFill>
              <a:latin typeface="Times New Roman"/>
              <a:ea typeface="Times New Roman"/>
              <a:cs typeface="Times New Roman"/>
              <a:sym typeface="Times New Roman"/>
            </a:endParaRPr>
          </a:p>
          <a:p>
            <a:pPr marL="457200" lvl="0" indent="-381000" algn="just" rtl="0">
              <a:spcBef>
                <a:spcPts val="100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Tamna brojka,</a:t>
            </a:r>
            <a:endParaRPr sz="2400">
              <a:solidFill>
                <a:schemeClr val="dk1"/>
              </a:solidFill>
              <a:latin typeface="Times New Roman"/>
              <a:ea typeface="Times New Roman"/>
              <a:cs typeface="Times New Roman"/>
              <a:sym typeface="Times New Roman"/>
            </a:endParaRPr>
          </a:p>
          <a:p>
            <a:pPr marL="457200" lvl="0" indent="-381000" algn="just" rtl="0">
              <a:spcBef>
                <a:spcPts val="100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Organizovanost i</a:t>
            </a:r>
            <a:endParaRPr sz="2400">
              <a:solidFill>
                <a:schemeClr val="dk1"/>
              </a:solidFill>
              <a:latin typeface="Times New Roman"/>
              <a:ea typeface="Times New Roman"/>
              <a:cs typeface="Times New Roman"/>
              <a:sym typeface="Times New Roman"/>
            </a:endParaRPr>
          </a:p>
          <a:p>
            <a:pPr marL="457200" lvl="0" indent="-381000" algn="just" rtl="0">
              <a:spcBef>
                <a:spcPts val="1000"/>
              </a:spcBef>
              <a:spcAft>
                <a:spcPts val="100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Kriminalitet bijelog okovratnika.</a:t>
            </a: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33"/>
          <p:cNvSpPr txBox="1">
            <a:spLocks noGrp="1"/>
          </p:cNvSpPr>
          <p:nvPr>
            <p:ph type="title"/>
          </p:nvPr>
        </p:nvSpPr>
        <p:spPr>
          <a:xfrm>
            <a:off x="1945201" y="624110"/>
            <a:ext cx="6589200" cy="1281000"/>
          </a:xfrm>
          <a:prstGeom prst="rect">
            <a:avLst/>
          </a:prstGeom>
        </p:spPr>
        <p:txBody>
          <a:bodyPr spcFirstLastPara="1" wrap="square" lIns="91425" tIns="45700" rIns="91425" bIns="45700" anchor="t" anchorCtr="0">
            <a:noAutofit/>
          </a:bodyPr>
          <a:lstStyle/>
          <a:p>
            <a:pPr marL="0" lvl="0" indent="0" algn="l" rtl="0">
              <a:lnSpc>
                <a:spcPct val="150000"/>
              </a:lnSpc>
              <a:spcBef>
                <a:spcPts val="0"/>
              </a:spcBef>
              <a:spcAft>
                <a:spcPts val="1000"/>
              </a:spcAft>
              <a:buClr>
                <a:schemeClr val="dk1"/>
              </a:buClr>
              <a:buSzPts val="1100"/>
              <a:buFont typeface="Arial"/>
              <a:buNone/>
            </a:pPr>
            <a:r>
              <a:rPr lang="en-US" sz="2400" b="1">
                <a:solidFill>
                  <a:schemeClr val="dk1"/>
                </a:solidFill>
                <a:latin typeface="Times New Roman"/>
                <a:ea typeface="Times New Roman"/>
                <a:cs typeface="Times New Roman"/>
                <a:sym typeface="Times New Roman"/>
              </a:rPr>
              <a:t>Motivi za ekološki kriminal</a:t>
            </a:r>
            <a:endParaRPr sz="2400"/>
          </a:p>
        </p:txBody>
      </p:sp>
      <p:sp>
        <p:nvSpPr>
          <p:cNvPr id="297" name="Google Shape;297;p33"/>
          <p:cNvSpPr txBox="1">
            <a:spLocks noGrp="1"/>
          </p:cNvSpPr>
          <p:nvPr>
            <p:ph type="body" idx="1"/>
          </p:nvPr>
        </p:nvSpPr>
        <p:spPr>
          <a:xfrm>
            <a:off x="1942415" y="2133600"/>
            <a:ext cx="6591900" cy="3777600"/>
          </a:xfrm>
          <a:prstGeom prst="rect">
            <a:avLst/>
          </a:prstGeom>
        </p:spPr>
        <p:txBody>
          <a:bodyPr spcFirstLastPara="1" wrap="square" lIns="91425" tIns="45700" rIns="91425" bIns="45700" anchor="t" anchorCtr="0">
            <a:noAutofit/>
          </a:bodyPr>
          <a:lstStyle/>
          <a:p>
            <a:pPr marL="0" lvl="0" indent="0" algn="just" rtl="0">
              <a:lnSpc>
                <a:spcPct val="115000"/>
              </a:lnSpc>
              <a:spcBef>
                <a:spcPts val="0"/>
              </a:spcBef>
              <a:spcAft>
                <a:spcPts val="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Neke vrste ekološkog kriminala uključuju maliciozno (zlonamjerno) planiranje, dok su druge vrste ekološkog kriminala uglavnom  vezane za nedovoljnu osviještenost, nemar i neznanje kako individua, tako i društva u stanovitom smislu (vidi grafički prikaz ispod). </a:t>
            </a:r>
            <a:endParaRPr sz="2400">
              <a:solidFill>
                <a:schemeClr val="dk1"/>
              </a:solidFill>
              <a:latin typeface="Times New Roman"/>
              <a:ea typeface="Times New Roman"/>
              <a:cs typeface="Times New Roman"/>
              <a:sym typeface="Times New Roman"/>
            </a:endParaRPr>
          </a:p>
          <a:p>
            <a:pPr marL="0" lvl="0" indent="0" algn="l" rtl="0">
              <a:spcBef>
                <a:spcPts val="100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2"/>
        <p:cNvGrpSpPr/>
        <p:nvPr/>
      </p:nvGrpSpPr>
      <p:grpSpPr>
        <a:xfrm>
          <a:off x="0" y="0"/>
          <a:ext cx="0" cy="0"/>
          <a:chOff x="0" y="0"/>
          <a:chExt cx="0" cy="0"/>
        </a:xfrm>
      </p:grpSpPr>
      <p:sp>
        <p:nvSpPr>
          <p:cNvPr id="303" name="Google Shape;303;p34"/>
          <p:cNvSpPr txBox="1">
            <a:spLocks noGrp="1"/>
          </p:cNvSpPr>
          <p:nvPr>
            <p:ph type="title"/>
          </p:nvPr>
        </p:nvSpPr>
        <p:spPr>
          <a:xfrm>
            <a:off x="457200" y="76200"/>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62626"/>
              </a:buClr>
              <a:buSzPts val="2200"/>
              <a:buFont typeface="Times New Roman"/>
              <a:buNone/>
            </a:pPr>
            <a:r>
              <a:rPr lang="en-US" sz="2200" b="1">
                <a:latin typeface="Times New Roman"/>
                <a:ea typeface="Times New Roman"/>
                <a:cs typeface="Times New Roman"/>
                <a:sym typeface="Times New Roman"/>
              </a:rPr>
              <a:t>Ključni  razlozi i uzroci činjenja ekološkog kriminala</a:t>
            </a:r>
            <a:endParaRPr sz="2200" b="1">
              <a:latin typeface="Times New Roman"/>
              <a:ea typeface="Times New Roman"/>
              <a:cs typeface="Times New Roman"/>
              <a:sym typeface="Times New Roman"/>
            </a:endParaRPr>
          </a:p>
        </p:txBody>
      </p:sp>
      <p:grpSp>
        <p:nvGrpSpPr>
          <p:cNvPr id="304" name="Google Shape;304;p34"/>
          <p:cNvGrpSpPr/>
          <p:nvPr/>
        </p:nvGrpSpPr>
        <p:grpSpPr>
          <a:xfrm>
            <a:off x="1371935" y="609598"/>
            <a:ext cx="7040629" cy="5382200"/>
            <a:chOff x="914735" y="-304802"/>
            <a:chExt cx="7040629" cy="5382200"/>
          </a:xfrm>
        </p:grpSpPr>
        <p:sp>
          <p:nvSpPr>
            <p:cNvPr id="305" name="Google Shape;305;p34"/>
            <p:cNvSpPr/>
            <p:nvPr/>
          </p:nvSpPr>
          <p:spPr>
            <a:xfrm rot="-193813">
              <a:off x="3662839" y="1777775"/>
              <a:ext cx="3682696" cy="2994256"/>
            </a:xfrm>
            <a:custGeom>
              <a:avLst/>
              <a:gdLst/>
              <a:ahLst/>
              <a:cxnLst/>
              <a:rect l="l" t="t" r="r" b="b"/>
              <a:pathLst>
                <a:path w="120000" h="120000" extrusionOk="0">
                  <a:moveTo>
                    <a:pt x="86353" y="19133"/>
                  </a:moveTo>
                  <a:lnTo>
                    <a:pt x="93122" y="10235"/>
                  </a:lnTo>
                  <a:lnTo>
                    <a:pt x="101438" y="16901"/>
                  </a:lnTo>
                  <a:lnTo>
                    <a:pt x="97551" y="28109"/>
                  </a:lnTo>
                  <a:lnTo>
                    <a:pt x="97551" y="28109"/>
                  </a:lnTo>
                  <a:cubicBezTo>
                    <a:pt x="102086" y="32983"/>
                    <a:pt x="105534" y="38688"/>
                    <a:pt x="107684" y="44877"/>
                  </a:cubicBezTo>
                  <a:lnTo>
                    <a:pt x="117580" y="44284"/>
                  </a:lnTo>
                  <a:lnTo>
                    <a:pt x="119357" y="53911"/>
                  </a:lnTo>
                  <a:lnTo>
                    <a:pt x="110223" y="58630"/>
                  </a:lnTo>
                  <a:cubicBezTo>
                    <a:pt x="110418" y="65148"/>
                    <a:pt x="109220" y="71636"/>
                    <a:pt x="106704" y="77697"/>
                  </a:cubicBezTo>
                  <a:lnTo>
                    <a:pt x="113508" y="86554"/>
                  </a:lnTo>
                  <a:lnTo>
                    <a:pt x="108251" y="95252"/>
                  </a:lnTo>
                  <a:lnTo>
                    <a:pt x="99395" y="89792"/>
                  </a:lnTo>
                  <a:lnTo>
                    <a:pt x="99395" y="89792"/>
                  </a:lnTo>
                  <a:cubicBezTo>
                    <a:pt x="95158" y="94905"/>
                    <a:pt x="89876" y="99139"/>
                    <a:pt x="83870" y="102237"/>
                  </a:cubicBezTo>
                  <a:lnTo>
                    <a:pt x="84869" y="114360"/>
                  </a:lnTo>
                  <a:lnTo>
                    <a:pt x="74443" y="117985"/>
                  </a:lnTo>
                  <a:lnTo>
                    <a:pt x="70133" y="107014"/>
                  </a:lnTo>
                  <a:lnTo>
                    <a:pt x="70133" y="107014"/>
                  </a:lnTo>
                  <a:cubicBezTo>
                    <a:pt x="63448" y="108329"/>
                    <a:pt x="56552" y="108329"/>
                    <a:pt x="49867" y="107014"/>
                  </a:cubicBezTo>
                  <a:lnTo>
                    <a:pt x="45557" y="117985"/>
                  </a:lnTo>
                  <a:lnTo>
                    <a:pt x="35131" y="114360"/>
                  </a:lnTo>
                  <a:lnTo>
                    <a:pt x="36130" y="102237"/>
                  </a:lnTo>
                  <a:cubicBezTo>
                    <a:pt x="30124" y="99139"/>
                    <a:pt x="24842" y="94905"/>
                    <a:pt x="20605" y="89792"/>
                  </a:cubicBezTo>
                  <a:lnTo>
                    <a:pt x="11749" y="95252"/>
                  </a:lnTo>
                  <a:lnTo>
                    <a:pt x="6492" y="86554"/>
                  </a:lnTo>
                  <a:lnTo>
                    <a:pt x="13296" y="77697"/>
                  </a:lnTo>
                  <a:lnTo>
                    <a:pt x="13296" y="77697"/>
                  </a:lnTo>
                  <a:cubicBezTo>
                    <a:pt x="10780" y="71636"/>
                    <a:pt x="9582" y="65148"/>
                    <a:pt x="9777" y="58630"/>
                  </a:cubicBezTo>
                  <a:lnTo>
                    <a:pt x="643" y="53911"/>
                  </a:lnTo>
                  <a:lnTo>
                    <a:pt x="2420" y="44284"/>
                  </a:lnTo>
                  <a:lnTo>
                    <a:pt x="12316" y="44877"/>
                  </a:lnTo>
                  <a:cubicBezTo>
                    <a:pt x="14466" y="38688"/>
                    <a:pt x="17914" y="32983"/>
                    <a:pt x="22449" y="28109"/>
                  </a:cubicBezTo>
                  <a:lnTo>
                    <a:pt x="18562" y="16901"/>
                  </a:lnTo>
                  <a:lnTo>
                    <a:pt x="26878" y="10235"/>
                  </a:lnTo>
                  <a:lnTo>
                    <a:pt x="33647" y="19133"/>
                  </a:lnTo>
                  <a:lnTo>
                    <a:pt x="33647" y="19133"/>
                  </a:lnTo>
                  <a:cubicBezTo>
                    <a:pt x="39458" y="15712"/>
                    <a:pt x="45938" y="13459"/>
                    <a:pt x="52691" y="12511"/>
                  </a:cubicBezTo>
                  <a:lnTo>
                    <a:pt x="54411" y="511"/>
                  </a:lnTo>
                  <a:lnTo>
                    <a:pt x="65589" y="511"/>
                  </a:lnTo>
                  <a:lnTo>
                    <a:pt x="67309" y="12511"/>
                  </a:lnTo>
                  <a:lnTo>
                    <a:pt x="67309" y="12511"/>
                  </a:lnTo>
                  <a:cubicBezTo>
                    <a:pt x="74062" y="13459"/>
                    <a:pt x="80542" y="15712"/>
                    <a:pt x="86353" y="19133"/>
                  </a:cubicBezTo>
                  <a:close/>
                </a:path>
              </a:pathLst>
            </a:custGeom>
            <a:solidFill>
              <a:srgbClr val="FF0000"/>
            </a:solidFill>
            <a:ln w="15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34"/>
            <p:cNvSpPr txBox="1"/>
            <p:nvPr/>
          </p:nvSpPr>
          <p:spPr>
            <a:xfrm rot="-193813">
              <a:off x="4350296" y="2479207"/>
              <a:ext cx="2304832" cy="1539110"/>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None/>
              </a:pPr>
              <a:r>
                <a:rPr lang="en-US" sz="2000" b="1">
                  <a:solidFill>
                    <a:schemeClr val="dk1"/>
                  </a:solidFill>
                  <a:latin typeface="Times New Roman"/>
                  <a:ea typeface="Times New Roman"/>
                  <a:cs typeface="Times New Roman"/>
                  <a:sym typeface="Times New Roman"/>
                </a:rPr>
                <a:t>Maliciozno (zlonamjerno) planiranje</a:t>
              </a:r>
              <a:endParaRPr sz="2000" b="1">
                <a:solidFill>
                  <a:schemeClr val="dk1"/>
                </a:solidFill>
                <a:latin typeface="Times New Roman"/>
                <a:ea typeface="Times New Roman"/>
                <a:cs typeface="Times New Roman"/>
                <a:sym typeface="Times New Roman"/>
              </a:endParaRPr>
            </a:p>
          </p:txBody>
        </p:sp>
        <p:sp>
          <p:nvSpPr>
            <p:cNvPr id="307" name="Google Shape;307;p34"/>
            <p:cNvSpPr/>
            <p:nvPr/>
          </p:nvSpPr>
          <p:spPr>
            <a:xfrm rot="1899060">
              <a:off x="1335121" y="1247374"/>
              <a:ext cx="2944416" cy="2436853"/>
            </a:xfrm>
            <a:custGeom>
              <a:avLst/>
              <a:gdLst/>
              <a:ahLst/>
              <a:cxnLst/>
              <a:rect l="l" t="t" r="r" b="b"/>
              <a:pathLst>
                <a:path w="120000" h="120000" extrusionOk="0">
                  <a:moveTo>
                    <a:pt x="91990" y="30393"/>
                  </a:moveTo>
                  <a:lnTo>
                    <a:pt x="106013" y="22987"/>
                  </a:lnTo>
                  <a:lnTo>
                    <a:pt x="113353" y="34827"/>
                  </a:lnTo>
                  <a:lnTo>
                    <a:pt x="103530" y="49005"/>
                  </a:lnTo>
                  <a:cubicBezTo>
                    <a:pt x="105627" y="56205"/>
                    <a:pt x="105627" y="63795"/>
                    <a:pt x="103530" y="70995"/>
                  </a:cubicBezTo>
                  <a:lnTo>
                    <a:pt x="113353" y="85173"/>
                  </a:lnTo>
                  <a:lnTo>
                    <a:pt x="106013" y="97013"/>
                  </a:lnTo>
                  <a:lnTo>
                    <a:pt x="91990" y="89607"/>
                  </a:lnTo>
                  <a:cubicBezTo>
                    <a:pt x="86343" y="94898"/>
                    <a:pt x="79284" y="98693"/>
                    <a:pt x="71540" y="100602"/>
                  </a:cubicBezTo>
                  <a:lnTo>
                    <a:pt x="68038" y="118602"/>
                  </a:lnTo>
                  <a:lnTo>
                    <a:pt x="51962" y="118602"/>
                  </a:lnTo>
                  <a:lnTo>
                    <a:pt x="48460" y="100602"/>
                  </a:lnTo>
                  <a:lnTo>
                    <a:pt x="48460" y="100602"/>
                  </a:lnTo>
                  <a:cubicBezTo>
                    <a:pt x="40716" y="98693"/>
                    <a:pt x="33657" y="94898"/>
                    <a:pt x="28010" y="89607"/>
                  </a:cubicBezTo>
                  <a:lnTo>
                    <a:pt x="13987" y="97013"/>
                  </a:lnTo>
                  <a:lnTo>
                    <a:pt x="6647" y="85173"/>
                  </a:lnTo>
                  <a:lnTo>
                    <a:pt x="16470" y="70995"/>
                  </a:lnTo>
                  <a:cubicBezTo>
                    <a:pt x="14373" y="63795"/>
                    <a:pt x="14373" y="56205"/>
                    <a:pt x="16470" y="49005"/>
                  </a:cubicBezTo>
                  <a:lnTo>
                    <a:pt x="6647" y="34827"/>
                  </a:lnTo>
                  <a:lnTo>
                    <a:pt x="13987" y="22987"/>
                  </a:lnTo>
                  <a:lnTo>
                    <a:pt x="28010" y="30393"/>
                  </a:lnTo>
                  <a:lnTo>
                    <a:pt x="28010" y="30393"/>
                  </a:lnTo>
                  <a:cubicBezTo>
                    <a:pt x="33657" y="25102"/>
                    <a:pt x="40716" y="21307"/>
                    <a:pt x="48460" y="19398"/>
                  </a:cubicBezTo>
                  <a:lnTo>
                    <a:pt x="51962" y="1398"/>
                  </a:lnTo>
                  <a:lnTo>
                    <a:pt x="68038" y="1398"/>
                  </a:lnTo>
                  <a:lnTo>
                    <a:pt x="71540" y="19398"/>
                  </a:lnTo>
                  <a:cubicBezTo>
                    <a:pt x="79284" y="21307"/>
                    <a:pt x="86343" y="25102"/>
                    <a:pt x="91990" y="30393"/>
                  </a:cubicBezTo>
                  <a:close/>
                </a:path>
              </a:pathLst>
            </a:custGeom>
            <a:solidFill>
              <a:srgbClr val="00B050"/>
            </a:solidFill>
            <a:ln w="15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4"/>
            <p:cNvSpPr txBox="1"/>
            <p:nvPr/>
          </p:nvSpPr>
          <p:spPr>
            <a:xfrm rot="1899060">
              <a:off x="2022386" y="1864567"/>
              <a:ext cx="1569886" cy="1202467"/>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None/>
              </a:pPr>
              <a:r>
                <a:rPr lang="en-US" sz="2000" b="1">
                  <a:solidFill>
                    <a:schemeClr val="dk1"/>
                  </a:solidFill>
                  <a:latin typeface="Times New Roman"/>
                  <a:ea typeface="Times New Roman"/>
                  <a:cs typeface="Times New Roman"/>
                  <a:sym typeface="Times New Roman"/>
                </a:rPr>
                <a:t>Nesposobnost ili nemar</a:t>
              </a:r>
              <a:endParaRPr sz="2000" b="1">
                <a:solidFill>
                  <a:schemeClr val="dk1"/>
                </a:solidFill>
                <a:latin typeface="Times New Roman"/>
                <a:ea typeface="Times New Roman"/>
                <a:cs typeface="Times New Roman"/>
                <a:sym typeface="Times New Roman"/>
              </a:endParaRPr>
            </a:p>
          </p:txBody>
        </p:sp>
        <p:sp>
          <p:nvSpPr>
            <p:cNvPr id="309" name="Google Shape;309;p34"/>
            <p:cNvSpPr/>
            <p:nvPr/>
          </p:nvSpPr>
          <p:spPr>
            <a:xfrm rot="-900000">
              <a:off x="3251807" y="264205"/>
              <a:ext cx="2539859" cy="1909341"/>
            </a:xfrm>
            <a:custGeom>
              <a:avLst/>
              <a:gdLst/>
              <a:ahLst/>
              <a:cxnLst/>
              <a:rect l="l" t="t" r="r" b="b"/>
              <a:pathLst>
                <a:path w="120000" h="120000" extrusionOk="0">
                  <a:moveTo>
                    <a:pt x="92959" y="30393"/>
                  </a:moveTo>
                  <a:lnTo>
                    <a:pt x="105330" y="21962"/>
                  </a:lnTo>
                  <a:lnTo>
                    <a:pt x="113100" y="34125"/>
                  </a:lnTo>
                  <a:lnTo>
                    <a:pt x="104848" y="49005"/>
                  </a:lnTo>
                  <a:cubicBezTo>
                    <a:pt x="107009" y="56205"/>
                    <a:pt x="107009" y="63795"/>
                    <a:pt x="104848" y="70995"/>
                  </a:cubicBezTo>
                  <a:lnTo>
                    <a:pt x="113100" y="85875"/>
                  </a:lnTo>
                  <a:lnTo>
                    <a:pt x="105330" y="98038"/>
                  </a:lnTo>
                  <a:lnTo>
                    <a:pt x="92959" y="89607"/>
                  </a:lnTo>
                  <a:cubicBezTo>
                    <a:pt x="87141" y="94898"/>
                    <a:pt x="79868" y="98693"/>
                    <a:pt x="71889" y="100602"/>
                  </a:cubicBezTo>
                  <a:lnTo>
                    <a:pt x="68708" y="118602"/>
                  </a:lnTo>
                  <a:lnTo>
                    <a:pt x="51292" y="118602"/>
                  </a:lnTo>
                  <a:lnTo>
                    <a:pt x="48111" y="100602"/>
                  </a:lnTo>
                  <a:lnTo>
                    <a:pt x="48111" y="100602"/>
                  </a:lnTo>
                  <a:cubicBezTo>
                    <a:pt x="40132" y="98693"/>
                    <a:pt x="32859" y="94898"/>
                    <a:pt x="27041" y="89607"/>
                  </a:cubicBezTo>
                  <a:lnTo>
                    <a:pt x="14670" y="98038"/>
                  </a:lnTo>
                  <a:lnTo>
                    <a:pt x="6900" y="85875"/>
                  </a:lnTo>
                  <a:lnTo>
                    <a:pt x="15152" y="70995"/>
                  </a:lnTo>
                  <a:lnTo>
                    <a:pt x="15152" y="70995"/>
                  </a:lnTo>
                  <a:cubicBezTo>
                    <a:pt x="12991" y="63795"/>
                    <a:pt x="12991" y="56205"/>
                    <a:pt x="15152" y="49005"/>
                  </a:cubicBezTo>
                  <a:lnTo>
                    <a:pt x="6900" y="34125"/>
                  </a:lnTo>
                  <a:lnTo>
                    <a:pt x="14670" y="21962"/>
                  </a:lnTo>
                  <a:lnTo>
                    <a:pt x="27041" y="30393"/>
                  </a:lnTo>
                  <a:lnTo>
                    <a:pt x="27041" y="30393"/>
                  </a:lnTo>
                  <a:cubicBezTo>
                    <a:pt x="32859" y="25102"/>
                    <a:pt x="40132" y="21307"/>
                    <a:pt x="48111" y="19398"/>
                  </a:cubicBezTo>
                  <a:lnTo>
                    <a:pt x="51292" y="1398"/>
                  </a:lnTo>
                  <a:lnTo>
                    <a:pt x="68708" y="1398"/>
                  </a:lnTo>
                  <a:lnTo>
                    <a:pt x="71889" y="19398"/>
                  </a:lnTo>
                  <a:lnTo>
                    <a:pt x="71889" y="19398"/>
                  </a:lnTo>
                  <a:cubicBezTo>
                    <a:pt x="79868" y="21307"/>
                    <a:pt x="87141" y="25102"/>
                    <a:pt x="92959" y="30393"/>
                  </a:cubicBezTo>
                  <a:close/>
                </a:path>
              </a:pathLst>
            </a:custGeom>
            <a:solidFill>
              <a:srgbClr val="4A856D"/>
            </a:solidFill>
            <a:ln w="15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34"/>
            <p:cNvSpPr txBox="1"/>
            <p:nvPr/>
          </p:nvSpPr>
          <p:spPr>
            <a:xfrm>
              <a:off x="3846270" y="645582"/>
              <a:ext cx="1350932" cy="1146587"/>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None/>
              </a:pPr>
              <a:r>
                <a:rPr lang="en-US" sz="2000" b="1">
                  <a:solidFill>
                    <a:schemeClr val="dk1"/>
                  </a:solidFill>
                  <a:latin typeface="Times New Roman"/>
                  <a:ea typeface="Times New Roman"/>
                  <a:cs typeface="Times New Roman"/>
                  <a:sym typeface="Times New Roman"/>
                </a:rPr>
                <a:t>Neznanje</a:t>
              </a:r>
              <a:endParaRPr sz="2000" b="1">
                <a:solidFill>
                  <a:schemeClr val="dk1"/>
                </a:solidFill>
                <a:latin typeface="Times New Roman"/>
                <a:ea typeface="Times New Roman"/>
                <a:cs typeface="Times New Roman"/>
                <a:sym typeface="Times New Roman"/>
              </a:endParaRPr>
            </a:p>
          </p:txBody>
        </p:sp>
        <p:sp>
          <p:nvSpPr>
            <p:cNvPr id="311" name="Google Shape;311;p34"/>
            <p:cNvSpPr/>
            <p:nvPr/>
          </p:nvSpPr>
          <p:spPr>
            <a:xfrm>
              <a:off x="4286283" y="1408317"/>
              <a:ext cx="3669081" cy="3669081"/>
            </a:xfrm>
            <a:custGeom>
              <a:avLst/>
              <a:gdLst/>
              <a:ahLst/>
              <a:cxnLst/>
              <a:rect l="l" t="t" r="r" b="b"/>
              <a:pathLst>
                <a:path w="120000" h="120000" extrusionOk="0">
                  <a:moveTo>
                    <a:pt x="53779" y="4095"/>
                  </a:moveTo>
                  <a:lnTo>
                    <a:pt x="53779" y="4095"/>
                  </a:lnTo>
                  <a:cubicBezTo>
                    <a:pt x="77079" y="1502"/>
                    <a:pt x="99544" y="13632"/>
                    <a:pt x="110157" y="34537"/>
                  </a:cubicBezTo>
                  <a:cubicBezTo>
                    <a:pt x="120769" y="55441"/>
                    <a:pt x="117304" y="80735"/>
                    <a:pt x="101460" y="98015"/>
                  </a:cubicBezTo>
                  <a:lnTo>
                    <a:pt x="103999" y="100761"/>
                  </a:lnTo>
                  <a:lnTo>
                    <a:pt x="96272" y="99241"/>
                  </a:lnTo>
                  <a:lnTo>
                    <a:pt x="95089" y="91122"/>
                  </a:lnTo>
                  <a:lnTo>
                    <a:pt x="97627" y="93868"/>
                  </a:lnTo>
                  <a:cubicBezTo>
                    <a:pt x="111685" y="78249"/>
                    <a:pt x="114633" y="55569"/>
                    <a:pt x="105034" y="36876"/>
                  </a:cubicBezTo>
                  <a:cubicBezTo>
                    <a:pt x="95436" y="18182"/>
                    <a:pt x="75286" y="7362"/>
                    <a:pt x="54401" y="9686"/>
                  </a:cubicBezTo>
                  <a:close/>
                </a:path>
              </a:pathLst>
            </a:custGeom>
            <a:solidFill>
              <a:srgbClr val="FF0000"/>
            </a:solidFill>
            <a:ln w="38100" cap="flat" cmpd="sng">
              <a:solidFill>
                <a:srgbClr val="FF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4"/>
            <p:cNvSpPr/>
            <p:nvPr/>
          </p:nvSpPr>
          <p:spPr>
            <a:xfrm rot="-6347979">
              <a:off x="1600211" y="1676396"/>
              <a:ext cx="2665816" cy="2665816"/>
            </a:xfrm>
            <a:custGeom>
              <a:avLst/>
              <a:gdLst/>
              <a:ahLst/>
              <a:cxnLst/>
              <a:rect l="l" t="t" r="r" b="b"/>
              <a:pathLst>
                <a:path w="120000" h="120000" extrusionOk="0">
                  <a:moveTo>
                    <a:pt x="38835" y="9410"/>
                  </a:moveTo>
                  <a:lnTo>
                    <a:pt x="41823" y="16553"/>
                  </a:lnTo>
                  <a:lnTo>
                    <a:pt x="41823" y="16553"/>
                  </a:lnTo>
                  <a:cubicBezTo>
                    <a:pt x="23032" y="24414"/>
                    <a:pt x="11425" y="43464"/>
                    <a:pt x="13055" y="63768"/>
                  </a:cubicBezTo>
                  <a:lnTo>
                    <a:pt x="18064" y="62671"/>
                  </a:lnTo>
                  <a:lnTo>
                    <a:pt x="10211" y="70899"/>
                  </a:lnTo>
                  <a:lnTo>
                    <a:pt x="417" y="66534"/>
                  </a:lnTo>
                  <a:lnTo>
                    <a:pt x="5431" y="65437"/>
                  </a:lnTo>
                  <a:lnTo>
                    <a:pt x="5431" y="65437"/>
                  </a:lnTo>
                  <a:cubicBezTo>
                    <a:pt x="3042" y="41449"/>
                    <a:pt x="16596" y="18714"/>
                    <a:pt x="38835" y="9410"/>
                  </a:cubicBezTo>
                  <a:close/>
                </a:path>
              </a:pathLst>
            </a:custGeom>
            <a:solidFill>
              <a:srgbClr val="00B050"/>
            </a:solidFill>
            <a:ln w="38100" cap="flat" cmpd="sng">
              <a:solidFill>
                <a:srgbClr val="FF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4"/>
            <p:cNvSpPr/>
            <p:nvPr/>
          </p:nvSpPr>
          <p:spPr>
            <a:xfrm rot="2309929">
              <a:off x="1953821" y="277413"/>
              <a:ext cx="2874287" cy="2874287"/>
            </a:xfrm>
            <a:custGeom>
              <a:avLst/>
              <a:gdLst/>
              <a:ahLst/>
              <a:cxnLst/>
              <a:rect l="l" t="t" r="r" b="b"/>
              <a:pathLst>
                <a:path w="120000" h="120000" extrusionOk="0">
                  <a:moveTo>
                    <a:pt x="4986" y="64681"/>
                  </a:moveTo>
                  <a:lnTo>
                    <a:pt x="4986" y="64681"/>
                  </a:lnTo>
                  <a:cubicBezTo>
                    <a:pt x="3682" y="49360"/>
                    <a:pt x="8826" y="34190"/>
                    <a:pt x="19179" y="22822"/>
                  </a:cubicBezTo>
                  <a:lnTo>
                    <a:pt x="16020" y="19256"/>
                  </a:lnTo>
                  <a:lnTo>
                    <a:pt x="25771" y="21357"/>
                  </a:lnTo>
                  <a:lnTo>
                    <a:pt x="27129" y="31797"/>
                  </a:lnTo>
                  <a:lnTo>
                    <a:pt x="23972" y="28233"/>
                  </a:lnTo>
                  <a:lnTo>
                    <a:pt x="23972" y="28233"/>
                  </a:lnTo>
                  <a:cubicBezTo>
                    <a:pt x="15304" y="38065"/>
                    <a:pt x="11029" y="51012"/>
                    <a:pt x="12141" y="64072"/>
                  </a:cubicBezTo>
                  <a:close/>
                </a:path>
              </a:pathLst>
            </a:custGeom>
            <a:solidFill>
              <a:srgbClr val="4A856D"/>
            </a:solidFill>
            <a:ln w="38100" cap="flat" cmpd="sng">
              <a:solidFill>
                <a:srgbClr val="FF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5"/>
          <p:cNvSpPr txBox="1">
            <a:spLocks noGrp="1"/>
          </p:cNvSpPr>
          <p:nvPr>
            <p:ph type="title"/>
          </p:nvPr>
        </p:nvSpPr>
        <p:spPr>
          <a:xfrm>
            <a:off x="1945200" y="624096"/>
            <a:ext cx="6589200" cy="1856400"/>
          </a:xfrm>
          <a:prstGeom prst="rect">
            <a:avLst/>
          </a:prstGeom>
        </p:spPr>
        <p:txBody>
          <a:bodyPr spcFirstLastPara="1" wrap="square" lIns="91425" tIns="45700" rIns="91425" bIns="45700" anchor="t" anchorCtr="0">
            <a:noAutofit/>
          </a:bodyPr>
          <a:lstStyle/>
          <a:p>
            <a:pPr marL="0" lvl="0" indent="0" algn="just" rtl="0">
              <a:lnSpc>
                <a:spcPct val="115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Jedan broj krivičnih djela su počinjena iz čistog nepoznavanja zakona. Ljudi često nisu svjesni štetnih efekata, koje pojedine aktivnosti imaju na njihovo okruženje. </a:t>
            </a:r>
            <a:endParaRPr sz="2200">
              <a:solidFill>
                <a:schemeClr val="dk1"/>
              </a:solidFill>
              <a:latin typeface="Times New Roman"/>
              <a:ea typeface="Times New Roman"/>
              <a:cs typeface="Times New Roman"/>
              <a:sym typeface="Times New Roman"/>
            </a:endParaRPr>
          </a:p>
          <a:p>
            <a:pPr marL="0" lvl="0" indent="0" algn="l" rtl="0">
              <a:spcBef>
                <a:spcPts val="1000"/>
              </a:spcBef>
              <a:spcAft>
                <a:spcPts val="0"/>
              </a:spcAft>
              <a:buNone/>
            </a:pPr>
            <a:endParaRPr/>
          </a:p>
        </p:txBody>
      </p:sp>
      <p:sp>
        <p:nvSpPr>
          <p:cNvPr id="320" name="Google Shape;320;p35"/>
          <p:cNvSpPr txBox="1">
            <a:spLocks noGrp="1"/>
          </p:cNvSpPr>
          <p:nvPr>
            <p:ph type="body" idx="1"/>
          </p:nvPr>
        </p:nvSpPr>
        <p:spPr>
          <a:xfrm>
            <a:off x="1943840" y="2589600"/>
            <a:ext cx="6591900" cy="3777600"/>
          </a:xfrm>
          <a:prstGeom prst="rect">
            <a:avLst/>
          </a:prstGeom>
        </p:spPr>
        <p:txBody>
          <a:bodyPr spcFirstLastPara="1" wrap="square" lIns="91425" tIns="45700" rIns="91425" bIns="45700" anchor="t" anchorCtr="0">
            <a:noAutofit/>
          </a:bodyPr>
          <a:lstStyle/>
          <a:p>
            <a:pPr marL="0" lvl="0" indent="0" algn="just" rtl="0">
              <a:lnSpc>
                <a:spcPct val="115000"/>
              </a:lnSpc>
              <a:spcBef>
                <a:spcPts val="0"/>
              </a:spcBef>
              <a:spcAft>
                <a:spcPts val="100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Kompanije često pribjegavaju raznim aktivnostima, koje su u suprotnosti sa opštim Zakonom o zaštiti životne sredine ili uslovima za dobijanje ekoloških dozvola. Najviše povreda zakona podrazumijeva ispuštanje štetnih stvari u okruženje, bilo kroz spaljivanje ili nelegalno odlaganje.</a:t>
            </a:r>
            <a:endParaRPr sz="2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36"/>
          <p:cNvSpPr txBox="1">
            <a:spLocks noGrp="1"/>
          </p:cNvSpPr>
          <p:nvPr>
            <p:ph type="title"/>
          </p:nvPr>
        </p:nvSpPr>
        <p:spPr>
          <a:xfrm>
            <a:off x="1945201" y="624110"/>
            <a:ext cx="6589200" cy="1281000"/>
          </a:xfrm>
          <a:prstGeom prst="rect">
            <a:avLst/>
          </a:prstGeom>
        </p:spPr>
        <p:txBody>
          <a:bodyPr spcFirstLastPara="1" wrap="square" lIns="91425" tIns="45700" rIns="91425" bIns="45700" anchor="t" anchorCtr="0">
            <a:noAutofit/>
          </a:bodyPr>
          <a:lstStyle/>
          <a:p>
            <a:pPr marL="0" lvl="0" indent="0" algn="l" rtl="0">
              <a:lnSpc>
                <a:spcPct val="150000"/>
              </a:lnSpc>
              <a:spcBef>
                <a:spcPts val="0"/>
              </a:spcBef>
              <a:spcAft>
                <a:spcPts val="1000"/>
              </a:spcAft>
              <a:buClr>
                <a:schemeClr val="dk1"/>
              </a:buClr>
              <a:buSzPts val="1100"/>
              <a:buFont typeface="Arial"/>
              <a:buNone/>
            </a:pPr>
            <a:r>
              <a:rPr lang="en-US" sz="2400" b="1">
                <a:solidFill>
                  <a:schemeClr val="dk1"/>
                </a:solidFill>
                <a:latin typeface="Times New Roman"/>
                <a:ea typeface="Times New Roman"/>
                <a:cs typeface="Times New Roman"/>
                <a:sym typeface="Times New Roman"/>
              </a:rPr>
              <a:t>Uzroci širenja  ekološkog kriminaliteta</a:t>
            </a:r>
            <a:endParaRPr sz="2400"/>
          </a:p>
        </p:txBody>
      </p:sp>
      <p:sp>
        <p:nvSpPr>
          <p:cNvPr id="327" name="Google Shape;327;p36"/>
          <p:cNvSpPr txBox="1">
            <a:spLocks noGrp="1"/>
          </p:cNvSpPr>
          <p:nvPr>
            <p:ph type="body" idx="1"/>
          </p:nvPr>
        </p:nvSpPr>
        <p:spPr>
          <a:xfrm>
            <a:off x="1942415" y="2133600"/>
            <a:ext cx="6591900" cy="3777600"/>
          </a:xfrm>
          <a:prstGeom prst="rect">
            <a:avLst/>
          </a:prstGeom>
        </p:spPr>
        <p:txBody>
          <a:bodyPr spcFirstLastPara="1" wrap="square" lIns="91425" tIns="45700" rIns="91425" bIns="45700" anchor="t" anchorCtr="0">
            <a:noAutofit/>
          </a:bodyPr>
          <a:lstStyle/>
          <a:p>
            <a:pPr marL="0" lvl="0" indent="0" algn="just" rtl="0">
              <a:lnSpc>
                <a:spcPct val="115000"/>
              </a:lnSpc>
              <a:spcBef>
                <a:spcPts val="0"/>
              </a:spcBef>
              <a:spcAft>
                <a:spcPts val="0"/>
              </a:spcAft>
              <a:buClr>
                <a:schemeClr val="dk1"/>
              </a:buClr>
              <a:buSzPts val="1100"/>
              <a:buFont typeface="Arial"/>
              <a:buNone/>
            </a:pPr>
            <a:r>
              <a:rPr lang="en-US" sz="2500">
                <a:solidFill>
                  <a:schemeClr val="dk1"/>
                </a:solidFill>
                <a:latin typeface="Times New Roman"/>
                <a:ea typeface="Times New Roman"/>
                <a:cs typeface="Times New Roman"/>
                <a:sym typeface="Times New Roman"/>
              </a:rPr>
              <a:t>Utvrđivanje uzroka ekološkog kriminaliteta je od izuzetnog značaja, jer je opšte poznato da se negativna pojava najbolje suzbija ako se efikasnim metodama djeluje direktno na njene uzroke. </a:t>
            </a:r>
            <a:endParaRPr sz="2500">
              <a:solidFill>
                <a:schemeClr val="dk1"/>
              </a:solidFill>
              <a:latin typeface="Times New Roman"/>
              <a:ea typeface="Times New Roman"/>
              <a:cs typeface="Times New Roman"/>
              <a:sym typeface="Times New Roman"/>
            </a:endParaRPr>
          </a:p>
          <a:p>
            <a:pPr marL="0" lvl="0" indent="0" algn="l" rtl="0">
              <a:spcBef>
                <a:spcPts val="100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9"/>
          <p:cNvSpPr txBox="1">
            <a:spLocks noGrp="1"/>
          </p:cNvSpPr>
          <p:nvPr>
            <p:ph type="title"/>
          </p:nvPr>
        </p:nvSpPr>
        <p:spPr>
          <a:xfrm>
            <a:off x="1945201" y="624110"/>
            <a:ext cx="6589199" cy="128089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62626"/>
              </a:buClr>
              <a:buSzPts val="3600"/>
              <a:buFont typeface="Century Gothic"/>
              <a:buNone/>
            </a:pPr>
            <a:r>
              <a:rPr lang="en-US" b="1"/>
              <a:t>UVOD</a:t>
            </a:r>
            <a:endParaRPr b="1"/>
          </a:p>
        </p:txBody>
      </p:sp>
      <p:sp>
        <p:nvSpPr>
          <p:cNvPr id="177" name="Google Shape;177;p19"/>
          <p:cNvSpPr txBox="1">
            <a:spLocks noGrp="1"/>
          </p:cNvSpPr>
          <p:nvPr>
            <p:ph type="body" idx="1"/>
          </p:nvPr>
        </p:nvSpPr>
        <p:spPr>
          <a:xfrm>
            <a:off x="1942415" y="2133600"/>
            <a:ext cx="6591985" cy="3777622"/>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SzPts val="1100"/>
              <a:buNone/>
            </a:pPr>
            <a:r>
              <a:rPr lang="en-US" sz="1300">
                <a:solidFill>
                  <a:schemeClr val="dk1"/>
                </a:solidFill>
                <a:latin typeface="Times New Roman"/>
                <a:ea typeface="Times New Roman"/>
                <a:cs typeface="Times New Roman"/>
                <a:sym typeface="Times New Roman"/>
              </a:rPr>
              <a:t>Zaštita životne sredine, kao komponenta održivog razvoja, postaje imperativ kako za vlade država članica Evropske unije, tako i za članice vezane za Vijeće Evrope, ali i za sve ostale društveno odgovorne subjekte. Koncept prava životne sredine afirmisan je na nivou EU stupanjem na snagu Arhuske konvencije, Direktive 2003/4 Evropske komisije i Ugovora iz Lisabona.</a:t>
            </a:r>
            <a:endParaRPr sz="1300">
              <a:solidFill>
                <a:schemeClr val="dk1"/>
              </a:solidFill>
              <a:latin typeface="Times New Roman"/>
              <a:ea typeface="Times New Roman"/>
              <a:cs typeface="Times New Roman"/>
              <a:sym typeface="Times New Roman"/>
            </a:endParaRPr>
          </a:p>
          <a:p>
            <a:pPr marL="0" lvl="0" indent="0" algn="just" rtl="0">
              <a:spcBef>
                <a:spcPts val="0"/>
              </a:spcBef>
              <a:spcAft>
                <a:spcPts val="0"/>
              </a:spcAft>
              <a:buSzPts val="1100"/>
              <a:buNone/>
            </a:pPr>
            <a:endParaRPr sz="1300">
              <a:solidFill>
                <a:schemeClr val="dk1"/>
              </a:solidFill>
              <a:latin typeface="Times New Roman"/>
              <a:ea typeface="Times New Roman"/>
              <a:cs typeface="Times New Roman"/>
              <a:sym typeface="Times New Roman"/>
            </a:endParaRPr>
          </a:p>
          <a:p>
            <a:pPr marL="0" lvl="0" indent="0" algn="just" rtl="0">
              <a:spcBef>
                <a:spcPts val="0"/>
              </a:spcBef>
              <a:spcAft>
                <a:spcPts val="0"/>
              </a:spcAft>
              <a:buSzPts val="1100"/>
              <a:buNone/>
            </a:pPr>
            <a:r>
              <a:rPr lang="en-US" sz="1300">
                <a:solidFill>
                  <a:schemeClr val="dk1"/>
                </a:solidFill>
                <a:latin typeface="Times New Roman"/>
                <a:ea typeface="Times New Roman"/>
                <a:cs typeface="Times New Roman"/>
                <a:sym typeface="Times New Roman"/>
              </a:rPr>
              <a:t>Ključno pitanje koje se tiče zaštite životne okoline odnosi se na održivi razvoj. Najčešće korišteno pojmovno određenje održivog razvoja dato je u Izvještaju Svjetske komisije za životnu sredinu i razvoj pod nazivom „Naša zajednička budućnost“ (United Nations 1987).</a:t>
            </a:r>
            <a:endParaRPr sz="1300">
              <a:solidFill>
                <a:schemeClr val="dk1"/>
              </a:solidFill>
              <a:latin typeface="Times New Roman"/>
              <a:ea typeface="Times New Roman"/>
              <a:cs typeface="Times New Roman"/>
              <a:sym typeface="Times New Roman"/>
            </a:endParaRPr>
          </a:p>
          <a:p>
            <a:pPr marL="0" lvl="0" indent="0" algn="just" rtl="0">
              <a:spcBef>
                <a:spcPts val="0"/>
              </a:spcBef>
              <a:spcAft>
                <a:spcPts val="0"/>
              </a:spcAft>
              <a:buSzPts val="1100"/>
              <a:buNone/>
            </a:pPr>
            <a:endParaRPr sz="1300">
              <a:solidFill>
                <a:schemeClr val="dk1"/>
              </a:solidFill>
              <a:latin typeface="Times New Roman"/>
              <a:ea typeface="Times New Roman"/>
              <a:cs typeface="Times New Roman"/>
              <a:sym typeface="Times New Roman"/>
            </a:endParaRPr>
          </a:p>
          <a:p>
            <a:pPr marL="0" lvl="0" indent="0" algn="just" rtl="0">
              <a:spcBef>
                <a:spcPts val="0"/>
              </a:spcBef>
              <a:spcAft>
                <a:spcPts val="0"/>
              </a:spcAft>
              <a:buSzPts val="1100"/>
              <a:buNone/>
            </a:pPr>
            <a:r>
              <a:rPr lang="en-US" sz="1300">
                <a:solidFill>
                  <a:schemeClr val="dk1"/>
                </a:solidFill>
                <a:latin typeface="Times New Roman"/>
                <a:ea typeface="Times New Roman"/>
                <a:cs typeface="Times New Roman"/>
                <a:sym typeface="Times New Roman"/>
              </a:rPr>
              <a:t>Ekološki održiv sistem mora podrazumijevati očuvanje stabilnosti postojeće baze prirodnih resursa, izbjegavanje prekomjerne eksploatacije obnovljivih resursa i neopravdanog iscrpljivanja neobnovljivih prirodnih resursa.</a:t>
            </a:r>
            <a:endParaRPr sz="1300">
              <a:solidFill>
                <a:schemeClr val="dk1"/>
              </a:solidFill>
              <a:latin typeface="Times New Roman"/>
              <a:ea typeface="Times New Roman"/>
              <a:cs typeface="Times New Roman"/>
              <a:sym typeface="Times New Roman"/>
            </a:endParaRPr>
          </a:p>
          <a:p>
            <a:pPr marL="0" lvl="0" indent="0" algn="just" rtl="0">
              <a:spcBef>
                <a:spcPts val="0"/>
              </a:spcBef>
              <a:spcAft>
                <a:spcPts val="0"/>
              </a:spcAft>
              <a:buSzPts val="1100"/>
              <a:buNone/>
            </a:pPr>
            <a:endParaRPr sz="1300">
              <a:solidFill>
                <a:schemeClr val="dk1"/>
              </a:solidFill>
              <a:latin typeface="Times New Roman"/>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r>
              <a:rPr lang="en-US" sz="1300">
                <a:solidFill>
                  <a:schemeClr val="dk1"/>
                </a:solidFill>
                <a:latin typeface="Times New Roman"/>
                <a:ea typeface="Times New Roman"/>
                <a:cs typeface="Times New Roman"/>
                <a:sym typeface="Times New Roman"/>
              </a:rPr>
              <a:t>Za razliku od makro nivoa (nivoa EU i država članica), gdje se životna sredina posmatra kao komponenta održivog razvoja, na mikro nivou (nivou konkretnih društvenih subjekata, tačnije preduzeća) životna sredina i njena zaštita razmatra se kao element društvene odgovornosti preduzeća.</a:t>
            </a:r>
            <a:endParaRPr sz="1300">
              <a:solidFill>
                <a:schemeClr val="dk1"/>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1"/>
        <p:cNvGrpSpPr/>
        <p:nvPr/>
      </p:nvGrpSpPr>
      <p:grpSpPr>
        <a:xfrm>
          <a:off x="0" y="0"/>
          <a:ext cx="0" cy="0"/>
          <a:chOff x="0" y="0"/>
          <a:chExt cx="0" cy="0"/>
        </a:xfrm>
      </p:grpSpPr>
      <p:sp>
        <p:nvSpPr>
          <p:cNvPr id="332" name="Google Shape;332;p37"/>
          <p:cNvSpPr/>
          <p:nvPr/>
        </p:nvSpPr>
        <p:spPr>
          <a:xfrm>
            <a:off x="0" y="0"/>
            <a:ext cx="9144000" cy="457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pic>
        <p:nvPicPr>
          <p:cNvPr id="333" name="Google Shape;333;p37"/>
          <p:cNvPicPr preferRelativeResize="0"/>
          <p:nvPr/>
        </p:nvPicPr>
        <p:blipFill rotWithShape="1">
          <a:blip r:embed="rId3">
            <a:alphaModFix/>
          </a:blip>
          <a:srcRect/>
          <a:stretch/>
        </p:blipFill>
        <p:spPr>
          <a:xfrm>
            <a:off x="304800" y="421574"/>
            <a:ext cx="8534400" cy="5522026"/>
          </a:xfrm>
          <a:prstGeom prst="rect">
            <a:avLst/>
          </a:prstGeom>
          <a:noFill/>
          <a:ln>
            <a:noFill/>
          </a:ln>
        </p:spPr>
      </p:pic>
      <p:sp>
        <p:nvSpPr>
          <p:cNvPr id="334" name="Google Shape;334;p37"/>
          <p:cNvSpPr/>
          <p:nvPr/>
        </p:nvSpPr>
        <p:spPr>
          <a:xfrm>
            <a:off x="1600200" y="5894580"/>
            <a:ext cx="6691127" cy="83099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600"/>
              <a:buFont typeface="Century Gothic"/>
              <a:buNone/>
            </a:pPr>
            <a:endParaRPr sz="1600" b="1" i="1">
              <a:solidFill>
                <a:schemeClr val="dk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600"/>
              <a:buFont typeface="Century Gothic"/>
              <a:buNone/>
            </a:pPr>
            <a:endParaRPr sz="1600" b="1" i="1" u="none" strike="noStrike" cap="none">
              <a:solidFill>
                <a:schemeClr val="dk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600"/>
              <a:buFont typeface="Times New Roman"/>
              <a:buNone/>
            </a:pPr>
            <a:r>
              <a:rPr lang="en-US" sz="1600" b="1" i="1" u="none" strike="noStrike" cap="none">
                <a:solidFill>
                  <a:schemeClr val="dk1"/>
                </a:solidFill>
                <a:latin typeface="Times New Roman"/>
                <a:ea typeface="Times New Roman"/>
                <a:cs typeface="Times New Roman"/>
                <a:sym typeface="Times New Roman"/>
              </a:rPr>
              <a:t>Grafički prikaz br.4. – Uzroci širenja ekološkog kriminala (prema Ramljaku)</a:t>
            </a:r>
            <a:endParaRPr sz="2400" b="1" i="0" u="none" strike="noStrike" cap="non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38"/>
          <p:cNvSpPr txBox="1">
            <a:spLocks noGrp="1"/>
          </p:cNvSpPr>
          <p:nvPr>
            <p:ph type="body" idx="1"/>
          </p:nvPr>
        </p:nvSpPr>
        <p:spPr>
          <a:xfrm>
            <a:off x="2039225" y="923375"/>
            <a:ext cx="6591900" cy="5127900"/>
          </a:xfrm>
          <a:prstGeom prst="rect">
            <a:avLst/>
          </a:prstGeom>
        </p:spPr>
        <p:txBody>
          <a:bodyPr spcFirstLastPara="1" wrap="square" lIns="91425" tIns="45700" rIns="91425" bIns="45700" anchor="t" anchorCtr="0">
            <a:noAutofit/>
          </a:bodyPr>
          <a:lstStyle/>
          <a:p>
            <a:pPr marL="0" lvl="0" indent="0" algn="just" rtl="0">
              <a:lnSpc>
                <a:spcPct val="115000"/>
              </a:lnSpc>
              <a:spcBef>
                <a:spcPts val="0"/>
              </a:spcBef>
              <a:spcAft>
                <a:spcPts val="100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U najranijim fazama razvoja ekološkog prava, nasilje nad životnom sredinom bilo je sankcionisano ne baš strogim mjerama i kaznama upravnopravnog i građanskopravnog karaktera. Sami pravni propisi nisu imali nikakav uticaj ili je to bio minimalan uticaj na kompanije, državne strukture i građane pojedince da se pridržavaju ekoloških normi. Njihovo poštovanje i regularno sprovođenje je od izuzetnog značaja za očuvanje životne sredine i prirodnih resursa u cijelosti. Svijest na nivou pojedinaca, samog društva, država nadnacionalnih tvorevina znatno je uznapredovala.</a:t>
            </a:r>
            <a:endParaRPr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39"/>
          <p:cNvSpPr txBox="1">
            <a:spLocks noGrp="1"/>
          </p:cNvSpPr>
          <p:nvPr>
            <p:ph type="title"/>
          </p:nvPr>
        </p:nvSpPr>
        <p:spPr>
          <a:xfrm>
            <a:off x="1945201" y="624110"/>
            <a:ext cx="6589200" cy="1281000"/>
          </a:xfrm>
          <a:prstGeom prst="rect">
            <a:avLst/>
          </a:prstGeom>
        </p:spPr>
        <p:txBody>
          <a:bodyPr spcFirstLastPara="1" wrap="square" lIns="91425" tIns="45700" rIns="91425" bIns="45700" anchor="t" anchorCtr="0">
            <a:noAutofit/>
          </a:bodyPr>
          <a:lstStyle/>
          <a:p>
            <a:pPr marL="0" lvl="0" indent="0" algn="l" rtl="0">
              <a:lnSpc>
                <a:spcPct val="150000"/>
              </a:lnSpc>
              <a:spcBef>
                <a:spcPts val="0"/>
              </a:spcBef>
              <a:spcAft>
                <a:spcPts val="1000"/>
              </a:spcAft>
              <a:buClr>
                <a:schemeClr val="dk1"/>
              </a:buClr>
              <a:buSzPts val="1100"/>
              <a:buFont typeface="Arial"/>
              <a:buNone/>
            </a:pPr>
            <a:r>
              <a:rPr lang="en-US" sz="2400" b="1">
                <a:solidFill>
                  <a:schemeClr val="dk1"/>
                </a:solidFill>
                <a:latin typeface="Times New Roman"/>
                <a:ea typeface="Times New Roman"/>
                <a:cs typeface="Times New Roman"/>
                <a:sym typeface="Times New Roman"/>
              </a:rPr>
              <a:t>Različite magnitude ekološkog kriminala</a:t>
            </a:r>
            <a:endParaRPr sz="2400"/>
          </a:p>
        </p:txBody>
      </p:sp>
      <p:sp>
        <p:nvSpPr>
          <p:cNvPr id="347" name="Google Shape;347;p39"/>
          <p:cNvSpPr txBox="1">
            <a:spLocks noGrp="1"/>
          </p:cNvSpPr>
          <p:nvPr>
            <p:ph type="body" idx="1"/>
          </p:nvPr>
        </p:nvSpPr>
        <p:spPr>
          <a:xfrm>
            <a:off x="1942415" y="2133600"/>
            <a:ext cx="6591900" cy="3777600"/>
          </a:xfrm>
          <a:prstGeom prst="rect">
            <a:avLst/>
          </a:prstGeom>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r>
              <a:rPr lang="en-US" sz="2800" dirty="0" err="1">
                <a:solidFill>
                  <a:schemeClr val="dk1"/>
                </a:solidFill>
                <a:latin typeface="Times New Roman"/>
                <a:ea typeface="Times New Roman"/>
                <a:cs typeface="Times New Roman"/>
                <a:sym typeface="Times New Roman"/>
              </a:rPr>
              <a:t>Kada</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su</a:t>
            </a:r>
            <a:r>
              <a:rPr lang="en-US" sz="2800" dirty="0">
                <a:solidFill>
                  <a:schemeClr val="dk1"/>
                </a:solidFill>
                <a:latin typeface="Times New Roman"/>
                <a:ea typeface="Times New Roman"/>
                <a:cs typeface="Times New Roman"/>
                <a:sym typeface="Times New Roman"/>
              </a:rPr>
              <a:t> u </a:t>
            </a:r>
            <a:r>
              <a:rPr lang="en-US" sz="2800" dirty="0" err="1">
                <a:solidFill>
                  <a:schemeClr val="dk1"/>
                </a:solidFill>
                <a:latin typeface="Times New Roman"/>
                <a:ea typeface="Times New Roman"/>
                <a:cs typeface="Times New Roman"/>
                <a:sym typeface="Times New Roman"/>
              </a:rPr>
              <a:t>pitanju</a:t>
            </a:r>
            <a:r>
              <a:rPr lang="en-US" sz="2800" dirty="0">
                <a:solidFill>
                  <a:schemeClr val="dk1"/>
                </a:solidFill>
                <a:latin typeface="Times New Roman"/>
                <a:ea typeface="Times New Roman"/>
                <a:cs typeface="Times New Roman"/>
                <a:sym typeface="Times New Roman"/>
              </a:rPr>
              <a:t> magnitude </a:t>
            </a:r>
            <a:r>
              <a:rPr lang="en-US" sz="2800" dirty="0" err="1">
                <a:solidFill>
                  <a:schemeClr val="dk1"/>
                </a:solidFill>
                <a:latin typeface="Times New Roman"/>
                <a:ea typeface="Times New Roman"/>
                <a:cs typeface="Times New Roman"/>
                <a:sym typeface="Times New Roman"/>
              </a:rPr>
              <a:t>ekološkog</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kriminala</a:t>
            </a:r>
            <a:r>
              <a:rPr lang="en-US" sz="2800" dirty="0">
                <a:solidFill>
                  <a:schemeClr val="dk1"/>
                </a:solidFill>
                <a:latin typeface="Times New Roman"/>
                <a:ea typeface="Times New Roman"/>
                <a:cs typeface="Times New Roman"/>
                <a:sym typeface="Times New Roman"/>
              </a:rPr>
              <a:t>, u </a:t>
            </a:r>
            <a:r>
              <a:rPr lang="en-US" sz="2800" dirty="0" err="1">
                <a:solidFill>
                  <a:schemeClr val="dk1"/>
                </a:solidFill>
                <a:latin typeface="Times New Roman"/>
                <a:ea typeface="Times New Roman"/>
                <a:cs typeface="Times New Roman"/>
                <a:sym typeface="Times New Roman"/>
              </a:rPr>
              <a:t>generalnom</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smislu</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možemo</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napraviti</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diferencijaciju</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između</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manje</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ozbiljnog</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ozbiljnijeg</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i</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ozbiljnog</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ekološkog</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kriminala</a:t>
            </a:r>
            <a:r>
              <a:rPr lang="en-US" sz="2800" dirty="0">
                <a:solidFill>
                  <a:schemeClr val="dk1"/>
                </a:solidFill>
                <a:latin typeface="Times New Roman"/>
                <a:ea typeface="Times New Roman"/>
                <a:cs typeface="Times New Roman"/>
                <a:sym typeface="Times New Roman"/>
              </a:rPr>
              <a:t>.</a:t>
            </a:r>
            <a:endParaRPr sz="2800" dirty="0">
              <a:solidFill>
                <a:schemeClr val="dk1"/>
              </a:solidFill>
              <a:latin typeface="Times New Roman"/>
              <a:ea typeface="Times New Roman"/>
              <a:cs typeface="Times New Roman"/>
              <a:sym typeface="Times New Roman"/>
            </a:endParaRPr>
          </a:p>
          <a:p>
            <a:pPr marL="0" lvl="0" indent="0" algn="just" rtl="0">
              <a:lnSpc>
                <a:spcPct val="115000"/>
              </a:lnSpc>
              <a:spcBef>
                <a:spcPts val="1000"/>
              </a:spcBef>
              <a:spcAft>
                <a:spcPts val="0"/>
              </a:spcAft>
              <a:buNone/>
            </a:pPr>
            <a:endParaRPr sz="1200" dirty="0">
              <a:solidFill>
                <a:schemeClr val="dk1"/>
              </a:solidFill>
              <a:latin typeface="Times New Roman"/>
              <a:ea typeface="Times New Roman"/>
              <a:cs typeface="Times New Roman"/>
              <a:sym typeface="Times New Roman"/>
            </a:endParaRPr>
          </a:p>
          <a:p>
            <a:pPr marL="0" lvl="0" indent="0" algn="just" rtl="0">
              <a:lnSpc>
                <a:spcPct val="115000"/>
              </a:lnSpc>
              <a:spcBef>
                <a:spcPts val="1000"/>
              </a:spcBef>
              <a:spcAft>
                <a:spcPts val="1000"/>
              </a:spcAft>
              <a:buClr>
                <a:schemeClr val="dk1"/>
              </a:buClr>
              <a:buSzPts val="1100"/>
              <a:buFont typeface="Arial"/>
              <a:buNone/>
            </a:pPr>
            <a:endParaRPr sz="1200" dirty="0">
              <a:solidFill>
                <a:schemeClr val="dk1"/>
              </a:solidFill>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40"/>
          <p:cNvSpPr txBox="1">
            <a:spLocks noGrp="1"/>
          </p:cNvSpPr>
          <p:nvPr>
            <p:ph type="body" idx="1"/>
          </p:nvPr>
        </p:nvSpPr>
        <p:spPr>
          <a:xfrm>
            <a:off x="2023125" y="552225"/>
            <a:ext cx="6591900" cy="5773200"/>
          </a:xfrm>
          <a:prstGeom prst="rect">
            <a:avLst/>
          </a:prstGeom>
        </p:spPr>
        <p:txBody>
          <a:bodyPr spcFirstLastPara="1" wrap="square" lIns="91425" tIns="45700" rIns="91425" bIns="45700" anchor="t" anchorCtr="0">
            <a:noAutofit/>
          </a:bodyPr>
          <a:lstStyle/>
          <a:p>
            <a:pPr marL="0" lvl="0" indent="0" algn="just" rtl="0">
              <a:lnSpc>
                <a:spcPct val="115000"/>
              </a:lnSpc>
              <a:spcBef>
                <a:spcPts val="0"/>
              </a:spcBef>
              <a:spcAft>
                <a:spcPts val="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„Manje ozbiljna” ekološka kriminalna djela (uglavnom počinjena van preduzeća) uglavnom se odnose na manje zahtjevna ekološka djela. Postoji dosta primjera od kojih navodimo samo najfrekventnije: </a:t>
            </a:r>
            <a:endParaRPr sz="2400">
              <a:solidFill>
                <a:schemeClr val="dk1"/>
              </a:solidFill>
              <a:latin typeface="Times New Roman"/>
              <a:ea typeface="Times New Roman"/>
              <a:cs typeface="Times New Roman"/>
              <a:sym typeface="Times New Roman"/>
            </a:endParaRPr>
          </a:p>
          <a:p>
            <a:pPr marL="457200" lvl="0" indent="-381000" algn="just" rtl="0">
              <a:lnSpc>
                <a:spcPct val="115000"/>
              </a:lnSpc>
              <a:spcBef>
                <a:spcPts val="1000"/>
              </a:spcBef>
              <a:spcAft>
                <a:spcPts val="0"/>
              </a:spcAft>
              <a:buClr>
                <a:schemeClr val="dk1"/>
              </a:buClr>
              <a:buSzPts val="2400"/>
              <a:buChar char="●"/>
            </a:pPr>
            <a:r>
              <a:rPr lang="en-US" sz="2400">
                <a:solidFill>
                  <a:schemeClr val="dk1"/>
                </a:solidFill>
                <a:latin typeface="Times New Roman"/>
                <a:ea typeface="Times New Roman"/>
                <a:cs typeface="Times New Roman"/>
                <a:sym typeface="Times New Roman"/>
              </a:rPr>
              <a:t>Otpad se ilegalno odlaže na rubnim područjima, </a:t>
            </a:r>
            <a:endParaRPr sz="2400">
              <a:solidFill>
                <a:schemeClr val="dk1"/>
              </a:solidFill>
              <a:latin typeface="Times New Roman"/>
              <a:ea typeface="Times New Roman"/>
              <a:cs typeface="Times New Roman"/>
              <a:sym typeface="Times New Roman"/>
            </a:endParaRPr>
          </a:p>
          <a:p>
            <a:pPr marL="457200" lvl="0" indent="-381000" algn="just" rtl="0">
              <a:lnSpc>
                <a:spcPct val="115000"/>
              </a:lnSpc>
              <a:spcBef>
                <a:spcPts val="1000"/>
              </a:spcBef>
              <a:spcAft>
                <a:spcPts val="0"/>
              </a:spcAft>
              <a:buClr>
                <a:schemeClr val="dk1"/>
              </a:buClr>
              <a:buSzPts val="2400"/>
              <a:buChar char="●"/>
            </a:pPr>
            <a:r>
              <a:rPr lang="en-US" sz="2400">
                <a:solidFill>
                  <a:schemeClr val="dk1"/>
                </a:solidFill>
                <a:latin typeface="Times New Roman"/>
                <a:ea typeface="Times New Roman"/>
                <a:cs typeface="Times New Roman"/>
                <a:sym typeface="Times New Roman"/>
              </a:rPr>
              <a:t>Korpe za otpatke se iznose prerano,</a:t>
            </a:r>
            <a:endParaRPr sz="2400">
              <a:solidFill>
                <a:schemeClr val="dk1"/>
              </a:solidFill>
              <a:latin typeface="Times New Roman"/>
              <a:ea typeface="Times New Roman"/>
              <a:cs typeface="Times New Roman"/>
              <a:sym typeface="Times New Roman"/>
            </a:endParaRPr>
          </a:p>
          <a:p>
            <a:pPr marL="457200" lvl="0" indent="-381000" algn="just" rtl="0">
              <a:lnSpc>
                <a:spcPct val="115000"/>
              </a:lnSpc>
              <a:spcBef>
                <a:spcPts val="1000"/>
              </a:spcBef>
              <a:spcAft>
                <a:spcPts val="0"/>
              </a:spcAft>
              <a:buClr>
                <a:schemeClr val="dk1"/>
              </a:buClr>
              <a:buSzPts val="2400"/>
              <a:buChar char="●"/>
            </a:pPr>
            <a:r>
              <a:rPr lang="en-US" sz="2400">
                <a:solidFill>
                  <a:schemeClr val="dk1"/>
                </a:solidFill>
                <a:latin typeface="Times New Roman"/>
                <a:ea typeface="Times New Roman"/>
                <a:cs typeface="Times New Roman"/>
                <a:sym typeface="Times New Roman"/>
              </a:rPr>
              <a:t>Zagađenje bukom,</a:t>
            </a:r>
            <a:endParaRPr sz="2400">
              <a:solidFill>
                <a:schemeClr val="dk1"/>
              </a:solidFill>
              <a:latin typeface="Times New Roman"/>
              <a:ea typeface="Times New Roman"/>
              <a:cs typeface="Times New Roman"/>
              <a:sym typeface="Times New Roman"/>
            </a:endParaRPr>
          </a:p>
          <a:p>
            <a:pPr marL="457200" lvl="0" indent="-381000" algn="just" rtl="0">
              <a:lnSpc>
                <a:spcPct val="115000"/>
              </a:lnSpc>
              <a:spcBef>
                <a:spcPts val="1000"/>
              </a:spcBef>
              <a:spcAft>
                <a:spcPts val="1000"/>
              </a:spcAft>
              <a:buClr>
                <a:schemeClr val="dk1"/>
              </a:buClr>
              <a:buSzPts val="2400"/>
              <a:buChar char="●"/>
            </a:pPr>
            <a:r>
              <a:rPr lang="en-US" sz="2400">
                <a:solidFill>
                  <a:schemeClr val="dk1"/>
                </a:solidFill>
                <a:latin typeface="Times New Roman"/>
                <a:ea typeface="Times New Roman"/>
                <a:cs typeface="Times New Roman"/>
                <a:sym typeface="Times New Roman"/>
              </a:rPr>
              <a:t>Izlivanje korištenih rastvarača u kanalizaciju itd. </a:t>
            </a:r>
            <a:endParaRPr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41"/>
          <p:cNvSpPr txBox="1">
            <a:spLocks noGrp="1"/>
          </p:cNvSpPr>
          <p:nvPr>
            <p:ph type="body" idx="1"/>
          </p:nvPr>
        </p:nvSpPr>
        <p:spPr>
          <a:xfrm>
            <a:off x="1728450" y="1468475"/>
            <a:ext cx="6591900" cy="4459200"/>
          </a:xfrm>
          <a:prstGeom prst="rect">
            <a:avLst/>
          </a:prstGeom>
        </p:spPr>
        <p:txBody>
          <a:bodyPr spcFirstLastPara="1" wrap="square" lIns="91425" tIns="45700" rIns="91425" bIns="45700" anchor="t" anchorCtr="0">
            <a:noAutofit/>
          </a:bodyPr>
          <a:lstStyle/>
          <a:p>
            <a:pPr marL="0" lvl="0" indent="0" algn="just" rtl="0">
              <a:lnSpc>
                <a:spcPct val="115000"/>
              </a:lnSpc>
              <a:spcBef>
                <a:spcPts val="0"/>
              </a:spcBef>
              <a:spcAft>
                <a:spcPts val="100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„Ozbiljniji” ekološki kriminal obično se odnosi na kriminal u i oko kompanija, tj. okruženju u kome se očekuje da partneri za sprovođenje zaštite životne sredine blisko sarađuju. Ovdje je administrativna uloga od vitalnog značaja, to je oblast u kojoj su ekološke dozvole odobrene ili odbijene. Relevantne vlasti moraju također da potvrde usaglašenost sa uslovima za dozvolu.</a:t>
            </a:r>
            <a:endParaRPr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42"/>
          <p:cNvSpPr txBox="1">
            <a:spLocks noGrp="1"/>
          </p:cNvSpPr>
          <p:nvPr>
            <p:ph type="body" idx="1"/>
          </p:nvPr>
        </p:nvSpPr>
        <p:spPr>
          <a:xfrm>
            <a:off x="1894025" y="778125"/>
            <a:ext cx="6591900" cy="5273100"/>
          </a:xfrm>
          <a:prstGeom prst="rect">
            <a:avLst/>
          </a:prstGeom>
        </p:spPr>
        <p:txBody>
          <a:bodyPr spcFirstLastPara="1" wrap="square" lIns="91425" tIns="45700" rIns="91425" bIns="45700" anchor="t" anchorCtr="0">
            <a:noAutofit/>
          </a:bodyPr>
          <a:lstStyle/>
          <a:p>
            <a:pPr marL="0" lvl="0" indent="0" algn="just" rtl="0">
              <a:lnSpc>
                <a:spcPct val="115000"/>
              </a:lnSpc>
              <a:spcBef>
                <a:spcPts val="0"/>
              </a:spcBef>
              <a:spcAft>
                <a:spcPts val="0"/>
              </a:spcAft>
              <a:buClr>
                <a:schemeClr val="dk1"/>
              </a:buClr>
              <a:buSzPts val="1100"/>
              <a:buFont typeface="Arial"/>
              <a:buNone/>
            </a:pPr>
            <a:r>
              <a:rPr lang="en-US" sz="2000">
                <a:solidFill>
                  <a:schemeClr val="dk1"/>
                </a:solidFill>
                <a:latin typeface="Times New Roman"/>
                <a:ea typeface="Times New Roman"/>
                <a:cs typeface="Times New Roman"/>
                <a:sym typeface="Times New Roman"/>
              </a:rPr>
              <a:t>„Ozbiljan” ekološki kriminal u skladu sa definicijom Interpol-a ima sljedeće karakteristike:</a:t>
            </a:r>
            <a:endParaRPr sz="2000">
              <a:solidFill>
                <a:schemeClr val="dk1"/>
              </a:solidFill>
              <a:latin typeface="Times New Roman"/>
              <a:ea typeface="Times New Roman"/>
              <a:cs typeface="Times New Roman"/>
              <a:sym typeface="Times New Roman"/>
            </a:endParaRPr>
          </a:p>
          <a:p>
            <a:pPr marL="457200" lvl="0" indent="-355600" algn="just" rtl="0">
              <a:lnSpc>
                <a:spcPct val="115000"/>
              </a:lnSpc>
              <a:spcBef>
                <a:spcPts val="1000"/>
              </a:spcBef>
              <a:spcAft>
                <a:spcPts val="0"/>
              </a:spcAft>
              <a:buClr>
                <a:schemeClr val="dk1"/>
              </a:buClr>
              <a:buSzPts val="2000"/>
              <a:buFont typeface="Times New Roman"/>
              <a:buChar char="•"/>
            </a:pPr>
            <a:r>
              <a:rPr lang="en-US" sz="2000">
                <a:solidFill>
                  <a:schemeClr val="dk1"/>
                </a:solidFill>
                <a:latin typeface="Times New Roman"/>
                <a:ea typeface="Times New Roman"/>
                <a:cs typeface="Times New Roman"/>
                <a:sym typeface="Times New Roman"/>
              </a:rPr>
              <a:t> Ponovljena sistematska aktivnost u suprotnosti sa zakonima o životnoj sredini i drugim odredbama opšteg krivičnog zakona (izražena veza sa namjernom prevarom),</a:t>
            </a:r>
            <a:endParaRPr sz="2000">
              <a:solidFill>
                <a:schemeClr val="dk1"/>
              </a:solidFill>
              <a:latin typeface="Times New Roman"/>
              <a:ea typeface="Times New Roman"/>
              <a:cs typeface="Times New Roman"/>
              <a:sym typeface="Times New Roman"/>
            </a:endParaRPr>
          </a:p>
          <a:p>
            <a:pPr marL="457200" lvl="0" indent="-355600" algn="just" rtl="0">
              <a:lnSpc>
                <a:spcPct val="115000"/>
              </a:lnSpc>
              <a:spcBef>
                <a:spcPts val="1000"/>
              </a:spcBef>
              <a:spcAft>
                <a:spcPts val="0"/>
              </a:spcAft>
              <a:buClr>
                <a:schemeClr val="dk1"/>
              </a:buClr>
              <a:buSzPts val="2000"/>
              <a:buFont typeface="Times New Roman"/>
              <a:buChar char="•"/>
            </a:pPr>
            <a:r>
              <a:rPr lang="en-US" sz="2000">
                <a:solidFill>
                  <a:schemeClr val="dk1"/>
                </a:solidFill>
                <a:latin typeface="Times New Roman"/>
                <a:ea typeface="Times New Roman"/>
                <a:cs typeface="Times New Roman"/>
                <a:sym typeface="Times New Roman"/>
              </a:rPr>
              <a:t> Organizovana aktivnost (najčešće unutar kompanija),</a:t>
            </a:r>
            <a:endParaRPr sz="2000">
              <a:solidFill>
                <a:schemeClr val="dk1"/>
              </a:solidFill>
              <a:latin typeface="Times New Roman"/>
              <a:ea typeface="Times New Roman"/>
              <a:cs typeface="Times New Roman"/>
              <a:sym typeface="Times New Roman"/>
            </a:endParaRPr>
          </a:p>
          <a:p>
            <a:pPr marL="457200" lvl="0" indent="-355600" algn="just" rtl="0">
              <a:lnSpc>
                <a:spcPct val="115000"/>
              </a:lnSpc>
              <a:spcBef>
                <a:spcPts val="1000"/>
              </a:spcBef>
              <a:spcAft>
                <a:spcPts val="0"/>
              </a:spcAft>
              <a:buClr>
                <a:schemeClr val="dk1"/>
              </a:buClr>
              <a:buSzPts val="2000"/>
              <a:buFont typeface="Times New Roman"/>
              <a:buChar char="•"/>
            </a:pPr>
            <a:r>
              <a:rPr lang="en-US" sz="2000">
                <a:solidFill>
                  <a:schemeClr val="dk1"/>
                </a:solidFill>
                <a:latin typeface="Times New Roman"/>
                <a:ea typeface="Times New Roman"/>
                <a:cs typeface="Times New Roman"/>
                <a:sym typeface="Times New Roman"/>
              </a:rPr>
              <a:t> Vanregionalna priroda, koja uključuje i međunarodne grane,</a:t>
            </a:r>
            <a:endParaRPr sz="2000">
              <a:solidFill>
                <a:schemeClr val="dk1"/>
              </a:solidFill>
              <a:latin typeface="Times New Roman"/>
              <a:ea typeface="Times New Roman"/>
              <a:cs typeface="Times New Roman"/>
              <a:sym typeface="Times New Roman"/>
            </a:endParaRPr>
          </a:p>
          <a:p>
            <a:pPr marL="457200" lvl="0" indent="-355600" algn="just" rtl="0">
              <a:lnSpc>
                <a:spcPct val="115000"/>
              </a:lnSpc>
              <a:spcBef>
                <a:spcPts val="1000"/>
              </a:spcBef>
              <a:spcAft>
                <a:spcPts val="0"/>
              </a:spcAft>
              <a:buClr>
                <a:schemeClr val="dk1"/>
              </a:buClr>
              <a:buSzPts val="2000"/>
              <a:buFont typeface="Times New Roman"/>
              <a:buChar char="•"/>
            </a:pPr>
            <a:r>
              <a:rPr lang="en-US" sz="2000">
                <a:solidFill>
                  <a:schemeClr val="dk1"/>
                </a:solidFill>
                <a:latin typeface="Times New Roman"/>
                <a:ea typeface="Times New Roman"/>
                <a:cs typeface="Times New Roman"/>
                <a:sym typeface="Times New Roman"/>
              </a:rPr>
              <a:t> Značajno ostvarenje profita kao primarna motivacija,</a:t>
            </a:r>
            <a:endParaRPr sz="2000">
              <a:solidFill>
                <a:schemeClr val="dk1"/>
              </a:solidFill>
              <a:latin typeface="Times New Roman"/>
              <a:ea typeface="Times New Roman"/>
              <a:cs typeface="Times New Roman"/>
              <a:sym typeface="Times New Roman"/>
            </a:endParaRPr>
          </a:p>
          <a:p>
            <a:pPr marL="457200" lvl="0" indent="-355600" algn="just" rtl="0">
              <a:lnSpc>
                <a:spcPct val="115000"/>
              </a:lnSpc>
              <a:spcBef>
                <a:spcPts val="1000"/>
              </a:spcBef>
              <a:spcAft>
                <a:spcPts val="0"/>
              </a:spcAft>
              <a:buClr>
                <a:schemeClr val="dk1"/>
              </a:buClr>
              <a:buSzPts val="2000"/>
              <a:buFont typeface="Times New Roman"/>
              <a:buChar char="•"/>
            </a:pPr>
            <a:r>
              <a:rPr lang="en-US" sz="2000">
                <a:solidFill>
                  <a:schemeClr val="dk1"/>
                </a:solidFill>
                <a:latin typeface="Times New Roman"/>
                <a:ea typeface="Times New Roman"/>
                <a:cs typeface="Times New Roman"/>
                <a:sym typeface="Times New Roman"/>
              </a:rPr>
              <a:t> Značajna, često nepopravljiva, šteta po životnu sredinu i ljudsko zdravlje.</a:t>
            </a:r>
            <a:endParaRPr sz="2000">
              <a:solidFill>
                <a:schemeClr val="dk1"/>
              </a:solidFill>
              <a:latin typeface="Times New Roman"/>
              <a:ea typeface="Times New Roman"/>
              <a:cs typeface="Times New Roman"/>
              <a:sym typeface="Times New Roman"/>
            </a:endParaRPr>
          </a:p>
          <a:p>
            <a:pPr marL="0" lvl="0" indent="0" algn="l" rtl="0">
              <a:spcBef>
                <a:spcPts val="1000"/>
              </a:spcBef>
              <a:spcAft>
                <a:spcPts val="0"/>
              </a:spcAft>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43"/>
          <p:cNvSpPr txBox="1">
            <a:spLocks noGrp="1"/>
          </p:cNvSpPr>
          <p:nvPr>
            <p:ph type="title"/>
          </p:nvPr>
        </p:nvSpPr>
        <p:spPr>
          <a:xfrm>
            <a:off x="1945201" y="624110"/>
            <a:ext cx="6589200" cy="1281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sz="2400" b="1">
                <a:solidFill>
                  <a:schemeClr val="dk1"/>
                </a:solidFill>
                <a:latin typeface="Times New Roman"/>
                <a:ea typeface="Times New Roman"/>
                <a:cs typeface="Times New Roman"/>
                <a:sym typeface="Times New Roman"/>
              </a:rPr>
              <a:t>Zaključak</a:t>
            </a:r>
            <a:endParaRPr sz="24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372" name="Google Shape;372;p43"/>
          <p:cNvSpPr txBox="1">
            <a:spLocks noGrp="1"/>
          </p:cNvSpPr>
          <p:nvPr>
            <p:ph type="body" idx="1"/>
          </p:nvPr>
        </p:nvSpPr>
        <p:spPr>
          <a:xfrm>
            <a:off x="1943850" y="1342925"/>
            <a:ext cx="6591900" cy="5014800"/>
          </a:xfrm>
          <a:prstGeom prst="rect">
            <a:avLst/>
          </a:prstGeom>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r>
              <a:rPr lang="en-US">
                <a:solidFill>
                  <a:schemeClr val="dk1"/>
                </a:solidFill>
                <a:latin typeface="Times New Roman"/>
                <a:ea typeface="Times New Roman"/>
                <a:cs typeface="Times New Roman"/>
                <a:sym typeface="Times New Roman"/>
              </a:rPr>
              <a:t>Zaštita životne sredine i njeno unaprjeđenje jedan su od najznačajnijih problema sa kojim se suočava savremeno društvo.</a:t>
            </a:r>
            <a:endParaRPr>
              <a:solidFill>
                <a:schemeClr val="dk1"/>
              </a:solidFill>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a:solidFill>
                <a:schemeClr val="dk1"/>
              </a:solidFill>
              <a:latin typeface="Times New Roman"/>
              <a:ea typeface="Times New Roman"/>
              <a:cs typeface="Times New Roman"/>
              <a:sym typeface="Times New Roman"/>
            </a:endParaRPr>
          </a:p>
          <a:p>
            <a:pPr marL="0" lvl="0" indent="0" algn="just" rtl="0">
              <a:lnSpc>
                <a:spcPct val="115000"/>
              </a:lnSpc>
              <a:spcBef>
                <a:spcPts val="0"/>
              </a:spcBef>
              <a:spcAft>
                <a:spcPts val="0"/>
              </a:spcAft>
              <a:buNone/>
            </a:pPr>
            <a:r>
              <a:rPr lang="en-US">
                <a:solidFill>
                  <a:schemeClr val="dk1"/>
                </a:solidFill>
                <a:latin typeface="Times New Roman"/>
                <a:ea typeface="Times New Roman"/>
                <a:cs typeface="Times New Roman"/>
                <a:sym typeface="Times New Roman"/>
              </a:rPr>
              <a:t>Značaj zaštite životne sredine se nameće kao globalni izazov modernog društva, sa potenciranim pitanjem: „Kako zaštititi prirodu od čovjeka, tj. sebe od sebe?“</a:t>
            </a:r>
            <a:endParaRPr>
              <a:solidFill>
                <a:schemeClr val="dk1"/>
              </a:solidFill>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a:solidFill>
                <a:schemeClr val="dk1"/>
              </a:solidFill>
              <a:latin typeface="Times New Roman"/>
              <a:ea typeface="Times New Roman"/>
              <a:cs typeface="Times New Roman"/>
              <a:sym typeface="Times New Roman"/>
            </a:endParaRPr>
          </a:p>
          <a:p>
            <a:pPr marL="0" lvl="0" indent="0" algn="just" rtl="0">
              <a:lnSpc>
                <a:spcPct val="115000"/>
              </a:lnSpc>
              <a:spcBef>
                <a:spcPts val="0"/>
              </a:spcBef>
              <a:spcAft>
                <a:spcPts val="0"/>
              </a:spcAft>
              <a:buNone/>
            </a:pPr>
            <a:r>
              <a:rPr lang="en-US">
                <a:solidFill>
                  <a:schemeClr val="dk1"/>
                </a:solidFill>
                <a:latin typeface="Times New Roman"/>
                <a:ea typeface="Times New Roman"/>
                <a:cs typeface="Times New Roman"/>
                <a:sym typeface="Times New Roman"/>
              </a:rPr>
              <a:t>Tek početkom sedamdesetih godina XX vijeka, tada zemlje Evropske zajednice (EZ) počele su da preduzimaju intenzivnije političke akcije u ovoj oblasti, što je koincidiralo sa rastućim trendom jačanja svijesti o značaju i globalnim posljedicama problema životne sredine. U tom pravcu je usaglašena neophodnost uspostavljanja evropskih standarda u cilju osiguranja zaštite i unaprjeđivanja kvaliteta životne sredine, zaštite ljudskog zdravlja i osiguranja racionalnog korištenja prirodnih resursa. </a:t>
            </a:r>
            <a:endParaRPr>
              <a:solidFill>
                <a:schemeClr val="dk1"/>
              </a:solidFill>
              <a:latin typeface="Times New Roman"/>
              <a:ea typeface="Times New Roman"/>
              <a:cs typeface="Times New Roman"/>
              <a:sym typeface="Times New Roman"/>
            </a:endParaRPr>
          </a:p>
          <a:p>
            <a:pPr marL="0" lvl="0" indent="0" algn="just"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44"/>
          <p:cNvSpPr txBox="1">
            <a:spLocks noGrp="1"/>
          </p:cNvSpPr>
          <p:nvPr>
            <p:ph type="body" idx="1"/>
          </p:nvPr>
        </p:nvSpPr>
        <p:spPr>
          <a:xfrm>
            <a:off x="1877875" y="374700"/>
            <a:ext cx="6591900" cy="6192900"/>
          </a:xfrm>
          <a:prstGeom prst="rect">
            <a:avLst/>
          </a:prstGeom>
        </p:spPr>
        <p:txBody>
          <a:bodyPr spcFirstLastPara="1" wrap="square" lIns="91425" tIns="45700" rIns="91425" bIns="45700" anchor="t" anchorCtr="0">
            <a:noAutofit/>
          </a:bodyPr>
          <a:lstStyle/>
          <a:p>
            <a:pPr marL="0" lvl="0" indent="0" algn="just" rtl="0">
              <a:lnSpc>
                <a:spcPct val="115000"/>
              </a:lnSpc>
              <a:spcBef>
                <a:spcPts val="0"/>
              </a:spcBef>
              <a:spcAft>
                <a:spcPts val="0"/>
              </a:spcAft>
              <a:buClr>
                <a:schemeClr val="dk1"/>
              </a:buClr>
              <a:buSzPts val="1100"/>
              <a:buFont typeface="Arial"/>
              <a:buNone/>
            </a:pPr>
            <a:r>
              <a:rPr lang="en-US" sz="2100">
                <a:solidFill>
                  <a:schemeClr val="dk1"/>
                </a:solidFill>
                <a:latin typeface="Times New Roman"/>
                <a:ea typeface="Times New Roman"/>
                <a:cs typeface="Times New Roman"/>
                <a:sym typeface="Times New Roman"/>
              </a:rPr>
              <a:t>Posljednjih godina je znatno proširena krivično-pravna zaštita životne sredine u okviru EU, ali i u najširem evropskom kontekstu, jer se broj radnji kojima se ona ugrožava višestruko uvećao. Pri tome, ovaj oblik kriminala je prihvatljiv za počinioce zbog mogućnosti ostvarivanja velikog profita sa minimalnim rizikom od otkrivanja i krivičnog gonjenja, posebno kada su u pitanju krivična djela sa elementima organizovanog kriminala međunarodnog karaktera. Imajući u vidu prethodno, uočljiva je potreba za preduzimanjem adekvatnih pravnih mjera u ovoj oblasti, koje treba da su prevashodno zasnovane na nužnosti suzbijanja ekspanzije slučajeva ozbiljnog zagađenja ili dovođenja u opasnost životne sredine od strane pojedinaca, kriminalnih organizacija i kartela, ali i najopsnijeg vida ekološkog kriminala koji se manifestuje kroz spregu politike i kriminalnih organizacija.</a:t>
            </a:r>
            <a:endParaRPr sz="21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45"/>
          <p:cNvSpPr txBox="1">
            <a:spLocks noGrp="1"/>
          </p:cNvSpPr>
          <p:nvPr>
            <p:ph type="title"/>
          </p:nvPr>
        </p:nvSpPr>
        <p:spPr>
          <a:xfrm>
            <a:off x="2206801" y="678810"/>
            <a:ext cx="6589200" cy="1281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HVALA NA PAŽNJI!</a:t>
            </a:r>
            <a:endParaRPr/>
          </a:p>
        </p:txBody>
      </p:sp>
      <p:pic>
        <p:nvPicPr>
          <p:cNvPr id="385" name="Google Shape;385;p45"/>
          <p:cNvPicPr preferRelativeResize="0"/>
          <p:nvPr/>
        </p:nvPicPr>
        <p:blipFill>
          <a:blip r:embed="rId3">
            <a:alphaModFix/>
          </a:blip>
          <a:stretch>
            <a:fillRect/>
          </a:stretch>
        </p:blipFill>
        <p:spPr>
          <a:xfrm>
            <a:off x="2206800" y="2309275"/>
            <a:ext cx="4730400" cy="31478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0"/>
          <p:cNvSpPr txBox="1">
            <a:spLocks noGrp="1"/>
          </p:cNvSpPr>
          <p:nvPr>
            <p:ph type="title"/>
          </p:nvPr>
        </p:nvSpPr>
        <p:spPr>
          <a:xfrm>
            <a:off x="1945201" y="624110"/>
            <a:ext cx="6589200" cy="1281000"/>
          </a:xfrm>
          <a:prstGeom prst="rect">
            <a:avLst/>
          </a:prstGeom>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100"/>
              <a:buFont typeface="Arial"/>
              <a:buNone/>
            </a:pPr>
            <a:r>
              <a:rPr lang="en-US" sz="2400" b="1">
                <a:solidFill>
                  <a:schemeClr val="dk1"/>
                </a:solidFill>
                <a:latin typeface="Times New Roman"/>
                <a:ea typeface="Times New Roman"/>
                <a:cs typeface="Times New Roman"/>
                <a:sym typeface="Times New Roman"/>
              </a:rPr>
              <a:t>Tipologija transnacionalnog ekološkog kriminaliteta</a:t>
            </a:r>
            <a:endParaRPr sz="2400"/>
          </a:p>
        </p:txBody>
      </p:sp>
      <p:sp>
        <p:nvSpPr>
          <p:cNvPr id="184" name="Google Shape;184;p20"/>
          <p:cNvSpPr txBox="1">
            <a:spLocks noGrp="1"/>
          </p:cNvSpPr>
          <p:nvPr>
            <p:ph type="body" idx="1"/>
          </p:nvPr>
        </p:nvSpPr>
        <p:spPr>
          <a:xfrm>
            <a:off x="1942415" y="2133600"/>
            <a:ext cx="6591900" cy="3777600"/>
          </a:xfrm>
          <a:prstGeom prst="rect">
            <a:avLst/>
          </a:prstGeom>
        </p:spPr>
        <p:txBody>
          <a:bodyPr spcFirstLastPara="1" wrap="square" lIns="91425" tIns="45700" rIns="91425" bIns="45700" anchor="t" anchorCtr="0">
            <a:noAutofit/>
          </a:bodyPr>
          <a:lstStyle/>
          <a:p>
            <a:pPr marL="0" lvl="0" indent="0" algn="just" rtl="0">
              <a:spcBef>
                <a:spcPts val="0"/>
              </a:spcBef>
              <a:spcAft>
                <a:spcPts val="0"/>
              </a:spcAft>
              <a:buNone/>
            </a:pPr>
            <a:r>
              <a:rPr lang="en-US" sz="1600">
                <a:solidFill>
                  <a:schemeClr val="dk1"/>
                </a:solidFill>
                <a:latin typeface="Times New Roman"/>
                <a:ea typeface="Times New Roman"/>
                <a:cs typeface="Times New Roman"/>
                <a:sym typeface="Times New Roman"/>
              </a:rPr>
              <a:t>Pitanje ekološkog kriminaliteta općenito nije u potpunosti jasno definisano. Mnogi autori ekološki kriminal klasifikuju kao kriminal bijelog okovratnika. Neki od autora pak zastupaju stanovište da se radi o privrednom kriminalitetu tj. kriminalitetu koji je zastupljen u domenu privredno - finansijskog poslovanja.</a:t>
            </a:r>
            <a:endParaRPr sz="1600">
              <a:solidFill>
                <a:schemeClr val="dk1"/>
              </a:solidFill>
              <a:latin typeface="Times New Roman"/>
              <a:ea typeface="Times New Roman"/>
              <a:cs typeface="Times New Roman"/>
              <a:sym typeface="Times New Roman"/>
            </a:endParaRPr>
          </a:p>
          <a:p>
            <a:pPr marL="0" lvl="0" indent="0" algn="just" rtl="0">
              <a:spcBef>
                <a:spcPts val="0"/>
              </a:spcBef>
              <a:spcAft>
                <a:spcPts val="0"/>
              </a:spcAft>
              <a:buNone/>
            </a:pPr>
            <a:endParaRPr sz="1600">
              <a:solidFill>
                <a:schemeClr val="dk1"/>
              </a:solidFill>
              <a:latin typeface="Times New Roman"/>
              <a:ea typeface="Times New Roman"/>
              <a:cs typeface="Times New Roman"/>
              <a:sym typeface="Times New Roman"/>
            </a:endParaRPr>
          </a:p>
          <a:p>
            <a:pPr marL="0" lvl="0" indent="0" algn="just" rtl="0">
              <a:spcBef>
                <a:spcPts val="0"/>
              </a:spcBef>
              <a:spcAft>
                <a:spcPts val="0"/>
              </a:spcAft>
              <a:buNone/>
            </a:pPr>
            <a:r>
              <a:rPr lang="en-US" sz="1600">
                <a:solidFill>
                  <a:schemeClr val="dk1"/>
                </a:solidFill>
                <a:latin typeface="Times New Roman"/>
                <a:ea typeface="Times New Roman"/>
                <a:cs typeface="Times New Roman"/>
                <a:sym typeface="Times New Roman"/>
              </a:rPr>
              <a:t>Pored ovih percepcija o ekološkom kriminalu, mnogi autori ekološki kriminal definišu i kao korporativni kriminal ili kriminal u okviru zanimanja.</a:t>
            </a:r>
            <a:endParaRPr sz="1600">
              <a:solidFill>
                <a:schemeClr val="dk1"/>
              </a:solidFill>
              <a:latin typeface="Times New Roman"/>
              <a:ea typeface="Times New Roman"/>
              <a:cs typeface="Times New Roman"/>
              <a:sym typeface="Times New Roman"/>
            </a:endParaRPr>
          </a:p>
          <a:p>
            <a:pPr marL="0" lvl="0" indent="0" algn="just" rtl="0">
              <a:spcBef>
                <a:spcPts val="0"/>
              </a:spcBef>
              <a:spcAft>
                <a:spcPts val="0"/>
              </a:spcAft>
              <a:buNone/>
            </a:pPr>
            <a:endParaRPr sz="1600">
              <a:solidFill>
                <a:schemeClr val="dk1"/>
              </a:solidFill>
              <a:latin typeface="Times New Roman"/>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r>
              <a:rPr lang="en-US" sz="1600">
                <a:solidFill>
                  <a:schemeClr val="dk1"/>
                </a:solidFill>
                <a:latin typeface="Times New Roman"/>
                <a:ea typeface="Times New Roman"/>
                <a:cs typeface="Times New Roman"/>
                <a:sym typeface="Times New Roman"/>
              </a:rPr>
              <a:t>Sa druge strane, tipologija transnacionalnog ekološkog kriminaliteta predstavlja po sebi složeno i važno pitanje, a zavisi od kriterijuma podjele. Međutim, i sami kriterijumi podjele nisu do kraja izdiferencirani, obzirom da se radi o veoma dinamičnom obliku kriminaliteta, te nije prihvatljivo striktno pridržavanje prihvaćenih kriterijuma.</a:t>
            </a:r>
            <a:endParaRPr sz="1600">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1"/>
          <p:cNvSpPr txBox="1">
            <a:spLocks noGrp="1"/>
          </p:cNvSpPr>
          <p:nvPr>
            <p:ph type="body" idx="1"/>
          </p:nvPr>
        </p:nvSpPr>
        <p:spPr>
          <a:xfrm>
            <a:off x="1555140" y="1540200"/>
            <a:ext cx="6591900" cy="3777600"/>
          </a:xfrm>
          <a:prstGeom prst="rect">
            <a:avLst/>
          </a:prstGeom>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Direktivom Evropskog parlamenta i Vijeća 2008/99/EZ o zaštiti životne sredine putem krivičnog prava, od 19.11.2008. godine, propisuju se mjere koje države članice treba da preduzmu u oblasti krivičnog prava, a radi efikasnije zaštite životne sredine. Direktiva propisuje minimalne zahtjeve koje države članice treba da ugrade u svoje krivično-zakonodavne okvire, s tim da mogu slobodno da održe ili uvedu strože zaštitne mjere.</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2"/>
          <p:cNvSpPr txBox="1">
            <a:spLocks noGrp="1"/>
          </p:cNvSpPr>
          <p:nvPr>
            <p:ph type="body" idx="1"/>
          </p:nvPr>
        </p:nvSpPr>
        <p:spPr>
          <a:xfrm>
            <a:off x="1716475" y="453600"/>
            <a:ext cx="6591900" cy="6097800"/>
          </a:xfrm>
          <a:prstGeom prst="rect">
            <a:avLst/>
          </a:prstGeom>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en-US" sz="1500">
                <a:solidFill>
                  <a:schemeClr val="dk1"/>
                </a:solidFill>
                <a:latin typeface="Times New Roman"/>
                <a:ea typeface="Times New Roman"/>
                <a:cs typeface="Times New Roman"/>
                <a:sym typeface="Times New Roman"/>
              </a:rPr>
              <a:t>Postoji i klasifikacija ekološkog kriminaliteta, prema kojoj se ekološki kriminalitet može podijeliti u dvije grupe:</a:t>
            </a:r>
            <a:endParaRPr sz="1500">
              <a:solidFill>
                <a:schemeClr val="dk1"/>
              </a:solidFill>
              <a:latin typeface="Times New Roman"/>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endParaRPr sz="1500">
              <a:solidFill>
                <a:schemeClr val="dk1"/>
              </a:solidFill>
              <a:latin typeface="Times New Roman"/>
              <a:ea typeface="Times New Roman"/>
              <a:cs typeface="Times New Roman"/>
              <a:sym typeface="Times New Roman"/>
            </a:endParaRPr>
          </a:p>
          <a:p>
            <a:pPr marL="457200" lvl="0" indent="-323850" algn="just" rtl="0">
              <a:spcBef>
                <a:spcPts val="0"/>
              </a:spcBef>
              <a:spcAft>
                <a:spcPts val="0"/>
              </a:spcAft>
              <a:buClr>
                <a:schemeClr val="dk1"/>
              </a:buClr>
              <a:buSzPts val="1500"/>
              <a:buFont typeface="Times New Roman"/>
              <a:buChar char="•"/>
            </a:pPr>
            <a:r>
              <a:rPr lang="en-US" sz="1500">
                <a:solidFill>
                  <a:schemeClr val="dk1"/>
                </a:solidFill>
                <a:latin typeface="Times New Roman"/>
                <a:ea typeface="Times New Roman"/>
                <a:cs typeface="Times New Roman"/>
                <a:sym typeface="Times New Roman"/>
              </a:rPr>
              <a:t>Primarne delikte ekološkog kriminaliteta (delikte koji proizilaze direktno iz razaranja i degradacije životne sredine izazvane od strane čovjeka, npr. zagađenje vazduha, krčenje šuma, delikti usmjereni protiv različitih vrsta i prava životinja, zagađenje vode, itd),</a:t>
            </a:r>
            <a:endParaRPr sz="1500">
              <a:solidFill>
                <a:schemeClr val="dk1"/>
              </a:solidFill>
              <a:latin typeface="Times New Roman"/>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endParaRPr sz="1500">
              <a:solidFill>
                <a:schemeClr val="dk1"/>
              </a:solidFill>
              <a:latin typeface="Times New Roman"/>
              <a:ea typeface="Times New Roman"/>
              <a:cs typeface="Times New Roman"/>
              <a:sym typeface="Times New Roman"/>
            </a:endParaRPr>
          </a:p>
          <a:p>
            <a:pPr marL="457200" lvl="0" indent="-323850" algn="just" rtl="0">
              <a:spcBef>
                <a:spcPts val="0"/>
              </a:spcBef>
              <a:spcAft>
                <a:spcPts val="0"/>
              </a:spcAft>
              <a:buClr>
                <a:schemeClr val="dk1"/>
              </a:buClr>
              <a:buSzPts val="1500"/>
              <a:buFont typeface="Times New Roman"/>
              <a:buChar char="•"/>
            </a:pPr>
            <a:r>
              <a:rPr lang="en-US" sz="1500">
                <a:solidFill>
                  <a:schemeClr val="dk1"/>
                </a:solidFill>
                <a:latin typeface="Times New Roman"/>
                <a:ea typeface="Times New Roman"/>
                <a:cs typeface="Times New Roman"/>
                <a:sym typeface="Times New Roman"/>
              </a:rPr>
              <a:t>Sekundarne delikte ekološkog kriminaliteta (delikti koji nisu direktno usmjereni protiv životne sredine, ali svakako imaju posredan uticaj na životnu sredinu). </a:t>
            </a:r>
            <a:endParaRPr sz="1500">
              <a:solidFill>
                <a:schemeClr val="dk1"/>
              </a:solidFill>
              <a:latin typeface="Times New Roman"/>
              <a:ea typeface="Times New Roman"/>
              <a:cs typeface="Times New Roman"/>
              <a:sym typeface="Times New Roman"/>
            </a:endParaRPr>
          </a:p>
          <a:p>
            <a:pPr marL="457200" lvl="0" indent="-323850" algn="just" rtl="0">
              <a:spcBef>
                <a:spcPts val="0"/>
              </a:spcBef>
              <a:spcAft>
                <a:spcPts val="0"/>
              </a:spcAft>
              <a:buClr>
                <a:schemeClr val="dk1"/>
              </a:buClr>
              <a:buSzPts val="1500"/>
              <a:buFont typeface="Times New Roman"/>
              <a:buChar char="•"/>
            </a:pPr>
            <a:endParaRPr sz="1500">
              <a:solidFill>
                <a:schemeClr val="dk1"/>
              </a:solidFill>
              <a:latin typeface="Times New Roman"/>
              <a:ea typeface="Times New Roman"/>
              <a:cs typeface="Times New Roman"/>
              <a:sym typeface="Times New Roman"/>
            </a:endParaRPr>
          </a:p>
          <a:p>
            <a:pPr marL="0" lvl="0" indent="0" algn="just" rtl="0">
              <a:spcBef>
                <a:spcPts val="0"/>
              </a:spcBef>
              <a:spcAft>
                <a:spcPts val="0"/>
              </a:spcAft>
              <a:buNone/>
            </a:pPr>
            <a:endParaRPr sz="1500">
              <a:solidFill>
                <a:schemeClr val="dk1"/>
              </a:solidFill>
              <a:latin typeface="Times New Roman"/>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r>
              <a:rPr lang="en-US" sz="1500">
                <a:solidFill>
                  <a:schemeClr val="dk1"/>
                </a:solidFill>
                <a:latin typeface="Times New Roman"/>
                <a:ea typeface="Times New Roman"/>
                <a:cs typeface="Times New Roman"/>
                <a:sym typeface="Times New Roman"/>
              </a:rPr>
              <a:t>Pored navedenog, sa aspekta izvršioca (ili subjekta krivičnog djela) ekološki kriminalitet se može podijeliti na: </a:t>
            </a:r>
            <a:endParaRPr sz="1500">
              <a:solidFill>
                <a:schemeClr val="dk1"/>
              </a:solidFill>
              <a:latin typeface="Times New Roman"/>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endParaRPr sz="1500">
              <a:solidFill>
                <a:schemeClr val="dk1"/>
              </a:solidFill>
              <a:latin typeface="Times New Roman"/>
              <a:ea typeface="Times New Roman"/>
              <a:cs typeface="Times New Roman"/>
              <a:sym typeface="Times New Roman"/>
            </a:endParaRPr>
          </a:p>
          <a:p>
            <a:pPr marL="457200" lvl="0" indent="-323850" algn="just" rtl="0">
              <a:spcBef>
                <a:spcPts val="0"/>
              </a:spcBef>
              <a:spcAft>
                <a:spcPts val="0"/>
              </a:spcAft>
              <a:buClr>
                <a:schemeClr val="dk1"/>
              </a:buClr>
              <a:buSzPts val="1500"/>
              <a:buFont typeface="Times New Roman"/>
              <a:buChar char="•"/>
            </a:pPr>
            <a:r>
              <a:rPr lang="en-US" sz="1500">
                <a:solidFill>
                  <a:schemeClr val="dk1"/>
                </a:solidFill>
                <a:latin typeface="Times New Roman"/>
                <a:ea typeface="Times New Roman"/>
                <a:cs typeface="Times New Roman"/>
                <a:sym typeface="Times New Roman"/>
              </a:rPr>
              <a:t>Korporativni ekološki kriminal (industrijsko zagađenje, toksični otpad, rizik na radnom mjestu, zagađenje životne sredine, itd.); organizovani ekološki kriminal (organizovani kriminal i rizični otpad, prijetnje divljim životinjama i biljnim vrstama, itd..); ekološki kriminal uzrokovan od strane vlade (atomska i nuklearna testiranja, vojni</a:t>
            </a:r>
            <a:endParaRPr sz="1500">
              <a:solidFill>
                <a:schemeClr val="dk1"/>
              </a:solidFill>
              <a:latin typeface="Times New Roman"/>
              <a:ea typeface="Times New Roman"/>
              <a:cs typeface="Times New Roman"/>
              <a:sym typeface="Times New Roman"/>
            </a:endParaRPr>
          </a:p>
          <a:p>
            <a:pPr marL="457200" lvl="0" indent="0" algn="just" rtl="0">
              <a:spcBef>
                <a:spcPts val="0"/>
              </a:spcBef>
              <a:spcAft>
                <a:spcPts val="0"/>
              </a:spcAft>
              <a:buClr>
                <a:schemeClr val="dk1"/>
              </a:buClr>
              <a:buSzPts val="1100"/>
              <a:buFont typeface="Arial"/>
              <a:buNone/>
            </a:pPr>
            <a:r>
              <a:rPr lang="en-US" sz="1500">
                <a:solidFill>
                  <a:schemeClr val="dk1"/>
                </a:solidFill>
                <a:latin typeface="Times New Roman"/>
                <a:ea typeface="Times New Roman"/>
                <a:cs typeface="Times New Roman"/>
                <a:sym typeface="Times New Roman"/>
              </a:rPr>
              <a:t>opasni otpad, vojne operacije, itd),  </a:t>
            </a:r>
            <a:endParaRPr sz="1500">
              <a:solidFill>
                <a:schemeClr val="dk1"/>
              </a:solidFill>
              <a:latin typeface="Times New Roman"/>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endParaRPr sz="1500">
              <a:solidFill>
                <a:schemeClr val="dk1"/>
              </a:solidFill>
              <a:latin typeface="Times New Roman"/>
              <a:ea typeface="Times New Roman"/>
              <a:cs typeface="Times New Roman"/>
              <a:sym typeface="Times New Roman"/>
            </a:endParaRPr>
          </a:p>
          <a:p>
            <a:pPr marL="457200" lvl="0" indent="-323850" algn="just" rtl="0">
              <a:spcBef>
                <a:spcPts val="0"/>
              </a:spcBef>
              <a:spcAft>
                <a:spcPts val="0"/>
              </a:spcAft>
              <a:buClr>
                <a:schemeClr val="dk1"/>
              </a:buClr>
              <a:buSzPts val="1500"/>
              <a:buFont typeface="Times New Roman"/>
              <a:buChar char="•"/>
            </a:pPr>
            <a:r>
              <a:rPr lang="en-US" sz="1500">
                <a:solidFill>
                  <a:schemeClr val="dk1"/>
                </a:solidFill>
                <a:latin typeface="Times New Roman"/>
                <a:ea typeface="Times New Roman"/>
                <a:cs typeface="Times New Roman"/>
                <a:sym typeface="Times New Roman"/>
              </a:rPr>
              <a:t>Ekološki kriminal učinjen od strane pojedinaca (gubitak segregacije, divlje deponije, itd). </a:t>
            </a:r>
            <a:endParaRPr sz="1500">
              <a:solidFill>
                <a:schemeClr val="dk1"/>
              </a:solidFill>
              <a:latin typeface="Times New Roman"/>
              <a:ea typeface="Times New Roman"/>
              <a:cs typeface="Times New Roman"/>
              <a:sym typeface="Times New Roman"/>
            </a:endParaRPr>
          </a:p>
          <a:p>
            <a:pPr marL="0" lvl="0" indent="0" algn="just" rtl="0">
              <a:spcBef>
                <a:spcPts val="0"/>
              </a:spcBef>
              <a:spcAft>
                <a:spcPts val="0"/>
              </a:spcAft>
              <a:buNone/>
            </a:pPr>
            <a:endParaRPr sz="1200">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0"/>
        <p:cNvGrpSpPr/>
        <p:nvPr/>
      </p:nvGrpSpPr>
      <p:grpSpPr>
        <a:xfrm>
          <a:off x="0" y="0"/>
          <a:ext cx="0" cy="0"/>
          <a:chOff x="0" y="0"/>
          <a:chExt cx="0" cy="0"/>
        </a:xfrm>
      </p:grpSpPr>
      <p:sp>
        <p:nvSpPr>
          <p:cNvPr id="201" name="Google Shape;201;p23"/>
          <p:cNvSpPr txBox="1">
            <a:spLocks noGrp="1"/>
          </p:cNvSpPr>
          <p:nvPr>
            <p:ph type="title"/>
          </p:nvPr>
        </p:nvSpPr>
        <p:spPr>
          <a:xfrm>
            <a:off x="457200" y="46988"/>
            <a:ext cx="8229600" cy="71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62626"/>
              </a:buClr>
              <a:buSzPts val="2200"/>
              <a:buFont typeface="Times New Roman"/>
              <a:buNone/>
            </a:pPr>
            <a:r>
              <a:rPr lang="en-US" sz="2200">
                <a:latin typeface="Times New Roman"/>
                <a:ea typeface="Times New Roman"/>
                <a:cs typeface="Times New Roman"/>
                <a:sym typeface="Times New Roman"/>
              </a:rPr>
              <a:t>Polazeći od percepcije javnosti o pitanjima životne sredine može se govoriti o tri različite </a:t>
            </a:r>
            <a:r>
              <a:rPr lang="en-US" sz="2200" b="1" i="1">
                <a:latin typeface="Times New Roman"/>
                <a:ea typeface="Times New Roman"/>
                <a:cs typeface="Times New Roman"/>
                <a:sym typeface="Times New Roman"/>
              </a:rPr>
              <a:t>vrste posljedica po životnu sredinu</a:t>
            </a:r>
            <a:r>
              <a:rPr lang="en-US" sz="2200">
                <a:latin typeface="Times New Roman"/>
                <a:ea typeface="Times New Roman"/>
                <a:cs typeface="Times New Roman"/>
                <a:sym typeface="Times New Roman"/>
              </a:rPr>
              <a:t>: </a:t>
            </a:r>
            <a:br>
              <a:rPr lang="en-US" sz="2200">
                <a:latin typeface="Times New Roman"/>
                <a:ea typeface="Times New Roman"/>
                <a:cs typeface="Times New Roman"/>
                <a:sym typeface="Times New Roman"/>
              </a:rPr>
            </a:br>
            <a:r>
              <a:rPr lang="en-US" sz="2200"/>
              <a:t> </a:t>
            </a:r>
            <a:br>
              <a:rPr lang="en-US" sz="2200"/>
            </a:br>
            <a:endParaRPr sz="2200"/>
          </a:p>
        </p:txBody>
      </p:sp>
      <p:grpSp>
        <p:nvGrpSpPr>
          <p:cNvPr id="202" name="Google Shape;202;p23"/>
          <p:cNvGrpSpPr/>
          <p:nvPr/>
        </p:nvGrpSpPr>
        <p:grpSpPr>
          <a:xfrm>
            <a:off x="1247600" y="762939"/>
            <a:ext cx="6496399" cy="5865520"/>
            <a:chOff x="1247600" y="939"/>
            <a:chExt cx="6496399" cy="5865520"/>
          </a:xfrm>
        </p:grpSpPr>
        <p:sp>
          <p:nvSpPr>
            <p:cNvPr id="203" name="Google Shape;203;p23"/>
            <p:cNvSpPr/>
            <p:nvPr/>
          </p:nvSpPr>
          <p:spPr>
            <a:xfrm rot="10800000">
              <a:off x="1764585" y="939"/>
              <a:ext cx="5979414" cy="1720998"/>
            </a:xfrm>
            <a:prstGeom prst="homePlate">
              <a:avLst>
                <a:gd name="adj" fmla="val 50000"/>
              </a:avLst>
            </a:prstGeom>
            <a:solidFill>
              <a:srgbClr val="A4CDBC"/>
            </a:solidFill>
            <a:ln w="15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3"/>
            <p:cNvSpPr txBox="1"/>
            <p:nvPr/>
          </p:nvSpPr>
          <p:spPr>
            <a:xfrm>
              <a:off x="2194834" y="939"/>
              <a:ext cx="5549100" cy="1721100"/>
            </a:xfrm>
            <a:prstGeom prst="rect">
              <a:avLst/>
            </a:prstGeom>
            <a:noFill/>
            <a:ln>
              <a:noFill/>
            </a:ln>
          </p:spPr>
          <p:txBody>
            <a:bodyPr spcFirstLastPara="1" wrap="square" lIns="455950" tIns="76200" rIns="142225" bIns="76200" anchor="ctr" anchorCtr="0">
              <a:noAutofit/>
            </a:bodyPr>
            <a:lstStyle/>
            <a:p>
              <a:pPr marL="0" marR="0" lvl="0" indent="0" algn="just" rtl="0">
                <a:lnSpc>
                  <a:spcPct val="90000"/>
                </a:lnSpc>
                <a:spcBef>
                  <a:spcPts val="0"/>
                </a:spcBef>
                <a:spcAft>
                  <a:spcPts val="0"/>
                </a:spcAft>
                <a:buNone/>
              </a:pPr>
              <a:r>
                <a:rPr lang="en-US" sz="2000" b="1" i="1">
                  <a:solidFill>
                    <a:schemeClr val="dk1"/>
                  </a:solidFill>
                  <a:latin typeface="Times New Roman"/>
                  <a:ea typeface="Times New Roman"/>
                  <a:cs typeface="Times New Roman"/>
                  <a:sym typeface="Times New Roman"/>
                </a:rPr>
                <a:t>Braon pitanjima</a:t>
              </a:r>
              <a:r>
                <a:rPr lang="en-US" sz="2000" b="1">
                  <a:solidFill>
                    <a:schemeClr val="dk1"/>
                  </a:solidFill>
                  <a:latin typeface="Times New Roman"/>
                  <a:ea typeface="Times New Roman"/>
                  <a:cs typeface="Times New Roman"/>
                  <a:sym typeface="Times New Roman"/>
                </a:rPr>
                <a:t>, </a:t>
              </a:r>
              <a:r>
                <a:rPr lang="en-US" sz="2000">
                  <a:solidFill>
                    <a:schemeClr val="dk1"/>
                  </a:solidFill>
                  <a:latin typeface="Times New Roman"/>
                  <a:ea typeface="Times New Roman"/>
                  <a:cs typeface="Times New Roman"/>
                  <a:sym typeface="Times New Roman"/>
                </a:rPr>
                <a:t>koja su definisana u pogledu posljedica urbanog života i zagađenja (npr., zagađenja vazduha, zagađenja voda, zagađenja plaža, pesticidi, izlivanja nafte, odlaganje opasnog otpada, itd). </a:t>
              </a:r>
              <a:endParaRPr sz="2000">
                <a:solidFill>
                  <a:schemeClr val="dk1"/>
                </a:solidFill>
                <a:latin typeface="Century Gothic"/>
                <a:ea typeface="Century Gothic"/>
                <a:cs typeface="Century Gothic"/>
                <a:sym typeface="Century Gothic"/>
              </a:endParaRPr>
            </a:p>
          </p:txBody>
        </p:sp>
        <p:sp>
          <p:nvSpPr>
            <p:cNvPr id="205" name="Google Shape;205;p23"/>
            <p:cNvSpPr/>
            <p:nvPr/>
          </p:nvSpPr>
          <p:spPr>
            <a:xfrm>
              <a:off x="1247600" y="344455"/>
              <a:ext cx="1033968" cy="1033968"/>
            </a:xfrm>
            <a:prstGeom prst="ellipse">
              <a:avLst/>
            </a:prstGeom>
            <a:solidFill>
              <a:srgbClr val="4A856D"/>
            </a:solidFill>
            <a:ln w="15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3"/>
            <p:cNvSpPr/>
            <p:nvPr/>
          </p:nvSpPr>
          <p:spPr>
            <a:xfrm rot="10800000">
              <a:off x="1764585" y="2030585"/>
              <a:ext cx="5979414" cy="1674852"/>
            </a:xfrm>
            <a:prstGeom prst="homePlate">
              <a:avLst>
                <a:gd name="adj" fmla="val 50000"/>
              </a:avLst>
            </a:prstGeom>
            <a:solidFill>
              <a:srgbClr val="92D050"/>
            </a:solidFill>
            <a:ln w="15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3"/>
            <p:cNvSpPr txBox="1"/>
            <p:nvPr/>
          </p:nvSpPr>
          <p:spPr>
            <a:xfrm>
              <a:off x="2183298" y="2030585"/>
              <a:ext cx="5560701" cy="1674852"/>
            </a:xfrm>
            <a:prstGeom prst="rect">
              <a:avLst/>
            </a:prstGeom>
            <a:noFill/>
            <a:ln>
              <a:noFill/>
            </a:ln>
          </p:spPr>
          <p:txBody>
            <a:bodyPr spcFirstLastPara="1" wrap="square" lIns="455950" tIns="76200" rIns="142225" bIns="76200" anchor="ctr" anchorCtr="0">
              <a:noAutofit/>
            </a:bodyPr>
            <a:lstStyle/>
            <a:p>
              <a:pPr marL="0" marR="0" lvl="0" indent="0" algn="just" rtl="0">
                <a:lnSpc>
                  <a:spcPct val="90000"/>
                </a:lnSpc>
                <a:spcBef>
                  <a:spcPts val="0"/>
                </a:spcBef>
                <a:spcAft>
                  <a:spcPts val="0"/>
                </a:spcAft>
                <a:buNone/>
              </a:pPr>
              <a:r>
                <a:rPr lang="en-US" sz="2000" b="1" i="1">
                  <a:solidFill>
                    <a:schemeClr val="dk1"/>
                  </a:solidFill>
                  <a:latin typeface="Times New Roman"/>
                  <a:ea typeface="Times New Roman"/>
                  <a:cs typeface="Times New Roman"/>
                  <a:sym typeface="Times New Roman"/>
                </a:rPr>
                <a:t>Zelenim pitanjima</a:t>
              </a:r>
              <a:r>
                <a:rPr lang="en-US" sz="2000" b="1">
                  <a:solidFill>
                    <a:schemeClr val="dk1"/>
                  </a:solidFill>
                  <a:latin typeface="Times New Roman"/>
                  <a:ea typeface="Times New Roman"/>
                  <a:cs typeface="Times New Roman"/>
                  <a:sym typeface="Times New Roman"/>
                </a:rPr>
                <a:t>, </a:t>
              </a:r>
              <a:r>
                <a:rPr lang="en-US" sz="2000">
                  <a:solidFill>
                    <a:schemeClr val="dk1"/>
                  </a:solidFill>
                  <a:latin typeface="Times New Roman"/>
                  <a:ea typeface="Times New Roman"/>
                  <a:cs typeface="Times New Roman"/>
                  <a:sym typeface="Times New Roman"/>
                </a:rPr>
                <a:t>koja su definisana u oblastima koje nisu naseljene i pitanjima njihovog očuvanja (npr. posljedice se ispoljavaju kao kisele kiše, uništenja staništa, gubitak divljih životinja, sječe šuma, oštećenje ozonskog omotača, zagađenje vode, itd).</a:t>
              </a:r>
              <a:endParaRPr sz="2000">
                <a:solidFill>
                  <a:schemeClr val="dk1"/>
                </a:solidFill>
                <a:latin typeface="Century Gothic"/>
                <a:ea typeface="Century Gothic"/>
                <a:cs typeface="Century Gothic"/>
                <a:sym typeface="Century Gothic"/>
              </a:endParaRPr>
            </a:p>
          </p:txBody>
        </p:sp>
        <p:sp>
          <p:nvSpPr>
            <p:cNvPr id="208" name="Google Shape;208;p23"/>
            <p:cNvSpPr/>
            <p:nvPr/>
          </p:nvSpPr>
          <p:spPr>
            <a:xfrm>
              <a:off x="1247600" y="2351027"/>
              <a:ext cx="1033968" cy="1033968"/>
            </a:xfrm>
            <a:prstGeom prst="ellipse">
              <a:avLst/>
            </a:prstGeom>
            <a:solidFill>
              <a:srgbClr val="00B050"/>
            </a:solidFill>
            <a:ln w="15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3"/>
            <p:cNvSpPr/>
            <p:nvPr/>
          </p:nvSpPr>
          <p:spPr>
            <a:xfrm rot="10800000">
              <a:off x="1764585" y="4014085"/>
              <a:ext cx="5979414" cy="1852374"/>
            </a:xfrm>
            <a:prstGeom prst="homePlate">
              <a:avLst>
                <a:gd name="adj" fmla="val 50000"/>
              </a:avLst>
            </a:prstGeom>
            <a:noFill/>
            <a:ln w="15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3"/>
            <p:cNvSpPr txBox="1"/>
            <p:nvPr/>
          </p:nvSpPr>
          <p:spPr>
            <a:xfrm>
              <a:off x="2227678" y="4014085"/>
              <a:ext cx="5516321" cy="1852374"/>
            </a:xfrm>
            <a:prstGeom prst="rect">
              <a:avLst/>
            </a:prstGeom>
            <a:noFill/>
            <a:ln>
              <a:noFill/>
            </a:ln>
          </p:spPr>
          <p:txBody>
            <a:bodyPr spcFirstLastPara="1" wrap="square" lIns="455950" tIns="76200" rIns="142225" bIns="76200" anchor="ctr" anchorCtr="0">
              <a:noAutofit/>
            </a:bodyPr>
            <a:lstStyle/>
            <a:p>
              <a:pPr marL="0" marR="0" lvl="0" indent="0" algn="just" rtl="0">
                <a:lnSpc>
                  <a:spcPct val="90000"/>
                </a:lnSpc>
                <a:spcBef>
                  <a:spcPts val="0"/>
                </a:spcBef>
                <a:spcAft>
                  <a:spcPts val="0"/>
                </a:spcAft>
                <a:buNone/>
              </a:pPr>
              <a:r>
                <a:rPr lang="en-US" sz="2000" b="1" i="1">
                  <a:solidFill>
                    <a:schemeClr val="dk1"/>
                  </a:solidFill>
                  <a:latin typeface="Times New Roman"/>
                  <a:ea typeface="Times New Roman"/>
                  <a:cs typeface="Times New Roman"/>
                  <a:sym typeface="Times New Roman"/>
                </a:rPr>
                <a:t>Bijelim pitanjima</a:t>
              </a:r>
              <a:r>
                <a:rPr lang="en-US" sz="2000" b="1">
                  <a:solidFill>
                    <a:schemeClr val="dk1"/>
                  </a:solidFill>
                  <a:latin typeface="Times New Roman"/>
                  <a:ea typeface="Times New Roman"/>
                  <a:cs typeface="Times New Roman"/>
                  <a:sym typeface="Times New Roman"/>
                </a:rPr>
                <a:t>, </a:t>
              </a:r>
              <a:r>
                <a:rPr lang="en-US" sz="2000">
                  <a:solidFill>
                    <a:schemeClr val="dk1"/>
                  </a:solidFill>
                  <a:latin typeface="Times New Roman"/>
                  <a:ea typeface="Times New Roman"/>
                  <a:cs typeface="Times New Roman"/>
                  <a:sym typeface="Times New Roman"/>
                </a:rPr>
                <a:t>koja su definisana u smislu naučnih istraživanja u laboratorijama i uticaju novih, čistih tehnologija na životnu sredinu (pri čemu se posljedice mogu javiti kao genetski modifikovani organizami, kloniranje vrsta, genetska diskriminacija, širenje zaraznih bolesti, testiranja na životinjama itd).</a:t>
              </a:r>
              <a:r>
                <a:rPr lang="en-US" sz="2000">
                  <a:solidFill>
                    <a:schemeClr val="lt1"/>
                  </a:solidFill>
                  <a:latin typeface="Times New Roman"/>
                  <a:ea typeface="Times New Roman"/>
                  <a:cs typeface="Times New Roman"/>
                  <a:sym typeface="Times New Roman"/>
                </a:rPr>
                <a:t>, </a:t>
              </a:r>
              <a:r>
                <a:rPr lang="en-US" sz="1600">
                  <a:solidFill>
                    <a:schemeClr val="lt1"/>
                  </a:solidFill>
                  <a:latin typeface="Times New Roman"/>
                  <a:ea typeface="Times New Roman"/>
                  <a:cs typeface="Times New Roman"/>
                  <a:sym typeface="Times New Roman"/>
                </a:rPr>
                <a:t>itd).</a:t>
              </a:r>
              <a:endParaRPr sz="1600">
                <a:solidFill>
                  <a:schemeClr val="lt1"/>
                </a:solidFill>
                <a:latin typeface="Century Gothic"/>
                <a:ea typeface="Century Gothic"/>
                <a:cs typeface="Century Gothic"/>
                <a:sym typeface="Century Gothic"/>
              </a:endParaRPr>
            </a:p>
          </p:txBody>
        </p:sp>
        <p:sp>
          <p:nvSpPr>
            <p:cNvPr id="211" name="Google Shape;211;p23"/>
            <p:cNvSpPr/>
            <p:nvPr/>
          </p:nvSpPr>
          <p:spPr>
            <a:xfrm>
              <a:off x="1247600" y="4423288"/>
              <a:ext cx="1033968" cy="1033968"/>
            </a:xfrm>
            <a:prstGeom prst="ellipse">
              <a:avLst/>
            </a:prstGeom>
            <a:solidFill>
              <a:schemeClr val="lt1"/>
            </a:solidFill>
            <a:ln w="15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4"/>
          <p:cNvSpPr txBox="1">
            <a:spLocks noGrp="1"/>
          </p:cNvSpPr>
          <p:nvPr>
            <p:ph type="body" idx="1"/>
          </p:nvPr>
        </p:nvSpPr>
        <p:spPr>
          <a:xfrm>
            <a:off x="1668100" y="342450"/>
            <a:ext cx="6591900" cy="6241200"/>
          </a:xfrm>
          <a:prstGeom prst="rect">
            <a:avLst/>
          </a:prstGeom>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en-US" sz="1600">
                <a:solidFill>
                  <a:schemeClr val="dk1"/>
                </a:solidFill>
                <a:latin typeface="Times New Roman"/>
                <a:ea typeface="Times New Roman"/>
                <a:cs typeface="Times New Roman"/>
                <a:sym typeface="Times New Roman"/>
              </a:rPr>
              <a:t>Uzimajući u obzir karakteristike organizovanog kriminala, možemo konstatovati da su u slučajevima ekološkog kriminala, kriminalne aktivnosti organizovanih kriminalnih grupa posebno usmjerene ka specifičnim područjima, uključujući:</a:t>
            </a:r>
            <a:endParaRPr sz="1600">
              <a:solidFill>
                <a:schemeClr val="dk1"/>
              </a:solidFill>
              <a:latin typeface="Times New Roman"/>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endParaRPr sz="1600">
              <a:solidFill>
                <a:schemeClr val="dk1"/>
              </a:solidFill>
              <a:latin typeface="Times New Roman"/>
              <a:ea typeface="Times New Roman"/>
              <a:cs typeface="Times New Roman"/>
              <a:sym typeface="Times New Roman"/>
            </a:endParaRPr>
          </a:p>
          <a:p>
            <a:pPr marL="457200" lvl="0" indent="-330200" algn="just" rtl="0">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Ilegalnu trgovinu životinjskim i biljnim vrstama,</a:t>
            </a:r>
            <a:endParaRPr sz="1600">
              <a:solidFill>
                <a:schemeClr val="dk1"/>
              </a:solidFill>
              <a:latin typeface="Times New Roman"/>
              <a:ea typeface="Times New Roman"/>
              <a:cs typeface="Times New Roman"/>
              <a:sym typeface="Times New Roman"/>
            </a:endParaRPr>
          </a:p>
          <a:p>
            <a:pPr marL="457200" lvl="0" indent="0" algn="just" rtl="0">
              <a:spcBef>
                <a:spcPts val="0"/>
              </a:spcBef>
              <a:spcAft>
                <a:spcPts val="0"/>
              </a:spcAft>
              <a:buClr>
                <a:schemeClr val="dk1"/>
              </a:buClr>
              <a:buSzPts val="1100"/>
              <a:buFont typeface="Arial"/>
              <a:buNone/>
            </a:pPr>
            <a:endParaRPr sz="1600">
              <a:solidFill>
                <a:schemeClr val="dk1"/>
              </a:solidFill>
              <a:latin typeface="Times New Roman"/>
              <a:ea typeface="Times New Roman"/>
              <a:cs typeface="Times New Roman"/>
              <a:sym typeface="Times New Roman"/>
            </a:endParaRPr>
          </a:p>
          <a:p>
            <a:pPr marL="457200" lvl="0" indent="-330200" algn="just" rtl="0">
              <a:lnSpc>
                <a:spcPct val="150000"/>
              </a:lnSpc>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Ilegalnu trgovinu supstancama koje oštećuju ozonski omotač, opasnim hemikalijama i štetnim pesticidima,</a:t>
            </a:r>
            <a:endParaRPr sz="1600">
              <a:solidFill>
                <a:schemeClr val="dk1"/>
              </a:solidFill>
              <a:latin typeface="Times New Roman"/>
              <a:ea typeface="Times New Roman"/>
              <a:cs typeface="Times New Roman"/>
              <a:sym typeface="Times New Roman"/>
            </a:endParaRPr>
          </a:p>
          <a:p>
            <a:pPr marL="457200" lvl="0" indent="-330200" algn="just" rtl="0">
              <a:lnSpc>
                <a:spcPct val="150000"/>
              </a:lnSpc>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Nezakoniti transport i promet raznih vrsta toksičnog, radioaktivnog i drugog opasnog otpada,</a:t>
            </a:r>
            <a:endParaRPr sz="1600">
              <a:solidFill>
                <a:schemeClr val="dk1"/>
              </a:solidFill>
              <a:latin typeface="Times New Roman"/>
              <a:ea typeface="Times New Roman"/>
              <a:cs typeface="Times New Roman"/>
              <a:sym typeface="Times New Roman"/>
            </a:endParaRPr>
          </a:p>
          <a:p>
            <a:pPr marL="457200" lvl="0" indent="-330200" algn="just" rtl="0">
              <a:lnSpc>
                <a:spcPct val="150000"/>
              </a:lnSpc>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Nezakonit, nekontrolisan i neprijavljen ribolov,</a:t>
            </a:r>
            <a:endParaRPr sz="1600">
              <a:solidFill>
                <a:schemeClr val="dk1"/>
              </a:solidFill>
              <a:latin typeface="Times New Roman"/>
              <a:ea typeface="Times New Roman"/>
              <a:cs typeface="Times New Roman"/>
              <a:sym typeface="Times New Roman"/>
            </a:endParaRPr>
          </a:p>
          <a:p>
            <a:pPr marL="457200" lvl="0" indent="-330200" algn="just" rtl="0">
              <a:lnSpc>
                <a:spcPct val="150000"/>
              </a:lnSpc>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Nezakonitu sječu i promet drveta (sakupljanje, transport, kupovina ili prodaja suprotno nacionalnom zakonodavstvu),</a:t>
            </a:r>
            <a:endParaRPr sz="1600">
              <a:solidFill>
                <a:schemeClr val="dk1"/>
              </a:solidFill>
              <a:latin typeface="Times New Roman"/>
              <a:ea typeface="Times New Roman"/>
              <a:cs typeface="Times New Roman"/>
              <a:sym typeface="Times New Roman"/>
            </a:endParaRPr>
          </a:p>
          <a:p>
            <a:pPr marL="457200" lvl="0" indent="-330200" algn="just" rtl="0">
              <a:lnSpc>
                <a:spcPct val="150000"/>
              </a:lnSpc>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Biološku pirateriju i prevoz kontrolisanih biološki ili genetski modifikovanih materijala;</a:t>
            </a:r>
            <a:endParaRPr sz="1600">
              <a:solidFill>
                <a:schemeClr val="dk1"/>
              </a:solidFill>
              <a:latin typeface="Times New Roman"/>
              <a:ea typeface="Times New Roman"/>
              <a:cs typeface="Times New Roman"/>
              <a:sym typeface="Times New Roman"/>
            </a:endParaRPr>
          </a:p>
          <a:p>
            <a:pPr marL="457200" lvl="0" indent="-330200" algn="just" rtl="0">
              <a:lnSpc>
                <a:spcPct val="150000"/>
              </a:lnSpc>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nezakonito odlaganje ulja i drugih otpada u morima i okeanima i</a:t>
            </a:r>
            <a:endParaRPr sz="1600">
              <a:solidFill>
                <a:schemeClr val="dk1"/>
              </a:solidFill>
              <a:latin typeface="Times New Roman"/>
              <a:ea typeface="Times New Roman"/>
              <a:cs typeface="Times New Roman"/>
              <a:sym typeface="Times New Roman"/>
            </a:endParaRPr>
          </a:p>
          <a:p>
            <a:pPr marL="457200" lvl="0" indent="-330200" algn="just" rtl="0">
              <a:lnSpc>
                <a:spcPct val="150000"/>
              </a:lnSpc>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Nezakonitu eksploataciju mineralnih sirovina i krijumčarenje goriva, kako bi se izbjeglo plaćanje poreza i kontrola emisije izduvnih gasova.</a:t>
            </a:r>
            <a:endParaRPr sz="1600">
              <a:solidFill>
                <a:schemeClr val="dk1"/>
              </a:solidFill>
              <a:latin typeface="Times New Roman"/>
              <a:ea typeface="Times New Roman"/>
              <a:cs typeface="Times New Roman"/>
              <a:sym typeface="Times New Roman"/>
            </a:endParaRPr>
          </a:p>
          <a:p>
            <a:pPr marL="0" lvl="0" indent="0" algn="l" rtl="0">
              <a:spcBef>
                <a:spcPts val="100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5"/>
          <p:cNvSpPr txBox="1">
            <a:spLocks noGrp="1"/>
          </p:cNvSpPr>
          <p:nvPr>
            <p:ph type="title"/>
          </p:nvPr>
        </p:nvSpPr>
        <p:spPr>
          <a:xfrm>
            <a:off x="1945201" y="624110"/>
            <a:ext cx="6589200" cy="1281000"/>
          </a:xfrm>
          <a:prstGeom prst="rect">
            <a:avLst/>
          </a:prstGeom>
        </p:spPr>
        <p:txBody>
          <a:bodyPr spcFirstLastPara="1" wrap="square" lIns="91425" tIns="45700" rIns="91425" bIns="45700" anchor="t" anchorCtr="0">
            <a:noAutofit/>
          </a:bodyPr>
          <a:lstStyle/>
          <a:p>
            <a:pPr marL="0" lvl="0" indent="0" algn="l" rtl="0">
              <a:lnSpc>
                <a:spcPct val="150000"/>
              </a:lnSpc>
              <a:spcBef>
                <a:spcPts val="0"/>
              </a:spcBef>
              <a:spcAft>
                <a:spcPts val="1000"/>
              </a:spcAft>
              <a:buClr>
                <a:schemeClr val="dk1"/>
              </a:buClr>
              <a:buSzPts val="1100"/>
              <a:buFont typeface="Arial"/>
              <a:buNone/>
            </a:pPr>
            <a:r>
              <a:rPr lang="en-US" sz="2400" b="1">
                <a:solidFill>
                  <a:schemeClr val="dk1"/>
                </a:solidFill>
                <a:latin typeface="Times New Roman"/>
                <a:ea typeface="Times New Roman"/>
                <a:cs typeface="Times New Roman"/>
                <a:sym typeface="Times New Roman"/>
              </a:rPr>
              <a:t>Karakteristike ekološkog kriminala</a:t>
            </a:r>
            <a:endParaRPr sz="2400"/>
          </a:p>
        </p:txBody>
      </p:sp>
      <p:sp>
        <p:nvSpPr>
          <p:cNvPr id="224" name="Google Shape;224;p25"/>
          <p:cNvSpPr txBox="1">
            <a:spLocks noGrp="1"/>
          </p:cNvSpPr>
          <p:nvPr>
            <p:ph type="body" idx="1"/>
          </p:nvPr>
        </p:nvSpPr>
        <p:spPr>
          <a:xfrm>
            <a:off x="1942415" y="2133600"/>
            <a:ext cx="6591900" cy="3777600"/>
          </a:xfrm>
          <a:prstGeom prst="rect">
            <a:avLst/>
          </a:prstGeom>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en-US" sz="2800" dirty="0" err="1">
                <a:solidFill>
                  <a:schemeClr val="dk1"/>
                </a:solidFill>
                <a:latin typeface="Times New Roman"/>
                <a:ea typeface="Times New Roman"/>
                <a:cs typeface="Times New Roman"/>
                <a:sym typeface="Times New Roman"/>
              </a:rPr>
              <a:t>Ekološki</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kriminalitet</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kao</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dio</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sveukupnog</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savremenog</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kriminaliteta</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ima</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niz</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specifičnosti</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koje</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karakterišu</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savremeni</a:t>
            </a:r>
            <a:r>
              <a:rPr lang="en-US" sz="2800" dirty="0">
                <a:solidFill>
                  <a:schemeClr val="dk1"/>
                </a:solidFill>
                <a:latin typeface="Times New Roman"/>
                <a:ea typeface="Times New Roman"/>
                <a:cs typeface="Times New Roman"/>
                <a:sym typeface="Times New Roman"/>
              </a:rPr>
              <a:t> </a:t>
            </a:r>
            <a:r>
              <a:rPr lang="en-US" sz="2800" dirty="0" err="1">
                <a:solidFill>
                  <a:schemeClr val="dk1"/>
                </a:solidFill>
                <a:latin typeface="Times New Roman"/>
                <a:ea typeface="Times New Roman"/>
                <a:cs typeface="Times New Roman"/>
                <a:sym typeface="Times New Roman"/>
              </a:rPr>
              <a:t>kriminalitet</a:t>
            </a:r>
            <a:r>
              <a:rPr lang="en-US" sz="2800" dirty="0">
                <a:solidFill>
                  <a:schemeClr val="dk1"/>
                </a:solidFill>
                <a:latin typeface="Times New Roman"/>
                <a:ea typeface="Times New Roman"/>
                <a:cs typeface="Times New Roman"/>
                <a:sym typeface="Times New Roman"/>
              </a:rPr>
              <a:t>.</a:t>
            </a:r>
            <a:endParaRP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8"/>
        <p:cNvGrpSpPr/>
        <p:nvPr/>
      </p:nvGrpSpPr>
      <p:grpSpPr>
        <a:xfrm>
          <a:off x="0" y="0"/>
          <a:ext cx="0" cy="0"/>
          <a:chOff x="0" y="0"/>
          <a:chExt cx="0" cy="0"/>
        </a:xfrm>
      </p:grpSpPr>
      <p:sp>
        <p:nvSpPr>
          <p:cNvPr id="229" name="Google Shape;229;p26"/>
          <p:cNvSpPr txBox="1">
            <a:spLocks noGrp="1"/>
          </p:cNvSpPr>
          <p:nvPr>
            <p:ph type="title"/>
          </p:nvPr>
        </p:nvSpPr>
        <p:spPr>
          <a:xfrm>
            <a:off x="1945201" y="624110"/>
            <a:ext cx="6589199" cy="128089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62626"/>
              </a:buClr>
              <a:buSzPts val="2200"/>
              <a:buFont typeface="Times New Roman"/>
              <a:buNone/>
            </a:pPr>
            <a:r>
              <a:rPr lang="en-US" sz="2200" b="1">
                <a:latin typeface="Times New Roman"/>
                <a:ea typeface="Times New Roman"/>
                <a:cs typeface="Times New Roman"/>
                <a:sym typeface="Times New Roman"/>
              </a:rPr>
              <a:t>Opšte karakteristike ekološkog kriminaliteta</a:t>
            </a:r>
            <a:endParaRPr sz="2200" b="1">
              <a:latin typeface="Times New Roman"/>
              <a:ea typeface="Times New Roman"/>
              <a:cs typeface="Times New Roman"/>
              <a:sym typeface="Times New Roman"/>
            </a:endParaRPr>
          </a:p>
        </p:txBody>
      </p:sp>
      <p:grpSp>
        <p:nvGrpSpPr>
          <p:cNvPr id="230" name="Google Shape;230;p26"/>
          <p:cNvGrpSpPr/>
          <p:nvPr/>
        </p:nvGrpSpPr>
        <p:grpSpPr>
          <a:xfrm>
            <a:off x="103301" y="1793457"/>
            <a:ext cx="8908697" cy="2480690"/>
            <a:chOff x="3351" y="1488657"/>
            <a:chExt cx="8908697" cy="2480690"/>
          </a:xfrm>
        </p:grpSpPr>
        <p:sp>
          <p:nvSpPr>
            <p:cNvPr id="231" name="Google Shape;231;p26"/>
            <p:cNvSpPr/>
            <p:nvPr/>
          </p:nvSpPr>
          <p:spPr>
            <a:xfrm>
              <a:off x="176429" y="2497095"/>
              <a:ext cx="743534" cy="613260"/>
            </a:xfrm>
            <a:prstGeom prst="roundRect">
              <a:avLst>
                <a:gd name="adj" fmla="val 10000"/>
              </a:avLst>
            </a:prstGeom>
            <a:solidFill>
              <a:schemeClr val="lt1">
                <a:alpha val="89803"/>
              </a:schemeClr>
            </a:solidFill>
            <a:ln w="15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6"/>
            <p:cNvSpPr/>
            <p:nvPr/>
          </p:nvSpPr>
          <p:spPr>
            <a:xfrm>
              <a:off x="542478" y="2399889"/>
              <a:ext cx="1342823" cy="1342823"/>
            </a:xfrm>
            <a:custGeom>
              <a:avLst/>
              <a:gdLst/>
              <a:ahLst/>
              <a:cxnLst/>
              <a:rect l="l" t="t" r="r" b="b"/>
              <a:pathLst>
                <a:path w="120000" h="120000" extrusionOk="0">
                  <a:moveTo>
                    <a:pt x="10948" y="92386"/>
                  </a:moveTo>
                  <a:lnTo>
                    <a:pt x="12477" y="91377"/>
                  </a:lnTo>
                  <a:cubicBezTo>
                    <a:pt x="23467" y="108022"/>
                    <a:pt x="42365" y="117704"/>
                    <a:pt x="62296" y="116900"/>
                  </a:cubicBezTo>
                  <a:cubicBezTo>
                    <a:pt x="82226" y="116096"/>
                    <a:pt x="100283" y="104923"/>
                    <a:pt x="109896" y="87446"/>
                  </a:cubicBezTo>
                  <a:lnTo>
                    <a:pt x="108798" y="86916"/>
                  </a:lnTo>
                  <a:lnTo>
                    <a:pt x="112117" y="85138"/>
                  </a:lnTo>
                  <a:lnTo>
                    <a:pt x="112648" y="88773"/>
                  </a:lnTo>
                  <a:lnTo>
                    <a:pt x="111549" y="88243"/>
                  </a:lnTo>
                  <a:cubicBezTo>
                    <a:pt x="101648" y="106314"/>
                    <a:pt x="83007" y="117881"/>
                    <a:pt x="62419" y="118729"/>
                  </a:cubicBezTo>
                  <a:cubicBezTo>
                    <a:pt x="41830" y="119577"/>
                    <a:pt x="22301" y="109582"/>
                    <a:pt x="10948" y="9238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6"/>
            <p:cNvSpPr/>
            <p:nvPr/>
          </p:nvSpPr>
          <p:spPr>
            <a:xfrm>
              <a:off x="3351" y="2951078"/>
              <a:ext cx="1337535" cy="477922"/>
            </a:xfrm>
            <a:prstGeom prst="roundRect">
              <a:avLst>
                <a:gd name="adj" fmla="val 10000"/>
              </a:avLst>
            </a:prstGeom>
            <a:solidFill>
              <a:schemeClr val="accent5"/>
            </a:solidFill>
            <a:ln w="158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6"/>
            <p:cNvSpPr txBox="1"/>
            <p:nvPr/>
          </p:nvSpPr>
          <p:spPr>
            <a:xfrm>
              <a:off x="17349" y="2965076"/>
              <a:ext cx="1309539" cy="449926"/>
            </a:xfrm>
            <a:prstGeom prst="rect">
              <a:avLst/>
            </a:prstGeom>
            <a:noFill/>
            <a:ln>
              <a:noFill/>
            </a:ln>
          </p:spPr>
          <p:txBody>
            <a:bodyPr spcFirstLastPara="1" wrap="square" lIns="34275" tIns="22850" rIns="34275" bIns="22850" anchor="ctr" anchorCtr="0">
              <a:noAutofit/>
            </a:bodyPr>
            <a:lstStyle/>
            <a:p>
              <a:pPr marL="0" marR="0" lvl="0" indent="0" algn="ctr" rtl="0">
                <a:lnSpc>
                  <a:spcPct val="90000"/>
                </a:lnSpc>
                <a:spcBef>
                  <a:spcPts val="0"/>
                </a:spcBef>
                <a:spcAft>
                  <a:spcPts val="0"/>
                </a:spcAft>
                <a:buNone/>
              </a:pPr>
              <a:r>
                <a:rPr lang="en-US" sz="1800">
                  <a:solidFill>
                    <a:schemeClr val="dk1"/>
                  </a:solidFill>
                  <a:latin typeface="Times New Roman"/>
                  <a:ea typeface="Times New Roman"/>
                  <a:cs typeface="Times New Roman"/>
                  <a:sym typeface="Times New Roman"/>
                </a:rPr>
                <a:t>Masovnost</a:t>
              </a:r>
              <a:endParaRPr sz="1800">
                <a:solidFill>
                  <a:schemeClr val="dk1"/>
                </a:solidFill>
                <a:latin typeface="Times New Roman"/>
                <a:ea typeface="Times New Roman"/>
                <a:cs typeface="Times New Roman"/>
                <a:sym typeface="Times New Roman"/>
              </a:endParaRPr>
            </a:p>
          </p:txBody>
        </p:sp>
        <p:sp>
          <p:nvSpPr>
            <p:cNvPr id="235" name="Google Shape;235;p26"/>
            <p:cNvSpPr/>
            <p:nvPr/>
          </p:nvSpPr>
          <p:spPr>
            <a:xfrm>
              <a:off x="1587961" y="2608663"/>
              <a:ext cx="743534" cy="613260"/>
            </a:xfrm>
            <a:prstGeom prst="roundRect">
              <a:avLst>
                <a:gd name="adj" fmla="val 10000"/>
              </a:avLst>
            </a:prstGeom>
            <a:solidFill>
              <a:schemeClr val="lt1">
                <a:alpha val="89803"/>
              </a:schemeClr>
            </a:solidFill>
            <a:ln w="15875" cap="rnd" cmpd="sng">
              <a:solidFill>
                <a:srgbClr val="75AB5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6"/>
            <p:cNvSpPr/>
            <p:nvPr/>
          </p:nvSpPr>
          <p:spPr>
            <a:xfrm>
              <a:off x="1929162" y="1828235"/>
              <a:ext cx="1644364" cy="1644364"/>
            </a:xfrm>
            <a:custGeom>
              <a:avLst/>
              <a:gdLst/>
              <a:ahLst/>
              <a:cxnLst/>
              <a:rect l="l" t="t" r="r" b="b"/>
              <a:pathLst>
                <a:path w="120000" h="120000" extrusionOk="0">
                  <a:moveTo>
                    <a:pt x="10753" y="27502"/>
                  </a:moveTo>
                  <a:cubicBezTo>
                    <a:pt x="22202" y="10153"/>
                    <a:pt x="41934" y="108"/>
                    <a:pt x="62698" y="1058"/>
                  </a:cubicBezTo>
                  <a:cubicBezTo>
                    <a:pt x="83463" y="2009"/>
                    <a:pt x="102195" y="13815"/>
                    <a:pt x="112010" y="32137"/>
                  </a:cubicBezTo>
                  <a:lnTo>
                    <a:pt x="112907" y="31704"/>
                  </a:lnTo>
                  <a:lnTo>
                    <a:pt x="112465" y="34680"/>
                  </a:lnTo>
                  <a:lnTo>
                    <a:pt x="109764" y="33221"/>
                  </a:lnTo>
                  <a:lnTo>
                    <a:pt x="110661" y="32788"/>
                  </a:lnTo>
                  <a:lnTo>
                    <a:pt x="110661" y="32788"/>
                  </a:lnTo>
                  <a:cubicBezTo>
                    <a:pt x="101080" y="14951"/>
                    <a:pt x="82825" y="3467"/>
                    <a:pt x="62598" y="2552"/>
                  </a:cubicBezTo>
                  <a:cubicBezTo>
                    <a:pt x="42372" y="1637"/>
                    <a:pt x="23154" y="11426"/>
                    <a:pt x="12002" y="28326"/>
                  </a:cubicBezTo>
                  <a:close/>
                </a:path>
              </a:pathLst>
            </a:custGeom>
            <a:solidFill>
              <a:srgbClr val="6DAB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6"/>
            <p:cNvSpPr/>
            <p:nvPr/>
          </p:nvSpPr>
          <p:spPr>
            <a:xfrm>
              <a:off x="1438508" y="2209800"/>
              <a:ext cx="1290286" cy="493999"/>
            </a:xfrm>
            <a:prstGeom prst="roundRect">
              <a:avLst>
                <a:gd name="adj" fmla="val 10000"/>
              </a:avLst>
            </a:prstGeom>
            <a:solidFill>
              <a:srgbClr val="75AB51"/>
            </a:solidFill>
            <a:ln w="158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6"/>
            <p:cNvSpPr txBox="1"/>
            <p:nvPr/>
          </p:nvSpPr>
          <p:spPr>
            <a:xfrm>
              <a:off x="1452977" y="2224269"/>
              <a:ext cx="1261348" cy="465061"/>
            </a:xfrm>
            <a:prstGeom prst="rect">
              <a:avLst/>
            </a:prstGeom>
            <a:noFill/>
            <a:ln>
              <a:noFill/>
            </a:ln>
          </p:spPr>
          <p:txBody>
            <a:bodyPr spcFirstLastPara="1" wrap="square" lIns="34275" tIns="22850" rIns="34275" bIns="22850" anchor="ctr" anchorCtr="0">
              <a:noAutofit/>
            </a:bodyPr>
            <a:lstStyle/>
            <a:p>
              <a:pPr marL="0" marR="0" lvl="0" indent="0" algn="ctr" rtl="0">
                <a:lnSpc>
                  <a:spcPct val="90000"/>
                </a:lnSpc>
                <a:spcBef>
                  <a:spcPts val="0"/>
                </a:spcBef>
                <a:spcAft>
                  <a:spcPts val="0"/>
                </a:spcAft>
                <a:buNone/>
              </a:pPr>
              <a:r>
                <a:rPr lang="en-US" sz="1800">
                  <a:solidFill>
                    <a:schemeClr val="dk1"/>
                  </a:solidFill>
                  <a:latin typeface="Times New Roman"/>
                  <a:ea typeface="Times New Roman"/>
                  <a:cs typeface="Times New Roman"/>
                  <a:sym typeface="Times New Roman"/>
                </a:rPr>
                <a:t>Dinamičnost</a:t>
              </a:r>
              <a:endParaRPr sz="1800">
                <a:solidFill>
                  <a:schemeClr val="dk1"/>
                </a:solidFill>
                <a:latin typeface="Times New Roman"/>
                <a:ea typeface="Times New Roman"/>
                <a:cs typeface="Times New Roman"/>
                <a:sym typeface="Times New Roman"/>
              </a:endParaRPr>
            </a:p>
          </p:txBody>
        </p:sp>
        <p:sp>
          <p:nvSpPr>
            <p:cNvPr id="239" name="Google Shape;239;p26"/>
            <p:cNvSpPr/>
            <p:nvPr/>
          </p:nvSpPr>
          <p:spPr>
            <a:xfrm>
              <a:off x="3178520" y="2434129"/>
              <a:ext cx="743534" cy="613260"/>
            </a:xfrm>
            <a:prstGeom prst="roundRect">
              <a:avLst>
                <a:gd name="adj" fmla="val 10000"/>
              </a:avLst>
            </a:prstGeom>
            <a:solidFill>
              <a:schemeClr val="lt1">
                <a:alpha val="89803"/>
              </a:schemeClr>
            </a:solidFill>
            <a:ln w="15875" cap="rnd" cmpd="sng">
              <a:solidFill>
                <a:srgbClr val="5FAB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6"/>
            <p:cNvSpPr/>
            <p:nvPr/>
          </p:nvSpPr>
          <p:spPr>
            <a:xfrm>
              <a:off x="3527287" y="2127605"/>
              <a:ext cx="1841742" cy="1841742"/>
            </a:xfrm>
            <a:custGeom>
              <a:avLst/>
              <a:gdLst/>
              <a:ahLst/>
              <a:cxnLst/>
              <a:rect l="l" t="t" r="r" b="b"/>
              <a:pathLst>
                <a:path w="120000" h="120000" extrusionOk="0">
                  <a:moveTo>
                    <a:pt x="9094" y="90041"/>
                  </a:moveTo>
                  <a:lnTo>
                    <a:pt x="10244" y="89362"/>
                  </a:lnTo>
                  <a:lnTo>
                    <a:pt x="10244" y="89362"/>
                  </a:lnTo>
                  <a:cubicBezTo>
                    <a:pt x="20607" y="106923"/>
                    <a:pt x="39460" y="117721"/>
                    <a:pt x="59851" y="117773"/>
                  </a:cubicBezTo>
                  <a:cubicBezTo>
                    <a:pt x="80242" y="117826"/>
                    <a:pt x="99150" y="107126"/>
                    <a:pt x="109604" y="89618"/>
                  </a:cubicBezTo>
                  <a:lnTo>
                    <a:pt x="108822" y="89192"/>
                  </a:lnTo>
                  <a:lnTo>
                    <a:pt x="111292" y="88009"/>
                  </a:lnTo>
                  <a:lnTo>
                    <a:pt x="111558" y="90686"/>
                  </a:lnTo>
                  <a:lnTo>
                    <a:pt x="110777" y="90259"/>
                  </a:lnTo>
                  <a:cubicBezTo>
                    <a:pt x="100092" y="108188"/>
                    <a:pt x="80744" y="119154"/>
                    <a:pt x="59873" y="119109"/>
                  </a:cubicBezTo>
                  <a:cubicBezTo>
                    <a:pt x="39002" y="119064"/>
                    <a:pt x="19701" y="108016"/>
                    <a:pt x="9094" y="90041"/>
                  </a:cubicBezTo>
                  <a:close/>
                </a:path>
              </a:pathLst>
            </a:custGeom>
            <a:solidFill>
              <a:srgbClr val="00B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6"/>
            <p:cNvSpPr/>
            <p:nvPr/>
          </p:nvSpPr>
          <p:spPr>
            <a:xfrm>
              <a:off x="2826415" y="2775412"/>
              <a:ext cx="1695588" cy="729788"/>
            </a:xfrm>
            <a:prstGeom prst="roundRect">
              <a:avLst>
                <a:gd name="adj" fmla="val 10000"/>
              </a:avLst>
            </a:prstGeom>
            <a:solidFill>
              <a:srgbClr val="5FAB59"/>
            </a:solidFill>
            <a:ln w="158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6"/>
            <p:cNvSpPr txBox="1"/>
            <p:nvPr/>
          </p:nvSpPr>
          <p:spPr>
            <a:xfrm>
              <a:off x="2847790" y="2796787"/>
              <a:ext cx="1652838" cy="687038"/>
            </a:xfrm>
            <a:prstGeom prst="rect">
              <a:avLst/>
            </a:prstGeom>
            <a:noFill/>
            <a:ln>
              <a:noFill/>
            </a:ln>
          </p:spPr>
          <p:txBody>
            <a:bodyPr spcFirstLastPara="1" wrap="square" lIns="34275" tIns="22850" rIns="34275" bIns="22850" anchor="ctr" anchorCtr="0">
              <a:noAutofit/>
            </a:bodyPr>
            <a:lstStyle/>
            <a:p>
              <a:pPr marL="0" marR="0" lvl="0" indent="0" algn="ctr" rtl="0">
                <a:lnSpc>
                  <a:spcPct val="90000"/>
                </a:lnSpc>
                <a:spcBef>
                  <a:spcPts val="0"/>
                </a:spcBef>
                <a:spcAft>
                  <a:spcPts val="0"/>
                </a:spcAft>
                <a:buNone/>
              </a:pPr>
              <a:r>
                <a:rPr lang="en-US" sz="1800">
                  <a:solidFill>
                    <a:schemeClr val="dk1"/>
                  </a:solidFill>
                  <a:latin typeface="Times New Roman"/>
                  <a:ea typeface="Times New Roman"/>
                  <a:cs typeface="Times New Roman"/>
                  <a:sym typeface="Times New Roman"/>
                </a:rPr>
                <a:t>Adekvatan stepen organizovanosti</a:t>
              </a:r>
              <a:endParaRPr sz="1800">
                <a:solidFill>
                  <a:schemeClr val="dk1"/>
                </a:solidFill>
                <a:latin typeface="Times New Roman"/>
                <a:ea typeface="Times New Roman"/>
                <a:cs typeface="Times New Roman"/>
                <a:sym typeface="Times New Roman"/>
              </a:endParaRPr>
            </a:p>
          </p:txBody>
        </p:sp>
        <p:sp>
          <p:nvSpPr>
            <p:cNvPr id="243" name="Google Shape;243;p26"/>
            <p:cNvSpPr/>
            <p:nvPr/>
          </p:nvSpPr>
          <p:spPr>
            <a:xfrm>
              <a:off x="5026216" y="2734506"/>
              <a:ext cx="743534" cy="613260"/>
            </a:xfrm>
            <a:prstGeom prst="roundRect">
              <a:avLst>
                <a:gd name="adj" fmla="val 10000"/>
              </a:avLst>
            </a:prstGeom>
            <a:solidFill>
              <a:schemeClr val="lt1">
                <a:alpha val="89803"/>
              </a:schemeClr>
            </a:solidFill>
            <a:ln w="15875" cap="rnd" cmpd="sng">
              <a:solidFill>
                <a:srgbClr val="61AB7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6"/>
            <p:cNvSpPr/>
            <p:nvPr/>
          </p:nvSpPr>
          <p:spPr>
            <a:xfrm>
              <a:off x="5275528" y="1488657"/>
              <a:ext cx="2351827" cy="2351827"/>
            </a:xfrm>
            <a:custGeom>
              <a:avLst/>
              <a:gdLst/>
              <a:ahLst/>
              <a:cxnLst/>
              <a:rect l="l" t="t" r="r" b="b"/>
              <a:pathLst>
                <a:path w="120000" h="120000" extrusionOk="0">
                  <a:moveTo>
                    <a:pt x="12220" y="24873"/>
                  </a:moveTo>
                  <a:cubicBezTo>
                    <a:pt x="24675" y="7932"/>
                    <a:pt x="45169" y="-1147"/>
                    <a:pt x="66085" y="1010"/>
                  </a:cubicBezTo>
                  <a:cubicBezTo>
                    <a:pt x="87001" y="3168"/>
                    <a:pt x="105211" y="16240"/>
                    <a:pt x="113945" y="35367"/>
                  </a:cubicBezTo>
                  <a:lnTo>
                    <a:pt x="114587" y="35096"/>
                  </a:lnTo>
                  <a:lnTo>
                    <a:pt x="114162" y="37164"/>
                  </a:lnTo>
                  <a:lnTo>
                    <a:pt x="112338" y="36044"/>
                  </a:lnTo>
                  <a:lnTo>
                    <a:pt x="112980" y="35774"/>
                  </a:lnTo>
                  <a:lnTo>
                    <a:pt x="112980" y="35774"/>
                  </a:lnTo>
                  <a:cubicBezTo>
                    <a:pt x="104392" y="16993"/>
                    <a:pt x="86504" y="4163"/>
                    <a:pt x="65963" y="2050"/>
                  </a:cubicBezTo>
                  <a:cubicBezTo>
                    <a:pt x="45421" y="-64"/>
                    <a:pt x="25295" y="8855"/>
                    <a:pt x="13063" y="25493"/>
                  </a:cubicBezTo>
                  <a:close/>
                </a:path>
              </a:pathLst>
            </a:custGeom>
            <a:solidFill>
              <a:srgbClr val="69AB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6"/>
            <p:cNvSpPr/>
            <p:nvPr/>
          </p:nvSpPr>
          <p:spPr>
            <a:xfrm>
              <a:off x="4619625" y="1981199"/>
              <a:ext cx="1804560" cy="997374"/>
            </a:xfrm>
            <a:prstGeom prst="roundRect">
              <a:avLst>
                <a:gd name="adj" fmla="val 10000"/>
              </a:avLst>
            </a:prstGeom>
            <a:solidFill>
              <a:srgbClr val="61AB74"/>
            </a:solidFill>
            <a:ln w="158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6"/>
            <p:cNvSpPr txBox="1"/>
            <p:nvPr/>
          </p:nvSpPr>
          <p:spPr>
            <a:xfrm>
              <a:off x="4648837" y="2010411"/>
              <a:ext cx="1746136" cy="938950"/>
            </a:xfrm>
            <a:prstGeom prst="rect">
              <a:avLst/>
            </a:prstGeom>
            <a:noFill/>
            <a:ln>
              <a:noFill/>
            </a:ln>
          </p:spPr>
          <p:txBody>
            <a:bodyPr spcFirstLastPara="1" wrap="square" lIns="34275" tIns="22850" rIns="34275" bIns="22850" anchor="ctr" anchorCtr="0">
              <a:noAutofit/>
            </a:bodyPr>
            <a:lstStyle/>
            <a:p>
              <a:pPr marL="0" marR="0" lvl="0" indent="0" algn="ctr" rtl="0">
                <a:lnSpc>
                  <a:spcPct val="90000"/>
                </a:lnSpc>
                <a:spcBef>
                  <a:spcPts val="0"/>
                </a:spcBef>
                <a:spcAft>
                  <a:spcPts val="0"/>
                </a:spcAft>
                <a:buNone/>
              </a:pPr>
              <a:r>
                <a:rPr lang="en-US" sz="1800">
                  <a:solidFill>
                    <a:schemeClr val="dk1"/>
                  </a:solidFill>
                  <a:latin typeface="Times New Roman"/>
                  <a:ea typeface="Times New Roman"/>
                  <a:cs typeface="Times New Roman"/>
                  <a:sym typeface="Times New Roman"/>
                </a:rPr>
                <a:t>Stalna ekspanzija i prisutnost elemenata inostranosti</a:t>
              </a:r>
              <a:endParaRPr sz="1800">
                <a:solidFill>
                  <a:schemeClr val="dk1"/>
                </a:solidFill>
                <a:latin typeface="Times New Roman"/>
                <a:ea typeface="Times New Roman"/>
                <a:cs typeface="Times New Roman"/>
                <a:sym typeface="Times New Roman"/>
              </a:endParaRPr>
            </a:p>
          </p:txBody>
        </p:sp>
        <p:sp>
          <p:nvSpPr>
            <p:cNvPr id="247" name="Google Shape;247;p26"/>
            <p:cNvSpPr/>
            <p:nvPr/>
          </p:nvSpPr>
          <p:spPr>
            <a:xfrm>
              <a:off x="7221238" y="2347768"/>
              <a:ext cx="743534" cy="613260"/>
            </a:xfrm>
            <a:prstGeom prst="roundRect">
              <a:avLst>
                <a:gd name="adj" fmla="val 10000"/>
              </a:avLst>
            </a:prstGeom>
            <a:solidFill>
              <a:schemeClr val="lt1">
                <a:alpha val="89803"/>
              </a:schemeClr>
            </a:solidFill>
            <a:ln w="15875" cap="rnd" cmpd="sng">
              <a:solidFill>
                <a:srgbClr val="69AB8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6"/>
            <p:cNvSpPr/>
            <p:nvPr/>
          </p:nvSpPr>
          <p:spPr>
            <a:xfrm>
              <a:off x="6521807" y="2582370"/>
              <a:ext cx="2390241" cy="1075230"/>
            </a:xfrm>
            <a:prstGeom prst="roundRect">
              <a:avLst>
                <a:gd name="adj" fmla="val 10000"/>
              </a:avLst>
            </a:prstGeom>
            <a:solidFill>
              <a:srgbClr val="69AB8F"/>
            </a:solidFill>
            <a:ln w="158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6"/>
            <p:cNvSpPr txBox="1"/>
            <p:nvPr/>
          </p:nvSpPr>
          <p:spPr>
            <a:xfrm>
              <a:off x="6553299" y="2613862"/>
              <a:ext cx="2327257" cy="1012246"/>
            </a:xfrm>
            <a:prstGeom prst="rect">
              <a:avLst/>
            </a:prstGeom>
            <a:noFill/>
            <a:ln>
              <a:noFill/>
            </a:ln>
          </p:spPr>
          <p:txBody>
            <a:bodyPr spcFirstLastPara="1" wrap="square" lIns="34275" tIns="22850" rIns="34275" bIns="22850" anchor="ctr" anchorCtr="0">
              <a:noAutofit/>
            </a:bodyPr>
            <a:lstStyle/>
            <a:p>
              <a:pPr marL="0" marR="0" lvl="0" indent="0" algn="ctr" rtl="0">
                <a:lnSpc>
                  <a:spcPct val="90000"/>
                </a:lnSpc>
                <a:spcBef>
                  <a:spcPts val="0"/>
                </a:spcBef>
                <a:spcAft>
                  <a:spcPts val="0"/>
                </a:spcAft>
                <a:buNone/>
              </a:pPr>
              <a:r>
                <a:rPr lang="en-US" sz="1800">
                  <a:solidFill>
                    <a:schemeClr val="dk1"/>
                  </a:solidFill>
                  <a:latin typeface="Times New Roman"/>
                  <a:ea typeface="Times New Roman"/>
                  <a:cs typeface="Times New Roman"/>
                  <a:sym typeface="Times New Roman"/>
                </a:rPr>
                <a:t>Vještine prilagođavanja novonastalim društveno-političkim i ekonomskim odnosima</a:t>
              </a:r>
              <a:endParaRPr sz="1800">
                <a:solidFill>
                  <a:schemeClr val="dk1"/>
                </a:solidFill>
                <a:latin typeface="Times New Roman"/>
                <a:ea typeface="Times New Roman"/>
                <a:cs typeface="Times New Roman"/>
                <a:sym typeface="Times New Roman"/>
              </a:endParaRPr>
            </a:p>
          </p:txBody>
        </p:sp>
      </p:grpSp>
    </p:spTree>
  </p:cSld>
  <p:clrMapOvr>
    <a:masterClrMapping/>
  </p:clrMapOvr>
</p:sld>
</file>

<file path=ppt/theme/theme1.xml><?xml version="1.0" encoding="utf-8"?>
<a:theme xmlns:a="http://schemas.openxmlformats.org/drawingml/2006/main" name="Wisp">
  <a:themeElements>
    <a:clrScheme name="Wisp">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1981</Words>
  <Application>Microsoft Office PowerPoint</Application>
  <PresentationFormat>On-screen Show (4:3)</PresentationFormat>
  <Paragraphs>142</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Times New Roman</vt:lpstr>
      <vt:lpstr>Noto Sans Symbols</vt:lpstr>
      <vt:lpstr>Arial</vt:lpstr>
      <vt:lpstr>Century Gothic</vt:lpstr>
      <vt:lpstr>Calibri</vt:lpstr>
      <vt:lpstr>Wisp</vt:lpstr>
      <vt:lpstr>PRAVNI FAKULTET UNIVERZITET U SARAJEVU</vt:lpstr>
      <vt:lpstr>UVOD</vt:lpstr>
      <vt:lpstr>Tipologija transnacionalnog ekološkog kriminaliteta</vt:lpstr>
      <vt:lpstr>PowerPoint Presentation</vt:lpstr>
      <vt:lpstr>PowerPoint Presentation</vt:lpstr>
      <vt:lpstr>Polazeći od percepcije javnosti o pitanjima životne sredine može se govoriti o tri različite vrste posljedica po životnu sredinu:    </vt:lpstr>
      <vt:lpstr>PowerPoint Presentation</vt:lpstr>
      <vt:lpstr>Karakteristike ekološkog kriminala</vt:lpstr>
      <vt:lpstr>Opšte karakteristike ekološkog kriminaliteta</vt:lpstr>
      <vt:lpstr>Kada se govori o nekim osnovnim karakteristikama organizovanog ekološkog kriminaliteta, moguće je izdvojiti sljedeće parametre:</vt:lpstr>
      <vt:lpstr>PowerPoint Presentation</vt:lpstr>
      <vt:lpstr>Karakteristike ekološkog kriminaliteta po Boškoviću su:</vt:lpstr>
      <vt:lpstr>Milosavljević navodi i neke osnovne karakteristike organizovanog ekološkog kriminaliteta: </vt:lpstr>
      <vt:lpstr>Prema Ramljaku, ekološki kriminalitet kao savremni vid kriminaliteta ima niz karakteristika kao noviteta, a to su:</vt:lpstr>
      <vt:lpstr>Matijević navodi da ekološki kriminalitet ima svoje specifičnosti koje ga razlikuju od drugih vidova kriminaliteta u slijedećem:</vt:lpstr>
      <vt:lpstr>Motivi za ekološki kriminal</vt:lpstr>
      <vt:lpstr>Ključni  razlozi i uzroci činjenja ekološkog kriminala</vt:lpstr>
      <vt:lpstr>Jedan broj krivičnih djela su počinjena iz čistog nepoznavanja zakona. Ljudi često nisu svjesni štetnih efekata, koje pojedine aktivnosti imaju na njihovo okruženje.  </vt:lpstr>
      <vt:lpstr>Uzroci širenja  ekološkog kriminaliteta</vt:lpstr>
      <vt:lpstr>PowerPoint Presentation</vt:lpstr>
      <vt:lpstr>PowerPoint Presentation</vt:lpstr>
      <vt:lpstr>Različite magnitude ekološkog kriminala</vt:lpstr>
      <vt:lpstr>PowerPoint Presentation</vt:lpstr>
      <vt:lpstr>PowerPoint Presentation</vt:lpstr>
      <vt:lpstr>PowerPoint Presentation</vt:lpstr>
      <vt:lpstr>Zaključak </vt:lpstr>
      <vt:lpstr>PowerPoint Presentation</vt:lpstr>
      <vt:lpstr>HVALA NA PAŽNJI!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PRAVNI FAKULTET UNIVERZITET U SARAJEVU</dc:title>
  <dc:creator>User</dc:creator>
  <cp:lastModifiedBy>User</cp:lastModifiedBy>
  <cp:revision>2</cp:revision>
  <dcterms:modified xsi:type="dcterms:W3CDTF">2020-05-20T06:04:00Z</dcterms:modified>
</cp:coreProperties>
</file>