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C79FE-BA20-4542-8E29-6893719CD517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9303-16F5-40F1-A3EB-46AF1E3AF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9303-16F5-40F1-A3EB-46AF1E3AFE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86F501-75D3-4454-9FD4-EFC12DEF996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B7A29A-F5E3-4D08-B735-DAB8BFAF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a-comm.eu/EPPO/presentations_eppo_movi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8229600" cy="1470025"/>
          </a:xfrm>
        </p:spPr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  <a:latin typeface="Comic Sans MS" pitchFamily="66" charset="0"/>
              </a:rPr>
              <a:t>Evropski javni tužilac</a:t>
            </a:r>
            <a:br>
              <a:rPr lang="sr-Latn-BA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20040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</a:rPr>
              <a:t>European Public Prosecutor</a:t>
            </a:r>
            <a:endParaRPr lang="en-US" sz="2800" u="sng" dirty="0"/>
          </a:p>
        </p:txBody>
      </p:sp>
      <p:pic>
        <p:nvPicPr>
          <p:cNvPr id="4" name="Picture 3" descr="1_wyOaGQLD2GXial0cRr9W7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94368"/>
            <a:ext cx="5105400" cy="336363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43400"/>
            <a:ext cx="7772400" cy="11430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Europski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javni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ilac</a:t>
            </a:r>
            <a:r>
              <a:rPr lang="hr-HR" sz="2000" dirty="0" smtClean="0">
                <a:latin typeface="Comic Sans MS" pitchFamily="66" charset="0"/>
              </a:rPr>
              <a:t> (</a:t>
            </a:r>
            <a:r>
              <a:rPr lang="en-US" sz="2000" dirty="0" smtClean="0">
                <a:latin typeface="Comic Sans MS" pitchFamily="66" charset="0"/>
              </a:rPr>
              <a:t>European Public Prosecutor </a:t>
            </a:r>
            <a:r>
              <a:rPr lang="hr-HR" sz="2000" dirty="0" smtClean="0">
                <a:latin typeface="Comic Sans MS" pitchFamily="66" charset="0"/>
              </a:rPr>
              <a:t>- </a:t>
            </a:r>
            <a:r>
              <a:rPr lang="en-US" sz="2000" dirty="0" smtClean="0">
                <a:latin typeface="Comic Sans MS" pitchFamily="66" charset="0"/>
              </a:rPr>
              <a:t>EPP</a:t>
            </a:r>
            <a:r>
              <a:rPr lang="hr-HR" sz="2000" dirty="0" smtClean="0">
                <a:latin typeface="Comic Sans MS" pitchFamily="66" charset="0"/>
              </a:rPr>
              <a:t>) </a:t>
            </a:r>
            <a:r>
              <a:rPr lang="en-US" sz="2000" dirty="0" err="1" smtClean="0">
                <a:latin typeface="Comic Sans MS" pitchFamily="66" charset="0"/>
              </a:rPr>
              <a:t>predvi</a:t>
            </a:r>
            <a:r>
              <a:rPr lang="hr-HR" sz="2000" dirty="0" smtClean="0">
                <a:latin typeface="Comic Sans MS" pitchFamily="66" charset="0"/>
              </a:rPr>
              <a:t>đ</a:t>
            </a:r>
            <a:r>
              <a:rPr lang="en-US" sz="2000" dirty="0" smtClean="0">
                <a:latin typeface="Comic Sans MS" pitchFamily="66" charset="0"/>
              </a:rPr>
              <a:t>en je </a:t>
            </a:r>
            <a:r>
              <a:rPr lang="en-US" sz="2000" dirty="0" err="1" smtClean="0">
                <a:latin typeface="Comic Sans MS" pitchFamily="66" charset="0"/>
              </a:rPr>
              <a:t>kao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europsko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tijelo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kaznenog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progona</a:t>
            </a:r>
            <a:r>
              <a:rPr lang="hr-HR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istrage</a:t>
            </a:r>
            <a:r>
              <a:rPr lang="hr-HR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optu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ivanja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izvr</a:t>
            </a:r>
            <a:r>
              <a:rPr lang="hr-HR" sz="2000" dirty="0" smtClean="0">
                <a:latin typeface="Comic Sans MS" pitchFamily="66" charset="0"/>
              </a:rPr>
              <a:t>š</a:t>
            </a:r>
            <a:r>
              <a:rPr lang="en-US" sz="2000" dirty="0" err="1" smtClean="0">
                <a:latin typeface="Comic Sans MS" pitchFamily="66" charset="0"/>
              </a:rPr>
              <a:t>enja</a:t>
            </a:r>
            <a:r>
              <a:rPr lang="sr-Latn-BA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kazne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kaznena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djela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poc</a:t>
            </a:r>
            <a:r>
              <a:rPr lang="hr-HR" sz="2000" dirty="0" smtClean="0">
                <a:latin typeface="Comic Sans MS" pitchFamily="66" charset="0"/>
              </a:rPr>
              <a:t>̌</a:t>
            </a:r>
            <a:r>
              <a:rPr lang="en-US" sz="2000" dirty="0" err="1" smtClean="0">
                <a:latin typeface="Comic Sans MS" pitchFamily="66" charset="0"/>
              </a:rPr>
              <a:t>injena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na</a:t>
            </a:r>
            <a:r>
              <a:rPr lang="hr-HR" sz="2000" dirty="0" smtClean="0">
                <a:latin typeface="Comic Sans MS" pitchFamily="66" charset="0"/>
              </a:rPr>
              <a:t> š</a:t>
            </a:r>
            <a:r>
              <a:rPr lang="en-US" sz="2000" dirty="0" err="1" smtClean="0">
                <a:latin typeface="Comic Sans MS" pitchFamily="66" charset="0"/>
              </a:rPr>
              <a:t>tetu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financijskih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interesa</a:t>
            </a:r>
            <a:r>
              <a:rPr lang="en-US" sz="2000" dirty="0" smtClean="0">
                <a:latin typeface="Comic Sans MS" pitchFamily="66" charset="0"/>
              </a:rPr>
              <a:t> EU</a:t>
            </a:r>
            <a:r>
              <a:rPr lang="hr-HR" sz="2000" dirty="0" smtClean="0">
                <a:latin typeface="Comic Sans MS" pitchFamily="66" charset="0"/>
              </a:rPr>
              <a:t>.</a:t>
            </a:r>
            <a:br>
              <a:rPr lang="hr-HR" sz="2000" dirty="0" smtClean="0">
                <a:latin typeface="Comic Sans MS" pitchFamily="66" charset="0"/>
              </a:rPr>
            </a:br>
            <a:r>
              <a:rPr lang="hr-HR" sz="2000" dirty="0" smtClean="0">
                <a:latin typeface="Comic Sans MS" pitchFamily="66" charset="0"/>
              </a:rPr>
              <a:t/>
            </a:r>
            <a:br>
              <a:rPr lang="hr-HR" sz="2000" dirty="0" smtClean="0">
                <a:latin typeface="Comic Sans MS" pitchFamily="66" charset="0"/>
              </a:rPr>
            </a:br>
            <a:r>
              <a:rPr lang="hr-HR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Ideja</a:t>
            </a:r>
            <a:r>
              <a:rPr lang="en-US" sz="2000" dirty="0" smtClean="0">
                <a:latin typeface="Comic Sans MS" pitchFamily="66" charset="0"/>
              </a:rPr>
              <a:t> o </a:t>
            </a:r>
            <a:r>
              <a:rPr lang="en-US" sz="2000" dirty="0" err="1" smtClean="0">
                <a:latin typeface="Comic Sans MS" pitchFamily="66" charset="0"/>
              </a:rPr>
              <a:t>europskom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avnom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javnom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itelju</a:t>
            </a:r>
            <a:r>
              <a:rPr lang="hr-HR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odvjetniku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prvi</a:t>
            </a:r>
            <a:r>
              <a:rPr lang="en-US" sz="2000" dirty="0" smtClean="0">
                <a:latin typeface="Comic Sans MS" pitchFamily="66" charset="0"/>
              </a:rPr>
              <a:t> se </a:t>
            </a:r>
            <a:r>
              <a:rPr lang="en-US" sz="2000" dirty="0" err="1" smtClean="0">
                <a:latin typeface="Comic Sans MS" pitchFamily="66" charset="0"/>
              </a:rPr>
              <a:t>puta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pojavila</a:t>
            </a:r>
            <a:r>
              <a:rPr lang="en-US" sz="2000" dirty="0" smtClean="0">
                <a:latin typeface="Comic Sans MS" pitchFamily="66" charset="0"/>
              </a:rPr>
              <a:t> u </a:t>
            </a:r>
            <a:r>
              <a:rPr lang="en-US" sz="2000" dirty="0" err="1" smtClean="0">
                <a:latin typeface="Comic Sans MS" pitchFamily="66" charset="0"/>
              </a:rPr>
              <a:t>dokumentu</a:t>
            </a:r>
            <a:r>
              <a:rPr lang="en-US" sz="2000" dirty="0" smtClean="0">
                <a:latin typeface="Comic Sans MS" pitchFamily="66" charset="0"/>
              </a:rPr>
              <a:t> CJ</a:t>
            </a:r>
            <a:r>
              <a:rPr lang="hr-HR" sz="2000" dirty="0" smtClean="0">
                <a:latin typeface="Comic Sans MS" pitchFamily="66" charset="0"/>
              </a:rPr>
              <a:t>-</a:t>
            </a:r>
            <a:r>
              <a:rPr lang="en-US" sz="2000" dirty="0" smtClean="0">
                <a:latin typeface="Comic Sans MS" pitchFamily="66" charset="0"/>
              </a:rPr>
              <a:t>a </a:t>
            </a:r>
            <a:r>
              <a:rPr lang="en-US" sz="2000" dirty="0" err="1" smtClean="0">
                <a:latin typeface="Comic Sans MS" pitchFamily="66" charset="0"/>
              </a:rPr>
              <a:t>iz</a:t>
            </a:r>
            <a:r>
              <a:rPr lang="hr-HR" sz="2000" dirty="0" smtClean="0">
                <a:latin typeface="Comic Sans MS" pitchFamily="66" charset="0"/>
              </a:rPr>
              <a:t> 1997. </a:t>
            </a:r>
            <a:r>
              <a:rPr lang="en-US" sz="2000" dirty="0" err="1" smtClean="0">
                <a:latin typeface="Comic Sans MS" pitchFamily="66" charset="0"/>
              </a:rPr>
              <a:t>godine</a:t>
            </a:r>
            <a:r>
              <a:rPr lang="hr-HR" sz="2000" dirty="0" smtClean="0">
                <a:latin typeface="Comic Sans MS" pitchFamily="66" charset="0"/>
              </a:rPr>
              <a:t>, </a:t>
            </a:r>
            <a:r>
              <a:rPr lang="en-US" sz="2000" dirty="0" smtClean="0">
                <a:latin typeface="Comic Sans MS" pitchFamily="66" charset="0"/>
              </a:rPr>
              <a:t>a </a:t>
            </a:r>
            <a:r>
              <a:rPr lang="en-US" sz="2000" dirty="0" err="1" smtClean="0">
                <a:latin typeface="Comic Sans MS" pitchFamily="66" charset="0"/>
              </a:rPr>
              <a:t>potom</a:t>
            </a:r>
            <a:r>
              <a:rPr lang="en-US" sz="2000" dirty="0" smtClean="0">
                <a:latin typeface="Comic Sans MS" pitchFamily="66" charset="0"/>
              </a:rPr>
              <a:t> je </a:t>
            </a:r>
            <a:r>
              <a:rPr lang="en-US" sz="2000" dirty="0" err="1" smtClean="0">
                <a:latin typeface="Comic Sans MS" pitchFamily="66" charset="0"/>
              </a:rPr>
              <a:t>detaljnije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razra</a:t>
            </a:r>
            <a:r>
              <a:rPr lang="hr-HR" sz="2000" dirty="0" smtClean="0">
                <a:latin typeface="Comic Sans MS" pitchFamily="66" charset="0"/>
              </a:rPr>
              <a:t>đ</a:t>
            </a:r>
            <a:r>
              <a:rPr lang="en-US" sz="2000" dirty="0" err="1" smtClean="0">
                <a:latin typeface="Comic Sans MS" pitchFamily="66" charset="0"/>
              </a:rPr>
              <a:t>ena</a:t>
            </a:r>
            <a:r>
              <a:rPr lang="en-US" sz="2000" dirty="0" smtClean="0">
                <a:latin typeface="Comic Sans MS" pitchFamily="66" charset="0"/>
              </a:rPr>
              <a:t> u </a:t>
            </a:r>
            <a:r>
              <a:rPr lang="en-US" sz="2000" dirty="0" err="1" smtClean="0">
                <a:latin typeface="Comic Sans MS" pitchFamily="66" charset="0"/>
              </a:rPr>
              <a:t>Zelenoj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knjizi</a:t>
            </a:r>
            <a:r>
              <a:rPr lang="en-US" sz="2000" dirty="0" smtClean="0">
                <a:latin typeface="Comic Sans MS" pitchFamily="66" charset="0"/>
              </a:rPr>
              <a:t> o </a:t>
            </a:r>
            <a:r>
              <a:rPr lang="en-US" sz="2000" dirty="0" err="1" smtClean="0">
                <a:latin typeface="Comic Sans MS" pitchFamily="66" charset="0"/>
              </a:rPr>
              <a:t>kaznenopravnoj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za</a:t>
            </a:r>
            <a:r>
              <a:rPr lang="hr-HR" sz="2000" dirty="0" smtClean="0">
                <a:latin typeface="Comic Sans MS" pitchFamily="66" charset="0"/>
              </a:rPr>
              <a:t>š</a:t>
            </a:r>
            <a:r>
              <a:rPr lang="en-US" sz="2000" dirty="0" err="1" smtClean="0">
                <a:latin typeface="Comic Sans MS" pitchFamily="66" charset="0"/>
              </a:rPr>
              <a:t>titi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financijskih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interesa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sr-Latn-BA" sz="2000" dirty="0" smtClean="0">
                <a:latin typeface="Comic Sans MS" pitchFamily="66" charset="0"/>
              </a:rPr>
              <a:t> za</a:t>
            </a:r>
            <a:r>
              <a:rPr lang="en-US" sz="2000" dirty="0" err="1" smtClean="0">
                <a:latin typeface="Comic Sans MS" pitchFamily="66" charset="0"/>
              </a:rPr>
              <a:t>jednice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ustanovljivanju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avnog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odvjetnika</a:t>
            </a:r>
            <a:r>
              <a:rPr lang="hr-HR" sz="2000" dirty="0" smtClean="0">
                <a:latin typeface="Comic Sans MS" pitchFamily="66" charset="0"/>
              </a:rPr>
              <a:t> 11. </a:t>
            </a:r>
            <a:r>
              <a:rPr lang="en-US" sz="2000" dirty="0" smtClean="0">
                <a:latin typeface="Comic Sans MS" pitchFamily="66" charset="0"/>
              </a:rPr>
              <a:t>XII</a:t>
            </a:r>
            <a:r>
              <a:rPr lang="hr-HR" sz="2000" dirty="0" smtClean="0">
                <a:latin typeface="Comic Sans MS" pitchFamily="66" charset="0"/>
              </a:rPr>
              <a:t>. 2001. </a:t>
            </a:r>
            <a:r>
              <a:rPr lang="en-US" sz="2000" dirty="0" err="1" smtClean="0">
                <a:latin typeface="Comic Sans MS" pitchFamily="66" charset="0"/>
              </a:rPr>
              <a:t>godine</a:t>
            </a:r>
            <a:r>
              <a:rPr lang="hr-HR" sz="2000" dirty="0" smtClean="0">
                <a:latin typeface="Comic Sans MS" pitchFamily="66" charset="0"/>
              </a:rPr>
              <a:t>. </a:t>
            </a:r>
            <a:r>
              <a:rPr lang="hr-HR" sz="2000" dirty="0" smtClean="0">
                <a:latin typeface="Comic Sans MS" pitchFamily="66" charset="0"/>
              </a:rPr>
              <a:t/>
            </a:r>
            <a:br>
              <a:rPr lang="hr-HR" sz="2000" dirty="0" smtClean="0">
                <a:latin typeface="Comic Sans MS" pitchFamily="66" charset="0"/>
              </a:rPr>
            </a:br>
            <a:r>
              <a:rPr lang="hr-HR" sz="2000" dirty="0" smtClean="0">
                <a:latin typeface="Comic Sans MS" pitchFamily="66" charset="0"/>
              </a:rPr>
              <a:t/>
            </a:r>
            <a:br>
              <a:rPr lang="hr-HR" sz="2000" dirty="0" smtClean="0">
                <a:latin typeface="Comic Sans MS" pitchFamily="66" charset="0"/>
              </a:rPr>
            </a:br>
            <a:r>
              <a:rPr lang="en-US" sz="2000" dirty="0" err="1" smtClean="0">
                <a:latin typeface="Comic Sans MS" pitchFamily="66" charset="0"/>
              </a:rPr>
              <a:t>Ured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europskog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avnog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odvjetni</a:t>
            </a:r>
            <a:r>
              <a:rPr lang="hr-HR" sz="2000" dirty="0" smtClean="0">
                <a:latin typeface="Comic Sans MS" pitchFamily="66" charset="0"/>
              </a:rPr>
              <a:t>š</a:t>
            </a:r>
            <a:r>
              <a:rPr lang="en-US" sz="2000" dirty="0" err="1" smtClean="0">
                <a:latin typeface="Comic Sans MS" pitchFamily="66" charset="0"/>
              </a:rPr>
              <a:t>tva</a:t>
            </a:r>
            <a:r>
              <a:rPr lang="hr-HR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tu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ila</a:t>
            </a:r>
            <a:r>
              <a:rPr lang="hr-HR" sz="2000" dirty="0" smtClean="0">
                <a:latin typeface="Comic Sans MS" pitchFamily="66" charset="0"/>
              </a:rPr>
              <a:t>š</a:t>
            </a:r>
            <a:r>
              <a:rPr lang="en-US" sz="2000" dirty="0" err="1" smtClean="0">
                <a:latin typeface="Comic Sans MS" pitchFamily="66" charset="0"/>
              </a:rPr>
              <a:t>tva</a:t>
            </a:r>
            <a:r>
              <a:rPr lang="en-US" sz="2000" dirty="0" smtClean="0">
                <a:latin typeface="Comic Sans MS" pitchFamily="66" charset="0"/>
              </a:rPr>
              <a:t> c</a:t>
            </a:r>
            <a:r>
              <a:rPr lang="hr-HR" sz="2000" dirty="0" smtClean="0">
                <a:latin typeface="Comic Sans MS" pitchFamily="66" charset="0"/>
              </a:rPr>
              <a:t>̌</a:t>
            </a:r>
            <a:r>
              <a:rPr lang="en-US" sz="2000" dirty="0" err="1" smtClean="0">
                <a:latin typeface="Comic Sans MS" pitchFamily="66" charset="0"/>
              </a:rPr>
              <a:t>inio</a:t>
            </a:r>
            <a:r>
              <a:rPr lang="en-US" sz="2000" dirty="0" smtClean="0">
                <a:latin typeface="Comic Sans MS" pitchFamily="66" charset="0"/>
              </a:rPr>
              <a:t> bi </a:t>
            </a:r>
            <a:r>
              <a:rPr lang="en-US" sz="2000" dirty="0" err="1" smtClean="0">
                <a:latin typeface="Comic Sans MS" pitchFamily="66" charset="0"/>
              </a:rPr>
              <a:t>glavni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europski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odvjetnik</a:t>
            </a:r>
            <a:r>
              <a:rPr lang="hr-HR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tu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itelj</a:t>
            </a:r>
            <a:r>
              <a:rPr lang="hr-HR" sz="2000" dirty="0" smtClean="0">
                <a:latin typeface="Comic Sans MS" pitchFamily="66" charset="0"/>
              </a:rPr>
              <a:t> (</a:t>
            </a:r>
            <a:r>
              <a:rPr lang="en-US" sz="2000" dirty="0" smtClean="0">
                <a:latin typeface="Comic Sans MS" pitchFamily="66" charset="0"/>
              </a:rPr>
              <a:t>European Director of Public Prosecution </a:t>
            </a:r>
            <a:r>
              <a:rPr lang="hr-HR" sz="2000" dirty="0" smtClean="0">
                <a:latin typeface="Comic Sans MS" pitchFamily="66" charset="0"/>
              </a:rPr>
              <a:t>- </a:t>
            </a:r>
            <a:r>
              <a:rPr lang="en-US" sz="2000" dirty="0" smtClean="0">
                <a:latin typeface="Comic Sans MS" pitchFamily="66" charset="0"/>
              </a:rPr>
              <a:t>EDPP</a:t>
            </a:r>
            <a:r>
              <a:rPr lang="hr-HR" sz="2000" dirty="0" smtClean="0">
                <a:latin typeface="Comic Sans MS" pitchFamily="66" charset="0"/>
              </a:rPr>
              <a:t>), </a:t>
            </a:r>
            <a:r>
              <a:rPr lang="en-US" sz="2000" dirty="0" err="1" smtClean="0">
                <a:latin typeface="Comic Sans MS" pitchFamily="66" charset="0"/>
              </a:rPr>
              <a:t>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sjedi</a:t>
            </a:r>
            <a:r>
              <a:rPr lang="hr-HR" sz="2000" dirty="0" smtClean="0">
                <a:latin typeface="Comic Sans MS" pitchFamily="66" charset="0"/>
              </a:rPr>
              <a:t>š</a:t>
            </a:r>
            <a:r>
              <a:rPr lang="en-US" sz="2000" dirty="0" smtClean="0">
                <a:latin typeface="Comic Sans MS" pitchFamily="66" charset="0"/>
              </a:rPr>
              <a:t>tem u </a:t>
            </a:r>
            <a:r>
              <a:rPr lang="en-US" sz="2000" dirty="0" err="1" smtClean="0">
                <a:latin typeface="Comic Sans MS" pitchFamily="66" charset="0"/>
              </a:rPr>
              <a:t>Bruxellesu</a:t>
            </a:r>
            <a:r>
              <a:rPr lang="sr-Latn-BA" sz="2000" dirty="0" smtClean="0">
                <a:latin typeface="Comic Sans MS" pitchFamily="66" charset="0"/>
              </a:rPr>
              <a:t> (Briselu )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njegovi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delegirani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odvjetnici</a:t>
            </a:r>
            <a:r>
              <a:rPr lang="hr-HR" sz="2000" dirty="0" smtClean="0">
                <a:latin typeface="Comic Sans MS" pitchFamily="66" charset="0"/>
              </a:rPr>
              <a:t> (</a:t>
            </a:r>
            <a:r>
              <a:rPr lang="en-US" sz="2000" dirty="0" smtClean="0">
                <a:latin typeface="Comic Sans MS" pitchFamily="66" charset="0"/>
              </a:rPr>
              <a:t>European Delegated Public Prosecutors</a:t>
            </a:r>
            <a:r>
              <a:rPr lang="hr-HR" sz="2000" dirty="0" smtClean="0">
                <a:latin typeface="Comic Sans MS" pitchFamily="66" charset="0"/>
              </a:rPr>
              <a:t> - </a:t>
            </a:r>
            <a:r>
              <a:rPr lang="en-US" sz="2000" dirty="0" err="1" smtClean="0">
                <a:latin typeface="Comic Sans MS" pitchFamily="66" charset="0"/>
              </a:rPr>
              <a:t>EDelPPs</a:t>
            </a:r>
            <a:r>
              <a:rPr lang="hr-HR" sz="2000" dirty="0" smtClean="0">
                <a:latin typeface="Comic Sans MS" pitchFamily="66" charset="0"/>
              </a:rPr>
              <a:t>) </a:t>
            </a:r>
            <a:r>
              <a:rPr lang="en-US" sz="2000" dirty="0" err="1" smtClean="0">
                <a:latin typeface="Comic Sans MS" pitchFamily="66" charset="0"/>
              </a:rPr>
              <a:t>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sjedi</a:t>
            </a:r>
            <a:r>
              <a:rPr lang="hr-HR" sz="2000" dirty="0" smtClean="0">
                <a:latin typeface="Comic Sans MS" pitchFamily="66" charset="0"/>
              </a:rPr>
              <a:t>š</a:t>
            </a:r>
            <a:r>
              <a:rPr lang="en-US" sz="2000" dirty="0" smtClean="0">
                <a:latin typeface="Comic Sans MS" pitchFamily="66" charset="0"/>
              </a:rPr>
              <a:t>tem u </a:t>
            </a:r>
            <a:r>
              <a:rPr lang="en-US" sz="2000" dirty="0" err="1" smtClean="0">
                <a:latin typeface="Comic Sans MS" pitchFamily="66" charset="0"/>
              </a:rPr>
              <a:t>svakoj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avi</a:t>
            </a:r>
            <a:r>
              <a:rPr lang="en-US" sz="2000" dirty="0" smtClean="0">
                <a:latin typeface="Comic Sans MS" pitchFamily="66" charset="0"/>
              </a:rPr>
              <a:t> c</a:t>
            </a:r>
            <a:r>
              <a:rPr lang="hr-HR" sz="2000" dirty="0" smtClean="0">
                <a:latin typeface="Comic Sans MS" pitchFamily="66" charset="0"/>
              </a:rPr>
              <a:t>̌</a:t>
            </a:r>
            <a:r>
              <a:rPr lang="en-US" sz="2000" dirty="0" err="1" smtClean="0">
                <a:latin typeface="Comic Sans MS" pitchFamily="66" charset="0"/>
              </a:rPr>
              <a:t>lanici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0"/>
            <a:ext cx="7772400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sr-Latn-BA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Buduc</a:t>
            </a:r>
            <a:r>
              <a:rPr lang="hr-HR" sz="2000" dirty="0" smtClean="0">
                <a:latin typeface="Comic Sans MS" pitchFamily="66" charset="0"/>
              </a:rPr>
              <a:t>́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</a:t>
            </a:r>
            <a:r>
              <a:rPr lang="en-US" sz="2000" dirty="0" smtClean="0">
                <a:latin typeface="Comic Sans MS" pitchFamily="66" charset="0"/>
              </a:rPr>
              <a:t> je </a:t>
            </a:r>
            <a:r>
              <a:rPr lang="en-US" sz="2000" dirty="0" err="1" smtClean="0">
                <a:latin typeface="Comic Sans MS" pitchFamily="66" charset="0"/>
              </a:rPr>
              <a:t>podruc</a:t>
            </a:r>
            <a:r>
              <a:rPr lang="hr-HR" sz="2000" dirty="0" smtClean="0">
                <a:latin typeface="Comic Sans MS" pitchFamily="66" charset="0"/>
              </a:rPr>
              <a:t>̌</a:t>
            </a:r>
            <a:r>
              <a:rPr lang="en-US" sz="2000" dirty="0" smtClean="0">
                <a:latin typeface="Comic Sans MS" pitchFamily="66" charset="0"/>
              </a:rPr>
              <a:t>je EU</a:t>
            </a:r>
            <a:r>
              <a:rPr lang="hr-HR" sz="2000" dirty="0" smtClean="0">
                <a:latin typeface="Comic Sans MS" pitchFamily="66" charset="0"/>
              </a:rPr>
              <a:t>-</a:t>
            </a:r>
            <a:r>
              <a:rPr lang="en-US" sz="2000" dirty="0" smtClean="0">
                <a:latin typeface="Comic Sans MS" pitchFamily="66" charset="0"/>
              </a:rPr>
              <a:t>a </a:t>
            </a:r>
            <a:r>
              <a:rPr lang="en-US" sz="2000" dirty="0" err="1" smtClean="0">
                <a:latin typeface="Comic Sans MS" pitchFamily="66" charset="0"/>
              </a:rPr>
              <a:t>jedinstveni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pravni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prostor</a:t>
            </a:r>
            <a:r>
              <a:rPr lang="hr-HR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glavni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sr-Latn-BA" sz="2000" dirty="0" smtClean="0">
                <a:latin typeface="Comic Sans MS" pitchFamily="66" charset="0"/>
              </a:rPr>
              <a:t/>
            </a:r>
            <a:br>
              <a:rPr lang="sr-Latn-BA" sz="2000" dirty="0" smtClean="0">
                <a:latin typeface="Comic Sans MS" pitchFamily="66" charset="0"/>
              </a:rPr>
            </a:br>
            <a:r>
              <a:rPr lang="en-US" sz="2000" dirty="0" err="1" smtClean="0">
                <a:latin typeface="Comic Sans MS" pitchFamily="66" charset="0"/>
              </a:rPr>
              <a:t>europski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odvjetnik</a:t>
            </a:r>
            <a:r>
              <a:rPr lang="hr-HR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tu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ilac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njegovi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delegirani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odvjetnici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mogli</a:t>
            </a:r>
            <a:r>
              <a:rPr lang="en-US" sz="2000" dirty="0" smtClean="0">
                <a:latin typeface="Comic Sans MS" pitchFamily="66" charset="0"/>
              </a:rPr>
              <a:t> bi </a:t>
            </a:r>
            <a:r>
              <a:rPr lang="en-US" sz="2000" dirty="0" err="1" smtClean="0">
                <a:latin typeface="Comic Sans MS" pitchFamily="66" charset="0"/>
              </a:rPr>
              <a:t>poduzimati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kaznenopostupovne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radnje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podruc</a:t>
            </a:r>
            <a:r>
              <a:rPr lang="hr-HR" sz="2000" dirty="0" smtClean="0">
                <a:latin typeface="Comic Sans MS" pitchFamily="66" charset="0"/>
              </a:rPr>
              <a:t>̌</a:t>
            </a:r>
            <a:r>
              <a:rPr lang="en-US" sz="2000" dirty="0" err="1" smtClean="0">
                <a:latin typeface="Comic Sans MS" pitchFamily="66" charset="0"/>
              </a:rPr>
              <a:t>ju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svih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ava</a:t>
            </a:r>
            <a:r>
              <a:rPr lang="en-US" sz="2000" dirty="0" smtClean="0">
                <a:latin typeface="Comic Sans MS" pitchFamily="66" charset="0"/>
              </a:rPr>
              <a:t> c</a:t>
            </a:r>
            <a:r>
              <a:rPr lang="hr-HR" sz="2000" dirty="0" smtClean="0">
                <a:latin typeface="Comic Sans MS" pitchFamily="66" charset="0"/>
              </a:rPr>
              <a:t>̌</a:t>
            </a:r>
            <a:r>
              <a:rPr lang="en-US" sz="2000" dirty="0" err="1" smtClean="0">
                <a:latin typeface="Comic Sans MS" pitchFamily="66" charset="0"/>
              </a:rPr>
              <a:t>lanica</a:t>
            </a:r>
            <a:r>
              <a:rPr lang="hr-HR" sz="2000" dirty="0" smtClean="0">
                <a:latin typeface="Comic Sans MS" pitchFamily="66" charset="0"/>
              </a:rPr>
              <a:t>, </a:t>
            </a:r>
            <a:r>
              <a:rPr lang="en-US" sz="2000" dirty="0" smtClean="0">
                <a:latin typeface="Comic Sans MS" pitchFamily="66" charset="0"/>
              </a:rPr>
              <a:t>a same </a:t>
            </a:r>
            <a:r>
              <a:rPr lang="en-US" sz="2000" dirty="0" err="1" smtClean="0">
                <a:latin typeface="Comic Sans MS" pitchFamily="66" charset="0"/>
              </a:rPr>
              <a:t>kaznene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postupke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pokretali</a:t>
            </a:r>
            <a:r>
              <a:rPr lang="en-US" sz="2000" dirty="0" smtClean="0">
                <a:latin typeface="Comic Sans MS" pitchFamily="66" charset="0"/>
              </a:rPr>
              <a:t> bi </a:t>
            </a:r>
            <a:r>
              <a:rPr lang="en-US" sz="2000" dirty="0" err="1" smtClean="0">
                <a:latin typeface="Comic Sans MS" pitchFamily="66" charset="0"/>
              </a:rPr>
              <a:t>pred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nacionalnim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sudovima</a:t>
            </a:r>
            <a:r>
              <a:rPr lang="en-US" sz="2000" dirty="0" smtClean="0">
                <a:latin typeface="Comic Sans MS" pitchFamily="66" charset="0"/>
              </a:rPr>
              <a:t> u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avama</a:t>
            </a:r>
            <a:r>
              <a:rPr lang="en-US" sz="2000" dirty="0" smtClean="0">
                <a:latin typeface="Comic Sans MS" pitchFamily="66" charset="0"/>
              </a:rPr>
              <a:t> c</a:t>
            </a:r>
            <a:r>
              <a:rPr lang="hr-HR" sz="2000" dirty="0" smtClean="0">
                <a:latin typeface="Comic Sans MS" pitchFamily="66" charset="0"/>
              </a:rPr>
              <a:t>̌</a:t>
            </a:r>
            <a:r>
              <a:rPr lang="en-US" sz="2000" dirty="0" err="1" smtClean="0">
                <a:latin typeface="Comic Sans MS" pitchFamily="66" charset="0"/>
              </a:rPr>
              <a:t>lanicama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koji</a:t>
            </a:r>
            <a:r>
              <a:rPr lang="en-US" sz="2000" dirty="0" smtClean="0">
                <a:latin typeface="Comic Sans MS" pitchFamily="66" charset="0"/>
              </a:rPr>
              <a:t> bi </a:t>
            </a:r>
            <a:r>
              <a:rPr lang="en-US" sz="2000" dirty="0" err="1" smtClean="0">
                <a:latin typeface="Comic Sans MS" pitchFamily="66" charset="0"/>
              </a:rPr>
              <a:t>vodili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postupke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donosili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presude</a:t>
            </a:r>
            <a:r>
              <a:rPr lang="hr-HR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Europski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odvjetnik</a:t>
            </a:r>
            <a:r>
              <a:rPr lang="hr-HR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tu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itelj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treba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biti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neovisno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tijelo</a:t>
            </a:r>
            <a:r>
              <a:rPr lang="en-US" sz="2000" dirty="0" smtClean="0">
                <a:latin typeface="Comic Sans MS" pitchFamily="66" charset="0"/>
              </a:rPr>
              <a:t> EU</a:t>
            </a:r>
            <a:r>
              <a:rPr lang="hr-HR" sz="2000" dirty="0" smtClean="0">
                <a:latin typeface="Comic Sans MS" pitchFamily="66" charset="0"/>
              </a:rPr>
              <a:t>-</a:t>
            </a:r>
            <a:r>
              <a:rPr lang="en-US" sz="2000" dirty="0" smtClean="0">
                <a:latin typeface="Comic Sans MS" pitchFamily="66" charset="0"/>
              </a:rPr>
              <a:t>a s </a:t>
            </a:r>
            <a:r>
              <a:rPr lang="en-US" sz="2000" dirty="0" err="1" smtClean="0">
                <a:latin typeface="Comic Sans MS" pitchFamily="66" charset="0"/>
              </a:rPr>
              <a:t>osnovnom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zadac</a:t>
            </a:r>
            <a:r>
              <a:rPr lang="hr-HR" sz="2000" dirty="0" smtClean="0">
                <a:latin typeface="Comic Sans MS" pitchFamily="66" charset="0"/>
              </a:rPr>
              <a:t>́</a:t>
            </a:r>
            <a:r>
              <a:rPr lang="en-US" sz="2000" dirty="0" err="1" smtClean="0">
                <a:latin typeface="Comic Sans MS" pitchFamily="66" charset="0"/>
              </a:rPr>
              <a:t>om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kaznenog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progona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poc</a:t>
            </a:r>
            <a:r>
              <a:rPr lang="hr-HR" sz="2000" dirty="0" smtClean="0">
                <a:latin typeface="Comic Sans MS" pitchFamily="66" charset="0"/>
              </a:rPr>
              <a:t>̌</a:t>
            </a:r>
            <a:r>
              <a:rPr lang="en-US" sz="2000" dirty="0" err="1" smtClean="0">
                <a:latin typeface="Comic Sans MS" pitchFamily="66" charset="0"/>
              </a:rPr>
              <a:t>initelja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kaznenih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djela</a:t>
            </a:r>
            <a:r>
              <a:rPr lang="hr-HR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zastupanja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optu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smtClean="0">
                <a:latin typeface="Comic Sans MS" pitchFamily="66" charset="0"/>
              </a:rPr>
              <a:t>be </a:t>
            </a:r>
            <a:r>
              <a:rPr lang="en-US" sz="2000" dirty="0" err="1" smtClean="0">
                <a:latin typeface="Comic Sans MS" pitchFamily="66" charset="0"/>
              </a:rPr>
              <a:t>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drugim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ovlastima</a:t>
            </a:r>
            <a:r>
              <a:rPr lang="en-US" sz="2000" dirty="0" smtClean="0">
                <a:latin typeface="Comic Sans MS" pitchFamily="66" charset="0"/>
              </a:rPr>
              <a:t> u </a:t>
            </a:r>
            <a:r>
              <a:rPr lang="en-US" sz="2000" dirty="0" err="1" smtClean="0">
                <a:latin typeface="Comic Sans MS" pitchFamily="66" charset="0"/>
              </a:rPr>
              <a:t>okviru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funkcije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optu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smtClean="0">
                <a:latin typeface="Comic Sans MS" pitchFamily="66" charset="0"/>
              </a:rPr>
              <a:t>be</a:t>
            </a:r>
            <a:r>
              <a:rPr lang="hr-HR" sz="2000" dirty="0" smtClean="0">
                <a:latin typeface="Comic Sans MS" pitchFamily="66" charset="0"/>
              </a:rPr>
              <a:t>.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sr-Latn-BA" sz="2000" dirty="0" smtClean="0">
                <a:latin typeface="Comic Sans MS" pitchFamily="66" charset="0"/>
              </a:rPr>
              <a:t/>
            </a:r>
            <a:br>
              <a:rPr lang="sr-Latn-BA" sz="2000" dirty="0" smtClean="0">
                <a:latin typeface="Comic Sans MS" pitchFamily="66" charset="0"/>
              </a:rPr>
            </a:br>
            <a:r>
              <a:rPr lang="sr-Latn-BA" sz="2000" dirty="0" smtClean="0">
                <a:latin typeface="Comic Sans MS" pitchFamily="66" charset="0"/>
              </a:rPr>
              <a:t/>
            </a:r>
            <a:br>
              <a:rPr lang="sr-Latn-BA" sz="2000" dirty="0" smtClean="0">
                <a:latin typeface="Comic Sans MS" pitchFamily="66" charset="0"/>
              </a:rPr>
            </a:br>
            <a:r>
              <a:rPr lang="en-US" sz="2000" dirty="0" err="1" smtClean="0">
                <a:latin typeface="Comic Sans MS" pitchFamily="66" charset="0"/>
              </a:rPr>
              <a:t>Lisabonskim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ugovorom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stvorene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pretpostavke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osnivanje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Ureda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europskog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avnog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odvjetnika</a:t>
            </a:r>
            <a:r>
              <a:rPr lang="hr-HR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tu</a:t>
            </a:r>
            <a:r>
              <a:rPr lang="hr-HR" sz="2000" dirty="0" smtClean="0">
                <a:latin typeface="Comic Sans MS" pitchFamily="66" charset="0"/>
              </a:rPr>
              <a:t>ž</a:t>
            </a:r>
            <a:r>
              <a:rPr lang="en-US" sz="2000" dirty="0" err="1" smtClean="0">
                <a:latin typeface="Comic Sans MS" pitchFamily="66" charset="0"/>
              </a:rPr>
              <a:t>itelja</a:t>
            </a:r>
            <a:r>
              <a:rPr lang="hr-HR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kao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prvog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europskoga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tijela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kaznenog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progona</a:t>
            </a:r>
            <a:r>
              <a:rPr lang="en-US" sz="2000" dirty="0" smtClean="0">
                <a:latin typeface="Comic Sans MS" pitchFamily="66" charset="0"/>
              </a:rPr>
              <a:t> s </a:t>
            </a:r>
            <a:r>
              <a:rPr lang="en-US" sz="2000" dirty="0" err="1" smtClean="0">
                <a:latin typeface="Comic Sans MS" pitchFamily="66" charset="0"/>
              </a:rPr>
              <a:t>ovlastima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na</a:t>
            </a:r>
            <a:r>
              <a:rPr lang="en-US" sz="2000" dirty="0" smtClean="0">
                <a:latin typeface="Comic Sans MS" pitchFamily="66" charset="0"/>
              </a:rPr>
              <a:t> c</a:t>
            </a:r>
            <a:r>
              <a:rPr lang="hr-HR" sz="2000" dirty="0" smtClean="0">
                <a:latin typeface="Comic Sans MS" pitchFamily="66" charset="0"/>
              </a:rPr>
              <a:t>̌</a:t>
            </a:r>
            <a:r>
              <a:rPr lang="en-US" sz="2000" dirty="0" err="1" smtClean="0">
                <a:latin typeface="Comic Sans MS" pitchFamily="66" charset="0"/>
              </a:rPr>
              <a:t>itavom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teritoriju</a:t>
            </a:r>
            <a:r>
              <a:rPr lang="en-US" sz="2000" dirty="0" smtClean="0">
                <a:latin typeface="Comic Sans MS" pitchFamily="66" charset="0"/>
              </a:rPr>
              <a:t> EU</a:t>
            </a:r>
            <a:r>
              <a:rPr lang="hr-HR" sz="2000" dirty="0" smtClean="0">
                <a:latin typeface="Comic Sans MS" pitchFamily="66" charset="0"/>
              </a:rPr>
              <a:t>-</a:t>
            </a:r>
            <a:r>
              <a:rPr lang="en-US" sz="2000" dirty="0" smtClean="0">
                <a:latin typeface="Comic Sans MS" pitchFamily="66" charset="0"/>
              </a:rPr>
              <a:t>a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 pitchFamily="66" charset="0"/>
                <a:hlinkClick r:id="rId2"/>
              </a:rPr>
              <a:t>https://www.era-comm.eu/EPPO/presentations_eppo_movie.html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" name="Picture 2" descr="DLX0o2pW4AEEYC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7802880" cy="3901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715000"/>
            <a:ext cx="23118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300" dirty="0" smtClean="0">
                <a:latin typeface="Comic Sans MS" pitchFamily="66" charset="0"/>
              </a:rPr>
              <a:t>Hvala na pažnji.</a:t>
            </a:r>
            <a:endParaRPr lang="en-US" sz="2300" dirty="0">
              <a:latin typeface="Comic Sans MS" pitchFamily="66" charset="0"/>
            </a:endParaRPr>
          </a:p>
        </p:txBody>
      </p:sp>
      <p:pic>
        <p:nvPicPr>
          <p:cNvPr id="23554" name="Picture 2" descr="C:\Users\katarina.jevdjevic\AppData\Local\Microsoft\Windows\Temporary Internet Files\Content.IE5\6QQR2OG5\MT3ZX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044426">
            <a:off x="7696200" y="762000"/>
            <a:ext cx="736194" cy="7361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43800" y="1371600"/>
            <a:ext cx="135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i="1" dirty="0" smtClean="0"/>
              <a:t>Look at these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772400" cy="4572000"/>
          </a:xfrm>
        </p:spPr>
        <p:txBody>
          <a:bodyPr/>
          <a:lstStyle/>
          <a:p>
            <a:r>
              <a:rPr lang="sr-Latn-BA" dirty="0" smtClean="0">
                <a:latin typeface="Comic Sans MS" pitchFamily="66" charset="0"/>
              </a:rPr>
              <a:t>Krivično pravo Europske unije (EU) složena je cjelina krivičnopravnih propisa različitih sadržaja koji se primjenjuju u državama članicama EU-a ( Europsko krivično pravo u užem smislu).</a:t>
            </a:r>
          </a:p>
          <a:p>
            <a:r>
              <a:rPr lang="sr-Latn-BA" dirty="0" smtClean="0">
                <a:latin typeface="Comic Sans MS" pitchFamily="66" charset="0"/>
              </a:rPr>
              <a:t>Krivično pravo EU-a je regionalno  krivično pravo jer se primjenjuje na području određenih europskih država.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7772400" cy="1143000"/>
          </a:xfrm>
        </p:spPr>
        <p:txBody>
          <a:bodyPr>
            <a:noAutofit/>
          </a:bodyPr>
          <a:lstStyle/>
          <a:p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>Europsko krivično pravo u užem smislu ima svoje posebnosti koje ga određuju kao nadnacionalno krivično pravo, pa ga je opravdano </a:t>
            </a: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>nazivati </a:t>
            </a: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>krivičnim pravom </a:t>
            </a: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>    sui </a:t>
            </a: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>generis.</a:t>
            </a:r>
            <a:b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>Najvažnija načela za buduće zajedničko europsko krivično pravo su:</a:t>
            </a:r>
            <a:b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>- krivičnopravna suradnja</a:t>
            </a:r>
            <a:b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>-približavanje nacionalnih krivičnih zakonodavstava te poštivanje ljudskih prava</a:t>
            </a: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b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r-Latn-BA" sz="23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hr-HR" sz="2300" dirty="0" smtClean="0">
                <a:latin typeface="Comic Sans MS" pitchFamily="66" charset="0"/>
              </a:rPr>
              <a:t> </a:t>
            </a:r>
            <a:r>
              <a:rPr lang="hr-HR" sz="2300" dirty="0" smtClean="0">
                <a:latin typeface="Comic Sans MS" pitchFamily="66" charset="0"/>
              </a:rPr>
              <a:t>CJ je zamišljen kao sustav pravila materijalnog, postupovnog, izvršnog i organizacijskog kaznenog prava s predviđanjem ustanovljenja Europskog javnog tužitelja. Postojanjem tih izvora stvoreni su obrisi europskog krivičnog prava i kao buduće nauke.</a:t>
            </a:r>
            <a:r>
              <a:rPr lang="en-US" sz="2300" dirty="0" smtClean="0">
                <a:latin typeface="Comic Sans MS" pitchFamily="66" charset="0"/>
              </a:rPr>
              <a:t/>
            </a:r>
            <a:br>
              <a:rPr lang="en-US" sz="2300" dirty="0" smtClean="0">
                <a:latin typeface="Comic Sans MS" pitchFamily="66" charset="0"/>
              </a:rPr>
            </a:br>
            <a:endParaRPr lang="en-US" sz="23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BA" sz="4400" dirty="0" smtClean="0">
                <a:latin typeface="Andalus" pitchFamily="18" charset="-78"/>
                <a:cs typeface="Andalus" pitchFamily="18" charset="-78"/>
              </a:rPr>
              <a:t>Treaty of Lisabon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  <a:latin typeface="Comic Sans MS" pitchFamily="66" charset="0"/>
              </a:rPr>
              <a:t>Lisabonski ugovor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 descr="2016-06-24T160928Z_12301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962400"/>
            <a:ext cx="4419600" cy="262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sr-Latn-BA" sz="2600" dirty="0" smtClean="0">
                <a:latin typeface="Comic Sans MS" pitchFamily="66" charset="0"/>
              </a:rPr>
              <a:t>Lisabonski ugovor važna je etapa u razvoju krivičnog prava EU. Tim je Ugovorom EU dobio zakonodavne ovlasti u nekim područjima krivičnog prava i krivičnog postupka,a uspostavljen je i pravni temelj za osnivanje nadnacionalnog tijela krivičnog </a:t>
            </a:r>
            <a:r>
              <a:rPr lang="sr-Latn-BA" sz="2600" dirty="0" smtClean="0">
                <a:latin typeface="Comic Sans MS" pitchFamily="66" charset="0"/>
              </a:rPr>
              <a:t>progona evropskog javnog tužitelja.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7772400" cy="3733800"/>
          </a:xfrm>
        </p:spPr>
        <p:txBody>
          <a:bodyPr>
            <a:normAutofit/>
          </a:bodyPr>
          <a:lstStyle/>
          <a:p>
            <a:r>
              <a:rPr lang="hr-HR" sz="2300" dirty="0" smtClean="0">
                <a:solidFill>
                  <a:schemeClr val="tx1"/>
                </a:solidFill>
                <a:latin typeface="Comic Sans MS" pitchFamily="66" charset="0"/>
              </a:rPr>
              <a:t>Razvijanje krivičnog prava u granu prava izvan granica nacionalnih država nužno dovodi i do „redefiniranja identiteta samoga kaznenog prava.“ Za noviji razvoj kaznenog prava u EU tri su ustanove posebno važne: Europski istražni nalog (European Arrest Warrant), Europski dokazni nalog (European Evidence Warrant) i Europski kazneni ispis (European Criminal Record).</a:t>
            </a:r>
            <a:endParaRPr lang="en-US" sz="23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0200"/>
            <a:ext cx="8382000" cy="6354762"/>
          </a:xfrm>
        </p:spPr>
        <p:txBody>
          <a:bodyPr>
            <a:normAutofit/>
          </a:bodyPr>
          <a:lstStyle/>
          <a:p>
            <a:r>
              <a:rPr lang="hr-HR" sz="2300" dirty="0" smtClean="0">
                <a:latin typeface="Comic Sans MS" pitchFamily="66" charset="0"/>
              </a:rPr>
              <a:t>Europska unija (EU) je nadnacionalna zajednica skupine europskih država udruženih s namjerom zajedničkog promicanja mira i prosperiteta, ali i političke, gospodarske i društvene suradnje. Prema članku 1 TEU-a, EU se „temelji na Ugovoru o Europskoj uniji i na Ugovoru o funkcioniranju Europske unije“. Ta dva ugovora imaju istu pravnu vrijednost.</a:t>
            </a:r>
            <a:r>
              <a:rPr lang="en-US" sz="2300" dirty="0" smtClean="0">
                <a:latin typeface="Comic Sans MS" pitchFamily="66" charset="0"/>
              </a:rPr>
              <a:t/>
            </a:r>
            <a:br>
              <a:rPr lang="en-US" sz="2300" dirty="0" smtClean="0">
                <a:latin typeface="Comic Sans MS" pitchFamily="66" charset="0"/>
              </a:rPr>
            </a:br>
            <a:r>
              <a:rPr lang="hr-HR" sz="2300" dirty="0" smtClean="0">
                <a:latin typeface="Comic Sans MS" pitchFamily="66" charset="0"/>
              </a:rPr>
              <a:t>EU zamjenjuje i nasljeđuje Europsku zajednicu. Unija se temelji na vrijednostima „poštivanja ljudskoga dostojanstva, slobode, demokracije, jednakosti, vladavine prava i poštivanja ljudskih prava, uključujući i prava pripadnika manjina“ </a:t>
            </a:r>
            <a:endParaRPr lang="en-US" sz="2300" dirty="0">
              <a:latin typeface="Comic Sans MS" pitchFamily="66" charset="0"/>
            </a:endParaRPr>
          </a:p>
        </p:txBody>
      </p:sp>
      <p:pic>
        <p:nvPicPr>
          <p:cNvPr id="1028" name="Picture 4" descr="C:\Users\katarina.jevdjevic\AppData\Local\Microsoft\Windows\Temporary Internet Files\Content.IE5\YXEMMRF5\Insignia_of_the_European_External_Action_Service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0"/>
            <a:ext cx="3149082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arina.jevdjevic\AppData\Local\Microsoft\Windows\Temporary Internet Files\Content.IE5\YXEMMRF5\Ukraine_EU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6705600" cy="51062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4648200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>
                <a:latin typeface="Comic Sans MS" pitchFamily="66" charset="0"/>
              </a:rPr>
              <a:t>Cilj je EU-a „promicanje mira, njezinih vrijednosti i blagostanja njezinih naroda“ </a:t>
            </a:r>
            <a:r>
              <a:rPr lang="hr-HR" sz="2300" dirty="0" smtClean="0">
                <a:latin typeface="Comic Sans MS" pitchFamily="66" charset="0"/>
              </a:rPr>
              <a:t>. </a:t>
            </a:r>
            <a:r>
              <a:rPr lang="hr-HR" sz="2300" dirty="0" smtClean="0">
                <a:latin typeface="Comic Sans MS" pitchFamily="66" charset="0"/>
              </a:rPr>
              <a:t>Unija svojim građanima </a:t>
            </a:r>
            <a:r>
              <a:rPr lang="hr-HR" sz="2300" dirty="0" smtClean="0">
                <a:latin typeface="Comic Sans MS" pitchFamily="66" charset="0"/>
              </a:rPr>
              <a:t>pruža područje </a:t>
            </a:r>
            <a:r>
              <a:rPr lang="hr-HR" sz="2300" dirty="0" smtClean="0">
                <a:latin typeface="Comic Sans MS" pitchFamily="66" charset="0"/>
              </a:rPr>
              <a:t>„slobode, sigurnosti i pravde“ bez unutarnjih granica </a:t>
            </a:r>
            <a:r>
              <a:rPr lang="hr-H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8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723275"/>
            <a:ext cx="838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neka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pitanja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kaznenopravnog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podru</a:t>
            </a:r>
            <a:r>
              <a:rPr lang="sr-Latn-BA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čja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odluka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donijeti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samo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suglasno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svih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dr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ž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ava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BA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čl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anica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npr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odluka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ustanovljivanju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Ureda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europskog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dr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ž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avnog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odvjetnika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EUROJUST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ali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neka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druga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pitanja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glavne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predmete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đ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unarodne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kaznenopravne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suradnje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pripada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pored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izruc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̌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enja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izvr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enja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presuda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pomoc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́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pribavljanju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dokaza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kaznenom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postupku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dok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izvr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enje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kaznenopravnih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presuda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putem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europskoga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uhidbenog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naloga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nije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sporno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rijec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̌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pravomo</a:t>
            </a:r>
            <a:r>
              <a:rPr kumimoji="0" lang="sr-Latn-B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ćn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oj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sudskoj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presudi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kao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izvr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enje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odluka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nov</a:t>
            </a:r>
            <a:r>
              <a:rPr kumimoji="0" lang="sr-Latn-B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čan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kaznama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vec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́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ujednac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̌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enim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standardima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izvr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enja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zatvorskih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kazni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bitno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pitanje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razmjena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priznanje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dokaza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koji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koristiti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kaznenom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postupku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đ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dr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ž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avama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̌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lanicama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zbog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dva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kljuc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̌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razloga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razlic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̌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itost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kontinentalnog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common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law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dokaznog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prava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smetnja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prijenosu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dokaza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jedne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vrste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kaznenog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postupka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drugi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drugo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pitanje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zakonitosti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dokaza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razlic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̌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ito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ocjenjuje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pojedinim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zakonodavstvima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European Public Prosecutor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 descr="uid_fcfead7c5ad5ebef4f472b39c5b470221533143000680_width_907_play_0_pos_0_gs_0_height_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429000"/>
            <a:ext cx="614838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</TotalTime>
  <Words>541</Words>
  <Application>Microsoft Office PowerPoint</Application>
  <PresentationFormat>On-screen Show (4:3)</PresentationFormat>
  <Paragraphs>20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Evropski javni tužilac </vt:lpstr>
      <vt:lpstr>Slide 2</vt:lpstr>
      <vt:lpstr> Europsko krivično pravo u užem smislu ima svoje posebnosti koje ga određuju kao nadnacionalno krivično pravo, pa ga je opravdano nazivati krivičnim pravom     sui generis.  Najvažnija načela za buduće zajedničko europsko krivično pravo su: - krivičnopravna suradnja -približavanje nacionalnih krivičnih zakonodavstava te poštivanje ljudskih prava.   CJ je zamišljen kao sustav pravila materijalnog, postupovnog, izvršnog i organizacijskog kaznenog prava s predviđanjem ustanovljenja Europskog javnog tužitelja. Postojanjem tih izvora stvoreni su obrisi europskog krivičnog prava i kao buduće nauke. </vt:lpstr>
      <vt:lpstr>Lisabonski ugovor</vt:lpstr>
      <vt:lpstr>Lisabonski ugovor važna je etapa u razvoju krivičnog prava EU. Tim je Ugovorom EU dobio zakonodavne ovlasti u nekim područjima krivičnog prava i krivičnog postupka,a uspostavljen je i pravni temelj za osnivanje nadnacionalnog tijela krivičnog progona evropskog javnog tužitelja.</vt:lpstr>
      <vt:lpstr>Europska unija (EU) je nadnacionalna zajednica skupine europskih država udruženih s namjerom zajedničkog promicanja mira i prosperiteta, ali i političke, gospodarske i društvene suradnje. Prema članku 1 TEU-a, EU se „temelji na Ugovoru o Europskoj uniji i na Ugovoru o funkcioniranju Europske unije“. Ta dva ugovora imaju istu pravnu vrijednost. EU zamjenjuje i nasljeđuje Europsku zajednicu. Unija se temelji na vrijednostima „poštivanja ljudskoga dostojanstva, slobode, demokracije, jednakosti, vladavine prava i poštivanja ljudskih prava, uključujući i prava pripadnika manjina“ </vt:lpstr>
      <vt:lpstr>Slide 7</vt:lpstr>
      <vt:lpstr>Slide 8</vt:lpstr>
      <vt:lpstr>European Public Prosecutor</vt:lpstr>
      <vt:lpstr>Europski državni javni tužilac (European Public Prosecutor - EPP) predviđen je kao europsko tijelo kaznenog progona, istrage, optuživanja i izvršenja  kazne za kaznena djela počinjena na štetu financijskih interesa EU.   Ideja o europskom državnom javnom tužitelju/odvjetniku prvi se puta pojavila u dokumentu CJ-a iz 1997. godine, a potom je detaljnije razrađena u Zelenoj knjizi o kaznenopravnoj zaštiti financijskih interesa  zajednice i ustanovljivanju državnog odvjetnika 11. XII. 2001. godine.   Ured europskog državnog odvjetništva/tužilaštva činio bi glavni europski državni odvjetnik/tužitelj (European Director of Public Prosecution - EDPP), sa sjedištem u Bruxellesu (Briselu ) i njegovi delegirani državni odvjetnici (European Delegated Public Prosecutors - EDelPPs) sa sjedištem u svakoj državi članici</vt:lpstr>
      <vt:lpstr> Budući da je područje EU-a jedinstveni pravni prostor, glavni  europski državni odvjetnik/tužilac kao i njegovi delegirani državni odvjetnici mogli bi poduzimati kaznenopostupovne radnje na području svih država članica, a same kaznene postupke pokretali bi pred nacionalnim sudovima u državama članicama koji bi vodili te postupke i donosili presude. Europski državni odvjetnik/tužitelj treba biti neovisno tijelo EU-a s osnovnom zadaćom kaznenog progona počinitelja kaznenih djela, zastupanja optužbe te drugim ovlastima u okviru funkcije optužbe.   Lisabonskim ugovorom stvorene su pretpostavke za osnivanje Ureda europskog državnog odvjetnika/tužitelja, kao prvog europskoga tijela kaznenog progona s ovlastima na čitavom teritoriju EU-a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Evropski javni tužilac esej</dc:title>
  <dc:creator>katarina.jevdjevic</dc:creator>
  <cp:lastModifiedBy>katarina.jevdjevic</cp:lastModifiedBy>
  <cp:revision>10</cp:revision>
  <dcterms:created xsi:type="dcterms:W3CDTF">2020-05-19T17:33:57Z</dcterms:created>
  <dcterms:modified xsi:type="dcterms:W3CDTF">2020-05-20T10:55:50Z</dcterms:modified>
</cp:coreProperties>
</file>