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t>16.05.2020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C6AE60A-B69C-4790-82F7-3882EDF23186}" type="slidenum">
              <a:rPr lang="de-DE" smtClean="0"/>
              <a:t>‹Nr.›</a:t>
            </a:fld>
            <a:endParaRPr lang="de-D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EU/VE </a:t>
            </a:r>
            <a:r>
              <a:rPr lang="de-AT" dirty="0" err="1" smtClean="0"/>
              <a:t>oduzimanje</a:t>
            </a:r>
            <a:r>
              <a:rPr lang="de-AT" dirty="0" smtClean="0"/>
              <a:t> </a:t>
            </a:r>
            <a:r>
              <a:rPr lang="de-AT" dirty="0" err="1" smtClean="0"/>
              <a:t>imovinske</a:t>
            </a:r>
            <a:r>
              <a:rPr lang="de-AT" dirty="0" smtClean="0"/>
              <a:t> </a:t>
            </a:r>
            <a:r>
              <a:rPr lang="de-AT" dirty="0" err="1" smtClean="0"/>
              <a:t>koristi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2531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561662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bs-Latn-BA" sz="19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U odnosu na odredbe pravne stečevine Evropske unije koje uređuju ovu oblast posebno su značajne Okvirne	Odluke	Vijeća	EU pod oznakama 2001/500/JHA, 2003/577/JHA, 2005/212/JHA i 2006/783/JHA koje, u najkraćem, inauguriraju osnovne principe kojih se države članice EU moraju pridržavati prilikom uređenja ove oblasti u okvirima nacionalnih zakonodavstava. Navedeni principi su: </a:t>
            </a:r>
            <a:endParaRPr lang="bs-Latn-BA" sz="19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bs-Latn-BA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Oduzimanje imovinske koristi bez postojanja krivične presude, koje dolazi u obzir u onim slučajevima kada postoji sumnja da je imovina stečena izvršenjem krivičnog djela a osumnjičeni nije dostupan organima krivičnog gonjenja, uslijed smrti ili bjekstva; </a:t>
            </a:r>
            <a:endParaRPr lang="bs-Latn-BA" sz="1600" dirty="0" smtClean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bs-Latn-BA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Inkriminiranje posjedovanja imovine koja se ne može opravdati zakonitim prihodima, odnosno, posjedovanje imovine čija vrijednost nije proporcionalna prijavljenim prihodima neke osobe, za koju postoje dokazi da je u čestim kontaktima sa osobama iz kriminalnog miljea (proširenje odredbi o oduzimanju na tzv. „povezane osobe“); </a:t>
            </a:r>
            <a:r>
              <a:rPr lang="bs-Latn-BA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bs-Latn-BA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Osiguranje uzajamnog prepoznavanja odluka o privremenom osiguranju i oduzimanju imovinske koristi između država članica EU, bez obzira na prirodu postupka unutar kojih su donesene takve odluke; </a:t>
            </a:r>
            <a:r>
              <a:rPr lang="bs-Latn-BA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bs-Latn-BA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Proširenje obima obaveznog oduzimanja imovinske koristi na one slučajeve u kojima je donesena presuda za počinjenje određenih teških krivičnih djela; </a:t>
            </a:r>
            <a:r>
              <a:rPr lang="bs-Latn-BA" sz="1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bs-Latn-BA" sz="1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Obavezujući karakter odredbi kojima se informacije i podaci o bankovnim računima i bankovnim operacijama identifikovanih osoba moraju učiniti dostupni sudovima, čime se provode odredbe Protokola (2001) uz Konvenciju EU o uzajamnoj pravnoj pomoći u krivičnim predmetima</a:t>
            </a:r>
            <a:endParaRPr lang="de-AT" sz="16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de-AT" sz="1400" dirty="0">
              <a:latin typeface="Calibri"/>
              <a:ea typeface="Calibri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de-AT" sz="1600" dirty="0">
              <a:latin typeface="Calibri"/>
              <a:ea typeface="Calibri"/>
              <a:cs typeface="Times New Roman"/>
            </a:endParaRPr>
          </a:p>
          <a:p>
            <a:pPr>
              <a:buFont typeface="+mj-lt"/>
              <a:buAutoNum type="arabicPeriod"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69940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498178"/>
          </a:xfrm>
        </p:spPr>
        <p:txBody>
          <a:bodyPr/>
          <a:lstStyle/>
          <a:p>
            <a:pPr algn="ctr"/>
            <a:r>
              <a:rPr lang="bs-Latn-B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Odluka Vijeća 2007/845/JHA o saradnji između ureda za oduzimanje imovinske koristi država članica u području praćenja i identiﬁkacije imovinske koristi ostvarene krivičnim djelom ili druge imovine povezane s krivičnim djelom 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bs-Latn-BA" sz="1800" dirty="0">
                <a:latin typeface="Times New Roman"/>
                <a:ea typeface="Calibri"/>
              </a:rPr>
              <a:t>Odluka Vijeća 2007/845/JHA obavezuje države članice da uspostave ili imenuju državne urede za oduzimanje imovinske koristi (eng. Asset Recovery Oﬃces / ARO-ove) kao državne centralne kontakt tačke koje kroz pojačanu saradnju omogućavaju najbrže praćenje imovine stečene krivičnim djelom širom Evropske unije. </a:t>
            </a:r>
            <a:endParaRPr lang="de-AT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Odluka se odnosi na zahtjeve podnesene na osnovu krivičnog postupka, i u mjeri koliko je to moguće prema nacionalnim zakonima date države članice, u parničnom postupku. </a:t>
            </a:r>
            <a:endParaRPr lang="de-AT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Pruža </a:t>
            </a:r>
            <a:r>
              <a:rPr lang="bs-Latn-BA" sz="1800" dirty="0">
                <a:latin typeface="Times New Roman"/>
                <a:ea typeface="Calibri"/>
              </a:rPr>
              <a:t>pravni okvir za praćenje  i identiﬁkaciju imovine između ureda za oduzimanje imovinske koristi u državama članicama Evropske unije, bez obzira na status ureda prema nacionalnom zakonodavstvu ili da li je uspostavljen kao upravno, policijsko ili pravosudno </a:t>
            </a:r>
            <a:r>
              <a:rPr lang="bs-Latn-BA" sz="1800" dirty="0" smtClean="0">
                <a:latin typeface="Times New Roman"/>
                <a:ea typeface="Calibri"/>
              </a:rPr>
              <a:t>tijelo</a:t>
            </a:r>
            <a:r>
              <a:rPr lang="de-AT" sz="1800" dirty="0" smtClean="0">
                <a:latin typeface="Times New Roman"/>
                <a:ea typeface="Calibri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3472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000" b="1" dirty="0">
                <a:latin typeface="Times New Roman"/>
                <a:ea typeface="Calibri"/>
              </a:rPr>
              <a:t>Direktiva 2014/42/EU Evropskog parlamenta i Vijeća od 3. 4. 2014. godine o zamrzavanju i oduzimanju predmeta i imovinske koristi ostvarene krivičnim djelima u Evropskoj uniji 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21088"/>
          </a:xfrm>
        </p:spPr>
        <p:txBody>
          <a:bodyPr>
            <a:normAutofit fontScale="92500" lnSpcReduction="10000"/>
          </a:bodyPr>
          <a:lstStyle/>
          <a:p>
            <a:r>
              <a:rPr lang="bs-Latn-BA" sz="1800" dirty="0">
                <a:latin typeface="Times New Roman"/>
                <a:ea typeface="Calibri"/>
              </a:rPr>
              <a:t>Povod donošenju navedene Direktive, bila je spoznaja kako je postojeći režim oduzimanja i međusobnog priznavanja naloga za oduzimanjem i/ili zamrzavanjem imovine, zbog razlika u zakonodavstvima država članica, trom i neučinkovit. </a:t>
            </a:r>
            <a:endParaRPr lang="de-AT" sz="1800" dirty="0" smtClean="0">
              <a:latin typeface="Times New Roman"/>
              <a:ea typeface="Calibri"/>
            </a:endParaRPr>
          </a:p>
          <a:p>
            <a:r>
              <a:rPr lang="bs-Latn-BA" sz="1800" dirty="0" smtClean="0">
                <a:latin typeface="Times New Roman"/>
                <a:ea typeface="Calibri"/>
              </a:rPr>
              <a:t>Direktiva </a:t>
            </a:r>
            <a:r>
              <a:rPr lang="bs-Latn-BA" sz="1800" dirty="0">
                <a:latin typeface="Times New Roman"/>
                <a:ea typeface="Calibri"/>
              </a:rPr>
              <a:t>utvrđuje minimalna pravila o zamrzavanju imovine s ciljem mogućeg naknadnog oduzimanja te generalno ide za tim da se među članicama uspostavi uzajamno povjerenje i poboljša </a:t>
            </a:r>
            <a:r>
              <a:rPr lang="bs-Latn-BA" sz="1800" dirty="0" smtClean="0">
                <a:latin typeface="Times New Roman"/>
                <a:ea typeface="Calibri"/>
              </a:rPr>
              <a:t>s</a:t>
            </a:r>
            <a:r>
              <a:rPr lang="de-AT" sz="1800" dirty="0" smtClean="0">
                <a:latin typeface="Times New Roman"/>
                <a:ea typeface="Calibri"/>
              </a:rPr>
              <a:t>a</a:t>
            </a:r>
            <a:r>
              <a:rPr lang="bs-Latn-BA" sz="1800" dirty="0" smtClean="0">
                <a:latin typeface="Times New Roman"/>
                <a:ea typeface="Calibri"/>
              </a:rPr>
              <a:t>radnja </a:t>
            </a:r>
            <a:r>
              <a:rPr lang="bs-Latn-BA" sz="1800" dirty="0">
                <a:latin typeface="Times New Roman"/>
                <a:ea typeface="Calibri"/>
              </a:rPr>
              <a:t>u pogledu oduzimanja nezakonito stečene imovinske koristi</a:t>
            </a:r>
            <a:r>
              <a:rPr lang="bs-Latn-BA" sz="1800" dirty="0" smtClean="0">
                <a:latin typeface="Times New Roman"/>
                <a:ea typeface="Calibri"/>
              </a:rPr>
              <a:t>.</a:t>
            </a:r>
            <a:endParaRPr lang="de-AT" sz="1800" dirty="0" smtClean="0">
              <a:latin typeface="Times New Roman"/>
              <a:ea typeface="Calibri"/>
            </a:endParaRPr>
          </a:p>
          <a:p>
            <a:r>
              <a:rPr lang="bs-Latn-BA" sz="1800" dirty="0" smtClean="0">
                <a:latin typeface="Times New Roman"/>
                <a:ea typeface="Calibri"/>
              </a:rPr>
              <a:t> </a:t>
            </a:r>
            <a:r>
              <a:rPr lang="bs-Latn-BA" sz="1800" dirty="0">
                <a:latin typeface="Times New Roman"/>
                <a:ea typeface="Calibri"/>
              </a:rPr>
              <a:t>Osim toga, Direktiva u pobrojenim slučajevima omogućuje ne samo oduzimanje imovine povezane s odnosnim </a:t>
            </a:r>
            <a:r>
              <a:rPr lang="bs-Latn-BA" sz="1800" dirty="0" smtClean="0">
                <a:latin typeface="Times New Roman"/>
                <a:ea typeface="Calibri"/>
              </a:rPr>
              <a:t>k</a:t>
            </a:r>
            <a:r>
              <a:rPr lang="de-AT" sz="1800" dirty="0" err="1" smtClean="0">
                <a:latin typeface="Times New Roman"/>
                <a:ea typeface="Calibri"/>
              </a:rPr>
              <a:t>rivi</a:t>
            </a:r>
            <a:r>
              <a:rPr lang="bs-Latn-BA" sz="1800" dirty="0" smtClean="0">
                <a:latin typeface="Times New Roman"/>
                <a:ea typeface="Calibri"/>
              </a:rPr>
              <a:t>čnim </a:t>
            </a:r>
            <a:r>
              <a:rPr lang="bs-Latn-BA" sz="1800" dirty="0">
                <a:latin typeface="Times New Roman"/>
                <a:ea typeface="Calibri"/>
              </a:rPr>
              <a:t>djelom, već i one koja je stečena drugim kažnjivim radnjama okrivljenika</a:t>
            </a:r>
            <a:r>
              <a:rPr lang="bs-Latn-BA" sz="1800" dirty="0" smtClean="0">
                <a:latin typeface="Times New Roman"/>
                <a:ea typeface="Calibri"/>
              </a:rPr>
              <a:t>.</a:t>
            </a:r>
            <a:r>
              <a:rPr lang="de-AT" sz="1800" dirty="0" smtClean="0">
                <a:latin typeface="Times New Roman"/>
                <a:ea typeface="Calibri"/>
              </a:rPr>
              <a:t> </a:t>
            </a:r>
          </a:p>
          <a:p>
            <a:r>
              <a:rPr lang="bs-Latn-BA" sz="1800" dirty="0" smtClean="0">
                <a:latin typeface="Times New Roman"/>
                <a:ea typeface="Calibri"/>
              </a:rPr>
              <a:t> </a:t>
            </a:r>
            <a:r>
              <a:rPr lang="bs-Latn-BA" sz="1800" dirty="0">
                <a:latin typeface="Times New Roman"/>
                <a:ea typeface="Calibri"/>
              </a:rPr>
              <a:t>Direktive izjednačava imovinsku korist sa ekonomskom korišću kao širim </a:t>
            </a:r>
            <a:r>
              <a:rPr lang="bs-Latn-BA" sz="1800" dirty="0" smtClean="0">
                <a:latin typeface="Times New Roman"/>
                <a:ea typeface="Calibri"/>
              </a:rPr>
              <a:t>pojmom</a:t>
            </a:r>
            <a:r>
              <a:rPr lang="de-AT" sz="1800" dirty="0" smtClean="0">
                <a:latin typeface="Times New Roman"/>
                <a:ea typeface="Calibri"/>
              </a:rPr>
              <a:t>. </a:t>
            </a:r>
          </a:p>
          <a:p>
            <a:r>
              <a:rPr lang="bs-Latn-BA" sz="1800" dirty="0">
                <a:latin typeface="Times New Roman"/>
                <a:ea typeface="Calibri"/>
              </a:rPr>
              <a:t>Direktiva, naime, predviđa prošireno oduzimanje ako je sud u određenom predmetu utvrdio da je vrijednost osuđenikove imovine nerazmjerna njegovim zakonitim prihodima kada se pretpostavlja da imovina potječe od kriminalne aktivnosti.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34258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3200" b="1" dirty="0" smtClean="0">
                <a:latin typeface="Times New Roman"/>
                <a:ea typeface="Calibri"/>
              </a:rPr>
              <a:t>Uredba </a:t>
            </a:r>
            <a:r>
              <a:rPr lang="bs-Latn-BA" sz="3200" b="1" dirty="0">
                <a:latin typeface="Times New Roman"/>
                <a:ea typeface="Calibri"/>
              </a:rPr>
              <a:t>(EU) 2018/1805  iz 2018. godine ("Uredba iz 2018.")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s-Latn-BA" sz="1800" dirty="0">
                <a:latin typeface="Times New Roman"/>
                <a:ea typeface="Calibri"/>
              </a:rPr>
              <a:t>Uredba iz 2018. godine uspostavlja sistem uzajamnog priznavanja naredbi za zamrzavanje i konﬁskaciju između država članica Evropske unije, postavlja kriterije kada takve naredbe trebaju biti priznate i situacije u kojima države članice mogu odbiti priznavanje</a:t>
            </a:r>
            <a:r>
              <a:rPr lang="bs-Latn-BA" sz="1800" dirty="0" smtClean="0">
                <a:latin typeface="Times New Roman"/>
                <a:ea typeface="Calibri"/>
              </a:rPr>
              <a:t>.</a:t>
            </a:r>
            <a:r>
              <a:rPr lang="de-AT" sz="1800" dirty="0" smtClean="0">
                <a:latin typeface="Times New Roman"/>
                <a:ea typeface="Calibri"/>
              </a:rPr>
              <a:t> </a:t>
            </a: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Cilj je ohrabriti vlasti zamoljene države da automatski prizna naredbu suda države moliteljice, bez gubljenja vremena na postupak traženja daljih naredbi u zamoljenoj državi. </a:t>
            </a:r>
            <a:endParaRPr lang="de-AT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Uredba sadržava i odredbe o upravljanju i raspolaganju zamrznutom i konﬁskovanom imovinom, povratu imovine i naknadi štete žrtvama.  </a:t>
            </a:r>
            <a:endParaRPr lang="de-AT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Uključene </a:t>
            </a:r>
            <a:r>
              <a:rPr lang="bs-Latn-BA" sz="1800" dirty="0">
                <a:latin typeface="Times New Roman"/>
                <a:ea typeface="Calibri"/>
              </a:rPr>
              <a:t>su i obaveze država članica prema oštećenim osobama i njihovi dostupni pravni lijekovi</a:t>
            </a:r>
            <a:r>
              <a:rPr lang="bs-Latn-BA" sz="1800" dirty="0" smtClean="0">
                <a:latin typeface="Times New Roman"/>
                <a:ea typeface="Calibri"/>
              </a:rPr>
              <a:t>.</a:t>
            </a:r>
            <a:endParaRPr lang="de-AT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Uredba </a:t>
            </a:r>
            <a:r>
              <a:rPr lang="bs-Latn-BA" sz="1800" dirty="0">
                <a:latin typeface="Times New Roman"/>
                <a:ea typeface="Calibri"/>
              </a:rPr>
              <a:t>se ne odnosi na naredbe za zamrzavanje i konﬁskaciju izdate u parničnom ili </a:t>
            </a:r>
            <a:r>
              <a:rPr lang="bs-Latn-BA" sz="1800">
                <a:latin typeface="Times New Roman"/>
                <a:ea typeface="Calibri"/>
              </a:rPr>
              <a:t>upravnom </a:t>
            </a:r>
            <a:r>
              <a:rPr lang="bs-Latn-BA" sz="1800" smtClean="0">
                <a:latin typeface="Times New Roman"/>
                <a:ea typeface="Calibri"/>
              </a:rPr>
              <a:t>postupku.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92799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620688"/>
            <a:ext cx="7924800" cy="5094312"/>
          </a:xfrm>
        </p:spPr>
        <p:txBody>
          <a:bodyPr>
            <a:noAutofit/>
          </a:bodyPr>
          <a:lstStyle/>
          <a:p>
            <a:pPr algn="just"/>
            <a:r>
              <a:rPr lang="bs-Latn-BA" sz="2000" dirty="0">
                <a:latin typeface="Times New Roman"/>
                <a:ea typeface="Calibri"/>
              </a:rPr>
              <a:t>Zbog značaja koju materija oduzimanja imovinske koristi ima u suprotstavljanju kriminalitetu, a posebno imajući u vidu da glavni motiv (transnacionalnog) organizovanog kriminaliteta predstavlja sticanje imovinske koristi od krivičnih djela, </a:t>
            </a:r>
            <a:r>
              <a:rPr lang="bs-Latn-BA" sz="2000" dirty="0" smtClean="0">
                <a:latin typeface="Times New Roman"/>
                <a:ea typeface="Calibri"/>
              </a:rPr>
              <a:t> </a:t>
            </a:r>
            <a:r>
              <a:rPr lang="bs-Latn-BA" sz="2000" dirty="0">
                <a:latin typeface="Times New Roman"/>
                <a:ea typeface="Calibri"/>
              </a:rPr>
              <a:t>u svrhu usaglašavanja nacionalnih zakonodavstava i olakšavanja saradnje, doneseno mnoštvo međunarodnopravnih dokumenata. </a:t>
            </a:r>
            <a:endParaRPr lang="de-AT" sz="2000" dirty="0" smtClean="0">
              <a:latin typeface="Times New Roman"/>
              <a:ea typeface="Calibri"/>
            </a:endParaRPr>
          </a:p>
          <a:p>
            <a:pPr algn="just"/>
            <a:r>
              <a:rPr lang="bs-Latn-BA" sz="2000" dirty="0" smtClean="0">
                <a:latin typeface="Times New Roman"/>
                <a:ea typeface="Calibri"/>
              </a:rPr>
              <a:t>Oduzimanje </a:t>
            </a:r>
            <a:r>
              <a:rPr lang="bs-Latn-BA" sz="2000" dirty="0">
                <a:latin typeface="Times New Roman"/>
                <a:ea typeface="Calibri"/>
              </a:rPr>
              <a:t>imovinske koristi ostvarene krivičnim djelom u Europskoj uniji se dugo smatra jednim od najučinkovitijih alata za borbu protiv organiziranog kriminala</a:t>
            </a:r>
            <a:r>
              <a:rPr lang="bs-Latn-BA" sz="2000" dirty="0" smtClean="0">
                <a:latin typeface="Times New Roman"/>
                <a:ea typeface="Calibri"/>
              </a:rPr>
              <a:t>.</a:t>
            </a:r>
            <a:endParaRPr lang="de-AT" sz="2000" dirty="0" smtClean="0">
              <a:latin typeface="Times New Roman"/>
              <a:ea typeface="Calibri"/>
            </a:endParaRPr>
          </a:p>
          <a:p>
            <a:pPr algn="just"/>
            <a:r>
              <a:rPr lang="bs-Latn-BA" sz="2000" dirty="0" smtClean="0">
                <a:latin typeface="Times New Roman"/>
                <a:ea typeface="Calibri"/>
              </a:rPr>
              <a:t> </a:t>
            </a:r>
            <a:r>
              <a:rPr lang="bs-Latn-BA" sz="2000" dirty="0">
                <a:latin typeface="Times New Roman"/>
                <a:ea typeface="Calibri"/>
              </a:rPr>
              <a:t>Oduzimanje je usmjereno na glavni razlog postojanja zločinačkih organizacija, tj. ostvarenje što veće dobiti nezakonitim sredstvima.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04148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VIJE</a:t>
            </a:r>
            <a:r>
              <a:rPr lang="bs-Latn-BA" dirty="0" smtClean="0"/>
              <a:t>ĆE EVROPE 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210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bs-Latn-BA" sz="2400" b="1" dirty="0">
                <a:latin typeface="Times New Roman"/>
                <a:ea typeface="Calibri"/>
              </a:rPr>
              <a:t>Konvencija Vijeća Evrope o zaštiti ljudskih prava i osnovnih sloboda iz 1950. godine </a:t>
            </a:r>
            <a:r>
              <a:rPr lang="bs-Latn-BA" sz="2400" b="1" dirty="0" smtClean="0">
                <a:latin typeface="Times New Roman"/>
                <a:ea typeface="Calibri"/>
              </a:rPr>
              <a:t> </a:t>
            </a: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Prvi od izvora Vijeća Evrope je Konvencija	Vijeća	Evrope o zaštiti ljudskih </a:t>
            </a:r>
            <a:r>
              <a:rPr lang="bs-Latn-BA" sz="1800" dirty="0" smtClean="0">
                <a:latin typeface="Times New Roman"/>
                <a:ea typeface="Calibri"/>
              </a:rPr>
              <a:t>prava </a:t>
            </a:r>
            <a:r>
              <a:rPr lang="bs-Latn-BA" sz="1800" dirty="0">
                <a:latin typeface="Times New Roman"/>
                <a:ea typeface="Calibri"/>
              </a:rPr>
              <a:t>i osnovnih sloboda iz 1950. </a:t>
            </a:r>
            <a:r>
              <a:rPr lang="bs-Latn-BA" sz="1800" dirty="0" smtClean="0">
                <a:latin typeface="Times New Roman"/>
                <a:ea typeface="Calibri"/>
              </a:rPr>
              <a:t>godine. </a:t>
            </a: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Član </a:t>
            </a:r>
            <a:r>
              <a:rPr lang="bs-Latn-BA" sz="1800" dirty="0">
                <a:latin typeface="Times New Roman"/>
                <a:ea typeface="Calibri"/>
              </a:rPr>
              <a:t>6 </a:t>
            </a:r>
            <a:r>
              <a:rPr lang="bs-Latn-BA" sz="1800" dirty="0" smtClean="0">
                <a:latin typeface="Times New Roman"/>
                <a:ea typeface="Calibri"/>
              </a:rPr>
              <a:t>Konvencije </a:t>
            </a:r>
            <a:r>
              <a:rPr lang="bs-Latn-BA" sz="1800" dirty="0">
                <a:latin typeface="Times New Roman"/>
                <a:ea typeface="Calibri"/>
              </a:rPr>
              <a:t>uređuje pravo na pošteno suđenje i kojom se zahtijeva da o krivici i krivičnopravnim mjerama prema počiniocima krivičnih djela odluke donose nadležni sudovi</a:t>
            </a:r>
            <a:r>
              <a:rPr lang="bs-Latn-BA" sz="1800" dirty="0" smtClean="0">
                <a:latin typeface="Times New Roman"/>
                <a:ea typeface="Calibri"/>
              </a:rPr>
              <a:t>. </a:t>
            </a: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Prvim protokolom od 20. marta 1952. godine, donesenim uz ovu Konvenciju, zaštićeno je pravo na slobodno uživanje imovine. Njegovim odredbama je predviđeno da svako </a:t>
            </a:r>
            <a:r>
              <a:rPr lang="bs-Latn-BA" sz="1800" dirty="0" smtClean="0">
                <a:latin typeface="Times New Roman"/>
                <a:ea typeface="Calibri"/>
              </a:rPr>
              <a:t>pravno </a:t>
            </a:r>
            <a:r>
              <a:rPr lang="bs-Latn-BA" sz="1800" dirty="0">
                <a:latin typeface="Times New Roman"/>
                <a:ea typeface="Calibri"/>
              </a:rPr>
              <a:t>ili fizičko lice ima pravo na neometano uživanje svoje imovine. </a:t>
            </a:r>
            <a:endParaRPr lang="bs-Latn-BA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Odredbama Sedmog protokola iz 1984. godine, uz Konvenciju Vijeća Evrope o zaštiti ljudskih prava i osnovnih sloboda zabranjeno je dvostruko suđenje ili kažnjavanje u istoj stvari (ne bis in idem). 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366075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s-Latn-BA" sz="1800" b="1" dirty="0">
                <a:latin typeface="Times New Roman"/>
                <a:ea typeface="Calibri"/>
                <a:cs typeface="Times New Roman"/>
              </a:rPr>
              <a:t>Evropska konvencija o uzajamnoj pravnoj pomoći u krivičnim stvarima  (iz 1959. godine, MLA konvencija) </a:t>
            </a:r>
            <a:r>
              <a:rPr lang="de-AT" sz="1800" dirty="0">
                <a:latin typeface="Calibri"/>
                <a:ea typeface="Calibri"/>
                <a:cs typeface="Times New Roman"/>
              </a:rPr>
              <a:t/>
            </a:r>
            <a:br>
              <a:rPr lang="de-AT" sz="1800" dirty="0">
                <a:latin typeface="Calibri"/>
                <a:ea typeface="Calibri"/>
                <a:cs typeface="Times New Roman"/>
              </a:rPr>
            </a:b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bs-Latn-BA" sz="1800" dirty="0">
                <a:latin typeface="Times New Roman"/>
                <a:ea typeface="Calibri"/>
              </a:rPr>
              <a:t>Evropska konvencija o uzajamnoj pravnoj pomoći u krivičnim stvarima iz 1959. godine postavlja opšte uslove za uzajamnu pravnu pomoć među državama članicama Vijeća Evrope</a:t>
            </a:r>
            <a:r>
              <a:rPr lang="bs-Latn-BA" sz="1800" dirty="0" smtClean="0">
                <a:latin typeface="Times New Roman"/>
                <a:ea typeface="Calibri"/>
              </a:rPr>
              <a:t>. </a:t>
            </a: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Najčešće </a:t>
            </a:r>
            <a:r>
              <a:rPr lang="bs-Latn-BA" sz="1800" dirty="0">
                <a:latin typeface="Times New Roman"/>
                <a:ea typeface="Calibri"/>
              </a:rPr>
              <a:t>je korišten metod u međunarodnoj saradnji i u smislu oduzimanja imovinske koristi, može se koristiti kao osnova za ﬁnansijske istrage praćenja i identiﬁkacije imovine, kao i za zahtjev za zamrzavanje, zapljenu i konﬁskaciju </a:t>
            </a:r>
            <a:r>
              <a:rPr lang="bs-Latn-BA" sz="1800" dirty="0" smtClean="0">
                <a:latin typeface="Times New Roman"/>
                <a:ea typeface="Calibri"/>
              </a:rPr>
              <a:t>imovine.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126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1800" b="1" dirty="0">
                <a:latin typeface="Times New Roman"/>
                <a:ea typeface="Calibri"/>
              </a:rPr>
              <a:t>Konvencija o pranju, traganju, privremenom oduzimanju i oduzimanju	prihoda stečenog krivičnim djelom iz 1990. godine </a:t>
            </a:r>
            <a:endParaRPr lang="de-AT" sz="18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11560" y="1340768"/>
            <a:ext cx="7924800" cy="46805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Ovom </a:t>
            </a:r>
            <a:r>
              <a:rPr lang="bs-Latn-BA" sz="1800" dirty="0">
                <a:latin typeface="Times New Roman"/>
                <a:ea typeface="Calibri"/>
              </a:rPr>
              <a:t>Konvencijom je predviđeno da će „svaka strana usvojiti potrebne zakonske i druge mjere na osnovu kojih će moći izvršiti oduzimanje sredstava i nezakonitog prihoda ili imovinske vrijednosti koja odgovara takvom nezakonitom prihodu“. </a:t>
            </a:r>
            <a:endParaRPr lang="bs-Latn-BA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D</a:t>
            </a:r>
            <a:r>
              <a:rPr lang="bs-Latn-BA" sz="1800" dirty="0" smtClean="0">
                <a:latin typeface="Times New Roman"/>
                <a:ea typeface="Calibri"/>
              </a:rPr>
              <a:t>ržave </a:t>
            </a:r>
            <a:r>
              <a:rPr lang="bs-Latn-BA" sz="1800" dirty="0">
                <a:latin typeface="Times New Roman"/>
                <a:ea typeface="Calibri"/>
              </a:rPr>
              <a:t>potpisnice obavezale su se da će nacionalno zakonodavstvo uskladiti sa odredbama Konvencije, te da će spriječiti svaki oblik trgovanja, prenošenja ili raspolaganja imovinom stečenom krivičnim djelom</a:t>
            </a:r>
            <a:r>
              <a:rPr lang="bs-Latn-BA" sz="1800" dirty="0" smtClean="0">
                <a:latin typeface="Times New Roman"/>
                <a:ea typeface="Calibri"/>
              </a:rPr>
              <a:t>. </a:t>
            </a: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 </a:t>
            </a:r>
            <a:r>
              <a:rPr lang="bs-Latn-BA" sz="1800" dirty="0">
                <a:latin typeface="Times New Roman"/>
                <a:ea typeface="Calibri"/>
              </a:rPr>
              <a:t>Konvencija </a:t>
            </a:r>
            <a:r>
              <a:rPr lang="bs-Latn-BA" sz="1800" dirty="0" smtClean="0">
                <a:latin typeface="Times New Roman"/>
                <a:ea typeface="Calibri"/>
              </a:rPr>
              <a:t>je uslijed </a:t>
            </a:r>
            <a:r>
              <a:rPr lang="bs-Latn-BA" sz="1800" dirty="0">
                <a:latin typeface="Times New Roman"/>
                <a:ea typeface="Calibri"/>
              </a:rPr>
              <a:t>dinamičnih dešavanja i promjena koje su se na pravnom i društvenom  planu desile nakon njezina usvajanja, doživjela je radikalnu reviziju, i to do te mjere da je 2005. </a:t>
            </a:r>
            <a:r>
              <a:rPr lang="bs-Latn-BA" sz="1800" dirty="0" smtClean="0">
                <a:latin typeface="Times New Roman"/>
                <a:ea typeface="Calibri"/>
              </a:rPr>
              <a:t>godine </a:t>
            </a:r>
            <a:r>
              <a:rPr lang="bs-Latn-BA" sz="1800" dirty="0">
                <a:latin typeface="Times New Roman"/>
                <a:ea typeface="Calibri"/>
              </a:rPr>
              <a:t>usvojena nova konvencija – </a:t>
            </a:r>
            <a:r>
              <a:rPr lang="bs-Latn-BA" sz="1800" b="1" dirty="0">
                <a:latin typeface="Times New Roman"/>
                <a:ea typeface="Calibri"/>
              </a:rPr>
              <a:t>Konvencija Vijeća Evrope o pranju, traganju, oduzimanju i privremenom oduzimanju prihoda stečenoga krivičnim djelom	i o finansiranju terorizma  iz 2005. Godine (ETS, broj 198 Varšavska konvencija</a:t>
            </a:r>
            <a:r>
              <a:rPr lang="bs-Latn-BA" sz="1800" b="1" dirty="0" smtClean="0">
                <a:latin typeface="Times New Roman"/>
                <a:ea typeface="Calibri"/>
              </a:rPr>
              <a:t>). </a:t>
            </a: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Određenje </a:t>
            </a:r>
            <a:r>
              <a:rPr lang="bs-Latn-BA" sz="1800" dirty="0">
                <a:latin typeface="Times New Roman"/>
                <a:ea typeface="Calibri"/>
              </a:rPr>
              <a:t>imovinske koristi je najvećim dijelom identično onome iz Konvencije (1990), ali je neznatno prošireno kako bi obuhvaćalo svaku imovinsku korist koja </a:t>
            </a:r>
            <a:r>
              <a:rPr lang="bs-Latn-BA" sz="1800" dirty="0" smtClean="0">
                <a:latin typeface="Times New Roman"/>
                <a:ea typeface="Calibri"/>
              </a:rPr>
              <a:t>je </a:t>
            </a:r>
            <a:r>
              <a:rPr lang="bs-Latn-BA" sz="1800" dirty="0">
                <a:latin typeface="Times New Roman"/>
                <a:ea typeface="Calibri"/>
              </a:rPr>
              <a:t>direktno ili indirektno nastala ili je pribavljena krivičnim djelom</a:t>
            </a:r>
            <a:r>
              <a:rPr lang="bs-Latn-BA" sz="1800" dirty="0" smtClean="0">
                <a:latin typeface="Times New Roman"/>
                <a:ea typeface="Calibri"/>
              </a:rPr>
              <a:t>. </a:t>
            </a: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Članom 3. spomenute konvencije Vijeća Evrope se, u okviru mjera na nacionalnom nivou, predviđa obaveza oduzimanja nezakonite koristi, predmeta, te imovine čija vrijednost odgovara takvom nezakonitom prihodu, ili „oprane imovine“. </a:t>
            </a:r>
            <a:endParaRPr lang="bs-Latn-BA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Varšavska konvencija sadrži i odredbe za izvršenje naredbi o zamrzavanju, zapljeni i konﬁskaciji, uključujući naredbe o konﬁskaciji koja se ne temelji na izrečenoj osuđujućoj presudi, upravljanju imovinom i raspolaganju imovinom u međunarodnim predmetima.</a:t>
            </a:r>
            <a:endParaRPr lang="bs-Latn-BA" sz="1800" dirty="0" smtClean="0">
              <a:latin typeface="Times New Roman"/>
              <a:ea typeface="Calibri"/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402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400" b="1" dirty="0">
                <a:latin typeface="Times New Roman"/>
                <a:ea typeface="Calibri"/>
              </a:rPr>
              <a:t>Krivično pravna konvencija o korupciji iz 1999. godine (Strasburška konvencija) 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Prema </a:t>
            </a:r>
            <a:r>
              <a:rPr lang="bs-Latn-BA" sz="1800" dirty="0">
                <a:latin typeface="Times New Roman"/>
                <a:ea typeface="Calibri"/>
              </a:rPr>
              <a:t>navedenoj Konvenciji, svaka država potpisnica donosi zakonske i druge mjere koje su potrebne, uključujući one koje dozvoljavaju upotrebu istražnih tehnika, u skladu sa domaćim pravom, da omoguće lakše prikupljanje dokaza vezanih za krivična djela utvrđena članovima ove konvencije i da identificiraju, prate, privremeno oduzmu i oduzmu sredstva i dobit od korupcije, ili imovine u vrijednosti takve dobiti koji podliježu mjerama utvrđenim konvencijom. </a:t>
            </a:r>
            <a:endParaRPr lang="bs-Latn-BA" sz="1800" dirty="0" smtClean="0">
              <a:latin typeface="Times New Roman"/>
              <a:ea typeface="Calibri"/>
            </a:endParaRP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Član </a:t>
            </a:r>
            <a:r>
              <a:rPr lang="bs-Latn-BA" sz="1800" dirty="0">
                <a:latin typeface="Times New Roman"/>
                <a:ea typeface="Calibri"/>
              </a:rPr>
              <a:t>30. propisuje vrlo korisne mjere za direktnu komunikaciju između nadležnih tijela u hitnim slučajevima, gdje se zahtjevi za pravnu pomoć šalju paralelno putem centralnih </a:t>
            </a:r>
            <a:r>
              <a:rPr lang="bs-Latn-BA" sz="1800" dirty="0" smtClean="0">
                <a:latin typeface="Times New Roman"/>
                <a:ea typeface="Calibri"/>
              </a:rPr>
              <a:t>vlasti.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25361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bs-Latn-BA" sz="3200" b="1" dirty="0">
                <a:latin typeface="Times New Roman"/>
                <a:ea typeface="Calibri"/>
                <a:cs typeface="Times New Roman"/>
              </a:rPr>
              <a:t>ZAKONODAVSTVO EVROPSKE UNIJE </a:t>
            </a:r>
            <a:r>
              <a:rPr lang="de-AT" sz="3200" dirty="0">
                <a:latin typeface="Calibri"/>
                <a:ea typeface="Calibri"/>
                <a:cs typeface="Times New Roman"/>
              </a:rPr>
              <a:t/>
            </a:r>
            <a:br>
              <a:rPr lang="de-AT" sz="3200" dirty="0">
                <a:latin typeface="Calibri"/>
                <a:ea typeface="Calibri"/>
                <a:cs typeface="Times New Roman"/>
              </a:rPr>
            </a:br>
            <a:endParaRPr lang="de-AT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bs-Latn-BA" sz="2000" b="1" dirty="0" smtClean="0">
                <a:latin typeface="Times New Roman"/>
                <a:ea typeface="Calibri"/>
                <a:cs typeface="Times New Roman"/>
              </a:rPr>
              <a:t>OKVIRNA ODLUKA VIJEĆA </a:t>
            </a:r>
            <a:r>
              <a:rPr lang="bs-Latn-BA" sz="2000" b="1" dirty="0">
                <a:latin typeface="Times New Roman"/>
                <a:ea typeface="Calibri"/>
                <a:cs typeface="Times New Roman"/>
              </a:rPr>
              <a:t>2001/500/JHA </a:t>
            </a:r>
            <a:r>
              <a:rPr lang="bs-Latn-BA" sz="2000" b="1" dirty="0" smtClean="0">
                <a:latin typeface="Times New Roman"/>
                <a:ea typeface="Calibri"/>
                <a:cs typeface="Times New Roman"/>
              </a:rPr>
              <a:t>O PRANJU NOVCA, IDENTIFICIRANJU, TRAGANJU, ZAMRZAVANJU, ZAPLJENI I KONFISKACIJI PREDMETA I IMOVINSKE KORISTI STEČENE KRIVIČNIM DJELOM</a:t>
            </a:r>
            <a:endParaRPr lang="de-AT" sz="2000" b="1" dirty="0">
              <a:latin typeface="Calibri"/>
              <a:ea typeface="Calibri"/>
              <a:cs typeface="Times New Roman"/>
            </a:endParaRP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Odluka propisuje krivična djela na koja se može primijeniti konﬁskacija i uvodi pojam </a:t>
            </a:r>
            <a:r>
              <a:rPr lang="bs-Latn-BA" sz="1800" dirty="0" smtClean="0">
                <a:latin typeface="Times New Roman"/>
                <a:ea typeface="Calibri"/>
              </a:rPr>
              <a:t>konﬁskacije </a:t>
            </a:r>
            <a:r>
              <a:rPr lang="bs-Latn-BA" sz="1800" dirty="0">
                <a:latin typeface="Times New Roman"/>
                <a:ea typeface="Calibri"/>
              </a:rPr>
              <a:t>zasnovane na </a:t>
            </a:r>
            <a:r>
              <a:rPr lang="bs-Latn-BA" sz="1800" dirty="0" smtClean="0">
                <a:latin typeface="Times New Roman"/>
                <a:ea typeface="Calibri"/>
              </a:rPr>
              <a:t>vrijednosti</a:t>
            </a:r>
            <a:r>
              <a:rPr lang="de-AT" sz="1800" dirty="0" smtClean="0">
                <a:latin typeface="Times New Roman"/>
                <a:ea typeface="Calibri"/>
              </a:rPr>
              <a:t>.</a:t>
            </a:r>
            <a:r>
              <a:rPr lang="bs-Latn-BA" sz="1800" dirty="0" smtClean="0">
                <a:latin typeface="Times New Roman"/>
                <a:ea typeface="Calibri"/>
              </a:rPr>
              <a:t>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8622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000" b="1" dirty="0">
                <a:latin typeface="Times New Roman"/>
                <a:ea typeface="Calibri"/>
              </a:rPr>
              <a:t>Okvirna odluka Vijeća 2003/577/JHA od 22. 7. 2003. godine o izvršenju naredbi o zamrzavanju imovine i osiguranju dokaza u Evropskoj uniji 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bs-Latn-BA" sz="1800" dirty="0">
                <a:latin typeface="Times New Roman"/>
                <a:ea typeface="Calibri"/>
              </a:rPr>
              <a:t>Ova odluka je uvela principe uzajamnog priznavanja naredbi o zamrzavanju ili zapljeni </a:t>
            </a:r>
            <a:r>
              <a:rPr lang="bs-Latn-BA" sz="1800" dirty="0" smtClean="0">
                <a:latin typeface="Times New Roman"/>
                <a:ea typeface="Calibri"/>
              </a:rPr>
              <a:t>imovine</a:t>
            </a:r>
            <a:r>
              <a:rPr lang="de-AT" sz="1800" dirty="0" smtClean="0">
                <a:latin typeface="Times New Roman"/>
                <a:ea typeface="Calibri"/>
              </a:rPr>
              <a:t>.</a:t>
            </a:r>
            <a:r>
              <a:rPr lang="bs-Latn-BA" sz="1800" dirty="0" smtClean="0">
                <a:latin typeface="Times New Roman"/>
                <a:ea typeface="Calibri"/>
              </a:rPr>
              <a:t> </a:t>
            </a:r>
          </a:p>
          <a:p>
            <a:endParaRPr lang="bs-Latn-BA" sz="1800" dirty="0">
              <a:latin typeface="Times New Roman"/>
            </a:endParaRPr>
          </a:p>
          <a:p>
            <a:pPr marL="0" indent="0" algn="ctr">
              <a:buNone/>
            </a:pPr>
            <a:r>
              <a:rPr lang="bs-Latn-BA" sz="2400" b="1" dirty="0" smtClean="0">
                <a:latin typeface="Times New Roman"/>
                <a:ea typeface="Calibri"/>
              </a:rPr>
              <a:t>OKVIRNA ODLUKA VIJEĆA </a:t>
            </a:r>
            <a:r>
              <a:rPr lang="bs-Latn-BA" sz="2400" b="1" dirty="0">
                <a:latin typeface="Times New Roman"/>
                <a:ea typeface="Calibri"/>
              </a:rPr>
              <a:t>2006/783/JHA </a:t>
            </a:r>
            <a:r>
              <a:rPr lang="bs-Latn-BA" sz="2400" b="1" dirty="0" smtClean="0">
                <a:latin typeface="Times New Roman"/>
                <a:ea typeface="Calibri"/>
              </a:rPr>
              <a:t>OD </a:t>
            </a:r>
            <a:r>
              <a:rPr lang="bs-Latn-BA" sz="2400" b="1" dirty="0">
                <a:latin typeface="Times New Roman"/>
                <a:ea typeface="Calibri"/>
              </a:rPr>
              <a:t>6. 10. 2006. </a:t>
            </a:r>
            <a:r>
              <a:rPr lang="bs-Latn-BA" sz="2400" b="1" dirty="0" smtClean="0">
                <a:latin typeface="Times New Roman"/>
                <a:ea typeface="Calibri"/>
              </a:rPr>
              <a:t>GODINE O PRIMJENI PRINCIPA UZAJAMNOG PRIZNAVANJA NAREDBI ZA ODUZIMANJE </a:t>
            </a: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Ova </a:t>
            </a:r>
            <a:r>
              <a:rPr lang="bs-Latn-BA" sz="1800" dirty="0">
                <a:latin typeface="Times New Roman"/>
                <a:ea typeface="Calibri"/>
              </a:rPr>
              <a:t>odluka je uvela principe uzajamnog priznavanja naredbi o konﬁskaciji</a:t>
            </a:r>
            <a:endParaRPr lang="de-AT" sz="1800" dirty="0"/>
          </a:p>
        </p:txBody>
      </p:sp>
    </p:spTree>
    <p:extLst>
      <p:ext uri="{BB962C8B-B14F-4D97-AF65-F5344CB8AC3E}">
        <p14:creationId xmlns:p14="http://schemas.microsoft.com/office/powerpoint/2010/main" val="222059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s-Latn-BA" sz="2000" b="1" dirty="0">
                <a:latin typeface="Times New Roman"/>
                <a:ea typeface="Calibri"/>
              </a:rPr>
              <a:t>Okvirna odluka Vijeća 2005/212/JHA od 24. 2. 2005. godine o oduzimanju prihoda, predmeta i imovine stečene krivičnim djelom </a:t>
            </a:r>
            <a:endParaRPr lang="de-AT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>
          <a:xfrm>
            <a:off x="609600" y="1412776"/>
            <a:ext cx="7924800" cy="4536504"/>
          </a:xfrm>
        </p:spPr>
        <p:txBody>
          <a:bodyPr>
            <a:normAutofit/>
          </a:bodyPr>
          <a:lstStyle/>
          <a:p>
            <a:pPr algn="just"/>
            <a:r>
              <a:rPr lang="bs-Latn-BA" sz="1800" dirty="0">
                <a:latin typeface="Times New Roman"/>
                <a:ea typeface="Calibri"/>
              </a:rPr>
              <a:t>Predstavlja prvi izvor Evropske unije koji se bavi pitanjem proširenog oduzimanja imovinske </a:t>
            </a:r>
            <a:r>
              <a:rPr lang="bs-Latn-BA" sz="1800" dirty="0" smtClean="0">
                <a:latin typeface="Times New Roman"/>
                <a:ea typeface="Calibri"/>
              </a:rPr>
              <a:t>koristi</a:t>
            </a:r>
            <a:r>
              <a:rPr lang="de-AT" sz="1800" dirty="0" smtClean="0">
                <a:latin typeface="Times New Roman"/>
                <a:ea typeface="Calibri"/>
              </a:rPr>
              <a:t>.</a:t>
            </a:r>
            <a:r>
              <a:rPr lang="bs-Latn-BA" sz="1800" dirty="0" smtClean="0">
                <a:latin typeface="Times New Roman"/>
                <a:ea typeface="Calibri"/>
              </a:rPr>
              <a:t> </a:t>
            </a:r>
          </a:p>
          <a:p>
            <a:pPr algn="just"/>
            <a:r>
              <a:rPr lang="bs-Latn-BA" sz="1800" dirty="0">
                <a:latin typeface="Times New Roman"/>
                <a:ea typeface="Calibri"/>
              </a:rPr>
              <a:t>U odredbi iz člana 3. uređena su ovlaštenja država članica da donesu takve mjere kojima će se urediti prošireno oduzimanje imovinske koristi</a:t>
            </a:r>
            <a:r>
              <a:rPr lang="bs-Latn-BA" sz="1800" dirty="0" smtClean="0">
                <a:latin typeface="Times New Roman"/>
                <a:ea typeface="Calibri"/>
              </a:rPr>
              <a:t>.</a:t>
            </a:r>
          </a:p>
          <a:p>
            <a:pPr algn="just"/>
            <a:r>
              <a:rPr lang="bs-Latn-BA" sz="1800" dirty="0" smtClean="0">
                <a:latin typeface="Times New Roman"/>
                <a:ea typeface="Calibri"/>
              </a:rPr>
              <a:t> </a:t>
            </a:r>
            <a:r>
              <a:rPr lang="bs-Latn-BA" sz="1800" dirty="0">
                <a:latin typeface="Times New Roman"/>
                <a:ea typeface="Calibri"/>
              </a:rPr>
              <a:t>Te ovlasti uključuju minimalna pravila odnosno mjere koje države članice trebaju donijeti kako bi se omogućilo oduzimanje u cjelini ili djelimično imovine koja pripada osobi osuđenoj za krivična djela počinjenja u okviru zločinačke organizacije, koja su obuhvaćena pojedinačno nabrojanim, ranije donesenim “sektorskim” okvirnim odlukama (krivotvorenje valute euro, pranje novca, trgovina ljudima, krijumčarenje osoba, seksualno iskorištavanje djece i dječija pornografija, zloupotreba opojnih droga, terorizam, uz predviđanje dodatnih kriterija zaprijećene kazne zatvora od pet do deset godina ukoliko se ne radi o pranju novca, odnosno najmanje četri godine ukoliko se radi o pranju novca</a:t>
            </a:r>
            <a:r>
              <a:rPr lang="bs-Latn-BA" sz="1800" dirty="0" smtClean="0">
                <a:latin typeface="Times New Roman"/>
                <a:ea typeface="Calibri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91025205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0</TotalTime>
  <Words>1191</Words>
  <Application>Microsoft Office PowerPoint</Application>
  <PresentationFormat>Bildschirmpräsentation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Horizont</vt:lpstr>
      <vt:lpstr>EU/VE oduzimanje imovinske koristi</vt:lpstr>
      <vt:lpstr>PowerPoint-Präsentation</vt:lpstr>
      <vt:lpstr>VIJEĆE EVROPE </vt:lpstr>
      <vt:lpstr>Evropska konvencija o uzajamnoj pravnoj pomoći u krivičnim stvarima  (iz 1959. godine, MLA konvencija)  </vt:lpstr>
      <vt:lpstr>Konvencija o pranju, traganju, privremenom oduzimanju i oduzimanju prihoda stečenog krivičnim djelom iz 1990. godine </vt:lpstr>
      <vt:lpstr>Krivično pravna konvencija o korupciji iz 1999. godine (Strasburška konvencija) </vt:lpstr>
      <vt:lpstr>ZAKONODAVSTVO EVROPSKE UNIJE  </vt:lpstr>
      <vt:lpstr>Okvirna odluka Vijeća 2003/577/JHA od 22. 7. 2003. godine o izvršenju naredbi o zamrzavanju imovine i osiguranju dokaza u Evropskoj uniji </vt:lpstr>
      <vt:lpstr>Okvirna odluka Vijeća 2005/212/JHA od 24. 2. 2005. godine o oduzimanju prihoda, predmeta i imovine stečene krivičnim djelom </vt:lpstr>
      <vt:lpstr>PowerPoint-Präsentation</vt:lpstr>
      <vt:lpstr>Odluka Vijeća 2007/845/JHA o saradnji između ureda za oduzimanje imovinske koristi država članica u području praćenja i identiﬁkacije imovinske koristi ostvarene krivičnim djelom ili druge imovine povezane s krivičnim djelom  </vt:lpstr>
      <vt:lpstr>Direktiva 2014/42/EU Evropskog parlamenta i Vijeća od 3. 4. 2014. godine o zamrzavanju i oduzimanju predmeta i imovinske koristi ostvarene krivičnim djelima u Evropskoj uniji </vt:lpstr>
      <vt:lpstr>Uredba (EU) 2018/1805  iz 2018. godine ("Uredba iz 2018.")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EU/VE oduzimanje imovinske koristi</dc:title>
  <dc:creator>Adema Krupic</dc:creator>
  <cp:lastModifiedBy>Sudo</cp:lastModifiedBy>
  <cp:revision>17</cp:revision>
  <dcterms:created xsi:type="dcterms:W3CDTF">2020-05-08T00:18:18Z</dcterms:created>
  <dcterms:modified xsi:type="dcterms:W3CDTF">2020-05-16T16:00:17Z</dcterms:modified>
</cp:coreProperties>
</file>