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843D405-87E7-40F4-A6F4-6905927C6A69}" type="datetimeFigureOut">
              <a:rPr lang="sr-Latn-CS" smtClean="0"/>
              <a:pPr/>
              <a:t>20.5.2020.</a:t>
            </a:fld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6025265-3E56-4884-9CDF-EFF2ECF03CD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Europska unija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Pravosudna suradnja u krivičnim stvarima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Ured Europskog javnog tužitelja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EPPO – European Public Prosecutor's Office</a:t>
            </a:r>
          </a:p>
          <a:p>
            <a:r>
              <a:rPr lang="bs-Latn-BA" dirty="0" smtClean="0"/>
              <a:t>Uredba Vijeća Europske unije iz 2017. o provedbi pojačane suradnje u vezi s osnivanjem Ureda europskog javnog tužitelja</a:t>
            </a:r>
          </a:p>
          <a:p>
            <a:r>
              <a:rPr lang="bs-Latn-BA" dirty="0" smtClean="0"/>
              <a:t>U oktobru 2019.godine na mandat od 7 godina imenovana  Laura Codruţa Kövesi</a:t>
            </a:r>
            <a:endParaRPr lang="bs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Europski parlament i Vijeća Europske unije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Glavni zakonodavni organi</a:t>
            </a:r>
          </a:p>
          <a:p>
            <a:r>
              <a:rPr lang="bs-Latn-BA" dirty="0" smtClean="0"/>
              <a:t>Donošenje zakonodavnih akata</a:t>
            </a:r>
          </a:p>
          <a:p>
            <a:r>
              <a:rPr lang="bs-Latn-BA" dirty="0" smtClean="0"/>
              <a:t>Nadzor nad njihovim izvršavanjem</a:t>
            </a:r>
          </a:p>
          <a:p>
            <a:r>
              <a:rPr lang="bs-Latn-BA" smtClean="0"/>
              <a:t>Instrument djelovanja : Eurojust</a:t>
            </a:r>
            <a:endParaRPr lang="bs-Latn-B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Europska unija-sui generis tvorevina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Pravna sposobnost unije </a:t>
            </a:r>
            <a:r>
              <a:rPr lang="bs-Latn-BA" u="sng" dirty="0" smtClean="0"/>
              <a:t>kao jedinstvenog subjekta</a:t>
            </a:r>
          </a:p>
          <a:p>
            <a:endParaRPr lang="bs-Latn-BA" dirty="0" smtClean="0"/>
          </a:p>
          <a:p>
            <a:r>
              <a:rPr lang="bs-Latn-BA" dirty="0" smtClean="0"/>
              <a:t>Sistem </a:t>
            </a:r>
            <a:r>
              <a:rPr lang="bs-Latn-BA" u="sng" dirty="0" smtClean="0"/>
              <a:t>međusobne suradnje</a:t>
            </a:r>
            <a:r>
              <a:rPr lang="bs-Latn-BA" dirty="0" smtClean="0"/>
              <a:t> država članica</a:t>
            </a:r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Pravna priroda Europske unije i sve težnje da se svim građanima osiguraju slobode i prava dovodi do ukidanja granica (ne samo teritorijalnih, već i umnih svakog pojedinca) mešu državama članicama Europske unije</a:t>
            </a:r>
          </a:p>
          <a:p>
            <a:r>
              <a:rPr lang="bs-Latn-BA" dirty="0" smtClean="0"/>
              <a:t>Kao posljedica tih težnji dolazi do sistema u kojem su sva prava i slobode osigurane učiniocima krivičnih djela, što im je omogućilo jednostavnije izvršenje istih.</a:t>
            </a:r>
          </a:p>
          <a:p>
            <a:r>
              <a:rPr lang="bs-Latn-BA" dirty="0" smtClean="0"/>
              <a:t>Pravosudnom suradnjom država članica u krivičnih stvarima nastoji se napraviti razlika između učinitelja krivičnih djela i svih ostalih pojedinaca.</a:t>
            </a:r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Pravni osnov </a:t>
            </a:r>
          </a:p>
          <a:p>
            <a:r>
              <a:rPr lang="bs-Latn-BA" dirty="0"/>
              <a:t>Z</a:t>
            </a:r>
            <a:r>
              <a:rPr lang="bs-Latn-BA" dirty="0" smtClean="0"/>
              <a:t>akonodavni akti</a:t>
            </a:r>
          </a:p>
          <a:p>
            <a:r>
              <a:rPr lang="bs-Latn-BA" dirty="0" smtClean="0"/>
              <a:t>Institucije</a:t>
            </a:r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Pravni osnov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sz="2800" dirty="0" smtClean="0"/>
              <a:t>Ugovor iz Maastrichta 1992.- Ugovor u Europskoj uniji</a:t>
            </a:r>
          </a:p>
          <a:p>
            <a:pPr>
              <a:buNone/>
            </a:pPr>
            <a:r>
              <a:rPr lang="bs-Latn-BA" sz="2800" dirty="0" smtClean="0"/>
              <a:t>Lisabonski ugovor 2007.- Ugovor </a:t>
            </a:r>
            <a:r>
              <a:rPr lang="bs-Latn-BA" sz="2800" dirty="0"/>
              <a:t>o izmjenama Ugovora o Europskoj uniji i Ugovora o funkcionisanju Europske Unije iz </a:t>
            </a:r>
            <a:r>
              <a:rPr lang="bs-Latn-BA" sz="2800" dirty="0" smtClean="0"/>
              <a:t>2009.godine (članovi koji govore o pravosudnoj suradnji izdvojeni kao zasebna cjelina, od 82. do 86.člana)</a:t>
            </a:r>
            <a:endParaRPr lang="bs-Latn-BA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Najbitniji zakonodavni akti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Direktive o minimalnih zajedničkim mjerama država članica</a:t>
            </a:r>
          </a:p>
          <a:p>
            <a:r>
              <a:rPr lang="bs-Latn-BA" dirty="0" smtClean="0"/>
              <a:t>Direktive o borbi </a:t>
            </a:r>
            <a:r>
              <a:rPr lang="bs-Latn-BA" dirty="0"/>
              <a:t>protiv korupcije, </a:t>
            </a:r>
            <a:r>
              <a:rPr lang="bs-Latn-BA" dirty="0" smtClean="0"/>
              <a:t>terorizma, </a:t>
            </a:r>
            <a:r>
              <a:rPr lang="bs-Latn-BA" dirty="0"/>
              <a:t>kiberkriminaliteta, prijevara, pranja </a:t>
            </a:r>
            <a:r>
              <a:rPr lang="bs-Latn-BA" dirty="0" smtClean="0"/>
              <a:t>novca...</a:t>
            </a:r>
          </a:p>
          <a:p>
            <a:r>
              <a:rPr lang="bs-Latn-BA" dirty="0" smtClean="0"/>
              <a:t>Zakonodavni akti koji </a:t>
            </a:r>
            <a:r>
              <a:rPr lang="bs-Latn-BA" dirty="0"/>
              <a:t>govore o načinu razmjene informacija između država članica i agencija Europske </a:t>
            </a:r>
            <a:r>
              <a:rPr lang="bs-Latn-BA" dirty="0" smtClean="0"/>
              <a:t>unije</a:t>
            </a:r>
          </a:p>
          <a:p>
            <a:r>
              <a:rPr lang="bs-Latn-BA" dirty="0" smtClean="0"/>
              <a:t>Zakonodavni akti </a:t>
            </a:r>
            <a:r>
              <a:rPr lang="bs-Latn-BA" dirty="0"/>
              <a:t>koji govore o neposrednoj zaštiti žrtava. 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Zajednička minimalna pravila država članica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sz="2000" i="1" dirty="0"/>
              <a:t>Direktiva Europskog parlamenta i Europskog vijeća o pravu na tumačenje i prevođenje u kaznenim postupcima iz 2010.godine. </a:t>
            </a:r>
            <a:r>
              <a:rPr lang="bs-Latn-BA" sz="1600" i="1" dirty="0" smtClean="0"/>
              <a:t> (pored pitanja priznavanja stranih sudskih odluka, ova direktiva bavi se i pitanjem zaštite prava svih sudionika u postupku)</a:t>
            </a:r>
          </a:p>
          <a:p>
            <a:r>
              <a:rPr lang="bs-Latn-BA" sz="2000" i="1" dirty="0" smtClean="0"/>
              <a:t>Direktiva </a:t>
            </a:r>
            <a:r>
              <a:rPr lang="bs-Latn-BA" sz="2000" i="1" dirty="0"/>
              <a:t>Europskog parlamenta i Europskog vijeća o pravu na informisanje u krivičnom postupku iz 2012.godine. </a:t>
            </a:r>
            <a:endParaRPr lang="bs-Latn-BA" sz="2000" i="1" dirty="0" smtClean="0"/>
          </a:p>
          <a:p>
            <a:r>
              <a:rPr lang="bs-Latn-BA" sz="2000" i="1" dirty="0" smtClean="0"/>
              <a:t>Direktiva </a:t>
            </a:r>
            <a:r>
              <a:rPr lang="bs-Latn-BA" sz="2000" i="1" dirty="0"/>
              <a:t>o pravu na pristup advokatu u krivičnom postupku i u postupku na temelju europskog uhidbenog naloga, te o pravu na obavještavanje treće strane u slučaju oduzimanja slobode i na komunikaciju sa trećim osobama i konzularnim tijelima </a:t>
            </a:r>
            <a:r>
              <a:rPr lang="bs-Latn-BA" sz="2000" i="1" dirty="0" smtClean="0"/>
              <a:t>iz </a:t>
            </a:r>
            <a:r>
              <a:rPr lang="bs-Latn-BA" sz="2000" i="1" dirty="0"/>
              <a:t>2013.godine. </a:t>
            </a:r>
            <a:endParaRPr lang="bs-Latn-BA" sz="2000" i="1" dirty="0" smtClean="0"/>
          </a:p>
          <a:p>
            <a:r>
              <a:rPr lang="bs-Latn-BA" sz="2000" i="1" dirty="0"/>
              <a:t>Direktiva o jačanju određenih vidova pretpostavke nevinosti i prava na sudjelovanje u raspravi u krivičnom postupku </a:t>
            </a:r>
            <a:r>
              <a:rPr lang="bs-Latn-BA" sz="2000" i="1" dirty="0" smtClean="0"/>
              <a:t>iz 2016.godine</a:t>
            </a:r>
          </a:p>
          <a:p>
            <a:r>
              <a:rPr lang="bs-Latn-BA" sz="2000" i="1" dirty="0"/>
              <a:t>Direktiva o postupovnim jamstvima za djecu koja su osumnjičenici ili optuženici u krivičnim </a:t>
            </a:r>
            <a:r>
              <a:rPr lang="bs-Latn-BA" sz="2000" i="1" dirty="0" smtClean="0"/>
              <a:t>postupcima iz 2016.godine</a:t>
            </a:r>
          </a:p>
          <a:p>
            <a:r>
              <a:rPr lang="bs-Latn-BA" sz="2000" i="1" dirty="0"/>
              <a:t>Direktivi o pravnoj pomoći za osumnjičenike i optuženike u krivičnim postupcima, te osoba traženih u postupcima na temelju europskog uhidbenog </a:t>
            </a:r>
            <a:r>
              <a:rPr lang="bs-Latn-BA" sz="2000" i="1" dirty="0" smtClean="0"/>
              <a:t>naloga iz 2016.godine</a:t>
            </a:r>
            <a:endParaRPr lang="bs-Latn-BA" sz="20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Koruptivna krivična djela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smtClean="0"/>
              <a:t>Borba protiv korupcije-pravna obaveza država članica</a:t>
            </a:r>
          </a:p>
          <a:p>
            <a:r>
              <a:rPr lang="bs-Latn-BA" smtClean="0"/>
              <a:t>Pitanje </a:t>
            </a:r>
            <a:r>
              <a:rPr lang="bs-Latn-BA" dirty="0" smtClean="0"/>
              <a:t>takozvanih “finansijskih krivičnih djela”- korupcija, pranje novca, prevare</a:t>
            </a:r>
          </a:p>
          <a:p>
            <a:r>
              <a:rPr lang="bs-Latn-BA" i="1" dirty="0" smtClean="0"/>
              <a:t>o Direktiva o zamrzavanju i oduzimanju predmeta i imovinske koristi ostvarene krivičnim djelima u Europskoj uniji iz 2014.godine</a:t>
            </a:r>
          </a:p>
          <a:p>
            <a:r>
              <a:rPr lang="bs-Latn-BA" i="1" dirty="0" smtClean="0"/>
              <a:t>Uredba iz 2018.godine koja govori o uzajamnom priznavanju naloga za zamrzavanje i naloga za oduzimanje 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EUROJUST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dirty="0" smtClean="0"/>
              <a:t>Agencija Europske unije za pravosudnu suradnju u krivičnim stvarima</a:t>
            </a:r>
          </a:p>
          <a:p>
            <a:r>
              <a:rPr lang="bs-Latn-BA" dirty="0" smtClean="0"/>
              <a:t>2002.godina</a:t>
            </a:r>
          </a:p>
          <a:p>
            <a:r>
              <a:rPr lang="bs-Latn-BA" dirty="0" smtClean="0"/>
              <a:t>Koordinacija i podsticanje provošenja krivičnih postupaka</a:t>
            </a:r>
          </a:p>
          <a:p>
            <a:r>
              <a:rPr lang="bs-Latn-BA" dirty="0" smtClean="0"/>
              <a:t>Uredba o Agenciji Europske unije za pravosudnu suradnju u krivičnim stvarima iz 2018.godine</a:t>
            </a:r>
            <a:endParaRPr lang="bs-Latn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</TotalTime>
  <Words>511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Europska unija</vt:lpstr>
      <vt:lpstr>Europska unija-sui generis tvorevina</vt:lpstr>
      <vt:lpstr>Slide 3</vt:lpstr>
      <vt:lpstr>Slide 4</vt:lpstr>
      <vt:lpstr>Pravni osnov</vt:lpstr>
      <vt:lpstr>Najbitniji zakonodavni akti</vt:lpstr>
      <vt:lpstr>Zajednička minimalna pravila država članica</vt:lpstr>
      <vt:lpstr>Koruptivna krivična djela</vt:lpstr>
      <vt:lpstr>EUROJUST</vt:lpstr>
      <vt:lpstr>Ured Europskog javnog tužitelja</vt:lpstr>
      <vt:lpstr>Europski parlament i Vijeća Europske unije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Europska unija</dc:title>
  <dc:creator>User</dc:creator>
  <cp:lastModifiedBy>User</cp:lastModifiedBy>
  <cp:revision>10</cp:revision>
  <dcterms:created xsi:type="dcterms:W3CDTF">2020-05-19T15:21:13Z</dcterms:created>
  <dcterms:modified xsi:type="dcterms:W3CDTF">2020-05-20T10:04:09Z</dcterms:modified>
</cp:coreProperties>
</file>