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1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3216FA4-F1E2-4F57-8DB6-8B5799F00E30}" type="datetimeFigureOut">
              <a:rPr lang="hr-BA" smtClean="0"/>
              <a:t>12. 5. 2020.</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5012534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16FA4-F1E2-4F57-8DB6-8B5799F00E30}" type="datetimeFigureOut">
              <a:rPr lang="hr-BA" smtClean="0"/>
              <a:t>12. 5. 2020.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112121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16FA4-F1E2-4F57-8DB6-8B5799F00E30}" type="datetimeFigureOut">
              <a:rPr lang="hr-BA" smtClean="0"/>
              <a:t>12. 5. 2020.</a:t>
            </a:fld>
            <a:endParaRPr lang="hr-BA"/>
          </a:p>
        </p:txBody>
      </p:sp>
      <p:sp>
        <p:nvSpPr>
          <p:cNvPr id="5" name="Footer Placeholder 4"/>
          <p:cNvSpPr>
            <a:spLocks noGrp="1"/>
          </p:cNvSpPr>
          <p:nvPr>
            <p:ph type="ftr" sz="quarter" idx="11"/>
          </p:nvPr>
        </p:nvSpPr>
        <p:spPr/>
        <p:txBody>
          <a:bodyPr/>
          <a:lstStyle/>
          <a:p>
            <a:endParaRPr lang="hr-BA"/>
          </a:p>
        </p:txBody>
      </p:sp>
      <p:sp>
        <p:nvSpPr>
          <p:cNvPr id="6" name="Slide Number Placeholder 5"/>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239770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216FA4-F1E2-4F57-8DB6-8B5799F00E30}" type="datetimeFigureOut">
              <a:rPr lang="hr-BA" smtClean="0"/>
              <a:t>12. 5. 2020.</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243205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3216FA4-F1E2-4F57-8DB6-8B5799F00E30}" type="datetimeFigureOut">
              <a:rPr lang="hr-BA" smtClean="0"/>
              <a:t>12. 5. 2020.</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15583981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3216FA4-F1E2-4F57-8DB6-8B5799F00E30}" type="datetimeFigureOut">
              <a:rPr lang="hr-BA" smtClean="0"/>
              <a:t>12. 5. 2020.</a:t>
            </a:fld>
            <a:endParaRPr lang="hr-BA"/>
          </a:p>
        </p:txBody>
      </p:sp>
      <p:sp>
        <p:nvSpPr>
          <p:cNvPr id="9" name="Footer Placeholder 8"/>
          <p:cNvSpPr>
            <a:spLocks noGrp="1"/>
          </p:cNvSpPr>
          <p:nvPr>
            <p:ph type="ftr" sz="quarter" idx="11"/>
          </p:nvPr>
        </p:nvSpPr>
        <p:spPr/>
        <p:txBody>
          <a:bodyPr/>
          <a:lstStyle/>
          <a:p>
            <a:endParaRPr lang="hr-BA"/>
          </a:p>
        </p:txBody>
      </p:sp>
      <p:sp>
        <p:nvSpPr>
          <p:cNvPr id="10" name="Slide Number Placeholder 9"/>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25493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3216FA4-F1E2-4F57-8DB6-8B5799F00E30}" type="datetimeFigureOut">
              <a:rPr lang="hr-BA" smtClean="0"/>
              <a:t>12. 5. 2020.</a:t>
            </a:fld>
            <a:endParaRPr lang="hr-BA"/>
          </a:p>
        </p:txBody>
      </p:sp>
      <p:sp>
        <p:nvSpPr>
          <p:cNvPr id="8" name="Footer Placeholder 7"/>
          <p:cNvSpPr>
            <a:spLocks noGrp="1"/>
          </p:cNvSpPr>
          <p:nvPr>
            <p:ph type="ftr" sz="quarter" idx="11"/>
          </p:nvPr>
        </p:nvSpPr>
        <p:spPr/>
        <p:txBody>
          <a:bodyPr/>
          <a:lstStyle/>
          <a:p>
            <a:endParaRPr lang="hr-BA"/>
          </a:p>
        </p:txBody>
      </p:sp>
      <p:sp>
        <p:nvSpPr>
          <p:cNvPr id="9" name="Slide Number Placeholder 8"/>
          <p:cNvSpPr>
            <a:spLocks noGrp="1"/>
          </p:cNvSpPr>
          <p:nvPr>
            <p:ph type="sldNum" sz="quarter" idx="12"/>
          </p:nvPr>
        </p:nvSpPr>
        <p:spPr/>
        <p:txBody>
          <a:bodyPr/>
          <a:lstStyle/>
          <a:p>
            <a:fld id="{A2227669-A582-482A-BF4C-3C4AD369EDE5}" type="slidenum">
              <a:rPr lang="hr-BA" smtClean="0"/>
              <a:t>‹#›</a:t>
            </a:fld>
            <a:endParaRPr lang="hr-BA"/>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6429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216FA4-F1E2-4F57-8DB6-8B5799F00E30}" type="datetimeFigureOut">
              <a:rPr lang="hr-BA" smtClean="0"/>
              <a:t>12. 5. 2020.</a:t>
            </a:fld>
            <a:endParaRPr lang="hr-BA"/>
          </a:p>
        </p:txBody>
      </p:sp>
      <p:sp>
        <p:nvSpPr>
          <p:cNvPr id="4" name="Footer Placeholder 3"/>
          <p:cNvSpPr>
            <a:spLocks noGrp="1"/>
          </p:cNvSpPr>
          <p:nvPr>
            <p:ph type="ftr" sz="quarter" idx="11"/>
          </p:nvPr>
        </p:nvSpPr>
        <p:spPr/>
        <p:txBody>
          <a:bodyPr/>
          <a:lstStyle/>
          <a:p>
            <a:endParaRPr lang="hr-BA"/>
          </a:p>
        </p:txBody>
      </p:sp>
      <p:sp>
        <p:nvSpPr>
          <p:cNvPr id="5" name="Slide Number Placeholder 4"/>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280153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16FA4-F1E2-4F57-8DB6-8B5799F00E30}" type="datetimeFigureOut">
              <a:rPr lang="hr-BA" smtClean="0"/>
              <a:t>12. 5. 2020.</a:t>
            </a:fld>
            <a:endParaRPr lang="hr-BA"/>
          </a:p>
        </p:txBody>
      </p:sp>
      <p:sp>
        <p:nvSpPr>
          <p:cNvPr id="3" name="Footer Placeholder 2"/>
          <p:cNvSpPr>
            <a:spLocks noGrp="1"/>
          </p:cNvSpPr>
          <p:nvPr>
            <p:ph type="ftr" sz="quarter" idx="11"/>
          </p:nvPr>
        </p:nvSpPr>
        <p:spPr/>
        <p:txBody>
          <a:bodyPr/>
          <a:lstStyle/>
          <a:p>
            <a:endParaRPr lang="hr-BA"/>
          </a:p>
        </p:txBody>
      </p:sp>
      <p:sp>
        <p:nvSpPr>
          <p:cNvPr id="4" name="Slide Number Placeholder 3"/>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225599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3216FA4-F1E2-4F57-8DB6-8B5799F00E30}" type="datetimeFigureOut">
              <a:rPr lang="hr-BA" smtClean="0"/>
              <a:t>12. 5. 2020.</a:t>
            </a:fld>
            <a:endParaRPr lang="hr-BA"/>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hr-BA"/>
          </a:p>
        </p:txBody>
      </p:sp>
      <p:sp>
        <p:nvSpPr>
          <p:cNvPr id="11" name="Slide Number Placeholder 10"/>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243699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3216FA4-F1E2-4F57-8DB6-8B5799F00E30}" type="datetimeFigureOut">
              <a:rPr lang="hr-BA" smtClean="0"/>
              <a:t>12. 5. 2020.</a:t>
            </a:fld>
            <a:endParaRPr lang="hr-BA"/>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hr-BA"/>
          </a:p>
        </p:txBody>
      </p:sp>
      <p:sp>
        <p:nvSpPr>
          <p:cNvPr id="10" name="Slide Number Placeholder 9"/>
          <p:cNvSpPr>
            <a:spLocks noGrp="1"/>
          </p:cNvSpPr>
          <p:nvPr>
            <p:ph type="sldNum" sz="quarter" idx="12"/>
          </p:nvPr>
        </p:nvSpPr>
        <p:spPr/>
        <p:txBody>
          <a:bodyPr/>
          <a:lstStyle/>
          <a:p>
            <a:fld id="{A2227669-A582-482A-BF4C-3C4AD369EDE5}" type="slidenum">
              <a:rPr lang="hr-BA" smtClean="0"/>
              <a:t>‹#›</a:t>
            </a:fld>
            <a:endParaRPr lang="hr-BA"/>
          </a:p>
        </p:txBody>
      </p:sp>
    </p:spTree>
    <p:extLst>
      <p:ext uri="{BB962C8B-B14F-4D97-AF65-F5344CB8AC3E}">
        <p14:creationId xmlns:p14="http://schemas.microsoft.com/office/powerpoint/2010/main" val="90435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3216FA4-F1E2-4F57-8DB6-8B5799F00E30}" type="datetimeFigureOut">
              <a:rPr lang="hr-BA" smtClean="0"/>
              <a:t>12. 5. 2020.</a:t>
            </a:fld>
            <a:endParaRPr lang="hr-BA"/>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hr-BA"/>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2227669-A582-482A-BF4C-3C4AD369EDE5}" type="slidenum">
              <a:rPr lang="hr-BA" smtClean="0"/>
              <a:t>‹#›</a:t>
            </a:fld>
            <a:endParaRPr lang="hr-BA"/>
          </a:p>
        </p:txBody>
      </p:sp>
    </p:spTree>
    <p:extLst>
      <p:ext uri="{BB962C8B-B14F-4D97-AF65-F5344CB8AC3E}">
        <p14:creationId xmlns:p14="http://schemas.microsoft.com/office/powerpoint/2010/main" val="727146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89BB-7376-4A59-ADEF-9CD928E0A79E}"/>
              </a:ext>
            </a:extLst>
          </p:cNvPr>
          <p:cNvSpPr>
            <a:spLocks noGrp="1"/>
          </p:cNvSpPr>
          <p:nvPr>
            <p:ph type="ctrTitle"/>
          </p:nvPr>
        </p:nvSpPr>
        <p:spPr/>
        <p:txBody>
          <a:bodyPr>
            <a:normAutofit fontScale="90000"/>
          </a:bodyPr>
          <a:lstStyle/>
          <a:p>
            <a:r>
              <a:rPr lang="hr-BA" dirty="0"/>
              <a:t>Finansijska kriza: uloga banaka u nastanku i disperziji krize</a:t>
            </a:r>
          </a:p>
        </p:txBody>
      </p:sp>
      <p:sp>
        <p:nvSpPr>
          <p:cNvPr id="3" name="Subtitle 2">
            <a:extLst>
              <a:ext uri="{FF2B5EF4-FFF2-40B4-BE49-F238E27FC236}">
                <a16:creationId xmlns:a16="http://schemas.microsoft.com/office/drawing/2014/main" id="{BFAF22C0-7C96-4411-AE04-0A527274BFC8}"/>
              </a:ext>
            </a:extLst>
          </p:cNvPr>
          <p:cNvSpPr>
            <a:spLocks noGrp="1"/>
          </p:cNvSpPr>
          <p:nvPr>
            <p:ph type="subTitle" idx="1"/>
          </p:nvPr>
        </p:nvSpPr>
        <p:spPr/>
        <p:txBody>
          <a:bodyPr/>
          <a:lstStyle/>
          <a:p>
            <a:r>
              <a:rPr lang="hr-BA" dirty="0"/>
              <a:t>Selma Dedović</a:t>
            </a:r>
          </a:p>
        </p:txBody>
      </p:sp>
    </p:spTree>
    <p:extLst>
      <p:ext uri="{BB962C8B-B14F-4D97-AF65-F5344CB8AC3E}">
        <p14:creationId xmlns:p14="http://schemas.microsoft.com/office/powerpoint/2010/main" val="2923002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4371A-650B-4F8E-922F-B33B9BF52920}"/>
              </a:ext>
            </a:extLst>
          </p:cNvPr>
          <p:cNvSpPr>
            <a:spLocks noGrp="1"/>
          </p:cNvSpPr>
          <p:nvPr>
            <p:ph idx="1"/>
          </p:nvPr>
        </p:nvSpPr>
        <p:spPr>
          <a:xfrm>
            <a:off x="742122" y="636104"/>
            <a:ext cx="10866782" cy="5698435"/>
          </a:xfrm>
        </p:spPr>
        <p:txBody>
          <a:bodyPr>
            <a:normAutofit fontScale="25000" lnSpcReduction="20000"/>
          </a:bodyPr>
          <a:lstStyle/>
          <a:p>
            <a:pPr algn="just"/>
            <a:r>
              <a:rPr lang="hr-BA" sz="7200" dirty="0"/>
              <a:t>Rizici specifični za poslovanje banaka su:</a:t>
            </a:r>
          </a:p>
          <a:p>
            <a:pPr algn="just"/>
            <a:r>
              <a:rPr lang="hr-BA" sz="7200" b="1" dirty="0"/>
              <a:t>Rizik druge strane</a:t>
            </a:r>
            <a:r>
              <a:rPr lang="hr-BA" sz="7200" dirty="0"/>
              <a:t> je rizik kada dvije strane sklope finansijski ugovor, a postoji mogućnost da će se jedna od stranaka odreći uvjeta ugovora.</a:t>
            </a:r>
          </a:p>
          <a:p>
            <a:pPr algn="just"/>
            <a:r>
              <a:rPr lang="hr-BA" sz="7200" b="1" dirty="0"/>
              <a:t>Kreditni rizik</a:t>
            </a:r>
            <a:r>
              <a:rPr lang="hr-BA" sz="7200" dirty="0"/>
              <a:t> je rizik da neka imovina ili plasman postanu nenadoknadivi u slučaju nastanka neplaćanja ili rizik od neočekivanog kašnjenja u servisiranju zajma.</a:t>
            </a:r>
          </a:p>
          <a:p>
            <a:pPr algn="just"/>
            <a:r>
              <a:rPr lang="hr-BA" sz="7200" b="1" dirty="0"/>
              <a:t>Rizik likvidnosti ili rizik finansiranja</a:t>
            </a:r>
            <a:r>
              <a:rPr lang="hr-BA" sz="7200" dirty="0"/>
              <a:t>, su u suštini sinonimi, predstavljaju rizik od nedovoljne likvidnosti za uobičajene operativne zahtjeve, odnosno sposobnost banke da ispuni svoje obaveze u trenutku njihovog dospijeća.</a:t>
            </a:r>
          </a:p>
          <a:p>
            <a:pPr algn="just"/>
            <a:r>
              <a:rPr lang="hr-BA" sz="7200" b="1" dirty="0"/>
              <a:t>Rizik poravnanja ili plaćanja</a:t>
            </a:r>
            <a:r>
              <a:rPr lang="hr-BA" sz="7200" dirty="0"/>
              <a:t> nastaje ako jedna strana u ugovoru isplati novac ili isporučuje imovinu prije nego što primi vlastitu gotovinu ili imovinu i time se izloži potencijalnom gubitku.</a:t>
            </a:r>
          </a:p>
          <a:p>
            <a:pPr algn="just"/>
            <a:r>
              <a:rPr lang="hr-BA" sz="7200" b="1" dirty="0"/>
              <a:t>Tržišni ili cjenovni rizik</a:t>
            </a:r>
            <a:r>
              <a:rPr lang="hr-BA" sz="7200" dirty="0"/>
              <a:t> uključuje valutni i kamatni rizik. Rizik na tržištu obično je povezan s instrumentima koji se trguju na dobro definiranim tržištima, iako se sve više koriste tehnike za procjenu rizika koji proizlaze iz nadređenih instrumenata i / ili trguje na mjestima gdje tržište nije vrlo likvidno.</a:t>
            </a:r>
          </a:p>
          <a:p>
            <a:pPr algn="just"/>
            <a:r>
              <a:rPr lang="hr-BA" sz="7200" dirty="0"/>
              <a:t>Za banke, razina poluge je kritična jer mjeri </a:t>
            </a:r>
            <a:r>
              <a:rPr lang="hr-BA" sz="7200" b="1" dirty="0"/>
              <a:t>rizik kapitala</a:t>
            </a:r>
            <a:r>
              <a:rPr lang="hr-BA" sz="7200" dirty="0"/>
              <a:t>. Tu dolazi temeljni kapital: njegova glavna funkcija je da djeluje zaštitnički podržavajući ili apsorbirajući gubitke. Banke koje uzimaju više rizika trebale bi izdvojiti više kapitala, a to je načelo karakteristično za Basel standarde. S druge strane, kako bi poboljšale prinos dioničarima, banke trebaju povećati multiplikator poluge.</a:t>
            </a:r>
          </a:p>
          <a:p>
            <a:pPr algn="just"/>
            <a:r>
              <a:rPr lang="hr-BA" sz="7200" b="1" dirty="0"/>
              <a:t>Operativni rizik</a:t>
            </a:r>
            <a:r>
              <a:rPr lang="hr-BA" sz="7200" dirty="0"/>
              <a:t> je rizik gubitka koji je rezultat neadekvatnih ili pogrešnih internih procesa, ljudi, sistema ili vanjskih događaja.</a:t>
            </a:r>
          </a:p>
          <a:p>
            <a:pPr algn="just"/>
            <a:r>
              <a:rPr lang="hr-BA" sz="7200" b="1" dirty="0"/>
              <a:t>Državni rizik</a:t>
            </a:r>
            <a:r>
              <a:rPr lang="hr-BA" sz="7200" dirty="0"/>
              <a:t> obično se odnosi na rizik da država neće podmiriti obaveze prema kojima duguje nekoj banci ili vladinoj agenciji. Politički rizik definiran je kao državno uplitanje u poslovanje domaće i/ili strane banke.</a:t>
            </a:r>
          </a:p>
          <a:p>
            <a:endParaRPr lang="hr-BA" dirty="0"/>
          </a:p>
        </p:txBody>
      </p:sp>
    </p:spTree>
    <p:extLst>
      <p:ext uri="{BB962C8B-B14F-4D97-AF65-F5344CB8AC3E}">
        <p14:creationId xmlns:p14="http://schemas.microsoft.com/office/powerpoint/2010/main" val="2920550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C9ED3-9998-4E1F-8F58-8FFD1DB6B05D}"/>
              </a:ext>
            </a:extLst>
          </p:cNvPr>
          <p:cNvSpPr>
            <a:spLocks noGrp="1"/>
          </p:cNvSpPr>
          <p:nvPr>
            <p:ph type="title"/>
          </p:nvPr>
        </p:nvSpPr>
        <p:spPr/>
        <p:txBody>
          <a:bodyPr/>
          <a:lstStyle/>
          <a:p>
            <a:r>
              <a:rPr lang="hr-BA" dirty="0"/>
              <a:t>Globalna finansijska kriza – 2007-2008.</a:t>
            </a:r>
          </a:p>
        </p:txBody>
      </p:sp>
      <p:sp>
        <p:nvSpPr>
          <p:cNvPr id="3" name="Content Placeholder 2">
            <a:extLst>
              <a:ext uri="{FF2B5EF4-FFF2-40B4-BE49-F238E27FC236}">
                <a16:creationId xmlns:a16="http://schemas.microsoft.com/office/drawing/2014/main" id="{3E8BEB3B-ECB5-4C85-8323-58373B4A49B0}"/>
              </a:ext>
            </a:extLst>
          </p:cNvPr>
          <p:cNvSpPr>
            <a:spLocks noGrp="1"/>
          </p:cNvSpPr>
          <p:nvPr>
            <p:ph idx="1"/>
          </p:nvPr>
        </p:nvSpPr>
        <p:spPr>
          <a:xfrm>
            <a:off x="914400" y="2903087"/>
            <a:ext cx="10601739" cy="3101983"/>
          </a:xfrm>
        </p:spPr>
        <p:txBody>
          <a:bodyPr>
            <a:normAutofit/>
          </a:bodyPr>
          <a:lstStyle/>
          <a:p>
            <a:pPr algn="just"/>
            <a:r>
              <a:rPr lang="hr-BA" sz="2000" dirty="0"/>
              <a:t>Globalna finansijska kriza svoje začetke nalazi u 2007. godini, u sklopu krize na tržištu nekretnina. Kao posljedica, godine 2008., Lehman Brothers banka objavila je bankrot.</a:t>
            </a:r>
          </a:p>
          <a:p>
            <a:pPr algn="just"/>
            <a:r>
              <a:rPr lang="hr-BA" sz="2000" dirty="0"/>
              <a:t>Banke su zbog straha od kreditiranja zaraženih banaka ukinule mogućnost daljnjeg sudjelovanja u međubankovnom finansiranju, uzrokujući porast kamatne stope na tržištu novca. Od marta do septembra 2008. godine, osam velikih američkih finansijskih institucija je bankrotiralo: Bear Stearns, IndyMac, Fannie Mae, Freddie Mac, Lehman Brothers, AIG, Washington Mutual i Wachovia – od kojih šest njih u septembru. </a:t>
            </a:r>
          </a:p>
          <a:p>
            <a:endParaRPr lang="hr-BA" dirty="0"/>
          </a:p>
        </p:txBody>
      </p:sp>
    </p:spTree>
    <p:extLst>
      <p:ext uri="{BB962C8B-B14F-4D97-AF65-F5344CB8AC3E}">
        <p14:creationId xmlns:p14="http://schemas.microsoft.com/office/powerpoint/2010/main" val="1457939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0A3271-7EDD-41C3-819A-CF2A9E2DC787}"/>
              </a:ext>
            </a:extLst>
          </p:cNvPr>
          <p:cNvSpPr>
            <a:spLocks noGrp="1"/>
          </p:cNvSpPr>
          <p:nvPr>
            <p:ph idx="1"/>
          </p:nvPr>
        </p:nvSpPr>
        <p:spPr>
          <a:xfrm>
            <a:off x="954157" y="2638044"/>
            <a:ext cx="10495721" cy="3101983"/>
          </a:xfrm>
        </p:spPr>
        <p:txBody>
          <a:bodyPr>
            <a:normAutofit/>
          </a:bodyPr>
          <a:lstStyle/>
          <a:p>
            <a:pPr algn="just"/>
            <a:r>
              <a:rPr lang="hr-BA" sz="2000" dirty="0"/>
              <a:t>Kriza nije obuhvatila samo SAD. Nakon što je krajem 2007. postalo jasno da svijet ulazi u novu krizu svi su sa strepnjom iščekivali prognoze velikih svjetskih organizacija kao što su MMF, Svjetska Banka, WTO itd. </a:t>
            </a:r>
          </a:p>
          <a:p>
            <a:pPr algn="just"/>
            <a:r>
              <a:rPr lang="hr-BA" sz="2000" dirty="0"/>
              <a:t>Više od 20 europskih banaka, u 10 zemalja, spašeno je od jula 2007. do februara 2009. godine. Ova finansijska kriza, kao u doba Velike depresije, uzrokovala je pojavu velike recesije u SAD-u i ostalim zemljama svijeta. </a:t>
            </a:r>
          </a:p>
        </p:txBody>
      </p:sp>
    </p:spTree>
    <p:extLst>
      <p:ext uri="{BB962C8B-B14F-4D97-AF65-F5344CB8AC3E}">
        <p14:creationId xmlns:p14="http://schemas.microsoft.com/office/powerpoint/2010/main" val="1594836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75F779-A1CF-418C-B504-15D847A51CBB}"/>
              </a:ext>
            </a:extLst>
          </p:cNvPr>
          <p:cNvSpPr>
            <a:spLocks noGrp="1"/>
          </p:cNvSpPr>
          <p:nvPr>
            <p:ph idx="1"/>
          </p:nvPr>
        </p:nvSpPr>
        <p:spPr>
          <a:xfrm>
            <a:off x="914400" y="1485105"/>
            <a:ext cx="10575234" cy="4120565"/>
          </a:xfrm>
        </p:spPr>
        <p:txBody>
          <a:bodyPr>
            <a:normAutofit lnSpcReduction="10000"/>
          </a:bodyPr>
          <a:lstStyle/>
          <a:p>
            <a:pPr algn="just"/>
            <a:r>
              <a:rPr lang="hr-BA" sz="2000" dirty="0"/>
              <a:t>Krajem 2008. godine, cjelokupni finansijski sustav našao se pred kolapsom na što se moralo djelovati državnim intervencijama. Nastojeći ponovno pokrenuti finansijski sistem, razvijene zemlje pružale su državna jamstva za štedne depozite i međubankovne posudbe, dokapitalizirale banke javim fondovima i preuzimale rizične plasmane, odobrile fiskalne olakšice, utjecale na visinu kamatnih stopa, te poduzele niz drugih mjera čija je vrijednost iznosila otprilike 4 000 milijardi dolara.</a:t>
            </a:r>
          </a:p>
          <a:p>
            <a:pPr algn="just"/>
            <a:r>
              <a:rPr lang="hr-BA" sz="2000" dirty="0"/>
              <a:t>Finansiranje banaka postajalo je osjetljivije zbog ovisnosti o globalnom međubankovnom tržištu na kojem su se nastankom krize pojavili rizici nemogućnosti finansiranja. Nakon nastanka krize, sigurnost ulaganja i mogućnosti finansiranja osiguravaju se u obliku renacionalizacije međubankovnog tržišta i fragmentacije finansijskog sistema Eurozone. </a:t>
            </a:r>
          </a:p>
          <a:p>
            <a:pPr algn="just"/>
            <a:r>
              <a:rPr lang="hr-BA" sz="2000" dirty="0"/>
              <a:t>Na međubankovnom tržištu došlo je do nepovoljne selekcije zbog pogoršanja bilansi banaka nakon početka krize </a:t>
            </a:r>
            <a:r>
              <a:rPr lang="hr-BA" sz="2000" i="1" dirty="0"/>
              <a:t>subprime </a:t>
            </a:r>
            <a:r>
              <a:rPr lang="hr-BA" sz="2000" dirty="0"/>
              <a:t>hipotekarnih kredita u SAD-u kao i neizvjesnosti o tome koje su banke bile najizloženije riziku. </a:t>
            </a:r>
          </a:p>
        </p:txBody>
      </p:sp>
    </p:spTree>
    <p:extLst>
      <p:ext uri="{BB962C8B-B14F-4D97-AF65-F5344CB8AC3E}">
        <p14:creationId xmlns:p14="http://schemas.microsoft.com/office/powerpoint/2010/main" val="2768374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0D3AEA-C3A1-4069-B6A7-E554DE2F6CB1}"/>
              </a:ext>
            </a:extLst>
          </p:cNvPr>
          <p:cNvSpPr>
            <a:spLocks noGrp="1"/>
          </p:cNvSpPr>
          <p:nvPr>
            <p:ph idx="1"/>
          </p:nvPr>
        </p:nvSpPr>
        <p:spPr>
          <a:xfrm>
            <a:off x="901146" y="1538113"/>
            <a:ext cx="10707757" cy="4730164"/>
          </a:xfrm>
        </p:spPr>
        <p:txBody>
          <a:bodyPr>
            <a:normAutofit/>
          </a:bodyPr>
          <a:lstStyle/>
          <a:p>
            <a:pPr algn="just"/>
            <a:r>
              <a:rPr lang="hr-BA" sz="2000" dirty="0"/>
              <a:t>Europska središnja banka je imala značajnu ulogu u rješavanju krize u Eurozoni.</a:t>
            </a:r>
          </a:p>
          <a:p>
            <a:pPr algn="just"/>
            <a:r>
              <a:rPr lang="hr-BA" sz="2000" b="1" dirty="0"/>
              <a:t>Prva</a:t>
            </a:r>
            <a:r>
              <a:rPr lang="hr-BA" sz="2000" dirty="0"/>
              <a:t> i najvažnija mjera koju je Europska središnja banka primjenila bilo je osigurati fleksibilnu opskrbu likvidnosti bankovnim sudionicima, uz kamatnu stopu koju je odredila Europska središnja banka.</a:t>
            </a:r>
          </a:p>
          <a:p>
            <a:pPr algn="just"/>
            <a:r>
              <a:rPr lang="hr-BA" sz="2000" b="1" dirty="0"/>
              <a:t>Druga mjera</a:t>
            </a:r>
            <a:r>
              <a:rPr lang="hr-BA" sz="2000" dirty="0"/>
              <a:t> koju je Europska središnja banka uvela odnosi se na proširenje popisa prihvatljivih instrumenata osiguranja, te su uključeni svi vrijednosni papiri osim </a:t>
            </a:r>
            <a:r>
              <a:rPr lang="hr-BA" sz="2000" i="1" dirty="0"/>
              <a:t>ABS-a </a:t>
            </a:r>
            <a:r>
              <a:rPr lang="hr-BA" sz="2000" dirty="0"/>
              <a:t>s minimalnim rejtingom BBB-a, uz istodobno produženje prosječnog dospijeća svojih redovnih aktivnosti u monetarnoj politici.</a:t>
            </a:r>
          </a:p>
          <a:p>
            <a:pPr algn="just"/>
            <a:r>
              <a:rPr lang="hr-BA" sz="2000" dirty="0"/>
              <a:t>Protekom vremena, Europska središnja banka je uvela i </a:t>
            </a:r>
            <a:r>
              <a:rPr lang="hr-BA" sz="2000" b="1" dirty="0"/>
              <a:t>treću mjeru</a:t>
            </a:r>
            <a:r>
              <a:rPr lang="hr-BA" sz="2000" dirty="0"/>
              <a:t>, naime povećala je broj i uvela nove vrste dugoročnijih poslova, kao što su dugoročne aktivnosti refinanciranja s rokom dospijeća od šest mjeseci tzv. </a:t>
            </a:r>
            <a:r>
              <a:rPr lang="hr-BA" sz="2000" b="1" i="1" dirty="0"/>
              <a:t>LTRO</a:t>
            </a:r>
            <a:r>
              <a:rPr lang="hr-BA" sz="2000" i="1" dirty="0"/>
              <a:t> </a:t>
            </a:r>
            <a:r>
              <a:rPr lang="hr-BA" sz="2000" dirty="0"/>
              <a:t>programi. </a:t>
            </a:r>
          </a:p>
        </p:txBody>
      </p:sp>
    </p:spTree>
    <p:extLst>
      <p:ext uri="{BB962C8B-B14F-4D97-AF65-F5344CB8AC3E}">
        <p14:creationId xmlns:p14="http://schemas.microsoft.com/office/powerpoint/2010/main" val="3774212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C5B5EC-78EF-452A-B256-95CAE492766E}"/>
              </a:ext>
            </a:extLst>
          </p:cNvPr>
          <p:cNvSpPr>
            <a:spLocks noGrp="1"/>
          </p:cNvSpPr>
          <p:nvPr>
            <p:ph idx="1"/>
          </p:nvPr>
        </p:nvSpPr>
        <p:spPr>
          <a:xfrm>
            <a:off x="987287" y="1935678"/>
            <a:ext cx="10217426" cy="4266339"/>
          </a:xfrm>
        </p:spPr>
        <p:txBody>
          <a:bodyPr>
            <a:normAutofit/>
          </a:bodyPr>
          <a:lstStyle/>
          <a:p>
            <a:pPr algn="just"/>
            <a:r>
              <a:rPr lang="hr-BA" sz="2000" dirty="0"/>
              <a:t>Europska središnja banka koristila je praksu kvantitativnog labavljenja kroz otkup državnih i širenja efekta likvidnosti na banke i realnu ekonomiju kako bi potaknula rast potrošnje i inflacije. </a:t>
            </a:r>
          </a:p>
          <a:p>
            <a:pPr algn="just"/>
            <a:r>
              <a:rPr lang="hr-BA" sz="2000" b="1" dirty="0"/>
              <a:t>Prvi kanal</a:t>
            </a:r>
            <a:r>
              <a:rPr lang="hr-BA" sz="2000" dirty="0"/>
              <a:t> djelovanja politike kvantitativnog labavljenja je kroz učinak ravnoteže portfolija.</a:t>
            </a:r>
          </a:p>
          <a:p>
            <a:pPr algn="just"/>
            <a:r>
              <a:rPr lang="hr-BA" sz="2000" b="1" dirty="0"/>
              <a:t>Drugi kanal</a:t>
            </a:r>
            <a:r>
              <a:rPr lang="hr-BA" sz="2000" dirty="0"/>
              <a:t> djeluje kroz učinak politike signalizacije. Ovaj kanal uključuje percepciju ekonomskih subjekata na tržištu o svojstvima kretanja politike kvantitativnog labavljenja u budućnosti.</a:t>
            </a:r>
          </a:p>
          <a:p>
            <a:pPr algn="just"/>
            <a:r>
              <a:rPr lang="hr-BA" sz="2000" b="1" dirty="0"/>
              <a:t>Treći kanal</a:t>
            </a:r>
            <a:r>
              <a:rPr lang="hr-BA" sz="2000" dirty="0"/>
              <a:t> djeluje kroz učinak likvidnosti. U kriznim razdobljima, kvantitativno labavljenje poboljšava funkcioniranje tržišta povećanjem likvidnosti kroz aktivno poticanje trgovanja. </a:t>
            </a:r>
          </a:p>
        </p:txBody>
      </p:sp>
    </p:spTree>
    <p:extLst>
      <p:ext uri="{BB962C8B-B14F-4D97-AF65-F5344CB8AC3E}">
        <p14:creationId xmlns:p14="http://schemas.microsoft.com/office/powerpoint/2010/main" val="214193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CE02F-57C8-40C9-BBAF-725EDD5C6981}"/>
              </a:ext>
            </a:extLst>
          </p:cNvPr>
          <p:cNvSpPr>
            <a:spLocks noGrp="1"/>
          </p:cNvSpPr>
          <p:nvPr>
            <p:ph type="title"/>
          </p:nvPr>
        </p:nvSpPr>
        <p:spPr/>
        <p:txBody>
          <a:bodyPr/>
          <a:lstStyle/>
          <a:p>
            <a:r>
              <a:rPr lang="hr-BA" dirty="0"/>
              <a:t>Reforme propisa o krizama</a:t>
            </a:r>
          </a:p>
        </p:txBody>
      </p:sp>
      <p:sp>
        <p:nvSpPr>
          <p:cNvPr id="3" name="Content Placeholder 2">
            <a:extLst>
              <a:ext uri="{FF2B5EF4-FFF2-40B4-BE49-F238E27FC236}">
                <a16:creationId xmlns:a16="http://schemas.microsoft.com/office/drawing/2014/main" id="{4775D250-A05F-4B32-B5B2-EFE1705C8601}"/>
              </a:ext>
            </a:extLst>
          </p:cNvPr>
          <p:cNvSpPr>
            <a:spLocks noGrp="1"/>
          </p:cNvSpPr>
          <p:nvPr>
            <p:ph idx="1"/>
          </p:nvPr>
        </p:nvSpPr>
        <p:spPr>
          <a:xfrm>
            <a:off x="901148" y="2638044"/>
            <a:ext cx="10217426" cy="3101983"/>
          </a:xfrm>
        </p:spPr>
        <p:txBody>
          <a:bodyPr>
            <a:normAutofit/>
          </a:bodyPr>
          <a:lstStyle/>
          <a:p>
            <a:pPr algn="just"/>
            <a:r>
              <a:rPr lang="hr-BA" sz="2000" dirty="0"/>
              <a:t>Sistemski važna finansijska institucija narušava stabilnost finansijskog sistema:</a:t>
            </a:r>
          </a:p>
          <a:p>
            <a:pPr lvl="0" algn="just"/>
            <a:r>
              <a:rPr lang="hr-BA" sz="2000" dirty="0"/>
              <a:t>kada nije u mogućnosti ispuniti svoje finansijske obveze prema drugoj ugovornoj strani;</a:t>
            </a:r>
          </a:p>
          <a:p>
            <a:pPr lvl="0" algn="just"/>
            <a:r>
              <a:rPr lang="hr-BA" sz="2000" dirty="0"/>
              <a:t>kada je prisiljena prodavati imovinu za osiguranje likvidnosti što dodatno smanjuje cijenu imovine (i time povećava mogućnost daljnje prodaje) i uzrokuje finansijsku isključenost; i</a:t>
            </a:r>
          </a:p>
          <a:p>
            <a:pPr lvl="0" algn="just"/>
            <a:r>
              <a:rPr lang="hr-BA" sz="2000" dirty="0"/>
              <a:t>kada zbog svog lošeg poslovanja uzrokuje širenje zaraze u druge finansijske institucije i stvaranje panike na finansijskim tržištima.</a:t>
            </a:r>
          </a:p>
          <a:p>
            <a:endParaRPr lang="hr-BA" dirty="0"/>
          </a:p>
        </p:txBody>
      </p:sp>
    </p:spTree>
    <p:extLst>
      <p:ext uri="{BB962C8B-B14F-4D97-AF65-F5344CB8AC3E}">
        <p14:creationId xmlns:p14="http://schemas.microsoft.com/office/powerpoint/2010/main" val="2263860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9F338-BA8D-41DF-BDA4-DBF2D94C3C11}"/>
              </a:ext>
            </a:extLst>
          </p:cNvPr>
          <p:cNvSpPr>
            <a:spLocks noGrp="1"/>
          </p:cNvSpPr>
          <p:nvPr>
            <p:ph idx="1"/>
          </p:nvPr>
        </p:nvSpPr>
        <p:spPr>
          <a:xfrm>
            <a:off x="907774" y="2107957"/>
            <a:ext cx="10376452" cy="4889190"/>
          </a:xfrm>
        </p:spPr>
        <p:txBody>
          <a:bodyPr/>
          <a:lstStyle/>
          <a:p>
            <a:pPr algn="just"/>
            <a:r>
              <a:rPr lang="hr-BA" sz="2000" dirty="0"/>
              <a:t>Skupo spašavanje banaka s ciljem očuvanja finansijske stabilnosti bilo je finansirano od strane država. U nekim zemljama, državna jamstva doprinijela su neodrživim javnim finansijama što na kraju rezultira insolventnošću banaka zbog velike izloženosti prema državnom dugu. </a:t>
            </a:r>
          </a:p>
          <a:p>
            <a:pPr algn="just"/>
            <a:r>
              <a:rPr lang="hr-BA" sz="2000" dirty="0"/>
              <a:t>Kao odgovor, supervizori su pokrenuli ambiciozne finansijske reforme. Nametnuli su bankama izraženije i kvalitetnije kapitalne zahtjeve i intenzivirali aktivnost nadzora nad sustavnim globalno značajnim bankama (engl. G-SIBs) kako bi se smanjila vjerojatnost i trošak neuspjeha i zaraze. U nekim zemljama, strukturne mjere su provedene koje bankama ograničavaju određene aktivnosti poslovanja. </a:t>
            </a:r>
          </a:p>
          <a:p>
            <a:pPr algn="just"/>
            <a:endParaRPr lang="hr-BA" sz="2000" dirty="0"/>
          </a:p>
          <a:p>
            <a:endParaRPr lang="hr-BA" dirty="0"/>
          </a:p>
        </p:txBody>
      </p:sp>
    </p:spTree>
    <p:extLst>
      <p:ext uri="{BB962C8B-B14F-4D97-AF65-F5344CB8AC3E}">
        <p14:creationId xmlns:p14="http://schemas.microsoft.com/office/powerpoint/2010/main" val="467636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DB5F41-5A28-41D8-BD84-24EF0E97079A}"/>
              </a:ext>
            </a:extLst>
          </p:cNvPr>
          <p:cNvSpPr>
            <a:spLocks noGrp="1"/>
          </p:cNvSpPr>
          <p:nvPr>
            <p:ph idx="1"/>
          </p:nvPr>
        </p:nvSpPr>
        <p:spPr>
          <a:xfrm>
            <a:off x="887895" y="1404730"/>
            <a:ext cx="10416209" cy="5037662"/>
          </a:xfrm>
        </p:spPr>
        <p:txBody>
          <a:bodyPr>
            <a:normAutofit/>
          </a:bodyPr>
          <a:lstStyle/>
          <a:p>
            <a:pPr algn="just"/>
            <a:r>
              <a:rPr lang="hr-BA" sz="2000" dirty="0"/>
              <a:t>Summit Europske unije u junu 2012. godine, donio je odluku o stvaranju </a:t>
            </a:r>
            <a:r>
              <a:rPr lang="hr-BA" sz="2000" b="1" dirty="0"/>
              <a:t>bankovne unije</a:t>
            </a:r>
            <a:r>
              <a:rPr lang="hr-BA" sz="2000" dirty="0"/>
              <a:t> s ciljem prekida veze između zemalja i banaka. </a:t>
            </a:r>
          </a:p>
          <a:p>
            <a:pPr algn="just"/>
            <a:r>
              <a:rPr lang="hr-BA" sz="2000" dirty="0"/>
              <a:t>Ideja o bankovnoj uniji bila je važan faktor u stvaranju integriranog tržišta s naglaskom na finansijskoj stabilnosti. </a:t>
            </a:r>
          </a:p>
          <a:p>
            <a:pPr algn="just"/>
            <a:r>
              <a:rPr lang="hr-BA" sz="2000" dirty="0"/>
              <a:t>Europska bankovna unija sastoji se od nekoliko elemenata: </a:t>
            </a:r>
          </a:p>
          <a:p>
            <a:pPr algn="just"/>
            <a:r>
              <a:rPr lang="hr-BA" sz="2000" dirty="0"/>
              <a:t>jedinstveni nadzorni mehanizam (engl. SSM) u Europskoj središnjoj banci; </a:t>
            </a:r>
          </a:p>
          <a:p>
            <a:pPr algn="just"/>
            <a:r>
              <a:rPr lang="hr-BA" sz="2000" dirty="0"/>
              <a:t>jedinstveni mehanizam rezolucije (engl. SRM) za rješavanje pitanja loših banaka; </a:t>
            </a:r>
          </a:p>
          <a:p>
            <a:pPr algn="just"/>
            <a:r>
              <a:rPr lang="hr-BA" sz="2000" dirty="0"/>
              <a:t>transparentnija i jedinstvena knjiga pravila (engl. SRB); i </a:t>
            </a:r>
          </a:p>
          <a:p>
            <a:pPr algn="just"/>
            <a:r>
              <a:rPr lang="hr-BA" sz="2000" dirty="0"/>
              <a:t>direktiva o bankovnom oporavku i rezoluciji (engl. BRRD) kojima se definiralo kada i kako vlasti mogu intervenirati kako bi sudjelovale u rješavanju poteškoća u bankama. </a:t>
            </a:r>
          </a:p>
          <a:p>
            <a:pPr algn="just"/>
            <a:r>
              <a:rPr lang="hr-BA" sz="2000" dirty="0"/>
              <a:t>Posljednji element bankovne unije je zajednički štedni sustav osiguranja depozita. </a:t>
            </a:r>
          </a:p>
          <a:p>
            <a:endParaRPr lang="hr-BA" dirty="0"/>
          </a:p>
        </p:txBody>
      </p:sp>
    </p:spTree>
    <p:extLst>
      <p:ext uri="{BB962C8B-B14F-4D97-AF65-F5344CB8AC3E}">
        <p14:creationId xmlns:p14="http://schemas.microsoft.com/office/powerpoint/2010/main" val="807096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88CA7-CBFE-468C-8766-AB52109D1E9A}"/>
              </a:ext>
            </a:extLst>
          </p:cNvPr>
          <p:cNvSpPr>
            <a:spLocks noGrp="1"/>
          </p:cNvSpPr>
          <p:nvPr>
            <p:ph idx="1"/>
          </p:nvPr>
        </p:nvSpPr>
        <p:spPr>
          <a:xfrm>
            <a:off x="742121" y="1776653"/>
            <a:ext cx="11052313" cy="3643486"/>
          </a:xfrm>
        </p:spPr>
        <p:txBody>
          <a:bodyPr/>
          <a:lstStyle/>
          <a:p>
            <a:pPr algn="just"/>
            <a:r>
              <a:rPr lang="hr-BA" sz="2000" dirty="0"/>
              <a:t>Idući značajan korak u tom kontekstu bio je najava, a zatim i provedba sveobuhvatnog pregleda kvalitete imovine velikih banaka pod nadzorom Europske središnje banke. </a:t>
            </a:r>
          </a:p>
          <a:p>
            <a:pPr algn="just"/>
            <a:r>
              <a:rPr lang="hr-BA" sz="2000" dirty="0"/>
              <a:t>Već u ovoj početnoj fazi, na temelju očekivanja, banke u Europskoj uniji započele su proces dokapitalizacije. </a:t>
            </a:r>
          </a:p>
          <a:p>
            <a:pPr algn="just"/>
            <a:r>
              <a:rPr lang="hr-BA" sz="2000" dirty="0"/>
              <a:t>Europska središnja banka je provodila niz smanjenja stopa refinansiranja, uvela negativnu stopu na mogućnost depozita, pokrenula nove ciljane programe </a:t>
            </a:r>
            <a:r>
              <a:rPr lang="hr-BA" sz="2000" i="1" dirty="0"/>
              <a:t>LTRO-a </a:t>
            </a:r>
            <a:r>
              <a:rPr lang="hr-BA" sz="2000" dirty="0"/>
              <a:t>i najavila program kupnje </a:t>
            </a:r>
            <a:r>
              <a:rPr lang="hr-BA" sz="2000" i="1" dirty="0"/>
              <a:t>ABS-a </a:t>
            </a:r>
            <a:r>
              <a:rPr lang="hr-BA" sz="2000" dirty="0"/>
              <a:t>i pokrivenih obveznica. </a:t>
            </a:r>
          </a:p>
          <a:p>
            <a:endParaRPr lang="hr-BA" dirty="0"/>
          </a:p>
        </p:txBody>
      </p:sp>
    </p:spTree>
    <p:extLst>
      <p:ext uri="{BB962C8B-B14F-4D97-AF65-F5344CB8AC3E}">
        <p14:creationId xmlns:p14="http://schemas.microsoft.com/office/powerpoint/2010/main" val="1379425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90B35-E3AA-401A-827D-B82B5B296EA2}"/>
              </a:ext>
            </a:extLst>
          </p:cNvPr>
          <p:cNvSpPr>
            <a:spLocks noGrp="1"/>
          </p:cNvSpPr>
          <p:nvPr>
            <p:ph type="title"/>
          </p:nvPr>
        </p:nvSpPr>
        <p:spPr/>
        <p:txBody>
          <a:bodyPr/>
          <a:lstStyle/>
          <a:p>
            <a:r>
              <a:rPr lang="hr-BA" dirty="0"/>
              <a:t>Pojam finansijske krize</a:t>
            </a:r>
          </a:p>
        </p:txBody>
      </p:sp>
      <p:sp>
        <p:nvSpPr>
          <p:cNvPr id="3" name="Content Placeholder 2">
            <a:extLst>
              <a:ext uri="{FF2B5EF4-FFF2-40B4-BE49-F238E27FC236}">
                <a16:creationId xmlns:a16="http://schemas.microsoft.com/office/drawing/2014/main" id="{E7ECC155-69AC-4823-9F80-408891737AE8}"/>
              </a:ext>
            </a:extLst>
          </p:cNvPr>
          <p:cNvSpPr>
            <a:spLocks noGrp="1"/>
          </p:cNvSpPr>
          <p:nvPr>
            <p:ph idx="1"/>
          </p:nvPr>
        </p:nvSpPr>
        <p:spPr>
          <a:xfrm>
            <a:off x="1046922" y="3035609"/>
            <a:ext cx="10336695" cy="3101983"/>
          </a:xfrm>
        </p:spPr>
        <p:txBody>
          <a:bodyPr>
            <a:normAutofit/>
          </a:bodyPr>
          <a:lstStyle/>
          <a:p>
            <a:pPr algn="just"/>
            <a:r>
              <a:rPr lang="hr-BA" sz="2000" b="1" dirty="0"/>
              <a:t>Finansijska kriza</a:t>
            </a:r>
            <a:r>
              <a:rPr lang="hr-BA" sz="2000" dirty="0"/>
              <a:t> označava veće smetnje u </a:t>
            </a:r>
            <a:r>
              <a:rPr lang="hr-BA" sz="2000" dirty="0">
                <a:solidFill>
                  <a:schemeClr val="tx1"/>
                </a:solidFill>
              </a:rPr>
              <a:t>sistemu</a:t>
            </a:r>
            <a:r>
              <a:rPr lang="hr-BA" sz="2000" dirty="0"/>
              <a:t> finansija, koje prati pad vrijednosti imovine, te nesolventnost mnogih </a:t>
            </a:r>
            <a:r>
              <a:rPr lang="hr-BA" sz="2000" dirty="0">
                <a:solidFill>
                  <a:schemeClr val="tx1"/>
                </a:solidFill>
              </a:rPr>
              <a:t>tvrtki</a:t>
            </a:r>
            <a:r>
              <a:rPr lang="hr-BA" sz="2000" dirty="0"/>
              <a:t> iz finansijskog sektora ili drugih privrednih grana i obilježava negativni utjecaj na ekonomske aktivnosti u jednoj ili više zemalja. </a:t>
            </a:r>
          </a:p>
          <a:p>
            <a:pPr algn="just"/>
            <a:r>
              <a:rPr lang="hr-BA" sz="2000" dirty="0"/>
              <a:t>Tačnije, kriza je neplanirani i neželjeni proces koji je u stanju ugroziti ili u potpunosti onemogućiti razvojne mogućnosti ekonomije. Kriza je finansijska ranjivost zbog loše osmišljene financijske liberalizacije.</a:t>
            </a:r>
          </a:p>
        </p:txBody>
      </p:sp>
    </p:spTree>
    <p:extLst>
      <p:ext uri="{BB962C8B-B14F-4D97-AF65-F5344CB8AC3E}">
        <p14:creationId xmlns:p14="http://schemas.microsoft.com/office/powerpoint/2010/main" val="1875665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1054-B1E0-4814-A572-22C22E430080}"/>
              </a:ext>
            </a:extLst>
          </p:cNvPr>
          <p:cNvSpPr>
            <a:spLocks noGrp="1"/>
          </p:cNvSpPr>
          <p:nvPr>
            <p:ph type="title"/>
          </p:nvPr>
        </p:nvSpPr>
        <p:spPr/>
        <p:txBody>
          <a:bodyPr/>
          <a:lstStyle/>
          <a:p>
            <a:r>
              <a:rPr lang="hr-BA" dirty="0"/>
              <a:t>zaključak</a:t>
            </a:r>
          </a:p>
        </p:txBody>
      </p:sp>
      <p:sp>
        <p:nvSpPr>
          <p:cNvPr id="3" name="Content Placeholder 2">
            <a:extLst>
              <a:ext uri="{FF2B5EF4-FFF2-40B4-BE49-F238E27FC236}">
                <a16:creationId xmlns:a16="http://schemas.microsoft.com/office/drawing/2014/main" id="{2604A05B-4485-43E5-9485-8CF2DBA7F30E}"/>
              </a:ext>
            </a:extLst>
          </p:cNvPr>
          <p:cNvSpPr>
            <a:spLocks noGrp="1"/>
          </p:cNvSpPr>
          <p:nvPr>
            <p:ph idx="1"/>
          </p:nvPr>
        </p:nvSpPr>
        <p:spPr>
          <a:xfrm>
            <a:off x="795129" y="2638044"/>
            <a:ext cx="10853531" cy="3101983"/>
          </a:xfrm>
        </p:spPr>
        <p:txBody>
          <a:bodyPr>
            <a:normAutofit/>
          </a:bodyPr>
          <a:lstStyle/>
          <a:p>
            <a:pPr algn="just"/>
            <a:r>
              <a:rPr lang="hr-BA" sz="2000" dirty="0"/>
              <a:t>Promjene su bile potrebne nakon nastalih poteškoća u finansijskom sistemu u vrijeme bankrota Lehman Brothers banke. Tržište kapitala reagiralo je na krizu, u skladu sa racionalnim očekivanjima, povlačenjem svoje likvidnosti iz bankarskog sektora. Središnje banke bile su prisiljene spasiti finansijski sistem. Uslijedila je regulatorna reakcija, koju je utjelovio Basel III standard. </a:t>
            </a:r>
          </a:p>
          <a:p>
            <a:pPr algn="just"/>
            <a:r>
              <a:rPr lang="hr-BA" sz="2000" dirty="0"/>
              <a:t>Subjekti unutar bankarskog sektora mogu se ponašati iracionalno i na taj način negativno djelovati na cjelokupni finansijski sistem. Tako dolazi do stvaranja mjehura na tržištima kapitala, povećanja razine rizika zbog pogrešnih procjena, podcjenjivanja adekvatnih razina kapitala i slično. </a:t>
            </a:r>
          </a:p>
          <a:p>
            <a:pPr algn="just"/>
            <a:r>
              <a:rPr lang="hr-BA" sz="2000" dirty="0"/>
              <a:t>Stoga veliki izazov za poboljšanje poslovanja banaka predstavlja njihovo ponašanje, a kvalitetnije upravljanje rizikom može pomoći, jer potiče razborito ponašanje svih povezanih subjekata. </a:t>
            </a:r>
          </a:p>
          <a:p>
            <a:pPr algn="just"/>
            <a:endParaRPr lang="hr-BA" sz="2000" dirty="0"/>
          </a:p>
          <a:p>
            <a:endParaRPr lang="hr-BA" dirty="0"/>
          </a:p>
        </p:txBody>
      </p:sp>
    </p:spTree>
    <p:extLst>
      <p:ext uri="{BB962C8B-B14F-4D97-AF65-F5344CB8AC3E}">
        <p14:creationId xmlns:p14="http://schemas.microsoft.com/office/powerpoint/2010/main" val="3871379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45CF1D-EE37-4218-8909-AD855B68AA23}"/>
              </a:ext>
            </a:extLst>
          </p:cNvPr>
          <p:cNvSpPr>
            <a:spLocks noGrp="1"/>
          </p:cNvSpPr>
          <p:nvPr>
            <p:ph idx="1"/>
          </p:nvPr>
        </p:nvSpPr>
        <p:spPr>
          <a:xfrm>
            <a:off x="1033670" y="2638044"/>
            <a:ext cx="10243930" cy="3101983"/>
          </a:xfrm>
        </p:spPr>
        <p:txBody>
          <a:bodyPr/>
          <a:lstStyle/>
          <a:p>
            <a:pPr algn="just"/>
            <a:r>
              <a:rPr lang="hr-BA" sz="2000" dirty="0"/>
              <a:t>Rezultati ovog rada potvrđuju činjenicu da je globalna finansijska kriza imala velikog utjecaja na razinu sigurnosti i finansijske uspješnosti izabranih banaka kao i na njihovu razinu reputacije. </a:t>
            </a:r>
          </a:p>
          <a:p>
            <a:pPr algn="just"/>
            <a:r>
              <a:rPr lang="hr-BA" sz="2000" dirty="0"/>
              <a:t>Također, može se potvrditi utjecaj pokrenutih reformi u regulaciji finansijskog sektora na strategiju poslovanja izabranih banaka. </a:t>
            </a:r>
          </a:p>
          <a:p>
            <a:pPr algn="just"/>
            <a:r>
              <a:rPr lang="hr-BA" sz="2000" dirty="0"/>
              <a:t>Banke trebaju uskladiti svoje djelovanje unutar novih zadanih okvira te prilagoditi poslovanje novim pogoršanim tržišnim uvjetima s ciljem osiguranja svog opstanka.</a:t>
            </a:r>
          </a:p>
          <a:p>
            <a:endParaRPr lang="hr-BA" dirty="0"/>
          </a:p>
        </p:txBody>
      </p:sp>
    </p:spTree>
    <p:extLst>
      <p:ext uri="{BB962C8B-B14F-4D97-AF65-F5344CB8AC3E}">
        <p14:creationId xmlns:p14="http://schemas.microsoft.com/office/powerpoint/2010/main" val="2069036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1DE9-4AE2-49FE-A4E2-414E434B70FB}"/>
              </a:ext>
            </a:extLst>
          </p:cNvPr>
          <p:cNvSpPr>
            <a:spLocks noGrp="1"/>
          </p:cNvSpPr>
          <p:nvPr>
            <p:ph type="title"/>
          </p:nvPr>
        </p:nvSpPr>
        <p:spPr/>
        <p:txBody>
          <a:bodyPr/>
          <a:lstStyle/>
          <a:p>
            <a:r>
              <a:rPr lang="hr-BA" dirty="0"/>
              <a:t>Pitanja</a:t>
            </a:r>
          </a:p>
        </p:txBody>
      </p:sp>
      <p:sp>
        <p:nvSpPr>
          <p:cNvPr id="3" name="Content Placeholder 2">
            <a:extLst>
              <a:ext uri="{FF2B5EF4-FFF2-40B4-BE49-F238E27FC236}">
                <a16:creationId xmlns:a16="http://schemas.microsoft.com/office/drawing/2014/main" id="{EAC5D326-7983-4C61-8DCE-74B4F7E947AC}"/>
              </a:ext>
            </a:extLst>
          </p:cNvPr>
          <p:cNvSpPr>
            <a:spLocks noGrp="1"/>
          </p:cNvSpPr>
          <p:nvPr>
            <p:ph idx="1"/>
          </p:nvPr>
        </p:nvSpPr>
        <p:spPr>
          <a:xfrm>
            <a:off x="1603513" y="2638044"/>
            <a:ext cx="9210261" cy="3908530"/>
          </a:xfrm>
        </p:spPr>
        <p:txBody>
          <a:bodyPr>
            <a:normAutofit/>
          </a:bodyPr>
          <a:lstStyle/>
          <a:p>
            <a:pPr algn="just"/>
            <a:r>
              <a:rPr lang="hr-BA" b="1" dirty="0"/>
              <a:t>1. Šta je finansijska kriza?</a:t>
            </a:r>
          </a:p>
          <a:p>
            <a:pPr algn="just"/>
            <a:r>
              <a:rPr lang="hr-BA" b="1" dirty="0"/>
              <a:t>2.  Zašto je banka glavni dio finansijskog sistema u svim zemljama?</a:t>
            </a:r>
          </a:p>
          <a:p>
            <a:r>
              <a:rPr lang="hr-BA" b="1" dirty="0"/>
              <a:t>3. Rizici specifični za poslovanje banaka su:</a:t>
            </a:r>
          </a:p>
          <a:p>
            <a:r>
              <a:rPr lang="hr-BA" b="1" dirty="0"/>
              <a:t>4. Objasni politiku kvantitativnog labavljenja.</a:t>
            </a:r>
          </a:p>
          <a:p>
            <a:endParaRPr lang="hr-BA" dirty="0"/>
          </a:p>
          <a:p>
            <a:endParaRPr lang="hr-BA" dirty="0"/>
          </a:p>
        </p:txBody>
      </p:sp>
    </p:spTree>
    <p:extLst>
      <p:ext uri="{BB962C8B-B14F-4D97-AF65-F5344CB8AC3E}">
        <p14:creationId xmlns:p14="http://schemas.microsoft.com/office/powerpoint/2010/main" val="987776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FBF76-6CF8-4280-9BA7-2CCF65677392}"/>
              </a:ext>
            </a:extLst>
          </p:cNvPr>
          <p:cNvSpPr>
            <a:spLocks noGrp="1"/>
          </p:cNvSpPr>
          <p:nvPr>
            <p:ph type="title"/>
          </p:nvPr>
        </p:nvSpPr>
        <p:spPr>
          <a:xfrm>
            <a:off x="2231136" y="1117973"/>
            <a:ext cx="7729728" cy="1188720"/>
          </a:xfrm>
        </p:spPr>
        <p:txBody>
          <a:bodyPr/>
          <a:lstStyle/>
          <a:p>
            <a:r>
              <a:rPr lang="hr-BA" dirty="0"/>
              <a:t>Začeci i nastanak finansijske krize</a:t>
            </a:r>
          </a:p>
        </p:txBody>
      </p:sp>
      <p:sp>
        <p:nvSpPr>
          <p:cNvPr id="3" name="Content Placeholder 2">
            <a:extLst>
              <a:ext uri="{FF2B5EF4-FFF2-40B4-BE49-F238E27FC236}">
                <a16:creationId xmlns:a16="http://schemas.microsoft.com/office/drawing/2014/main" id="{1EEAF6C5-9539-452A-B770-9C5C54D089CC}"/>
              </a:ext>
            </a:extLst>
          </p:cNvPr>
          <p:cNvSpPr>
            <a:spLocks noGrp="1"/>
          </p:cNvSpPr>
          <p:nvPr>
            <p:ph idx="1"/>
          </p:nvPr>
        </p:nvSpPr>
        <p:spPr>
          <a:xfrm>
            <a:off x="795130" y="2638044"/>
            <a:ext cx="10787270" cy="3537469"/>
          </a:xfrm>
        </p:spPr>
        <p:txBody>
          <a:bodyPr>
            <a:normAutofit fontScale="92500" lnSpcReduction="10000"/>
          </a:bodyPr>
          <a:lstStyle/>
          <a:p>
            <a:pPr algn="just"/>
            <a:r>
              <a:rPr lang="hr-BA" sz="2000" dirty="0"/>
              <a:t>Prve korijene krize treba tražiti u 20. stoljeću, odnosno drugoj polovini 20. stoljeća. Naime, do velike krize 1930. godine tržište je bilo uređeno liberalnim načelima. Sve slabosti te doktrine došle su na vidjelo pojavom Velike depresije, odnosno velike ekonomske krize koja je pogodila svijet 30 – ih godina prošlog stoljeća. </a:t>
            </a:r>
          </a:p>
          <a:p>
            <a:pPr algn="just"/>
            <a:r>
              <a:rPr lang="hr-BA" sz="2000" dirty="0"/>
              <a:t>Postalo je evidentno da tržište samo ne može optimalno alocirati resurse i održavati stabilnost na duge staze. Nakon Velike depresije nastupilo je dugo doba u kojem je intervencionizam bio jedina ekonomska dogma. No 80 – ih godina prošlog stoljeća, neoliberalizam se vraća na velika vrata na globalnu ekonomsku scenu.</a:t>
            </a:r>
          </a:p>
          <a:p>
            <a:pPr algn="just"/>
            <a:r>
              <a:rPr lang="hr-BA" sz="2000" dirty="0"/>
              <a:t>Temeljna načela neoliberalne ekonomske misli formulirana su na Washingtonskom konsenzusu kao odgovor na dužničku krizu koja je harala Latinskom Amerikom u to doba. Paket reformi koji je trebao pomoći riješiti dužničku krizu u Latinskoj Americi naglašavao je makroekonomsku disciplinu, otvaranje gospodarstva svjetskoj ekonomiji i tržišno uređenje.</a:t>
            </a:r>
          </a:p>
          <a:p>
            <a:endParaRPr lang="hr-BA" dirty="0"/>
          </a:p>
        </p:txBody>
      </p:sp>
    </p:spTree>
    <p:extLst>
      <p:ext uri="{BB962C8B-B14F-4D97-AF65-F5344CB8AC3E}">
        <p14:creationId xmlns:p14="http://schemas.microsoft.com/office/powerpoint/2010/main" val="1234864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40378-4FA3-4531-B255-08B915503275}"/>
              </a:ext>
            </a:extLst>
          </p:cNvPr>
          <p:cNvSpPr>
            <a:spLocks noGrp="1"/>
          </p:cNvSpPr>
          <p:nvPr>
            <p:ph idx="1"/>
          </p:nvPr>
        </p:nvSpPr>
        <p:spPr>
          <a:xfrm>
            <a:off x="960782" y="2580373"/>
            <a:ext cx="10270435" cy="3101983"/>
          </a:xfrm>
        </p:spPr>
        <p:txBody>
          <a:bodyPr/>
          <a:lstStyle/>
          <a:p>
            <a:pPr algn="just"/>
            <a:r>
              <a:rPr lang="hr-BA" sz="2000" dirty="0"/>
              <a:t>U periodu kad je ekonomija stabilna i doživljava rast, njeni sudionici, a načelno investitori preuzimaju veći stepen rizika pri ulaganju kapitala. U momentu kad se taj rizik nagomila nastaju problemi i više nema povratka jer stope povrata na uloženi kapital više nisu dovoljne da bi se servisirali nastali dugovi te dolazi do sloma. </a:t>
            </a:r>
          </a:p>
          <a:p>
            <a:endParaRPr lang="hr-BA" dirty="0"/>
          </a:p>
          <a:p>
            <a:endParaRPr lang="hr-BA" dirty="0"/>
          </a:p>
        </p:txBody>
      </p:sp>
    </p:spTree>
    <p:extLst>
      <p:ext uri="{BB962C8B-B14F-4D97-AF65-F5344CB8AC3E}">
        <p14:creationId xmlns:p14="http://schemas.microsoft.com/office/powerpoint/2010/main" val="1044372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0456-9882-4387-A8BC-3EC67D0DDF84}"/>
              </a:ext>
            </a:extLst>
          </p:cNvPr>
          <p:cNvSpPr>
            <a:spLocks noGrp="1"/>
          </p:cNvSpPr>
          <p:nvPr>
            <p:ph type="title"/>
          </p:nvPr>
        </p:nvSpPr>
        <p:spPr/>
        <p:txBody>
          <a:bodyPr/>
          <a:lstStyle/>
          <a:p>
            <a:r>
              <a:rPr lang="hr-BA" dirty="0"/>
              <a:t>Priroda i uloga aktivnosti banaka </a:t>
            </a:r>
          </a:p>
        </p:txBody>
      </p:sp>
      <p:sp>
        <p:nvSpPr>
          <p:cNvPr id="3" name="Content Placeholder 2">
            <a:extLst>
              <a:ext uri="{FF2B5EF4-FFF2-40B4-BE49-F238E27FC236}">
                <a16:creationId xmlns:a16="http://schemas.microsoft.com/office/drawing/2014/main" id="{CAB45B87-4BD1-4149-9DE2-B57A0AB618B7}"/>
              </a:ext>
            </a:extLst>
          </p:cNvPr>
          <p:cNvSpPr>
            <a:spLocks noGrp="1"/>
          </p:cNvSpPr>
          <p:nvPr>
            <p:ph idx="1"/>
          </p:nvPr>
        </p:nvSpPr>
        <p:spPr>
          <a:xfrm>
            <a:off x="795130" y="3009105"/>
            <a:ext cx="10601739" cy="3101983"/>
          </a:xfrm>
        </p:spPr>
        <p:txBody>
          <a:bodyPr>
            <a:normAutofit/>
          </a:bodyPr>
          <a:lstStyle/>
          <a:p>
            <a:pPr algn="just"/>
            <a:r>
              <a:rPr lang="hr-BA" sz="2000" dirty="0"/>
              <a:t>Banka je finansijska institucija koja odobrava kredite za svoj račun i prima depozite, odnosno ispunjava uvjete za nesmetano odvijanje transakcija kod promjena preferencija likvidnosti kod zajmoprimaca ili deponenata. Bankovni sektor ima veliku ulogu u usmjeravanju sredstava zajmoprimcima s proizvodnim mogućnostima ulaganja, stoga finanijska aktivnost banaka veoma je važna za nesmetano i učinkovito funkcionisanje finansijskog sustema i ekonomije u cjelini.</a:t>
            </a:r>
          </a:p>
        </p:txBody>
      </p:sp>
    </p:spTree>
    <p:extLst>
      <p:ext uri="{BB962C8B-B14F-4D97-AF65-F5344CB8AC3E}">
        <p14:creationId xmlns:p14="http://schemas.microsoft.com/office/powerpoint/2010/main" val="2012113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ABF19-30F0-463A-996D-EEE7DAA64352}"/>
              </a:ext>
            </a:extLst>
          </p:cNvPr>
          <p:cNvSpPr>
            <a:spLocks noGrp="1"/>
          </p:cNvSpPr>
          <p:nvPr>
            <p:ph idx="1"/>
          </p:nvPr>
        </p:nvSpPr>
        <p:spPr>
          <a:xfrm>
            <a:off x="795130" y="2638044"/>
            <a:ext cx="10469218" cy="3101983"/>
          </a:xfrm>
        </p:spPr>
        <p:txBody>
          <a:bodyPr/>
          <a:lstStyle/>
          <a:p>
            <a:pPr algn="just"/>
            <a:r>
              <a:rPr lang="hr-BA" sz="2000" dirty="0"/>
              <a:t>Banke su najvažnije finansijske institucije za posredovanje i kao takve, logično, predstavljaju glavni dio finansijskog sistema u svim zemljama. Depozitni i kreditni poslovi, odnosno posredovanje između deponenta i zajmoprimca su temeljne aktivnosti banke, i zahtijevaju iznimno upravljanje ako banka želi maksimalno povećati dobit. Jedna od osnovnih djelatnosti banke je i osiguranje likvidnosti svojim klijentima. </a:t>
            </a:r>
          </a:p>
          <a:p>
            <a:endParaRPr lang="hr-BA" dirty="0"/>
          </a:p>
        </p:txBody>
      </p:sp>
    </p:spTree>
    <p:extLst>
      <p:ext uri="{BB962C8B-B14F-4D97-AF65-F5344CB8AC3E}">
        <p14:creationId xmlns:p14="http://schemas.microsoft.com/office/powerpoint/2010/main" val="2618213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998FF-0C73-416B-81E9-593297A0A79D}"/>
              </a:ext>
            </a:extLst>
          </p:cNvPr>
          <p:cNvSpPr>
            <a:spLocks noGrp="1"/>
          </p:cNvSpPr>
          <p:nvPr>
            <p:ph type="title"/>
          </p:nvPr>
        </p:nvSpPr>
        <p:spPr/>
        <p:txBody>
          <a:bodyPr/>
          <a:lstStyle/>
          <a:p>
            <a:r>
              <a:rPr lang="hr-BA" dirty="0"/>
              <a:t>Vrste banaka</a:t>
            </a:r>
          </a:p>
        </p:txBody>
      </p:sp>
      <p:sp>
        <p:nvSpPr>
          <p:cNvPr id="3" name="Content Placeholder 2">
            <a:extLst>
              <a:ext uri="{FF2B5EF4-FFF2-40B4-BE49-F238E27FC236}">
                <a16:creationId xmlns:a16="http://schemas.microsoft.com/office/drawing/2014/main" id="{1F8F4C78-C521-43E8-AFB9-C960AEFA6ABA}"/>
              </a:ext>
            </a:extLst>
          </p:cNvPr>
          <p:cNvSpPr>
            <a:spLocks noGrp="1"/>
          </p:cNvSpPr>
          <p:nvPr>
            <p:ph idx="1"/>
          </p:nvPr>
        </p:nvSpPr>
        <p:spPr>
          <a:xfrm>
            <a:off x="609600" y="2638044"/>
            <a:ext cx="10827026" cy="3736252"/>
          </a:xfrm>
        </p:spPr>
        <p:txBody>
          <a:bodyPr>
            <a:normAutofit/>
          </a:bodyPr>
          <a:lstStyle/>
          <a:p>
            <a:pPr algn="just"/>
            <a:r>
              <a:rPr lang="hr-BA" sz="2000" i="1" dirty="0"/>
              <a:t>Univerzale banke</a:t>
            </a:r>
            <a:r>
              <a:rPr lang="hr-BA" sz="2000" dirty="0"/>
              <a:t>. Univerzalne banke nude cjelokupnu ponudu bankarskih usluga i finansijskih usluga.</a:t>
            </a:r>
          </a:p>
          <a:p>
            <a:pPr algn="just"/>
            <a:r>
              <a:rPr lang="hr-BA" sz="2000" dirty="0"/>
              <a:t>Drugu grupu čine </a:t>
            </a:r>
            <a:r>
              <a:rPr lang="hr-BA" sz="2000" i="1" dirty="0"/>
              <a:t>globalno sistemski važne banke (TITF)</a:t>
            </a:r>
            <a:r>
              <a:rPr lang="hr-BA" sz="2000" dirty="0"/>
              <a:t>. Banke su poznate kao globalno sustavno važne banke zbog njihove veličine, složenosti i sustavne međusobne povezanosti. Koncept </a:t>
            </a:r>
            <a:r>
              <a:rPr lang="hr-BA" sz="2000" i="1" dirty="0"/>
              <a:t>TITF-a </a:t>
            </a:r>
            <a:r>
              <a:rPr lang="hr-BA" sz="2000" dirty="0"/>
              <a:t>temelji se na uvjerenju da bi neuspjeh globalno sistemski važne banke imao veliki negativan utjecaj na finansijski sistem i ekonomiju u cjelini. Drugačije poznate i kao „previše važne banke da ih se pusti da propadnu“. </a:t>
            </a:r>
          </a:p>
          <a:p>
            <a:pPr algn="just"/>
            <a:r>
              <a:rPr lang="hr-BA" sz="2000" dirty="0"/>
              <a:t>Treću grupu čine </a:t>
            </a:r>
            <a:r>
              <a:rPr lang="hr-BA" sz="2000" i="1" dirty="0"/>
              <a:t>investcijske (razvojne) banke</a:t>
            </a:r>
            <a:r>
              <a:rPr lang="hr-BA" sz="2000" dirty="0"/>
              <a:t>. Investicijske banke bave se dugoročnim finansiranjem ekonomskog razvoja, posrednici su pri pružanju usluga kao što su potpisivanje ugovora, savjetovanje o spajanjima i akvizicijama, trgovanje i upravljanje imovinom. </a:t>
            </a:r>
          </a:p>
          <a:p>
            <a:pPr algn="just"/>
            <a:r>
              <a:rPr lang="hr-BA" sz="2000" dirty="0"/>
              <a:t>Četvrtu grupu čine </a:t>
            </a:r>
            <a:r>
              <a:rPr lang="hr-BA" sz="2000" i="1" dirty="0"/>
              <a:t>poslovne banke</a:t>
            </a:r>
            <a:r>
              <a:rPr lang="hr-BA" sz="2000" dirty="0"/>
              <a:t>. Poslovne banke nude usluge bankarstva na veliko i na malo. </a:t>
            </a:r>
          </a:p>
        </p:txBody>
      </p:sp>
    </p:spTree>
    <p:extLst>
      <p:ext uri="{BB962C8B-B14F-4D97-AF65-F5344CB8AC3E}">
        <p14:creationId xmlns:p14="http://schemas.microsoft.com/office/powerpoint/2010/main" val="3493735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C51DA-931E-43A5-9568-AE237E18C954}"/>
              </a:ext>
            </a:extLst>
          </p:cNvPr>
          <p:cNvSpPr>
            <a:spLocks noGrp="1"/>
          </p:cNvSpPr>
          <p:nvPr>
            <p:ph type="title"/>
          </p:nvPr>
        </p:nvSpPr>
        <p:spPr>
          <a:xfrm>
            <a:off x="2231136" y="547249"/>
            <a:ext cx="7729728" cy="1188720"/>
          </a:xfrm>
        </p:spPr>
        <p:txBody>
          <a:bodyPr/>
          <a:lstStyle/>
          <a:p>
            <a:r>
              <a:rPr lang="hr-BA" dirty="0"/>
              <a:t>Upravljanje rizicima u bankama</a:t>
            </a:r>
          </a:p>
        </p:txBody>
      </p:sp>
      <p:sp>
        <p:nvSpPr>
          <p:cNvPr id="3" name="Content Placeholder 2">
            <a:extLst>
              <a:ext uri="{FF2B5EF4-FFF2-40B4-BE49-F238E27FC236}">
                <a16:creationId xmlns:a16="http://schemas.microsoft.com/office/drawing/2014/main" id="{186A99E5-ECA5-4664-A989-1B4D125FC3DA}"/>
              </a:ext>
            </a:extLst>
          </p:cNvPr>
          <p:cNvSpPr>
            <a:spLocks noGrp="1"/>
          </p:cNvSpPr>
          <p:nvPr>
            <p:ph idx="1"/>
          </p:nvPr>
        </p:nvSpPr>
        <p:spPr>
          <a:xfrm>
            <a:off x="1086677" y="2067340"/>
            <a:ext cx="10296939" cy="4293704"/>
          </a:xfrm>
        </p:spPr>
        <p:txBody>
          <a:bodyPr>
            <a:normAutofit fontScale="77500" lnSpcReduction="20000"/>
          </a:bodyPr>
          <a:lstStyle/>
          <a:p>
            <a:pPr algn="just"/>
            <a:r>
              <a:rPr lang="hr-BA" sz="2300" dirty="0"/>
              <a:t>U toku finansijske krize u periodu od 2007. do 2009. godine bankarski sektor bilježio je gubitak u iznosu od 1,5 milijarde dolara. Kao uzroke loših rezultata banaka uzimamo: </a:t>
            </a:r>
          </a:p>
          <a:p>
            <a:pPr lvl="0" algn="just"/>
            <a:r>
              <a:rPr lang="hr-BA" sz="2300" dirty="0"/>
              <a:t>1. ponajviše kratkoročno finansiranje, zajedno s velikim udjelom portfolija imovine koji uključuju vrijednosne papire koji su se pokazali nelikvidnima i slabe kreditne kvalitete;</a:t>
            </a:r>
          </a:p>
          <a:p>
            <a:pPr lvl="0" algn="just"/>
            <a:r>
              <a:rPr lang="hr-BA" sz="2300" dirty="0"/>
              <a:t>2. prijelaz sa tradicionalnih izvora prihoda prema više promjenjivim izvorima prihoda, kao što je aktivnost tržišta kapitala, uključujući kupovinu i prodaju složenih kreditnih proizvoda;</a:t>
            </a:r>
          </a:p>
          <a:p>
            <a:pPr lvl="0" algn="just"/>
            <a:r>
              <a:rPr lang="hr-BA" sz="2300" dirty="0"/>
              <a:t>3. neodgovarajuće upravljanje preuzetim rizicima i prekomjerna sigurnost o kvaliteti zaštite od tih rizika;</a:t>
            </a:r>
          </a:p>
          <a:p>
            <a:pPr lvl="0" algn="just"/>
            <a:r>
              <a:rPr lang="hr-BA" sz="2300" dirty="0"/>
              <a:t>4. nedostatak adekvatne razine kapitala banaka koji nije u skladu s preuzetim rizicima;</a:t>
            </a:r>
          </a:p>
          <a:p>
            <a:pPr lvl="0" algn="just"/>
            <a:r>
              <a:rPr lang="hr-BA" sz="2300" dirty="0"/>
              <a:t>5. pogrešan sistem nagrađivanja koji je doveo do iracionalnog ponašanja svih povezanih subjekata;</a:t>
            </a:r>
          </a:p>
          <a:p>
            <a:pPr lvl="0" algn="just"/>
            <a:r>
              <a:rPr lang="hr-BA" sz="2300" dirty="0"/>
              <a:t>6. nedostatak učinkovitog upravljanja cjelokupnom organizacijom banke. Istodobno, adaptirana očekivanja o mogućoj ostvarivosti </a:t>
            </a:r>
            <a:r>
              <a:rPr lang="hr-BA" sz="2300" i="1" dirty="0"/>
              <a:t>TTIF </a:t>
            </a:r>
            <a:r>
              <a:rPr lang="hr-BA" sz="2300" dirty="0"/>
              <a:t>koncepta u mnogim zemljama dovela su do pada tržišne discipline među investitorima i štedišama koji su velikim bankama bili kreditori; i</a:t>
            </a:r>
          </a:p>
          <a:p>
            <a:pPr lvl="0" algn="just"/>
            <a:r>
              <a:rPr lang="hr-BA" sz="2300" dirty="0"/>
              <a:t>7. nedostatak djelotvorne pravne regulacije i nadzora, te nepotpuna procjena rizika pomoću međunarodnih standarda za regulaciju banaka.</a:t>
            </a:r>
          </a:p>
          <a:p>
            <a:endParaRPr lang="hr-BA" dirty="0"/>
          </a:p>
        </p:txBody>
      </p:sp>
    </p:spTree>
    <p:extLst>
      <p:ext uri="{BB962C8B-B14F-4D97-AF65-F5344CB8AC3E}">
        <p14:creationId xmlns:p14="http://schemas.microsoft.com/office/powerpoint/2010/main" val="3570855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07313E-5A73-47E0-BBA1-E51D0838BC5C}"/>
              </a:ext>
            </a:extLst>
          </p:cNvPr>
          <p:cNvSpPr>
            <a:spLocks noGrp="1"/>
          </p:cNvSpPr>
          <p:nvPr>
            <p:ph idx="1"/>
          </p:nvPr>
        </p:nvSpPr>
        <p:spPr>
          <a:xfrm>
            <a:off x="993913" y="1325218"/>
            <a:ext cx="10402957" cy="4414810"/>
          </a:xfrm>
        </p:spPr>
        <p:txBody>
          <a:bodyPr>
            <a:normAutofit lnSpcReduction="10000"/>
          </a:bodyPr>
          <a:lstStyle/>
          <a:p>
            <a:pPr algn="just"/>
            <a:r>
              <a:rPr lang="hr-BA" sz="2000" dirty="0"/>
              <a:t>Problemi u tehnologiji, komercijalni neuspijeh dobavljača ili kupca, političke smetnje ili prirodne katastrofe dodatne su potencijalne opasnosti s kojima se suočavaju svi poslovni subjekti. Međutim, banke se suočavaju s nizom rizika koji su atipični za nefinansijska preduzeća. Banke obnašaju posredničke i platne funkcije koje ih razlikuju od drugih preduzeća.</a:t>
            </a:r>
          </a:p>
          <a:p>
            <a:pPr algn="just"/>
            <a:r>
              <a:rPr lang="hr-BA" sz="2000" dirty="0"/>
              <a:t>Neovisno o strukturi bankarskog sistema, kroz historiju je vidljivo da loše upravljanje rizikom u konačnici može prouzrokovati nastanak neplaćanja, te velike probleme u sistemu, državi, regiji ili svijetu. Kreditni rizik da zajmoprimac ne podmiri obveze po primljenom zajmu, i dalje je ključan za dobro upravljanje rizikom. </a:t>
            </a:r>
          </a:p>
          <a:p>
            <a:pPr algn="just"/>
            <a:r>
              <a:rPr lang="hr-BA" sz="2000" dirty="0"/>
              <a:t>Upravljanje rizikom uključuje identifikaciju ključnih finansijskih rizika, odlučivanje o tome gdje se izloženost riziku treba povećati ili smanjiti, te pronalaženje načina za praćenje i upravljanje pozicijom rizika banke u stvarnom vremenu. </a:t>
            </a:r>
          </a:p>
          <a:p>
            <a:pPr algn="just"/>
            <a:r>
              <a:rPr lang="hr-BA" sz="2000" dirty="0"/>
              <a:t>Za sve banke, od tradicionalne banke gdje je upravljanje imovinom i obavezama ključna djelatnost, pa do kompleksne univerzalne banke koja nudi niz bankarskih i nebankarskih finansijskih usluga, cilj je povećati profit i vrijednost dioničara - a upravljanje rizikom je ključno za postizanje tog cilja. </a:t>
            </a:r>
          </a:p>
          <a:p>
            <a:pPr algn="just"/>
            <a:endParaRPr lang="hr-BA" dirty="0"/>
          </a:p>
        </p:txBody>
      </p:sp>
    </p:spTree>
    <p:extLst>
      <p:ext uri="{BB962C8B-B14F-4D97-AF65-F5344CB8AC3E}">
        <p14:creationId xmlns:p14="http://schemas.microsoft.com/office/powerpoint/2010/main" val="1711383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599</TotalTime>
  <Words>2414</Words>
  <Application>Microsoft Office PowerPoint</Application>
  <PresentationFormat>Widescreen</PresentationFormat>
  <Paragraphs>86</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Gill Sans MT</vt:lpstr>
      <vt:lpstr>Parcel</vt:lpstr>
      <vt:lpstr>Finansijska kriza: uloga banaka u nastanku i disperziji krize</vt:lpstr>
      <vt:lpstr>Pojam finansijske krize</vt:lpstr>
      <vt:lpstr>Začeci i nastanak finansijske krize</vt:lpstr>
      <vt:lpstr>PowerPoint Presentation</vt:lpstr>
      <vt:lpstr>Priroda i uloga aktivnosti banaka </vt:lpstr>
      <vt:lpstr>PowerPoint Presentation</vt:lpstr>
      <vt:lpstr>Vrste banaka</vt:lpstr>
      <vt:lpstr>Upravljanje rizicima u bankama</vt:lpstr>
      <vt:lpstr>PowerPoint Presentation</vt:lpstr>
      <vt:lpstr>PowerPoint Presentation</vt:lpstr>
      <vt:lpstr>Globalna finansijska kriza – 2007-2008.</vt:lpstr>
      <vt:lpstr>PowerPoint Presentation</vt:lpstr>
      <vt:lpstr>PowerPoint Presentation</vt:lpstr>
      <vt:lpstr>PowerPoint Presentation</vt:lpstr>
      <vt:lpstr>PowerPoint Presentation</vt:lpstr>
      <vt:lpstr>Reforme propisa o krizama</vt:lpstr>
      <vt:lpstr>PowerPoint Presentation</vt:lpstr>
      <vt:lpstr>PowerPoint Presentation</vt:lpstr>
      <vt:lpstr>PowerPoint Presentation</vt:lpstr>
      <vt:lpstr>zaključak</vt:lpstr>
      <vt:lpstr>PowerPoint Presentation</vt:lpstr>
      <vt:lpstr>Pitanja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Finansijska kriza: uloga banaka u nastanku i disperziji krize</dc:title>
  <dc:creator>Pandora</dc:creator>
  <cp:lastModifiedBy>Edina Sudžuka</cp:lastModifiedBy>
  <cp:revision>10</cp:revision>
  <dcterms:created xsi:type="dcterms:W3CDTF">2020-04-14T17:46:24Z</dcterms:created>
  <dcterms:modified xsi:type="dcterms:W3CDTF">2020-05-12T10:56:13Z</dcterms:modified>
</cp:coreProperties>
</file>