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s-Latn-BA"/>
              <a:t>Kliknite kako biste dodali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1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7051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3481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76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81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3473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652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219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7161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5334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953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E30350-D038-4E70-8DD2-63D7146E4BB3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7961D4-DA27-4F57-9259-B414469CB521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74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0350DD-86CA-4897-95AB-28480C7F7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s-Latn-BA" dirty="0">
                <a:latin typeface="Rockwell" panose="02060603020205020403" pitchFamily="18" charset="0"/>
              </a:rPr>
              <a:t>Bankarska tajna</a:t>
            </a:r>
            <a:br>
              <a:rPr lang="bs-Latn-BA" dirty="0"/>
            </a:br>
            <a:r>
              <a:rPr lang="bs-Latn-BA" dirty="0"/>
              <a:t> </a:t>
            </a:r>
            <a:r>
              <a:rPr lang="bs-Latn-BA" sz="2200" b="0" cap="none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Rockwell" panose="02060603020205020403"/>
                <a:ea typeface="+mn-ea"/>
                <a:cs typeface="+mn-cs"/>
              </a:rPr>
              <a:t>Razvoj, modeli i posljedice otkrivanja tajnih podataka</a:t>
            </a:r>
            <a:endParaRPr lang="bs-Latn-BA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258530-CB3F-46CC-A380-7F0C3ECA9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045" y="3619793"/>
            <a:ext cx="9244366" cy="1547011"/>
          </a:xfrm>
        </p:spPr>
        <p:txBody>
          <a:bodyPr>
            <a:normAutofit fontScale="25000" lnSpcReduction="20000"/>
          </a:bodyPr>
          <a:lstStyle/>
          <a:p>
            <a:endParaRPr lang="bs-Latn-BA" dirty="0"/>
          </a:p>
          <a:p>
            <a:r>
              <a:rPr lang="bs-Latn-BA" dirty="0"/>
              <a:t>                                           </a:t>
            </a:r>
          </a:p>
          <a:p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pPr algn="r"/>
            <a:r>
              <a:rPr lang="bs-Latn-BA" sz="9600" dirty="0">
                <a:latin typeface="Rockwell" panose="02060603020205020403" pitchFamily="18" charset="0"/>
              </a:rPr>
              <a:t>Student: </a:t>
            </a:r>
            <a:r>
              <a:rPr lang="sr-Latn-RS" sz="9600" dirty="0">
                <a:latin typeface="Rockwell" panose="02060603020205020403" pitchFamily="18" charset="0"/>
              </a:rPr>
              <a:t>Omar MaciĆ</a:t>
            </a: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endParaRPr lang="bs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89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363B861-3D9D-4635-904B-BB1493BDD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31" y="1020933"/>
            <a:ext cx="10156054" cy="5122416"/>
          </a:xfrm>
        </p:spPr>
      </p:pic>
    </p:spTree>
    <p:extLst>
      <p:ext uri="{BB962C8B-B14F-4D97-AF65-F5344CB8AC3E}">
        <p14:creationId xmlns:p14="http://schemas.microsoft.com/office/powerpoint/2010/main" val="2657373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148FB8-1529-4D6B-BB52-430B04D93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92458"/>
            <a:ext cx="10353762" cy="5610688"/>
          </a:xfrm>
        </p:spPr>
        <p:txBody>
          <a:bodyPr>
            <a:normAutofit fontScale="92500" lnSpcReduction="10000"/>
          </a:bodyPr>
          <a:lstStyle/>
          <a:p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r>
              <a:rPr lang="bs-Latn-BA" dirty="0"/>
              <a:t>Bankarska tajna u Švicarskoj je dugo vremena predstavljala „izvozni proizvod od nacionalne važnosti“.</a:t>
            </a:r>
          </a:p>
          <a:p>
            <a:r>
              <a:rPr lang="bs-Latn-BA" dirty="0"/>
              <a:t>Propisana kazna za otkrivanje bankarske tajne iznosi 5 godina.</a:t>
            </a:r>
          </a:p>
          <a:p>
            <a:r>
              <a:rPr lang="bs-Latn-BA" dirty="0"/>
              <a:t>Kakvu ulogu u švicarskoj pravnoj kulturi igra, najbolje govori činjenica da se član 13. Ustava odnosi na uživanje prava na poštivanje podataka koji se odnose na imovinu.</a:t>
            </a:r>
          </a:p>
          <a:p>
            <a:r>
              <a:rPr lang="bs-Latn-BA" dirty="0"/>
              <a:t>Međutim, u posljednje vrijeme Švicarska donosi mnogo propisa u cilju sprečavanja nelegalnih finansijskih aktivnosti.</a:t>
            </a:r>
          </a:p>
          <a:p>
            <a:r>
              <a:rPr lang="bs-Latn-BA" dirty="0"/>
              <a:t>Potpisnica je brojnih međunarodnih ugovora i konvencije kojim se obavezuje slati određene podatke državama potpisnicama, a sve u cilju otkrivanja poreske </a:t>
            </a:r>
            <a:r>
              <a:rPr lang="sr-Latn-RS" dirty="0"/>
              <a:t>evazije.</a:t>
            </a:r>
          </a:p>
          <a:p>
            <a:r>
              <a:rPr lang="bs-Latn-BA" dirty="0"/>
              <a:t>Jasno je da je jedan od glavnih motiva stranaca za otvaranje bankovnih računa u Švicarskoj upravo taj što se poreska </a:t>
            </a:r>
            <a:r>
              <a:rPr lang="sr-Latn-RS" dirty="0"/>
              <a:t>evazija ne smatra krivičnim djelom.</a:t>
            </a:r>
          </a:p>
          <a:p>
            <a:r>
              <a:rPr lang="sr-Latn-RS" dirty="0"/>
              <a:t>Upravo novi trendovi u polju bankarske </a:t>
            </a:r>
            <a:r>
              <a:rPr lang="bs-Latn-BA" dirty="0"/>
              <a:t>tajne dovode u pitanje njeno postojanje kao zaštitnog znaka Švicarske.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2885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13BA1670-9DC4-4535-A0BB-03D781065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852" y="754602"/>
            <a:ext cx="10031767" cy="5036598"/>
          </a:xfrm>
        </p:spPr>
      </p:pic>
    </p:spTree>
    <p:extLst>
      <p:ext uri="{BB962C8B-B14F-4D97-AF65-F5344CB8AC3E}">
        <p14:creationId xmlns:p14="http://schemas.microsoft.com/office/powerpoint/2010/main" val="232884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C700B7-9132-4759-BD60-B89488F3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74704"/>
            <a:ext cx="10353762" cy="5095782"/>
          </a:xfrm>
        </p:spPr>
        <p:txBody>
          <a:bodyPr>
            <a:normAutofit/>
          </a:bodyPr>
          <a:lstStyle/>
          <a:p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r>
              <a:rPr lang="bs-Latn-BA" dirty="0"/>
              <a:t>U Sjedinjenim Američkim Državama </a:t>
            </a:r>
            <a:r>
              <a:rPr lang="hr-BA" dirty="0">
                <a:effectLst/>
              </a:rPr>
              <a:t>bankarska privatnost i sigurnost informacija nisu zaštićeni jedinstvenim zakonom niti se to smatra neotuđivim pravom.</a:t>
            </a:r>
          </a:p>
          <a:p>
            <a:r>
              <a:rPr lang="hr-BA" dirty="0">
                <a:effectLst/>
              </a:rPr>
              <a:t>Za razliku od bankarstva u Švicarskoj ili drugim europskim zemljama, kršenje bankarske tajne obično je građanski, a ne krivični delikt. </a:t>
            </a:r>
            <a:endParaRPr lang="bs-Latn-BA" dirty="0">
              <a:effectLst/>
            </a:endParaRPr>
          </a:p>
          <a:p>
            <a:r>
              <a:rPr lang="hr-BA" dirty="0">
                <a:effectLst/>
              </a:rPr>
              <a:t>Prema pravu SAD</a:t>
            </a:r>
            <a:r>
              <a:rPr lang="hr-BA" b="1" i="1" dirty="0">
                <a:effectLst/>
              </a:rPr>
              <a:t> </a:t>
            </a:r>
            <a:r>
              <a:rPr lang="hr-BA" dirty="0">
                <a:effectLst/>
              </a:rPr>
              <a:t>postoje široke obaveze obavještavanja i dostavljanja povjerljivih podataka državnim službama. </a:t>
            </a:r>
          </a:p>
          <a:p>
            <a:r>
              <a:rPr lang="hr-BA" dirty="0">
                <a:effectLst/>
              </a:rPr>
              <a:t>Slovenija i Hrvatska su bankarsku tajnu uredile zakonom o bankama, i odredbe su identične u pogledu definiranja, kruga lica koja su dužna čuvati tajnu i zaprijećenih kazni.</a:t>
            </a:r>
          </a:p>
          <a:p>
            <a:r>
              <a:rPr lang="hr-BA" dirty="0">
                <a:effectLst/>
              </a:rPr>
              <a:t>Valja napomenuti da je međunarodna aktivnost država članica sve određenija u smjeru ograničenja bankarske tajne. </a:t>
            </a:r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986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009C57-8B75-4453-8D13-AC09FF6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BANKARSKA TAJNA U ZAKONODAVSTVU BIH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678608-CF52-41C9-9E68-08D7FFEF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73412"/>
          </a:xfrm>
        </p:spPr>
        <p:txBody>
          <a:bodyPr>
            <a:normAutofit/>
          </a:bodyPr>
          <a:lstStyle/>
          <a:p>
            <a:r>
              <a:rPr lang="bs-Latn-BA" dirty="0"/>
              <a:t>Bankarska tajna je u BiH uređena entitetskim zakonima o bankama.</a:t>
            </a:r>
          </a:p>
          <a:p>
            <a:pPr algn="just"/>
            <a:r>
              <a:rPr lang="hr-BA" dirty="0">
                <a:effectLst/>
              </a:rPr>
              <a:t>„Bankarskom tajnom smatra se podatak, činjenica ili saznanje do kojih su došli dioničari, članovi organa banke i zaposleni u banci obavljajući poslove i izvršavajući dužnosti iz svoje nadležnosti, kao i lica društva koje vrše reviziju banke i druga lica koja zbog prirode posla koji obavljaju imaju pristup tim podacima, a čije bi otkrivanje neovlaštenom licu nanijelo ili moglo da nanese štetne posljedice za banku i njene klijente.“ – čl. 102 st. 1 ZoB FBiH</a:t>
            </a:r>
          </a:p>
          <a:p>
            <a:pPr algn="just"/>
            <a:r>
              <a:rPr lang="hr-BA" dirty="0">
                <a:effectLst/>
              </a:rPr>
              <a:t>„Bankarskom tajnom smatraju se naročito: podaci koji su poznati banci, a odnose se na lične podatke, finansijsko stanje i transakcije, kao i na vlasništvo ili poslovne veze fizičkih i pravnih lica klijenata te ili druge banke, te podaci o stanju i prometu na pojedinačnim računima fizičkih i pravnih lica otvorenih u banci” – čl. 102. st. 2 ZoB FBiH</a:t>
            </a:r>
          </a:p>
          <a:p>
            <a:pPr algn="just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75553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A7B516-834A-4CAB-B641-E8FF6FCC2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41538"/>
            <a:ext cx="10353762" cy="5249662"/>
          </a:xfrm>
        </p:spPr>
        <p:txBody>
          <a:bodyPr/>
          <a:lstStyle/>
          <a:p>
            <a:pPr algn="just"/>
            <a:endParaRPr lang="hr-BA" dirty="0">
              <a:effectLst/>
            </a:endParaRPr>
          </a:p>
          <a:p>
            <a:pPr algn="just"/>
            <a:endParaRPr lang="hr-BA" dirty="0"/>
          </a:p>
          <a:p>
            <a:pPr algn="just"/>
            <a:endParaRPr lang="hr-BA" dirty="0">
              <a:effectLst/>
            </a:endParaRPr>
          </a:p>
          <a:p>
            <a:pPr algn="just"/>
            <a:r>
              <a:rPr lang="hr-BA" dirty="0">
                <a:effectLst/>
              </a:rPr>
              <a:t>Bankarska tajna u Federaciji Bosne i Hercegovine predstavlja predstavlјa poslovnu tajnu. </a:t>
            </a:r>
          </a:p>
          <a:p>
            <a:pPr algn="just"/>
            <a:r>
              <a:rPr lang="hr-BA" dirty="0">
                <a:effectLst/>
              </a:rPr>
              <a:t>U Zakonu su taksativno navedeni izuzeci od čuvanja bankarske tajne, manje više istovrsni onima iz europsko-kontinentalne pravne tradicije.</a:t>
            </a:r>
          </a:p>
          <a:p>
            <a:pPr algn="just"/>
            <a:r>
              <a:rPr lang="hr-BA" dirty="0">
                <a:effectLst/>
              </a:rPr>
              <a:t>Što se tiče posljedica otkrivanja bankarske tajne, u članu 208. Zakona o bankama je propisano da će se za prekršaj u vezi obaveze čuvanja bankarske tajne kazniti banka novčanom kaznom u iznosu od 40.000,00 KM do 200.000,00 KM. </a:t>
            </a:r>
            <a:endParaRPr lang="bs-Latn-BA" dirty="0">
              <a:effectLst/>
            </a:endParaRPr>
          </a:p>
          <a:p>
            <a:pPr algn="just"/>
            <a:r>
              <a:rPr lang="hr-BA" dirty="0">
                <a:effectLst/>
              </a:rPr>
              <a:t>Za isti prekršaj kaznit će se odgovorno lice iz uprave banke novčanom kaznom u iznosu od 4.000,00 KM do 20.000,00 KM, kao i pravno lice novčanom kaznom u iznosu od 20.000,00 KM do 100.000,00 KM te odgovorno lice u tom pravnom licu novčanom kaznom u iznosu od 4.000,00 KM do 20.000,00 KM, te fizičko lice novčanom kaznom u iznosu od 2.000,00 KM do 10.000,00 KM.</a:t>
            </a:r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5867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0FF74E-787D-47BE-A2BA-D96D26976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72357"/>
            <a:ext cx="10353762" cy="5018843"/>
          </a:xfrm>
        </p:spPr>
        <p:txBody>
          <a:bodyPr/>
          <a:lstStyle/>
          <a:p>
            <a:pPr algn="just"/>
            <a:endParaRPr lang="hr-BA" dirty="0">
              <a:effectLst/>
            </a:endParaRPr>
          </a:p>
          <a:p>
            <a:pPr algn="just"/>
            <a:endParaRPr lang="hr-BA" dirty="0"/>
          </a:p>
          <a:p>
            <a:pPr algn="just"/>
            <a:endParaRPr lang="hr-BA" dirty="0">
              <a:effectLst/>
            </a:endParaRPr>
          </a:p>
          <a:p>
            <a:pPr algn="just"/>
            <a:r>
              <a:rPr lang="hr-BA" dirty="0">
                <a:effectLst/>
              </a:rPr>
              <a:t>Zakon o bankama Republike Srpske sadrži identične odredbe koje se tiču regulisanja bankarske tajne, tj. određivanja njenog pojma, lica koja podliježu obavezi čuvanja bankarske tajne, izuzecima od obaveze čuvanja bankarske tajne, kao i kaznenim odredbama o prekršajima u vezi čuvanja bankarske tajne. </a:t>
            </a:r>
          </a:p>
          <a:p>
            <a:pPr algn="just"/>
            <a:r>
              <a:rPr lang="hr-BA" dirty="0">
                <a:effectLst/>
              </a:rPr>
              <a:t>Jedina razlika jeste u tome što se za prekršaj koji počini fizička osoba prema Zakonu o bankama RS-a predviđa novčana kazna od 1.000,00 do 5.000,00 KM.</a:t>
            </a:r>
          </a:p>
          <a:p>
            <a:pPr algn="just"/>
            <a:r>
              <a:rPr lang="hr-BA" dirty="0">
                <a:effectLst/>
              </a:rPr>
              <a:t>Agencije za bankarstvo su također dužne čuvati tajnu, konkretnije poslovnu tajnu.</a:t>
            </a:r>
          </a:p>
          <a:p>
            <a:pPr algn="just"/>
            <a:r>
              <a:rPr lang="hr-BA" dirty="0">
                <a:effectLst/>
              </a:rPr>
              <a:t>Upravni odbor Agencije za bankarstvo Federacije Bosne i Hercegovine je 13.10.2017. godine donio Odluku o izuzecima od čuvanja bankarske tajne, kojom je podrobnije uređeno to pitanje.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877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FB2E2900-D72A-4E29-8EC3-FD06DF901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42" y="1074198"/>
            <a:ext cx="10031767" cy="4717002"/>
          </a:xfrm>
        </p:spPr>
      </p:pic>
    </p:spTree>
    <p:extLst>
      <p:ext uri="{BB962C8B-B14F-4D97-AF65-F5344CB8AC3E}">
        <p14:creationId xmlns:p14="http://schemas.microsoft.com/office/powerpoint/2010/main" val="3597554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6AA1E-B641-457B-A1C5-8070FDCA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2"/>
            <a:ext cx="10813983" cy="6066072"/>
          </a:xfrm>
        </p:spPr>
        <p:txBody>
          <a:bodyPr>
            <a:normAutofit fontScale="90000"/>
          </a:bodyPr>
          <a:lstStyle/>
          <a:p>
            <a:r>
              <a:rPr lang="bs-Latn-BA" dirty="0"/>
              <a:t>Kontrolna pitanja</a:t>
            </a:r>
            <a:br>
              <a:rPr lang="bs-Latn-BA" dirty="0"/>
            </a:br>
            <a:br>
              <a:rPr lang="bs-Latn-BA" dirty="0"/>
            </a:br>
            <a:r>
              <a:rPr lang="bs-Latn-BA" dirty="0"/>
              <a:t>Definirajte bankarsku tajnu i objasnite njena temeljna značenja?</a:t>
            </a:r>
            <a:br>
              <a:rPr lang="bs-Latn-BA" dirty="0"/>
            </a:br>
            <a:r>
              <a:rPr lang="bs-Latn-BA" dirty="0"/>
              <a:t>Koji propisI reguliraju bankarsku tajnu u BiH?</a:t>
            </a:r>
            <a:br>
              <a:rPr lang="bs-Latn-BA" dirty="0"/>
            </a:br>
            <a:r>
              <a:rPr lang="bs-Latn-BA" dirty="0"/>
              <a:t>Koje sankcije su propisane za kršenje bankarske tajne u BiH?</a:t>
            </a:r>
            <a:br>
              <a:rPr lang="bs-Latn-BA" dirty="0"/>
            </a:br>
            <a:r>
              <a:rPr lang="bs-Latn-BA" dirty="0"/>
              <a:t>Da li obaveza čuvanja bankarske tajne prestaje uporedo sa prestankom rada/ angažmana u banci?</a:t>
            </a:r>
          </a:p>
        </p:txBody>
      </p:sp>
    </p:spTree>
    <p:extLst>
      <p:ext uri="{BB962C8B-B14F-4D97-AF65-F5344CB8AC3E}">
        <p14:creationId xmlns:p14="http://schemas.microsoft.com/office/powerpoint/2010/main" val="113288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E48D37-F0E3-4A84-ACC8-1C4D3E58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F31647-1E2C-4569-9024-9F3BDBE18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>
                <a:effectLst/>
              </a:rPr>
              <a:t>Banka je finansijska institucija čije se poslovanje zasniva na povjerenju. Ona je dužna čuvati povjerljivim podatke o pojedinačnim štednim ulozima, ostalim depozitima banke, stanju i prometu po transakcijskim računima te sve podatke, činjenice i okolnosti koje je saznala na temelju pružanja usluga klijentima i u obavljanju poslova s pojedinačnim klijentom.</a:t>
            </a:r>
          </a:p>
          <a:p>
            <a:pPr algn="just"/>
            <a:r>
              <a:rPr lang="hr-BA" dirty="0">
                <a:effectLst/>
              </a:rPr>
              <a:t>Članovi tijela banke, zaposlenici banke, dioničari banke i druge osobe koje imaju pristup ovim povjerljivim podacima ne smiju ih saopćiti trećim osobama, iskoristiti ih protiv interesa banke i njezinih klijenata ili omogućiti trećim osobama da ih iskoriste.</a:t>
            </a:r>
          </a:p>
          <a:p>
            <a:pPr algn="just"/>
            <a:r>
              <a:rPr lang="hr-BA" dirty="0">
                <a:effectLst/>
              </a:rPr>
              <a:t>Obaveza čuvanja bankarske tajne ne prestaje po prestanku radnog odnosa ili svojstva dioničara ili članstva u tijelima banke. </a:t>
            </a:r>
            <a:endParaRPr lang="bs-Latn-BA" dirty="0">
              <a:effectLst/>
            </a:endParaRPr>
          </a:p>
          <a:p>
            <a:pPr algn="just"/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0541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7FD1A4-1884-4204-A533-8C650E8D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ODREĐIVANJE POJMA BANKARSKE TAJNE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8DBB7A-145E-4F98-80B9-A1D140BA3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37678"/>
            <a:ext cx="10353762" cy="44107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BA" sz="2500" dirty="0">
                <a:effectLst/>
              </a:rPr>
              <a:t>Prema Rehbeinu bankarsku tajnu možemo označiti kao pravnu obavezu kreditne ustanove šutjeti o svim imovinskim prilikama svoga klijenta i uskratiti trećima obavještavanje o svom klijentu ili o trećemu o kojima je doznala radeći s klijentom.</a:t>
            </a:r>
          </a:p>
          <a:p>
            <a:pPr algn="just"/>
            <a:r>
              <a:rPr lang="hr-BA" sz="2500" dirty="0">
                <a:effectLst/>
              </a:rPr>
              <a:t> U </a:t>
            </a:r>
            <a:r>
              <a:rPr lang="hr-BA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njemačkoj literaturi, </a:t>
            </a:r>
            <a:r>
              <a:rPr lang="hr-BA" sz="2500" dirty="0">
                <a:effectLst/>
              </a:rPr>
              <a:t>koja zauzima najistaknutije mjesto u dogmatici bankarske tajne, vlada jednodušnost u pogledu takvog određenja bankarske tajne.</a:t>
            </a:r>
          </a:p>
          <a:p>
            <a:r>
              <a:rPr lang="hr-BA" sz="2500" dirty="0">
                <a:effectLst/>
              </a:rPr>
              <a:t>Miladin u takvom određenju bankarske tajne s pravom ističe dva temeljna značenja bankarske tajne: </a:t>
            </a:r>
            <a:br>
              <a:rPr lang="hr-BA" sz="2500" dirty="0">
                <a:effectLst/>
              </a:rPr>
            </a:br>
            <a:r>
              <a:rPr lang="hr-BA" sz="2500" dirty="0">
                <a:effectLst/>
              </a:rPr>
              <a:t>1. dužnost banke (tj. banaka, njihovih dioničara, članova organa, zaposlenika i svih osoba koje povremeno obavljaju poslove u banci) „šutjeti o svim činjenicama i vrijednosnim sudovima koji se odnose na njezina klijenta, a o kojima je stekla saznanja unutar poslovne veze s klijentom, i </a:t>
            </a:r>
            <a:endParaRPr lang="bs-Latn-BA" sz="2500" dirty="0">
              <a:effectLst/>
            </a:endParaRPr>
          </a:p>
          <a:p>
            <a:r>
              <a:rPr lang="hr-BA" sz="2500" dirty="0">
                <a:effectLst/>
              </a:rPr>
              <a:t>2. pravo (katkada i obaveza) banke da uskrati obavještavanja koja se odnose na predmet bankarske tajne ako banka nije obvezna dati obavijesti prema zakonu ili posebnom pravnom temelju. </a:t>
            </a:r>
            <a:endParaRPr lang="bs-Latn-BA" sz="2500" dirty="0">
              <a:effectLst/>
            </a:endParaRPr>
          </a:p>
          <a:p>
            <a:pPr marL="0" indent="0" algn="just">
              <a:buNone/>
            </a:pPr>
            <a:endParaRPr lang="bs-Latn-B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502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22375D-8C12-46B3-8B60-12368EC1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78888"/>
            <a:ext cx="10353762" cy="4912311"/>
          </a:xfrm>
        </p:spPr>
        <p:txBody>
          <a:bodyPr/>
          <a:lstStyle/>
          <a:p>
            <a:endParaRPr lang="hr-BA" dirty="0">
              <a:effectLst/>
            </a:endParaRPr>
          </a:p>
          <a:p>
            <a:endParaRPr lang="hr-BA" dirty="0"/>
          </a:p>
          <a:p>
            <a:r>
              <a:rPr lang="hr-BA" dirty="0">
                <a:effectLst/>
              </a:rPr>
              <a:t>Bankarska tajna najbolje se može odrediti kao prešutna ugovorna obaveza između banke i klijenta, dok doktrina zakonskog obaveznog odnosa, bez obaveze na činidbu, popunjava njezine praznine.</a:t>
            </a:r>
          </a:p>
          <a:p>
            <a:r>
              <a:rPr lang="hr-BA" dirty="0">
                <a:effectLst/>
              </a:rPr>
              <a:t>Važno pitanje koje se nadovezuje na problem podvođenja bankarske tajne pod viši rodni pojam tajne jest krivičnopravno sankcionisanje njezine povrede. Banke većine zapadnih zemalja u praksi se često susreću s obavještavanjem o imovinskopravnim odnosima svojih klijenata - bankarskim obavještavanjem.</a:t>
            </a:r>
          </a:p>
          <a:p>
            <a:r>
              <a:rPr lang="hr-BA" dirty="0">
                <a:effectLst/>
              </a:rPr>
              <a:t>Pod bankarskim obavještavanjem podrazumijevaju se opća zapažanja banaka o ekonomskom položaju neke osobe, čime se, najčešće, obuhvaća vođenje poslova i poslovni moral klijenata banke.</a:t>
            </a:r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8759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32C54C-397E-4753-B348-F10A22A4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HISTORIJSKI RAZVOJ BANKARSKE TAJNE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AD4B03-58C1-4B9F-8199-8FF65E021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376101"/>
          </a:xfrm>
        </p:spPr>
        <p:txBody>
          <a:bodyPr>
            <a:normAutofit/>
          </a:bodyPr>
          <a:lstStyle/>
          <a:p>
            <a:r>
              <a:rPr lang="hr-BA" dirty="0">
                <a:effectLst/>
              </a:rPr>
              <a:t>Praksu bankarske tajne započeli su talijanski trgovci u 17. stoljeću u regiji koja će kasnije postati dijelom Švicarske federacije.</a:t>
            </a:r>
          </a:p>
          <a:p>
            <a:r>
              <a:rPr lang="hr-BA" dirty="0">
                <a:effectLst/>
              </a:rPr>
              <a:t>Bankarska tajna u Švicarskoj ima dugu tradiciju koja seže više od tri stotine godina u prošlost. </a:t>
            </a:r>
          </a:p>
          <a:p>
            <a:r>
              <a:rPr lang="hr-BA" dirty="0">
                <a:effectLst/>
              </a:rPr>
              <a:t>Veliki Sabor u Ženevi je 1713. usvojio bankarske propise koji su predviđali da bankar ima obavezu da vodi registar svojih klijenata i njihovih transakcija.</a:t>
            </a:r>
          </a:p>
          <a:p>
            <a:r>
              <a:rPr lang="hr-BA" dirty="0">
                <a:effectLst/>
              </a:rPr>
              <a:t>Bečki kongres je 1815. godine formalno proglasio međunarodnu neutralnost Švicarske, što je automatski dovelo do velikog priliva kapitala.</a:t>
            </a:r>
          </a:p>
          <a:p>
            <a:r>
              <a:rPr lang="hr-BA" dirty="0">
                <a:effectLst/>
              </a:rPr>
              <a:t>Sébastian Guex je zabilježio: „Ovako razmišlja švicarska buržoazija: „U tome leži naša budućnost. Igrat ćemo na kartu velikih različitosti između europskih sila i, zaštićeni našom neutralnosti, naše oružje bit će industrija i finansije”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3766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185EB0-F348-474A-94F7-6F3312869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72358"/>
            <a:ext cx="10353762" cy="5018842"/>
          </a:xfrm>
        </p:spPr>
        <p:txBody>
          <a:bodyPr/>
          <a:lstStyle/>
          <a:p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r>
              <a:rPr lang="bs-Latn-BA" dirty="0"/>
              <a:t>Donošenjem Zakona o bankama 1934. Savezna skupština Švicarske je otkrivanje podataka o klijentima podigla na nivo krivičnog djela.</a:t>
            </a:r>
          </a:p>
          <a:p>
            <a:r>
              <a:rPr lang="bs-Latn-BA" dirty="0"/>
              <a:t>Švicarske banke su za vrijeme Drugog svjetskog rata istovremeno štitile imovinu i nacista i Židova, i to je jedan od glavnih razloga zašto im se pripisuje </a:t>
            </a:r>
            <a:r>
              <a:rPr lang="sr-Latn-RS" dirty="0"/>
              <a:t>neetičnost.</a:t>
            </a:r>
          </a:p>
        </p:txBody>
      </p:sp>
    </p:spTree>
    <p:extLst>
      <p:ext uri="{BB962C8B-B14F-4D97-AF65-F5344CB8AC3E}">
        <p14:creationId xmlns:p14="http://schemas.microsoft.com/office/powerpoint/2010/main" val="175299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581F91-E638-4BC0-BD58-DEC1EF76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BANKARSKA TAJNA U UPOREDBI SA DR. VRSTAMA TAJNI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6DFDBD-8F33-479C-9AA5-D452081DA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29023"/>
          </a:xfrm>
        </p:spPr>
        <p:txBody>
          <a:bodyPr>
            <a:normAutofit/>
          </a:bodyPr>
          <a:lstStyle/>
          <a:p>
            <a:r>
              <a:rPr lang="bs-Latn-BA" dirty="0"/>
              <a:t>Često dolazi do poistovjećivanja bankarske tajne sa poslovnom i službenom tajnom</a:t>
            </a:r>
          </a:p>
          <a:p>
            <a:r>
              <a:rPr lang="hr-BA" dirty="0">
                <a:effectLst/>
              </a:rPr>
              <a:t>Poslovna</a:t>
            </a:r>
            <a:r>
              <a:rPr lang="hr-BA" i="1" dirty="0">
                <a:effectLst/>
              </a:rPr>
              <a:t> </a:t>
            </a:r>
            <a:r>
              <a:rPr lang="hr-BA" dirty="0">
                <a:effectLst/>
              </a:rPr>
              <a:t>tajna je privatna tajna koja se određuje u vezi s poslovnom djelatnošću osobe privatnog prava.</a:t>
            </a:r>
          </a:p>
          <a:p>
            <a:r>
              <a:rPr lang="hr-BA" dirty="0">
                <a:effectLst/>
              </a:rPr>
              <a:t>Većina autora smatra da je bankarska tajna, isključivo, profesionalna tajna bankarskog poziva.</a:t>
            </a:r>
          </a:p>
          <a:p>
            <a:r>
              <a:rPr lang="hr-BA" dirty="0">
                <a:effectLst/>
              </a:rPr>
              <a:t>Toj tvrdnji ide u prilog da obveznici poslovne tajne nisu tako usko određeni jer zbog povrede poslovne tajne može načelno odgovarati svako. </a:t>
            </a:r>
            <a:endParaRPr lang="bs-Latn-BA" dirty="0">
              <a:effectLst/>
            </a:endParaRPr>
          </a:p>
          <a:p>
            <a:r>
              <a:rPr lang="hr-BA" dirty="0">
                <a:effectLst/>
              </a:rPr>
              <a:t>Za razliku od poslovne tajne, službena tajna</a:t>
            </a:r>
            <a:r>
              <a:rPr lang="hr-BA" i="1" dirty="0">
                <a:effectLst/>
              </a:rPr>
              <a:t> </a:t>
            </a:r>
            <a:r>
              <a:rPr lang="hr-BA" dirty="0">
                <a:effectLst/>
              </a:rPr>
              <a:t>jedna je vrsta državne tajne koja obuhvaća podatke koji su prikupljeni i koriste se za potrebe javnih tijela, a čije se čuvanje tajnima propisuje zakonom i drugim podzakonskim aktom nadležne službene vlasti.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336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025F0D-9BD1-48C4-BFD7-00B7ADEEB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87767"/>
            <a:ext cx="10353762" cy="4903433"/>
          </a:xfrm>
        </p:spPr>
        <p:txBody>
          <a:bodyPr/>
          <a:lstStyle/>
          <a:p>
            <a:endParaRPr lang="hr-BA" dirty="0">
              <a:effectLst/>
            </a:endParaRPr>
          </a:p>
          <a:p>
            <a:endParaRPr lang="hr-BA" dirty="0"/>
          </a:p>
          <a:p>
            <a:r>
              <a:rPr lang="hr-BA" dirty="0">
                <a:effectLst/>
              </a:rPr>
              <a:t>Tako se često događa da podaci vezani za bankarsku tajnu istodobno potpadaju i pod službenu tajnu.</a:t>
            </a:r>
          </a:p>
          <a:p>
            <a:r>
              <a:rPr lang="hr-BA" dirty="0">
                <a:effectLst/>
              </a:rPr>
              <a:t>Npr. uposlenici Centralne banke ili poreznih vlasti obavljajući nadzor nad radom banaka i njihovih klijenata saznaju podatke i vrijednosne sudove koji potpadaju pod bankarsku tajnu, a saznaju i poslovne tajne banke.</a:t>
            </a:r>
          </a:p>
          <a:p>
            <a:r>
              <a:rPr lang="hr-BA" dirty="0">
                <a:effectLst/>
              </a:rPr>
              <a:t>Bude li npr. neki službenik banke razriješen svoje obaveze čuvanja službene tajne, to još ne znači da se on oslobađa i svoje obaveze prava na čuvanje bankarske tajne. I obrnuto, razriješi li neki klijent službenika banke obaveze čuvanja bankarske tajne, time se ne dokida obveza čuvanja službene tajne.</a:t>
            </a:r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9912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4D526-7DD4-4470-90F3-4C317CFD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BANKARSKA TAJNA U UPOREDNOM PRAVU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3B801B-D446-4CB7-BE3D-259A29D42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Sve zemlje u principu imaju bankarsku tajnu</a:t>
            </a:r>
          </a:p>
          <a:p>
            <a:r>
              <a:rPr lang="bs-Latn-BA" dirty="0"/>
              <a:t>Razlika je jedino u nivou tajnosti koji se </a:t>
            </a:r>
            <a:r>
              <a:rPr lang="sr-Latn-RS" dirty="0"/>
              <a:t>održava</a:t>
            </a:r>
            <a:r>
              <a:rPr lang="bs-Latn-BA" dirty="0"/>
              <a:t> u svakoj zemlji</a:t>
            </a:r>
          </a:p>
          <a:p>
            <a:r>
              <a:rPr lang="bs-Latn-BA" dirty="0">
                <a:effectLst/>
              </a:rPr>
              <a:t>„</a:t>
            </a:r>
            <a:r>
              <a:rPr lang="hr-BA" dirty="0">
                <a:effectLst/>
              </a:rPr>
              <a:t>Banke, njihovi dioničari, članovi organa, opunomoćenici, zaposlenici kao i druge osobe koje povremeno obavljaju poslove u bankama ne smiju otkrivati ili iskorištavati tajne koje su im isključivo na temelju poslovne saradnje s klijentom povjerene ili učinjene pristupačnima.”</a:t>
            </a:r>
          </a:p>
          <a:p>
            <a:r>
              <a:rPr lang="hr-BA" dirty="0">
                <a:effectLst/>
              </a:rPr>
              <a:t>Primjer zakonske odredbe u Austriji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602298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</TotalTime>
  <Words>1441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Rockwell</vt:lpstr>
      <vt:lpstr>Retrospektiva</vt:lpstr>
      <vt:lpstr>Bankarska tajna  Razvoj, modeli i posljedice otkrivanja tajnih podataka</vt:lpstr>
      <vt:lpstr>UVOD</vt:lpstr>
      <vt:lpstr>ODREĐIVANJE POJMA BANKARSKE TAJNE</vt:lpstr>
      <vt:lpstr>PowerPoint Presentation</vt:lpstr>
      <vt:lpstr>HISTORIJSKI RAZVOJ BANKARSKE TAJNE</vt:lpstr>
      <vt:lpstr>PowerPoint Presentation</vt:lpstr>
      <vt:lpstr>BANKARSKA TAJNA U UPOREDBI SA DR. VRSTAMA TAJNI</vt:lpstr>
      <vt:lpstr>PowerPoint Presentation</vt:lpstr>
      <vt:lpstr>BANKARSKA TAJNA U UPOREDNOM PRAVU</vt:lpstr>
      <vt:lpstr>PowerPoint Presentation</vt:lpstr>
      <vt:lpstr>PowerPoint Presentation</vt:lpstr>
      <vt:lpstr>PowerPoint Presentation</vt:lpstr>
      <vt:lpstr>PowerPoint Presentation</vt:lpstr>
      <vt:lpstr>BANKARSKA TAJNA U ZAKONODAVSTVU BIH</vt:lpstr>
      <vt:lpstr>PowerPoint Presentation</vt:lpstr>
      <vt:lpstr>PowerPoint Presentation</vt:lpstr>
      <vt:lpstr>PowerPoint Presentation</vt:lpstr>
      <vt:lpstr>Kontrolna pitanja  Definirajte bankarsku tajnu i objasnite njena temeljna značenja? Koji propisI reguliraju bankarsku tajnu u BiH? Koje sankcije su propisane za kršenje bankarske tajne u BiH? Da li obaveza čuvanja bankarske tajne prestaje uporedo sa prestankom rada/ angažmana u banci?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Bankarska tajna</dc:title>
  <dc:creator>Omar Macić</dc:creator>
  <cp:lastModifiedBy>Edina Sudžuka</cp:lastModifiedBy>
  <cp:revision>16</cp:revision>
  <dcterms:created xsi:type="dcterms:W3CDTF">2020-04-21T15:40:05Z</dcterms:created>
  <dcterms:modified xsi:type="dcterms:W3CDTF">2020-05-12T09:42:39Z</dcterms:modified>
</cp:coreProperties>
</file>