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60" r:id="rId4"/>
    <p:sldId id="258" r:id="rId5"/>
    <p:sldId id="261" r:id="rId6"/>
    <p:sldId id="262" r:id="rId7"/>
    <p:sldId id="259" r:id="rId8"/>
    <p:sldId id="263" r:id="rId9"/>
    <p:sldId id="264" r:id="rId10"/>
    <p:sldId id="265" r:id="rId11"/>
    <p:sldId id="268" r:id="rId12"/>
    <p:sldId id="267" r:id="rId13"/>
    <p:sldId id="269" r:id="rId14"/>
    <p:sldId id="270" r:id="rId15"/>
    <p:sldId id="279" r:id="rId16"/>
    <p:sldId id="272" r:id="rId17"/>
    <p:sldId id="277" r:id="rId18"/>
    <p:sldId id="278" r:id="rId19"/>
    <p:sldId id="273" r:id="rId20"/>
    <p:sldId id="274" r:id="rId21"/>
    <p:sldId id="275" r:id="rId22"/>
    <p:sldId id="276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540875" cy="6840538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7" autoAdjust="0"/>
    <p:restoredTop sz="94618" autoAdjust="0"/>
  </p:normalViewPr>
  <p:slideViewPr>
    <p:cSldViewPr>
      <p:cViewPr varScale="1">
        <p:scale>
          <a:sx n="79" d="100"/>
          <a:sy n="79" d="100"/>
        </p:scale>
        <p:origin x="-1140" y="-84"/>
      </p:cViewPr>
      <p:guideLst>
        <p:guide orient="horz" pos="2155"/>
        <p:guide pos="3005"/>
      </p:guideLst>
    </p:cSldViewPr>
  </p:slideViewPr>
  <p:outlineViewPr>
    <p:cViewPr>
      <p:scale>
        <a:sx n="33" d="100"/>
        <a:sy n="33" d="100"/>
      </p:scale>
      <p:origin x="24" y="154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8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55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78125" y="514350"/>
            <a:ext cx="358775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4FFE19-C282-458A-BD0A-2FF808FA9CB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4C12C4-CA7E-4733-9F16-E14CAFEB95B8}" type="slidenum">
              <a:rPr lang="en-US"/>
              <a:pPr/>
              <a:t>1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78125" y="514350"/>
            <a:ext cx="3587750" cy="2571750"/>
          </a:xfrm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01FDEB-D2CD-42A9-9115-74940D2C8E1F}" type="slidenum">
              <a:rPr lang="en-US"/>
              <a:pPr/>
              <a:t>2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78125" y="514350"/>
            <a:ext cx="3587750" cy="2571750"/>
          </a:xfrm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BE8B7F-2618-430C-A6E1-4A767246DC67}" type="slidenum">
              <a:rPr lang="en-US"/>
              <a:pPr/>
              <a:t>4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78125" y="514350"/>
            <a:ext cx="3587750" cy="2571750"/>
          </a:xfrm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BE8B7F-2618-430C-A6E1-4A767246DC67}" type="slidenum">
              <a:rPr lang="en-US"/>
              <a:pPr/>
              <a:t>8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78125" y="514350"/>
            <a:ext cx="3587750" cy="2571750"/>
          </a:xfrm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BE8B7F-2618-430C-A6E1-4A767246DC67}" type="slidenum">
              <a:rPr lang="en-US"/>
              <a:pPr/>
              <a:t>10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78125" y="514350"/>
            <a:ext cx="3587750" cy="2571750"/>
          </a:xfrm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BE8B7F-2618-430C-A6E1-4A767246DC67}" type="slidenum">
              <a:rPr lang="en-US"/>
              <a:pPr/>
              <a:t>17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78125" y="514350"/>
            <a:ext cx="3587750" cy="2571750"/>
          </a:xfrm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68275" y="3349015"/>
            <a:ext cx="6310891" cy="748975"/>
          </a:xfrm>
        </p:spPr>
        <p:txBody>
          <a:bodyPr/>
          <a:lstStyle>
            <a:lvl1pPr algn="r">
              <a:defRPr sz="28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68275" y="4067905"/>
            <a:ext cx="6310891" cy="501956"/>
          </a:xfrm>
        </p:spPr>
        <p:txBody>
          <a:bodyPr/>
          <a:lstStyle>
            <a:lvl1pPr marL="0" indent="0" algn="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24611" y="399031"/>
            <a:ext cx="1878360" cy="625307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89531" y="399031"/>
            <a:ext cx="5476065" cy="625307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663" y="4395679"/>
            <a:ext cx="8109744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3663" y="2899313"/>
            <a:ext cx="8109744" cy="149636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89530" y="1624629"/>
            <a:ext cx="3677213" cy="50274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25757" y="1624629"/>
            <a:ext cx="3677213" cy="50274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044" y="273939"/>
            <a:ext cx="8586788" cy="114009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7045" y="1531204"/>
            <a:ext cx="4215543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7045" y="2169337"/>
            <a:ext cx="4215543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46634" y="1531204"/>
            <a:ext cx="4217199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46634" y="2169337"/>
            <a:ext cx="4217199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045" y="272355"/>
            <a:ext cx="3138882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0218" y="272356"/>
            <a:ext cx="5333615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7045" y="1431447"/>
            <a:ext cx="3138882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0078" y="4788378"/>
            <a:ext cx="5724525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70078" y="611215"/>
            <a:ext cx="5724525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70078" y="5353672"/>
            <a:ext cx="5724525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40265" y="399031"/>
            <a:ext cx="7362706" cy="50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89531" y="1624629"/>
            <a:ext cx="7513439" cy="502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0"/>
            <a:r>
              <a:rPr lang="ru-RU" smtClean="0"/>
              <a:t>Third level</a:t>
            </a:r>
          </a:p>
          <a:p>
            <a:pPr lvl="1"/>
            <a:r>
              <a:rPr lang="ru-RU" smtClean="0"/>
              <a:t>Fourth level</a:t>
            </a:r>
          </a:p>
          <a:p>
            <a:pPr lvl="2"/>
            <a:r>
              <a:rPr lang="ru-R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pol.int/" TargetMode="External"/><Relationship Id="rId2" Type="http://schemas.openxmlformats.org/officeDocument/2006/relationships/hyperlink" Target="https://www.europol.europa.eu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19105" y="2845673"/>
            <a:ext cx="5399871" cy="1149194"/>
          </a:xfrm>
          <a:noFill/>
        </p:spPr>
        <p:txBody>
          <a:bodyPr/>
          <a:lstStyle/>
          <a:p>
            <a:r>
              <a:rPr lang="bs-Latn-BA" sz="3000" dirty="0" smtClean="0">
                <a:latin typeface="Gill Sans MT" pitchFamily="34" charset="-18"/>
              </a:rPr>
              <a:t>EUROPOL I INTERPOL – narko kriminal i terorizam</a:t>
            </a:r>
            <a:endParaRPr lang="uk-UA" sz="3000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79364" y="4439696"/>
            <a:ext cx="3145610" cy="560717"/>
          </a:xfrm>
        </p:spPr>
        <p:txBody>
          <a:bodyPr/>
          <a:lstStyle/>
          <a:p>
            <a:pPr algn="l"/>
            <a:r>
              <a:rPr lang="hr-HR" sz="1500" dirty="0" smtClean="0">
                <a:latin typeface="Gill Sans MT" pitchFamily="34" charset="-18"/>
              </a:rPr>
              <a:t>Mentorica:</a:t>
            </a:r>
          </a:p>
          <a:p>
            <a:pPr algn="l"/>
            <a:r>
              <a:rPr lang="hr-HR" sz="1500" dirty="0" smtClean="0">
                <a:latin typeface="Gill Sans MT" pitchFamily="34" charset="-18"/>
              </a:rPr>
              <a:t>Prof. dr Hajrija Sijerčić-Čolić</a:t>
            </a:r>
            <a:endParaRPr lang="bs-Latn-BA" sz="1500" dirty="0">
              <a:latin typeface="Gill Sans MT" pitchFamily="34" charset="-1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9306" y="4497639"/>
            <a:ext cx="26312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500" b="1" dirty="0" smtClean="0">
                <a:solidFill>
                  <a:schemeClr val="bg1"/>
                </a:solidFill>
                <a:latin typeface="Gill Sans MT" pitchFamily="34" charset="-18"/>
              </a:rPr>
              <a:t>Studentice: Kurtović Belma</a:t>
            </a:r>
          </a:p>
          <a:p>
            <a:r>
              <a:rPr lang="bs-Latn-BA" sz="1500" b="1" dirty="0" smtClean="0">
                <a:solidFill>
                  <a:schemeClr val="bg1"/>
                </a:solidFill>
                <a:latin typeface="Gill Sans MT" pitchFamily="34" charset="-18"/>
              </a:rPr>
              <a:t>Jašarspahić Lejna</a:t>
            </a:r>
            <a:endParaRPr lang="bs-Latn-BA" sz="1500" b="1" dirty="0">
              <a:solidFill>
                <a:schemeClr val="bg1"/>
              </a:solidFill>
              <a:latin typeface="Gill Sans MT" pitchFamily="34" charset="-1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0996" y="117176"/>
            <a:ext cx="7362708" cy="717307"/>
          </a:xfrm>
        </p:spPr>
        <p:txBody>
          <a:bodyPr/>
          <a:lstStyle/>
          <a:p>
            <a:r>
              <a:rPr lang="bs-Latn-BA" b="1" dirty="0" smtClean="0">
                <a:solidFill>
                  <a:schemeClr val="tx1"/>
                </a:solidFill>
                <a:latin typeface="Gill Sans MT" pitchFamily="34" charset="-18"/>
              </a:rPr>
              <a:t>Terorizam</a:t>
            </a:r>
            <a:endParaRPr lang="en-US" b="1" dirty="0">
              <a:solidFill>
                <a:schemeClr val="tx1"/>
              </a:solidFill>
              <a:latin typeface="Gill Sans MT" pitchFamily="34" charset="-18"/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0996" y="978405"/>
            <a:ext cx="7362708" cy="5817624"/>
          </a:xfrm>
        </p:spPr>
        <p:txBody>
          <a:bodyPr/>
          <a:lstStyle/>
          <a:p>
            <a:pPr algn="just"/>
            <a:r>
              <a:rPr lang="en-US" sz="1900" dirty="0" smtClean="0">
                <a:latin typeface="Gill Sans MT" pitchFamily="34" charset="-18"/>
              </a:rPr>
              <a:t>EUROPOL-</a:t>
            </a:r>
            <a:r>
              <a:rPr lang="en-US" sz="1900" dirty="0" err="1" smtClean="0">
                <a:latin typeface="Gill Sans MT" pitchFamily="34" charset="-18"/>
              </a:rPr>
              <a:t>ove</a:t>
            </a:r>
            <a:r>
              <a:rPr lang="en-US" sz="1900" dirty="0" smtClean="0">
                <a:latin typeface="Gill Sans MT" pitchFamily="34" charset="-18"/>
              </a:rPr>
              <a:t> </a:t>
            </a:r>
            <a:r>
              <a:rPr lang="en-US" sz="1900" dirty="0" err="1" smtClean="0">
                <a:latin typeface="Gill Sans MT" pitchFamily="34" charset="-18"/>
              </a:rPr>
              <a:t>protuterorističke</a:t>
            </a:r>
            <a:r>
              <a:rPr lang="en-US" sz="1900" dirty="0" smtClean="0">
                <a:latin typeface="Gill Sans MT" pitchFamily="34" charset="-18"/>
              </a:rPr>
              <a:t> </a:t>
            </a:r>
            <a:r>
              <a:rPr lang="en-US" sz="1900" dirty="0" err="1" smtClean="0">
                <a:latin typeface="Gill Sans MT" pitchFamily="34" charset="-18"/>
              </a:rPr>
              <a:t>napore</a:t>
            </a:r>
            <a:r>
              <a:rPr lang="en-US" sz="1900" dirty="0" smtClean="0">
                <a:latin typeface="Gill Sans MT" pitchFamily="34" charset="-18"/>
              </a:rPr>
              <a:t> </a:t>
            </a:r>
            <a:r>
              <a:rPr lang="en-US" sz="1900" dirty="0" err="1" smtClean="0">
                <a:latin typeface="Gill Sans MT" pitchFamily="34" charset="-18"/>
              </a:rPr>
              <a:t>koordinira</a:t>
            </a:r>
            <a:r>
              <a:rPr lang="en-US" sz="1900" dirty="0" smtClean="0">
                <a:latin typeface="Gill Sans MT" pitchFamily="34" charset="-18"/>
              </a:rPr>
              <a:t> </a:t>
            </a:r>
            <a:r>
              <a:rPr lang="en-US" sz="1900" i="1" dirty="0" err="1" smtClean="0">
                <a:latin typeface="Gill Sans MT" pitchFamily="34" charset="-18"/>
              </a:rPr>
              <a:t>Europski</a:t>
            </a:r>
            <a:r>
              <a:rPr lang="en-US" sz="1900" i="1" dirty="0" smtClean="0">
                <a:latin typeface="Gill Sans MT" pitchFamily="34" charset="-18"/>
              </a:rPr>
              <a:t> </a:t>
            </a:r>
            <a:r>
              <a:rPr lang="en-US" sz="1900" i="1" dirty="0" err="1" smtClean="0">
                <a:latin typeface="Gill Sans MT" pitchFamily="34" charset="-18"/>
              </a:rPr>
              <a:t>centar</a:t>
            </a:r>
            <a:r>
              <a:rPr lang="en-US" sz="1900" i="1" dirty="0" smtClean="0">
                <a:latin typeface="Gill Sans MT" pitchFamily="34" charset="-18"/>
              </a:rPr>
              <a:t> </a:t>
            </a:r>
            <a:r>
              <a:rPr lang="en-US" sz="1900" i="1" dirty="0" err="1" smtClean="0">
                <a:latin typeface="Gill Sans MT" pitchFamily="34" charset="-18"/>
              </a:rPr>
              <a:t>za</a:t>
            </a:r>
            <a:r>
              <a:rPr lang="en-US" sz="1900" i="1" dirty="0" smtClean="0">
                <a:latin typeface="Gill Sans MT" pitchFamily="34" charset="-18"/>
              </a:rPr>
              <a:t> </a:t>
            </a:r>
            <a:r>
              <a:rPr lang="en-US" sz="1900" i="1" dirty="0" err="1" smtClean="0">
                <a:latin typeface="Gill Sans MT" pitchFamily="34" charset="-18"/>
              </a:rPr>
              <a:t>borbu</a:t>
            </a:r>
            <a:r>
              <a:rPr lang="en-US" sz="1900" i="1" dirty="0" smtClean="0">
                <a:latin typeface="Gill Sans MT" pitchFamily="34" charset="-18"/>
              </a:rPr>
              <a:t> </a:t>
            </a:r>
            <a:r>
              <a:rPr lang="en-US" sz="1900" i="1" dirty="0" err="1" smtClean="0">
                <a:latin typeface="Gill Sans MT" pitchFamily="34" charset="-18"/>
              </a:rPr>
              <a:t>protiv</a:t>
            </a:r>
            <a:r>
              <a:rPr lang="en-US" sz="1900" i="1" dirty="0" smtClean="0">
                <a:latin typeface="Gill Sans MT" pitchFamily="34" charset="-18"/>
              </a:rPr>
              <a:t> </a:t>
            </a:r>
            <a:r>
              <a:rPr lang="en-US" sz="1900" i="1" dirty="0" err="1" smtClean="0">
                <a:latin typeface="Gill Sans MT" pitchFamily="34" charset="-18"/>
              </a:rPr>
              <a:t>terorizma</a:t>
            </a:r>
            <a:r>
              <a:rPr lang="en-US" sz="1900" dirty="0" smtClean="0">
                <a:latin typeface="Gill Sans MT" pitchFamily="34" charset="-18"/>
              </a:rPr>
              <a:t> (ECTC) </a:t>
            </a:r>
            <a:r>
              <a:rPr lang="en-US" sz="1900" dirty="0" err="1" smtClean="0">
                <a:latin typeface="Gill Sans MT" pitchFamily="34" charset="-18"/>
              </a:rPr>
              <a:t>koji</a:t>
            </a:r>
            <a:r>
              <a:rPr lang="en-US" sz="1900" dirty="0" smtClean="0">
                <a:latin typeface="Gill Sans MT" pitchFamily="34" charset="-18"/>
              </a:rPr>
              <a:t> je </a:t>
            </a:r>
            <a:r>
              <a:rPr lang="en-US" sz="1900" dirty="0" err="1" smtClean="0">
                <a:latin typeface="Gill Sans MT" pitchFamily="34" charset="-18"/>
              </a:rPr>
              <a:t>službeno</a:t>
            </a:r>
            <a:r>
              <a:rPr lang="en-US" sz="1900" dirty="0" smtClean="0">
                <a:latin typeface="Gill Sans MT" pitchFamily="34" charset="-18"/>
              </a:rPr>
              <a:t> </a:t>
            </a:r>
            <a:r>
              <a:rPr lang="en-US" sz="1900" dirty="0" err="1" smtClean="0">
                <a:latin typeface="Gill Sans MT" pitchFamily="34" charset="-18"/>
              </a:rPr>
              <a:t>započeo</a:t>
            </a:r>
            <a:r>
              <a:rPr lang="en-US" sz="1900" dirty="0" smtClean="0">
                <a:latin typeface="Gill Sans MT" pitchFamily="34" charset="-18"/>
              </a:rPr>
              <a:t> s </a:t>
            </a:r>
            <a:r>
              <a:rPr lang="en-US" sz="1900" dirty="0" err="1" smtClean="0">
                <a:latin typeface="Gill Sans MT" pitchFamily="34" charset="-18"/>
              </a:rPr>
              <a:t>radom</a:t>
            </a:r>
            <a:r>
              <a:rPr lang="en-US" sz="1900" dirty="0" smtClean="0">
                <a:latin typeface="Gill Sans MT" pitchFamily="34" charset="-18"/>
              </a:rPr>
              <a:t> 1. </a:t>
            </a:r>
            <a:r>
              <a:rPr lang="en-US" sz="1900" dirty="0" err="1" smtClean="0">
                <a:latin typeface="Gill Sans MT" pitchFamily="34" charset="-18"/>
              </a:rPr>
              <a:t>januara</a:t>
            </a:r>
            <a:r>
              <a:rPr lang="en-US" sz="1900" dirty="0" smtClean="0">
                <a:latin typeface="Gill Sans MT" pitchFamily="34" charset="-18"/>
              </a:rPr>
              <a:t> 2016.god.</a:t>
            </a:r>
            <a:endParaRPr lang="bs-Latn-BA" sz="1900" dirty="0" smtClean="0">
              <a:latin typeface="Gill Sans MT" pitchFamily="34" charset="-18"/>
            </a:endParaRPr>
          </a:p>
          <a:p>
            <a:pPr algn="just"/>
            <a:r>
              <a:rPr lang="en-US" sz="1900" dirty="0" smtClean="0">
                <a:latin typeface="Gill Sans MT" pitchFamily="34" charset="-18"/>
              </a:rPr>
              <a:t> ECTC </a:t>
            </a:r>
            <a:r>
              <a:rPr lang="en-US" sz="1900" dirty="0" err="1" smtClean="0">
                <a:latin typeface="Gill Sans MT" pitchFamily="34" charset="-18"/>
              </a:rPr>
              <a:t>želi</a:t>
            </a:r>
            <a:r>
              <a:rPr lang="en-US" sz="1900" dirty="0" smtClean="0">
                <a:latin typeface="Gill Sans MT" pitchFamily="34" charset="-18"/>
              </a:rPr>
              <a:t> </a:t>
            </a:r>
            <a:r>
              <a:rPr lang="en-US" sz="1900" dirty="0" err="1" smtClean="0">
                <a:latin typeface="Gill Sans MT" pitchFamily="34" charset="-18"/>
              </a:rPr>
              <a:t>poboljšati</a:t>
            </a:r>
            <a:r>
              <a:rPr lang="en-US" sz="1900" dirty="0" smtClean="0">
                <a:latin typeface="Gill Sans MT" pitchFamily="34" charset="-18"/>
              </a:rPr>
              <a:t> </a:t>
            </a:r>
            <a:r>
              <a:rPr lang="en-US" sz="1900" dirty="0" err="1" smtClean="0">
                <a:latin typeface="Gill Sans MT" pitchFamily="34" charset="-18"/>
              </a:rPr>
              <a:t>prekograničnu</a:t>
            </a:r>
            <a:r>
              <a:rPr lang="en-US" sz="1900" dirty="0" smtClean="0">
                <a:latin typeface="Gill Sans MT" pitchFamily="34" charset="-18"/>
              </a:rPr>
              <a:t> </a:t>
            </a:r>
            <a:r>
              <a:rPr lang="en-US" sz="1900" dirty="0" err="1" smtClean="0">
                <a:latin typeface="Gill Sans MT" pitchFamily="34" charset="-18"/>
              </a:rPr>
              <a:t>suradnju</a:t>
            </a:r>
            <a:r>
              <a:rPr lang="en-US" sz="1900" dirty="0" smtClean="0">
                <a:latin typeface="Gill Sans MT" pitchFamily="34" charset="-18"/>
              </a:rPr>
              <a:t> </a:t>
            </a:r>
            <a:r>
              <a:rPr lang="en-US" sz="1900" dirty="0" err="1" smtClean="0">
                <a:latin typeface="Gill Sans MT" pitchFamily="34" charset="-18"/>
              </a:rPr>
              <a:t>između</a:t>
            </a:r>
            <a:r>
              <a:rPr lang="en-US" sz="1900" dirty="0" smtClean="0">
                <a:latin typeface="Gill Sans MT" pitchFamily="34" charset="-18"/>
              </a:rPr>
              <a:t> </a:t>
            </a:r>
            <a:r>
              <a:rPr lang="en-US" sz="1900" dirty="0" err="1" smtClean="0">
                <a:latin typeface="Gill Sans MT" pitchFamily="34" charset="-18"/>
              </a:rPr>
              <a:t>relevantnih</a:t>
            </a:r>
            <a:r>
              <a:rPr lang="en-US" sz="1900" dirty="0" smtClean="0">
                <a:latin typeface="Gill Sans MT" pitchFamily="34" charset="-18"/>
              </a:rPr>
              <a:t> </a:t>
            </a:r>
            <a:r>
              <a:rPr lang="en-US" sz="1900" dirty="0" err="1" smtClean="0">
                <a:latin typeface="Gill Sans MT" pitchFamily="34" charset="-18"/>
              </a:rPr>
              <a:t>tijela</a:t>
            </a:r>
            <a:r>
              <a:rPr lang="en-US" sz="1900" dirty="0" smtClean="0">
                <a:latin typeface="Gill Sans MT" pitchFamily="34" charset="-18"/>
              </a:rPr>
              <a:t> </a:t>
            </a:r>
            <a:r>
              <a:rPr lang="en-US" sz="1900" dirty="0" err="1" smtClean="0">
                <a:latin typeface="Gill Sans MT" pitchFamily="34" charset="-18"/>
              </a:rPr>
              <a:t>za</a:t>
            </a:r>
            <a:r>
              <a:rPr lang="en-US" sz="1900" dirty="0" smtClean="0">
                <a:latin typeface="Gill Sans MT" pitchFamily="34" charset="-18"/>
              </a:rPr>
              <a:t> </a:t>
            </a:r>
            <a:r>
              <a:rPr lang="en-US" sz="1900" dirty="0" err="1" smtClean="0">
                <a:latin typeface="Gill Sans MT" pitchFamily="34" charset="-18"/>
              </a:rPr>
              <a:t>borbu</a:t>
            </a:r>
            <a:r>
              <a:rPr lang="en-US" sz="1900" dirty="0" smtClean="0">
                <a:latin typeface="Gill Sans MT" pitchFamily="34" charset="-18"/>
              </a:rPr>
              <a:t> </a:t>
            </a:r>
            <a:r>
              <a:rPr lang="en-US" sz="1900" dirty="0" err="1" smtClean="0">
                <a:latin typeface="Gill Sans MT" pitchFamily="34" charset="-18"/>
              </a:rPr>
              <a:t>protiv</a:t>
            </a:r>
            <a:r>
              <a:rPr lang="en-US" sz="1900" dirty="0" smtClean="0">
                <a:latin typeface="Gill Sans MT" pitchFamily="34" charset="-18"/>
              </a:rPr>
              <a:t> </a:t>
            </a:r>
            <a:r>
              <a:rPr lang="en-US" sz="1900" dirty="0" err="1" smtClean="0">
                <a:latin typeface="Gill Sans MT" pitchFamily="34" charset="-18"/>
              </a:rPr>
              <a:t>terorizma</a:t>
            </a:r>
            <a:endParaRPr lang="bs-Latn-BA" sz="1900" dirty="0" smtClean="0">
              <a:latin typeface="Gill Sans MT" pitchFamily="34" charset="-18"/>
            </a:endParaRPr>
          </a:p>
          <a:p>
            <a:pPr algn="just">
              <a:buNone/>
            </a:pPr>
            <a:endParaRPr lang="bs-Latn-BA" sz="1900" dirty="0" smtClean="0">
              <a:latin typeface="Gill Sans MT" pitchFamily="34" charset="-18"/>
            </a:endParaRPr>
          </a:p>
          <a:p>
            <a:pPr algn="just"/>
            <a:r>
              <a:rPr lang="en-US" sz="1900" i="1" dirty="0" err="1" smtClean="0">
                <a:latin typeface="Gill Sans MT" pitchFamily="34" charset="-18"/>
              </a:rPr>
              <a:t>Izvješće</a:t>
            </a:r>
            <a:r>
              <a:rPr lang="en-US" sz="1900" i="1" dirty="0" smtClean="0">
                <a:latin typeface="Gill Sans MT" pitchFamily="34" charset="-18"/>
              </a:rPr>
              <a:t> EU o </a:t>
            </a:r>
            <a:r>
              <a:rPr lang="en-US" sz="1900" i="1" dirty="0" err="1" smtClean="0">
                <a:latin typeface="Gill Sans MT" pitchFamily="34" charset="-18"/>
              </a:rPr>
              <a:t>stanju</a:t>
            </a:r>
            <a:r>
              <a:rPr lang="en-US" sz="1900" i="1" dirty="0" smtClean="0">
                <a:latin typeface="Gill Sans MT" pitchFamily="34" charset="-18"/>
              </a:rPr>
              <a:t> </a:t>
            </a:r>
            <a:r>
              <a:rPr lang="en-US" sz="1900" i="1" dirty="0" err="1" smtClean="0">
                <a:latin typeface="Gill Sans MT" pitchFamily="34" charset="-18"/>
              </a:rPr>
              <a:t>i</a:t>
            </a:r>
            <a:r>
              <a:rPr lang="en-US" sz="1900" i="1" dirty="0" smtClean="0">
                <a:latin typeface="Gill Sans MT" pitchFamily="34" charset="-18"/>
              </a:rPr>
              <a:t> </a:t>
            </a:r>
            <a:r>
              <a:rPr lang="en-US" sz="1900" i="1" dirty="0" err="1" smtClean="0">
                <a:latin typeface="Gill Sans MT" pitchFamily="34" charset="-18"/>
              </a:rPr>
              <a:t>trendu</a:t>
            </a:r>
            <a:r>
              <a:rPr lang="en-US" sz="1900" i="1" dirty="0" smtClean="0">
                <a:latin typeface="Gill Sans MT" pitchFamily="34" charset="-18"/>
              </a:rPr>
              <a:t> </a:t>
            </a:r>
            <a:r>
              <a:rPr lang="en-US" sz="1900" i="1" dirty="0" err="1" smtClean="0">
                <a:latin typeface="Gill Sans MT" pitchFamily="34" charset="-18"/>
              </a:rPr>
              <a:t>terorizma</a:t>
            </a:r>
            <a:r>
              <a:rPr lang="en-US" sz="1900" dirty="0" smtClean="0">
                <a:latin typeface="Gill Sans MT" pitchFamily="34" charset="-18"/>
              </a:rPr>
              <a:t> (TE-SAT), </a:t>
            </a:r>
            <a:r>
              <a:rPr lang="en-US" sz="1900" dirty="0" err="1" smtClean="0">
                <a:latin typeface="Gill Sans MT" pitchFamily="34" charset="-18"/>
              </a:rPr>
              <a:t>pruža</a:t>
            </a:r>
            <a:r>
              <a:rPr lang="en-US" sz="1900" dirty="0" smtClean="0">
                <a:latin typeface="Gill Sans MT" pitchFamily="34" charset="-18"/>
              </a:rPr>
              <a:t> </a:t>
            </a:r>
            <a:r>
              <a:rPr lang="en-US" sz="1900" dirty="0" err="1" smtClean="0">
                <a:latin typeface="Gill Sans MT" pitchFamily="34" charset="-18"/>
              </a:rPr>
              <a:t>pregled</a:t>
            </a:r>
            <a:r>
              <a:rPr lang="en-US" sz="1900" dirty="0" smtClean="0">
                <a:latin typeface="Gill Sans MT" pitchFamily="34" charset="-18"/>
              </a:rPr>
              <a:t> </a:t>
            </a:r>
            <a:r>
              <a:rPr lang="en-US" sz="1900" dirty="0" err="1" smtClean="0">
                <a:latin typeface="Gill Sans MT" pitchFamily="34" charset="-18"/>
              </a:rPr>
              <a:t>neuspjelih</a:t>
            </a:r>
            <a:r>
              <a:rPr lang="en-US" sz="1900" dirty="0" smtClean="0">
                <a:latin typeface="Gill Sans MT" pitchFamily="34" charset="-18"/>
              </a:rPr>
              <a:t>, </a:t>
            </a:r>
            <a:r>
              <a:rPr lang="en-US" sz="1900" dirty="0" err="1" smtClean="0">
                <a:latin typeface="Gill Sans MT" pitchFamily="34" charset="-18"/>
              </a:rPr>
              <a:t>zataškanih</a:t>
            </a:r>
            <a:r>
              <a:rPr lang="en-US" sz="1900" dirty="0" smtClean="0">
                <a:latin typeface="Gill Sans MT" pitchFamily="34" charset="-18"/>
              </a:rPr>
              <a:t> </a:t>
            </a:r>
            <a:r>
              <a:rPr lang="en-US" sz="1900" dirty="0" err="1" smtClean="0">
                <a:latin typeface="Gill Sans MT" pitchFamily="34" charset="-18"/>
              </a:rPr>
              <a:t>i</a:t>
            </a:r>
            <a:r>
              <a:rPr lang="en-US" sz="1900" dirty="0" smtClean="0">
                <a:latin typeface="Gill Sans MT" pitchFamily="34" charset="-18"/>
              </a:rPr>
              <a:t> </a:t>
            </a:r>
            <a:r>
              <a:rPr lang="en-US" sz="1900" dirty="0" err="1" smtClean="0">
                <a:latin typeface="Gill Sans MT" pitchFamily="34" charset="-18"/>
              </a:rPr>
              <a:t>dovršenih</a:t>
            </a:r>
            <a:r>
              <a:rPr lang="en-US" sz="1900" dirty="0" smtClean="0">
                <a:latin typeface="Gill Sans MT" pitchFamily="34" charset="-18"/>
              </a:rPr>
              <a:t> </a:t>
            </a:r>
            <a:r>
              <a:rPr lang="en-US" sz="1900" dirty="0" err="1" smtClean="0">
                <a:latin typeface="Gill Sans MT" pitchFamily="34" charset="-18"/>
              </a:rPr>
              <a:t>napada</a:t>
            </a:r>
            <a:r>
              <a:rPr lang="en-US" sz="1900" dirty="0" smtClean="0">
                <a:latin typeface="Gill Sans MT" pitchFamily="34" charset="-18"/>
              </a:rPr>
              <a:t> u EU, </a:t>
            </a:r>
            <a:r>
              <a:rPr lang="en-US" sz="1900" dirty="0" err="1" smtClean="0">
                <a:latin typeface="Gill Sans MT" pitchFamily="34" charset="-18"/>
              </a:rPr>
              <a:t>kao</a:t>
            </a:r>
            <a:r>
              <a:rPr lang="en-US" sz="1900" dirty="0" smtClean="0">
                <a:latin typeface="Gill Sans MT" pitchFamily="34" charset="-18"/>
              </a:rPr>
              <a:t> </a:t>
            </a:r>
            <a:r>
              <a:rPr lang="en-US" sz="1900" dirty="0" err="1" smtClean="0">
                <a:latin typeface="Gill Sans MT" pitchFamily="34" charset="-18"/>
              </a:rPr>
              <a:t>i</a:t>
            </a:r>
            <a:r>
              <a:rPr lang="en-US" sz="1900" dirty="0" smtClean="0">
                <a:latin typeface="Gill Sans MT" pitchFamily="34" charset="-18"/>
              </a:rPr>
              <a:t> </a:t>
            </a:r>
            <a:r>
              <a:rPr lang="en-US" sz="1900" dirty="0" err="1" smtClean="0">
                <a:latin typeface="Gill Sans MT" pitchFamily="34" charset="-18"/>
              </a:rPr>
              <a:t>hapšenja</a:t>
            </a:r>
            <a:r>
              <a:rPr lang="en-US" sz="1900" dirty="0" smtClean="0">
                <a:latin typeface="Gill Sans MT" pitchFamily="34" charset="-18"/>
              </a:rPr>
              <a:t>, </a:t>
            </a:r>
            <a:r>
              <a:rPr lang="en-US" sz="1900" dirty="0" err="1" smtClean="0">
                <a:latin typeface="Gill Sans MT" pitchFamily="34" charset="-18"/>
              </a:rPr>
              <a:t>osude</a:t>
            </a:r>
            <a:r>
              <a:rPr lang="en-US" sz="1900" dirty="0" smtClean="0">
                <a:latin typeface="Gill Sans MT" pitchFamily="34" charset="-18"/>
              </a:rPr>
              <a:t> </a:t>
            </a:r>
            <a:r>
              <a:rPr lang="en-US" sz="1900" dirty="0" err="1" smtClean="0">
                <a:latin typeface="Gill Sans MT" pitchFamily="34" charset="-18"/>
              </a:rPr>
              <a:t>i</a:t>
            </a:r>
            <a:r>
              <a:rPr lang="en-US" sz="1900" dirty="0" smtClean="0">
                <a:latin typeface="Gill Sans MT" pitchFamily="34" charset="-18"/>
              </a:rPr>
              <a:t> </a:t>
            </a:r>
            <a:r>
              <a:rPr lang="en-US" sz="1900" dirty="0" err="1" smtClean="0">
                <a:latin typeface="Gill Sans MT" pitchFamily="34" charset="-18"/>
              </a:rPr>
              <a:t>kazne</a:t>
            </a:r>
            <a:r>
              <a:rPr lang="en-US" sz="1900" dirty="0" smtClean="0">
                <a:latin typeface="Gill Sans MT" pitchFamily="34" charset="-18"/>
              </a:rPr>
              <a:t> </a:t>
            </a:r>
            <a:r>
              <a:rPr lang="en-US" sz="1900" dirty="0" err="1" smtClean="0">
                <a:latin typeface="Gill Sans MT" pitchFamily="34" charset="-18"/>
              </a:rPr>
              <a:t>vezane</a:t>
            </a:r>
            <a:r>
              <a:rPr lang="en-US" sz="1900" dirty="0" smtClean="0">
                <a:latin typeface="Gill Sans MT" pitchFamily="34" charset="-18"/>
              </a:rPr>
              <a:t> </a:t>
            </a:r>
            <a:r>
              <a:rPr lang="en-US" sz="1900" dirty="0" err="1" smtClean="0">
                <a:latin typeface="Gill Sans MT" pitchFamily="34" charset="-18"/>
              </a:rPr>
              <a:t>za</a:t>
            </a:r>
            <a:r>
              <a:rPr lang="en-US" sz="1900" dirty="0" smtClean="0">
                <a:latin typeface="Gill Sans MT" pitchFamily="34" charset="-18"/>
              </a:rPr>
              <a:t> </a:t>
            </a:r>
            <a:r>
              <a:rPr lang="en-US" sz="1900" dirty="0" err="1" smtClean="0">
                <a:latin typeface="Gill Sans MT" pitchFamily="34" charset="-18"/>
              </a:rPr>
              <a:t>terorizam</a:t>
            </a:r>
            <a:r>
              <a:rPr lang="en-US" sz="1900" dirty="0" smtClean="0">
                <a:latin typeface="Gill Sans MT" pitchFamily="34" charset="-18"/>
              </a:rPr>
              <a:t>. </a:t>
            </a:r>
            <a:r>
              <a:rPr lang="en-US" sz="1900" dirty="0" err="1" smtClean="0">
                <a:latin typeface="Gill Sans MT" pitchFamily="34" charset="-18"/>
              </a:rPr>
              <a:t>Izvještaj</a:t>
            </a:r>
            <a:r>
              <a:rPr lang="en-US" sz="1900" dirty="0" smtClean="0">
                <a:latin typeface="Gill Sans MT" pitchFamily="34" charset="-18"/>
              </a:rPr>
              <a:t> se </a:t>
            </a:r>
            <a:r>
              <a:rPr lang="en-US" sz="1900" dirty="0" err="1" smtClean="0">
                <a:latin typeface="Gill Sans MT" pitchFamily="34" charset="-18"/>
              </a:rPr>
              <a:t>bavi</a:t>
            </a:r>
            <a:r>
              <a:rPr lang="en-US" sz="1900" dirty="0" smtClean="0">
                <a:latin typeface="Gill Sans MT" pitchFamily="34" charset="-18"/>
              </a:rPr>
              <a:t> </a:t>
            </a:r>
            <a:r>
              <a:rPr lang="en-US" sz="1900" dirty="0" err="1" smtClean="0">
                <a:latin typeface="Gill Sans MT" pitchFamily="34" charset="-18"/>
              </a:rPr>
              <a:t>terorizmom</a:t>
            </a:r>
            <a:r>
              <a:rPr lang="en-US" sz="1900" dirty="0" smtClean="0">
                <a:latin typeface="Gill Sans MT" pitchFamily="34" charset="-18"/>
              </a:rPr>
              <a:t> u </a:t>
            </a:r>
            <a:r>
              <a:rPr lang="en-US" sz="1900" dirty="0" err="1" smtClean="0">
                <a:latin typeface="Gill Sans MT" pitchFamily="34" charset="-18"/>
              </a:rPr>
              <a:t>svim</a:t>
            </a:r>
            <a:r>
              <a:rPr lang="en-US" sz="1900" dirty="0" smtClean="0">
                <a:latin typeface="Gill Sans MT" pitchFamily="34" charset="-18"/>
              </a:rPr>
              <a:t> </a:t>
            </a:r>
            <a:r>
              <a:rPr lang="en-US" sz="1900" dirty="0" err="1" smtClean="0">
                <a:latin typeface="Gill Sans MT" pitchFamily="34" charset="-18"/>
              </a:rPr>
              <a:t>njegovim</a:t>
            </a:r>
            <a:r>
              <a:rPr lang="en-US" sz="1900" dirty="0" smtClean="0">
                <a:latin typeface="Gill Sans MT" pitchFamily="34" charset="-18"/>
              </a:rPr>
              <a:t> </a:t>
            </a:r>
            <a:r>
              <a:rPr lang="en-US" sz="1900" dirty="0" err="1" smtClean="0">
                <a:latin typeface="Gill Sans MT" pitchFamily="34" charset="-18"/>
              </a:rPr>
              <a:t>oblicima</a:t>
            </a:r>
            <a:r>
              <a:rPr lang="bs-Latn-BA" sz="1900" dirty="0" smtClean="0">
                <a:latin typeface="Gill Sans MT" pitchFamily="34" charset="-18"/>
              </a:rPr>
              <a:t>: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1900" dirty="0" err="1" smtClean="0">
                <a:latin typeface="Gill Sans MT" pitchFamily="34" charset="-18"/>
              </a:rPr>
              <a:t>Džihadistički</a:t>
            </a:r>
            <a:r>
              <a:rPr lang="en-US" sz="1900" dirty="0" smtClean="0">
                <a:latin typeface="Gill Sans MT" pitchFamily="34" charset="-18"/>
              </a:rPr>
              <a:t> </a:t>
            </a:r>
            <a:r>
              <a:rPr lang="en-US" sz="1900" dirty="0" err="1" smtClean="0">
                <a:latin typeface="Gill Sans MT" pitchFamily="34" charset="-18"/>
              </a:rPr>
              <a:t>terorizam</a:t>
            </a:r>
            <a:endParaRPr lang="bs-Latn-BA" sz="1900" dirty="0" smtClean="0">
              <a:latin typeface="Gill Sans MT" pitchFamily="34" charset="-18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n-US" sz="1900" dirty="0" err="1" smtClean="0">
                <a:latin typeface="Gill Sans MT" pitchFamily="34" charset="-18"/>
              </a:rPr>
              <a:t>Etnonacionalistički</a:t>
            </a:r>
            <a:r>
              <a:rPr lang="en-US" sz="1900" dirty="0" smtClean="0">
                <a:latin typeface="Gill Sans MT" pitchFamily="34" charset="-18"/>
              </a:rPr>
              <a:t> </a:t>
            </a:r>
            <a:r>
              <a:rPr lang="en-US" sz="1900" dirty="0" err="1" smtClean="0">
                <a:latin typeface="Gill Sans MT" pitchFamily="34" charset="-18"/>
              </a:rPr>
              <a:t>i</a:t>
            </a:r>
            <a:r>
              <a:rPr lang="en-US" sz="1900" dirty="0" smtClean="0">
                <a:latin typeface="Gill Sans MT" pitchFamily="34" charset="-18"/>
              </a:rPr>
              <a:t> </a:t>
            </a:r>
            <a:r>
              <a:rPr lang="en-US" sz="1900" dirty="0" err="1" smtClean="0">
                <a:latin typeface="Gill Sans MT" pitchFamily="34" charset="-18"/>
              </a:rPr>
              <a:t>separatistički</a:t>
            </a:r>
            <a:r>
              <a:rPr lang="en-US" sz="1900" dirty="0" smtClean="0">
                <a:latin typeface="Gill Sans MT" pitchFamily="34" charset="-18"/>
              </a:rPr>
              <a:t> </a:t>
            </a:r>
            <a:r>
              <a:rPr lang="en-US" sz="1900" dirty="0" err="1" smtClean="0">
                <a:latin typeface="Gill Sans MT" pitchFamily="34" charset="-18"/>
              </a:rPr>
              <a:t>terorizam</a:t>
            </a:r>
            <a:endParaRPr lang="bs-Latn-BA" sz="1900" dirty="0" smtClean="0">
              <a:latin typeface="Gill Sans MT" pitchFamily="34" charset="-18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n-US" sz="1900" dirty="0" err="1" smtClean="0">
                <a:latin typeface="Gill Sans MT" pitchFamily="34" charset="-18"/>
              </a:rPr>
              <a:t>Lijevi</a:t>
            </a:r>
            <a:r>
              <a:rPr lang="en-US" sz="1900" dirty="0" smtClean="0">
                <a:latin typeface="Gill Sans MT" pitchFamily="34" charset="-18"/>
              </a:rPr>
              <a:t> </a:t>
            </a:r>
            <a:r>
              <a:rPr lang="en-US" sz="1900" dirty="0" err="1" smtClean="0">
                <a:latin typeface="Gill Sans MT" pitchFamily="34" charset="-18"/>
              </a:rPr>
              <a:t>i</a:t>
            </a:r>
            <a:r>
              <a:rPr lang="en-US" sz="1900" dirty="0" smtClean="0">
                <a:latin typeface="Gill Sans MT" pitchFamily="34" charset="-18"/>
              </a:rPr>
              <a:t> </a:t>
            </a:r>
            <a:r>
              <a:rPr lang="en-US" sz="1900" dirty="0" err="1" smtClean="0">
                <a:latin typeface="Gill Sans MT" pitchFamily="34" charset="-18"/>
              </a:rPr>
              <a:t>anarhistički</a:t>
            </a:r>
            <a:r>
              <a:rPr lang="en-US" sz="1900" dirty="0" smtClean="0">
                <a:latin typeface="Gill Sans MT" pitchFamily="34" charset="-18"/>
              </a:rPr>
              <a:t> </a:t>
            </a:r>
            <a:r>
              <a:rPr lang="en-US" sz="1900" dirty="0" err="1" smtClean="0">
                <a:latin typeface="Gill Sans MT" pitchFamily="34" charset="-18"/>
              </a:rPr>
              <a:t>teroriza</a:t>
            </a:r>
            <a:r>
              <a:rPr lang="bs-Latn-BA" sz="1900" dirty="0" smtClean="0">
                <a:latin typeface="Gill Sans MT" pitchFamily="34" charset="-18"/>
              </a:rPr>
              <a:t>m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1900" dirty="0" err="1" smtClean="0">
                <a:latin typeface="Gill Sans MT" pitchFamily="34" charset="-18"/>
              </a:rPr>
              <a:t>Desničarski</a:t>
            </a:r>
            <a:r>
              <a:rPr lang="en-US" sz="1900" dirty="0" smtClean="0">
                <a:latin typeface="Gill Sans MT" pitchFamily="34" charset="-18"/>
              </a:rPr>
              <a:t> </a:t>
            </a:r>
            <a:r>
              <a:rPr lang="en-US" sz="1900" dirty="0" err="1" smtClean="0">
                <a:latin typeface="Gill Sans MT" pitchFamily="34" charset="-18"/>
              </a:rPr>
              <a:t>terorizam</a:t>
            </a:r>
            <a:endParaRPr lang="bs-Latn-BA" sz="1900" dirty="0" smtClean="0">
              <a:latin typeface="Gill Sans MT" pitchFamily="34" charset="-18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n-US" sz="1900" dirty="0" err="1" smtClean="0">
                <a:latin typeface="Gill Sans MT" pitchFamily="34" charset="-18"/>
              </a:rPr>
              <a:t>Terorizam</a:t>
            </a:r>
            <a:r>
              <a:rPr lang="en-US" sz="1900" dirty="0" smtClean="0">
                <a:latin typeface="Gill Sans MT" pitchFamily="34" charset="-18"/>
              </a:rPr>
              <a:t> s </a:t>
            </a:r>
            <a:r>
              <a:rPr lang="en-US" sz="1900" dirty="0" err="1" smtClean="0">
                <a:latin typeface="Gill Sans MT" pitchFamily="34" charset="-18"/>
              </a:rPr>
              <a:t>jednim</a:t>
            </a:r>
            <a:r>
              <a:rPr lang="en-US" sz="1900" dirty="0" smtClean="0">
                <a:latin typeface="Gill Sans MT" pitchFamily="34" charset="-18"/>
              </a:rPr>
              <a:t> </a:t>
            </a:r>
            <a:r>
              <a:rPr lang="en-US" sz="1900" dirty="0" err="1" smtClean="0">
                <a:latin typeface="Gill Sans MT" pitchFamily="34" charset="-18"/>
              </a:rPr>
              <a:t>izdanjem</a:t>
            </a:r>
            <a:r>
              <a:rPr lang="en-US" sz="1900" dirty="0" smtClean="0">
                <a:latin typeface="Gill Sans MT" pitchFamily="34" charset="-18"/>
              </a:rPr>
              <a:t>.</a:t>
            </a:r>
            <a:endParaRPr lang="bs-Latn-BA" sz="1900" dirty="0" smtClean="0">
              <a:latin typeface="Gill Sans MT" pitchFamily="34" charset="-18"/>
            </a:endParaRPr>
          </a:p>
          <a:p>
            <a:pPr algn="just"/>
            <a:endParaRPr lang="bs-Latn-BA" sz="1900" dirty="0" smtClean="0">
              <a:latin typeface="Gill Sans MT" pitchFamily="34" charset="-1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dirty="0" smtClean="0">
                <a:latin typeface="Gill Sans MT" pitchFamily="34" charset="-18"/>
              </a:rPr>
              <a:t>Terorizam</a:t>
            </a:r>
            <a:endParaRPr lang="bs-Latn-BA" b="1" dirty="0">
              <a:latin typeface="Gill Sans MT" pitchFamily="34" charset="-1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100" dirty="0" err="1" smtClean="0">
                <a:latin typeface="Gill Sans MT" pitchFamily="34" charset="-18"/>
              </a:rPr>
              <a:t>Od</a:t>
            </a:r>
            <a:r>
              <a:rPr lang="en-US" sz="2100" dirty="0" smtClean="0">
                <a:latin typeface="Gill Sans MT" pitchFamily="34" charset="-18"/>
              </a:rPr>
              <a:t> 12 </a:t>
            </a:r>
            <a:r>
              <a:rPr lang="en-US" sz="2100" dirty="0" err="1" smtClean="0">
                <a:latin typeface="Gill Sans MT" pitchFamily="34" charset="-18"/>
              </a:rPr>
              <a:t>trendova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utvrđenih</a:t>
            </a:r>
            <a:r>
              <a:rPr lang="en-US" sz="2100" dirty="0" smtClean="0">
                <a:latin typeface="Gill Sans MT" pitchFamily="34" charset="-18"/>
              </a:rPr>
              <a:t> u TE-SAT-u 2017.g., </a:t>
            </a:r>
            <a:r>
              <a:rPr lang="en-US" sz="2100" dirty="0" err="1" smtClean="0">
                <a:latin typeface="Gill Sans MT" pitchFamily="34" charset="-18"/>
              </a:rPr>
              <a:t>najviše</a:t>
            </a:r>
            <a:r>
              <a:rPr lang="en-US" sz="2100" dirty="0" smtClean="0">
                <a:latin typeface="Gill Sans MT" pitchFamily="34" charset="-18"/>
              </a:rPr>
              <a:t> se </a:t>
            </a:r>
            <a:r>
              <a:rPr lang="en-US" sz="2100" dirty="0" err="1" smtClean="0">
                <a:latin typeface="Gill Sans MT" pitchFamily="34" charset="-18"/>
              </a:rPr>
              <a:t>odnose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na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b="1" dirty="0" err="1" smtClean="0">
                <a:latin typeface="Gill Sans MT" pitchFamily="34" charset="-18"/>
              </a:rPr>
              <a:t>džihadistički</a:t>
            </a:r>
            <a:r>
              <a:rPr lang="en-US" sz="2100" b="1" dirty="0" smtClean="0">
                <a:latin typeface="Gill Sans MT" pitchFamily="34" charset="-18"/>
              </a:rPr>
              <a:t> </a:t>
            </a:r>
            <a:r>
              <a:rPr lang="en-US" sz="2100" b="1" dirty="0" err="1" smtClean="0">
                <a:latin typeface="Gill Sans MT" pitchFamily="34" charset="-18"/>
              </a:rPr>
              <a:t>terorizam</a:t>
            </a:r>
            <a:r>
              <a:rPr lang="en-US" sz="2100" dirty="0" smtClean="0">
                <a:latin typeface="Gill Sans MT" pitchFamily="34" charset="-18"/>
              </a:rPr>
              <a:t>. </a:t>
            </a:r>
            <a:endParaRPr lang="bs-Latn-BA" sz="2100" dirty="0" smtClean="0">
              <a:latin typeface="Gill Sans MT" pitchFamily="34" charset="-18"/>
            </a:endParaRPr>
          </a:p>
          <a:p>
            <a:pPr algn="just">
              <a:buNone/>
            </a:pPr>
            <a:endParaRPr lang="bs-Latn-BA" sz="2100" dirty="0" smtClean="0">
              <a:latin typeface="Gill Sans MT" pitchFamily="34" charset="-18"/>
            </a:endParaRPr>
          </a:p>
          <a:p>
            <a:pPr algn="just"/>
            <a:r>
              <a:rPr lang="en-US" sz="2100" dirty="0" smtClean="0">
                <a:latin typeface="Gill Sans MT" pitchFamily="34" charset="-18"/>
              </a:rPr>
              <a:t>U </a:t>
            </a:r>
            <a:r>
              <a:rPr lang="en-US" sz="2100" dirty="0" err="1" smtClean="0">
                <a:latin typeface="Gill Sans MT" pitchFamily="34" charset="-18"/>
              </a:rPr>
              <a:t>pogledu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b="1" dirty="0" err="1" smtClean="0">
                <a:latin typeface="Gill Sans MT" pitchFamily="34" charset="-18"/>
              </a:rPr>
              <a:t>desničarskog</a:t>
            </a:r>
            <a:r>
              <a:rPr lang="en-US" sz="2100" b="1" dirty="0" smtClean="0">
                <a:latin typeface="Gill Sans MT" pitchFamily="34" charset="-18"/>
              </a:rPr>
              <a:t> </a:t>
            </a:r>
            <a:r>
              <a:rPr lang="en-US" sz="2100" b="1" dirty="0" err="1" smtClean="0">
                <a:latin typeface="Gill Sans MT" pitchFamily="34" charset="-18"/>
              </a:rPr>
              <a:t>terorizma</a:t>
            </a:r>
            <a:r>
              <a:rPr lang="en-US" sz="2100" dirty="0" smtClean="0">
                <a:latin typeface="Gill Sans MT" pitchFamily="34" charset="-18"/>
              </a:rPr>
              <a:t>, u </a:t>
            </a:r>
            <a:r>
              <a:rPr lang="en-US" sz="2100" dirty="0" err="1" smtClean="0">
                <a:latin typeface="Gill Sans MT" pitchFamily="34" charset="-18"/>
              </a:rPr>
              <a:t>izvještaju</a:t>
            </a:r>
            <a:r>
              <a:rPr lang="en-US" sz="2100" dirty="0" smtClean="0">
                <a:latin typeface="Gill Sans MT" pitchFamily="34" charset="-18"/>
              </a:rPr>
              <a:t> se </a:t>
            </a:r>
            <a:r>
              <a:rPr lang="en-US" sz="2100" dirty="0" err="1" smtClean="0">
                <a:latin typeface="Gill Sans MT" pitchFamily="34" charset="-18"/>
              </a:rPr>
              <a:t>navodi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da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političari</a:t>
            </a:r>
            <a:r>
              <a:rPr lang="en-US" sz="2100" dirty="0" smtClean="0">
                <a:latin typeface="Gill Sans MT" pitchFamily="34" charset="-18"/>
              </a:rPr>
              <a:t>, </a:t>
            </a:r>
            <a:r>
              <a:rPr lang="en-US" sz="2100" dirty="0" err="1" smtClean="0">
                <a:latin typeface="Gill Sans MT" pitchFamily="34" charset="-18"/>
              </a:rPr>
              <a:t>javne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ličnosti</a:t>
            </a:r>
            <a:r>
              <a:rPr lang="en-US" sz="2100" dirty="0" smtClean="0">
                <a:latin typeface="Gill Sans MT" pitchFamily="34" charset="-18"/>
              </a:rPr>
              <a:t>, </a:t>
            </a:r>
            <a:r>
              <a:rPr lang="en-US" sz="2100" dirty="0" err="1" smtClean="0">
                <a:latin typeface="Gill Sans MT" pitchFamily="34" charset="-18"/>
              </a:rPr>
              <a:t>političke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stranke</a:t>
            </a:r>
            <a:r>
              <a:rPr lang="en-US" sz="2100" dirty="0" smtClean="0">
                <a:latin typeface="Gill Sans MT" pitchFamily="34" charset="-18"/>
              </a:rPr>
              <a:t>, </a:t>
            </a:r>
            <a:r>
              <a:rPr lang="en-US" sz="2100" dirty="0" err="1" smtClean="0">
                <a:latin typeface="Gill Sans MT" pitchFamily="34" charset="-18"/>
              </a:rPr>
              <a:t>građanske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akcije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mediji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koji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zauzimaju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kritički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stav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desničarskog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ekstremizma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ili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zagovaraju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promigracijske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politike</a:t>
            </a:r>
            <a:r>
              <a:rPr lang="en-US" sz="2100" dirty="0" smtClean="0">
                <a:latin typeface="Gill Sans MT" pitchFamily="34" charset="-18"/>
              </a:rPr>
              <a:t> se </a:t>
            </a:r>
            <a:r>
              <a:rPr lang="en-US" sz="2100" dirty="0" err="1" smtClean="0">
                <a:latin typeface="Gill Sans MT" pitchFamily="34" charset="-18"/>
              </a:rPr>
              <a:t>moraju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smatrati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potencijalnim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metama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desničarske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ekstremističke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agitacije</a:t>
            </a:r>
            <a:r>
              <a:rPr lang="en-US" sz="2100" dirty="0" smtClean="0">
                <a:latin typeface="Gill Sans MT" pitchFamily="34" charset="-18"/>
              </a:rPr>
              <a:t>, s </a:t>
            </a:r>
            <a:r>
              <a:rPr lang="en-US" sz="2100" dirty="0" err="1" smtClean="0">
                <a:latin typeface="Gill Sans MT" pitchFamily="34" charset="-18"/>
              </a:rPr>
              <a:t>obzirom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na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učestalost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napada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na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njih</a:t>
            </a:r>
            <a:r>
              <a:rPr lang="en-US" sz="2100" dirty="0" smtClean="0">
                <a:latin typeface="Gill Sans MT" pitchFamily="34" charset="-18"/>
              </a:rPr>
              <a:t>.</a:t>
            </a:r>
            <a:endParaRPr lang="bs-Latn-BA" sz="2100" dirty="0" smtClean="0">
              <a:latin typeface="Gill Sans MT" pitchFamily="34" charset="-18"/>
            </a:endParaRPr>
          </a:p>
          <a:p>
            <a:pPr algn="just"/>
            <a:endParaRPr lang="bs-Latn-BA" sz="2100" dirty="0" smtClean="0">
              <a:latin typeface="Gill Sans MT" pitchFamily="34" charset="-18"/>
            </a:endParaRPr>
          </a:p>
          <a:p>
            <a:pPr algn="just"/>
            <a:r>
              <a:rPr lang="en-US" sz="2100" b="1" dirty="0" err="1" smtClean="0">
                <a:latin typeface="Gill Sans MT" pitchFamily="34" charset="-18"/>
              </a:rPr>
              <a:t>Anarhistički</a:t>
            </a:r>
            <a:r>
              <a:rPr lang="en-US" sz="2100" b="1" dirty="0" smtClean="0">
                <a:latin typeface="Gill Sans MT" pitchFamily="34" charset="-18"/>
              </a:rPr>
              <a:t> </a:t>
            </a:r>
            <a:r>
              <a:rPr lang="en-US" sz="2100" b="1" dirty="0" err="1" smtClean="0">
                <a:latin typeface="Gill Sans MT" pitchFamily="34" charset="-18"/>
              </a:rPr>
              <a:t>i</a:t>
            </a:r>
            <a:r>
              <a:rPr lang="en-US" sz="2100" b="1" dirty="0" smtClean="0">
                <a:latin typeface="Gill Sans MT" pitchFamily="34" charset="-18"/>
              </a:rPr>
              <a:t> </a:t>
            </a:r>
            <a:r>
              <a:rPr lang="en-US" sz="2100" b="1" dirty="0" err="1" smtClean="0">
                <a:latin typeface="Gill Sans MT" pitchFamily="34" charset="-18"/>
              </a:rPr>
              <a:t>ljevičarski</a:t>
            </a:r>
            <a:r>
              <a:rPr lang="en-US" sz="2100" b="1" dirty="0" smtClean="0">
                <a:latin typeface="Gill Sans MT" pitchFamily="34" charset="-18"/>
              </a:rPr>
              <a:t> </a:t>
            </a:r>
            <a:r>
              <a:rPr lang="en-US" sz="2100" b="1" dirty="0" err="1" smtClean="0">
                <a:latin typeface="Gill Sans MT" pitchFamily="34" charset="-18"/>
              </a:rPr>
              <a:t>ekstremisti</a:t>
            </a:r>
            <a:r>
              <a:rPr lang="en-US" sz="2100" dirty="0" smtClean="0">
                <a:latin typeface="Gill Sans MT" pitchFamily="34" charset="-18"/>
              </a:rPr>
              <a:t>, s </a:t>
            </a:r>
            <a:r>
              <a:rPr lang="en-US" sz="2100" dirty="0" err="1" smtClean="0">
                <a:latin typeface="Gill Sans MT" pitchFamily="34" charset="-18"/>
              </a:rPr>
              <a:t>druge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strane</a:t>
            </a:r>
            <a:r>
              <a:rPr lang="en-US" sz="2100" dirty="0" smtClean="0">
                <a:latin typeface="Gill Sans MT" pitchFamily="34" charset="-18"/>
              </a:rPr>
              <a:t>, </a:t>
            </a:r>
            <a:r>
              <a:rPr lang="en-US" sz="2100" dirty="0" err="1" smtClean="0">
                <a:latin typeface="Gill Sans MT" pitchFamily="34" charset="-18"/>
              </a:rPr>
              <a:t>koriste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miroljubive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demonstracije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kako</a:t>
            </a:r>
            <a:r>
              <a:rPr lang="en-US" sz="2100" dirty="0" smtClean="0">
                <a:latin typeface="Gill Sans MT" pitchFamily="34" charset="-18"/>
              </a:rPr>
              <a:t> bi </a:t>
            </a:r>
            <a:r>
              <a:rPr lang="en-US" sz="2100" dirty="0" err="1" smtClean="0">
                <a:latin typeface="Gill Sans MT" pitchFamily="34" charset="-18"/>
              </a:rPr>
              <a:t>izveli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napade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na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vladinu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imovinu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osoblje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policije</a:t>
            </a:r>
            <a:r>
              <a:rPr lang="en-US" sz="2100" dirty="0" smtClean="0">
                <a:latin typeface="Gill Sans MT" pitchFamily="34" charset="-18"/>
              </a:rPr>
              <a:t>, </a:t>
            </a:r>
            <a:r>
              <a:rPr lang="en-US" sz="2100" dirty="0" err="1" smtClean="0">
                <a:latin typeface="Gill Sans MT" pitchFamily="34" charset="-18"/>
              </a:rPr>
              <a:t>navodi</a:t>
            </a:r>
            <a:r>
              <a:rPr lang="en-US" sz="2100" dirty="0" smtClean="0">
                <a:latin typeface="Gill Sans MT" pitchFamily="34" charset="-18"/>
              </a:rPr>
              <a:t> se u </a:t>
            </a:r>
            <a:r>
              <a:rPr lang="en-US" sz="2100" dirty="0" err="1" smtClean="0">
                <a:latin typeface="Gill Sans MT" pitchFamily="34" charset="-18"/>
              </a:rPr>
              <a:t>izvješću</a:t>
            </a:r>
            <a:endParaRPr lang="bs-Latn-BA" sz="2100" dirty="0">
              <a:latin typeface="Gill Sans MT" pitchFamily="34" charset="-1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dirty="0" smtClean="0">
                <a:latin typeface="Gill Sans MT" pitchFamily="34" charset="-18"/>
              </a:rPr>
              <a:t>Terorizam</a:t>
            </a:r>
            <a:endParaRPr lang="bs-Latn-BA" b="1" dirty="0">
              <a:latin typeface="Gill Sans MT" pitchFamily="34" charset="-18"/>
            </a:endParaRPr>
          </a:p>
        </p:txBody>
      </p:sp>
      <p:pic>
        <p:nvPicPr>
          <p:cNvPr id="6" name="Content Placeholder 5" descr="4i8felxief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6937" y="1552830"/>
            <a:ext cx="7230436" cy="5027479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0237" y="259984"/>
            <a:ext cx="4808534" cy="728143"/>
          </a:xfrm>
        </p:spPr>
        <p:txBody>
          <a:bodyPr/>
          <a:lstStyle/>
          <a:p>
            <a:r>
              <a:rPr lang="bs-Latn-BA" sz="3200" dirty="0" smtClean="0">
                <a:latin typeface="Gill Sans MT" pitchFamily="34" charset="-18"/>
              </a:rPr>
              <a:t>Krijumčarenje drogom</a:t>
            </a:r>
            <a:endParaRPr lang="bs-Latn-BA" sz="3200" dirty="0">
              <a:latin typeface="Gill Sans MT" pitchFamily="34" charset="-1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94771" y="1624654"/>
            <a:ext cx="4883668" cy="4679119"/>
          </a:xfrm>
        </p:spPr>
        <p:txBody>
          <a:bodyPr/>
          <a:lstStyle/>
          <a:p>
            <a:pPr algn="just"/>
            <a:r>
              <a:rPr lang="en-US" sz="2000" dirty="0" err="1" smtClean="0">
                <a:latin typeface="Gill Sans MT" pitchFamily="34" charset="-18"/>
              </a:rPr>
              <a:t>Trgovina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drogom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jedan</a:t>
            </a:r>
            <a:r>
              <a:rPr lang="en-US" sz="2000" dirty="0" smtClean="0">
                <a:latin typeface="Gill Sans MT" pitchFamily="34" charset="-18"/>
              </a:rPr>
              <a:t> je </a:t>
            </a:r>
            <a:r>
              <a:rPr lang="en-US" sz="2000" dirty="0" err="1" smtClean="0">
                <a:latin typeface="Gill Sans MT" pitchFamily="34" charset="-18"/>
              </a:rPr>
              <a:t>od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prioriteta</a:t>
            </a:r>
            <a:r>
              <a:rPr lang="en-US" sz="2000" dirty="0" smtClean="0">
                <a:latin typeface="Gill Sans MT" pitchFamily="34" charset="-18"/>
              </a:rPr>
              <a:t> EMPACT-a, </a:t>
            </a:r>
            <a:r>
              <a:rPr lang="en-US" sz="2000" dirty="0" err="1" smtClean="0">
                <a:latin typeface="Gill Sans MT" pitchFamily="34" charset="-18"/>
              </a:rPr>
              <a:t>i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prioritetno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područje</a:t>
            </a:r>
            <a:r>
              <a:rPr lang="en-US" sz="2000" dirty="0" smtClean="0">
                <a:latin typeface="Gill Sans MT" pitchFamily="34" charset="-18"/>
              </a:rPr>
              <a:t> u </a:t>
            </a:r>
            <a:r>
              <a:rPr lang="en-US" sz="2000" dirty="0" err="1" smtClean="0">
                <a:latin typeface="Gill Sans MT" pitchFamily="34" charset="-18"/>
              </a:rPr>
              <a:t>borbi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Europola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protiv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kriminala</a:t>
            </a:r>
            <a:r>
              <a:rPr lang="en-US" sz="2000" dirty="0" smtClean="0">
                <a:latin typeface="Gill Sans MT" pitchFamily="34" charset="-18"/>
              </a:rPr>
              <a:t>.</a:t>
            </a:r>
            <a:endParaRPr lang="bs-Latn-BA" sz="2000" dirty="0" smtClean="0">
              <a:latin typeface="Gill Sans MT" pitchFamily="34" charset="-18"/>
            </a:endParaRPr>
          </a:p>
          <a:p>
            <a:pPr algn="just"/>
            <a:endParaRPr lang="bs-Latn-BA" sz="2000" dirty="0" smtClean="0">
              <a:latin typeface="Gill Sans MT" pitchFamily="34" charset="-18"/>
            </a:endParaRPr>
          </a:p>
          <a:p>
            <a:pPr algn="just"/>
            <a:r>
              <a:rPr lang="en-US" sz="2000" dirty="0" err="1" smtClean="0">
                <a:latin typeface="Gill Sans MT" pitchFamily="34" charset="-18"/>
              </a:rPr>
              <a:t>Droga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bs-Latn-BA" sz="2000" dirty="0" smtClean="0">
                <a:latin typeface="Gill Sans MT" pitchFamily="34" charset="-18"/>
              </a:rPr>
              <a:t>i</a:t>
            </a:r>
            <a:r>
              <a:rPr lang="en-US" sz="2000" dirty="0" smtClean="0">
                <a:latin typeface="Gill Sans MT" pitchFamily="34" charset="-18"/>
              </a:rPr>
              <a:t>  </a:t>
            </a:r>
            <a:r>
              <a:rPr lang="en-US" sz="2000" dirty="0" err="1" smtClean="0">
                <a:latin typeface="Gill Sans MT" pitchFamily="34" charset="-18"/>
              </a:rPr>
              <a:t>trgovina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drogom</a:t>
            </a:r>
            <a:r>
              <a:rPr lang="en-US" sz="2000" dirty="0" smtClean="0">
                <a:latin typeface="Gill Sans MT" pitchFamily="34" charset="-18"/>
              </a:rPr>
              <a:t>:</a:t>
            </a:r>
            <a:endParaRPr lang="bs-Latn-BA" sz="2000" dirty="0" smtClean="0">
              <a:latin typeface="Gill Sans MT" pitchFamily="34" charset="-18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bs-Latn-BA" sz="2000" dirty="0" smtClean="0">
                <a:latin typeface="Gill Sans MT" pitchFamily="34" charset="-18"/>
              </a:rPr>
              <a:t>p</a:t>
            </a:r>
            <a:r>
              <a:rPr lang="en-US" sz="2000" dirty="0" err="1" smtClean="0">
                <a:latin typeface="Gill Sans MT" pitchFamily="34" charset="-18"/>
              </a:rPr>
              <a:t>ovezane</a:t>
            </a:r>
            <a:r>
              <a:rPr lang="bs-Latn-BA" sz="2000" dirty="0" smtClean="0">
                <a:latin typeface="Gill Sans MT" pitchFamily="34" charset="-18"/>
              </a:rPr>
              <a:t> su</a:t>
            </a:r>
            <a:r>
              <a:rPr lang="en-US" sz="2000" dirty="0" smtClean="0">
                <a:latin typeface="Gill Sans MT" pitchFamily="34" charset="-18"/>
              </a:rPr>
              <a:t> s</a:t>
            </a:r>
            <a:r>
              <a:rPr lang="bs-Latn-BA" sz="2000" dirty="0" smtClean="0">
                <a:latin typeface="Gill Sans MT" pitchFamily="34" charset="-18"/>
              </a:rPr>
              <a:t>a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drugim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kriminalnim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aktivnostima</a:t>
            </a:r>
            <a:r>
              <a:rPr lang="bs-Latn-BA" sz="2000" dirty="0" smtClean="0">
                <a:latin typeface="Gill Sans MT" pitchFamily="34" charset="-18"/>
              </a:rPr>
              <a:t>;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2000" dirty="0" err="1" smtClean="0">
                <a:latin typeface="Gill Sans MT" pitchFamily="34" charset="-18"/>
              </a:rPr>
              <a:t>stvaraju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naprezanje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vladinih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institucija</a:t>
            </a:r>
            <a:r>
              <a:rPr lang="bs-Latn-BA" sz="2000" dirty="0" smtClean="0">
                <a:latin typeface="Gill Sans MT" pitchFamily="34" charset="-18"/>
              </a:rPr>
              <a:t>;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2000" dirty="0" err="1" smtClean="0">
                <a:latin typeface="Gill Sans MT" pitchFamily="34" charset="-18"/>
              </a:rPr>
              <a:t>Povezane</a:t>
            </a:r>
            <a:r>
              <a:rPr lang="bs-Latn-BA" sz="2000" dirty="0" smtClean="0">
                <a:latin typeface="Gill Sans MT" pitchFamily="34" charset="-18"/>
              </a:rPr>
              <a:t> su</a:t>
            </a:r>
            <a:r>
              <a:rPr lang="en-US" sz="2000" dirty="0" smtClean="0">
                <a:latin typeface="Gill Sans MT" pitchFamily="34" charset="-18"/>
              </a:rPr>
              <a:t> s</a:t>
            </a:r>
            <a:r>
              <a:rPr lang="bs-Latn-BA" sz="2000" dirty="0" smtClean="0">
                <a:latin typeface="Gill Sans MT" pitchFamily="34" charset="-18"/>
              </a:rPr>
              <a:t>a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terorističkim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aktivnostima</a:t>
            </a:r>
            <a:r>
              <a:rPr lang="bs-Latn-BA" sz="2000" dirty="0" smtClean="0">
                <a:latin typeface="Gill Sans MT" pitchFamily="34" charset="-18"/>
              </a:rPr>
              <a:t>;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2000" dirty="0" err="1" smtClean="0">
                <a:latin typeface="Gill Sans MT" pitchFamily="34" charset="-18"/>
              </a:rPr>
              <a:t>imaju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ozbiljan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utjecaj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na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zakonito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poslovanje</a:t>
            </a:r>
            <a:r>
              <a:rPr lang="bs-Latn-BA" sz="2000" dirty="0" smtClean="0">
                <a:latin typeface="Gill Sans MT" pitchFamily="34" charset="-18"/>
              </a:rPr>
              <a:t>;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2000" dirty="0" err="1" smtClean="0">
                <a:latin typeface="Gill Sans MT" pitchFamily="34" charset="-18"/>
              </a:rPr>
              <a:t>imaju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neizrecive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posljedice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za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pojedince</a:t>
            </a:r>
            <a:r>
              <a:rPr lang="en-US" sz="2000" dirty="0" smtClean="0">
                <a:latin typeface="Gill Sans MT" pitchFamily="34" charset="-18"/>
              </a:rPr>
              <a:t>, </a:t>
            </a:r>
            <a:r>
              <a:rPr lang="en-US" sz="2000" dirty="0" err="1" smtClean="0">
                <a:latin typeface="Gill Sans MT" pitchFamily="34" charset="-18"/>
              </a:rPr>
              <a:t>obitelji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i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zajednice</a:t>
            </a:r>
            <a:r>
              <a:rPr lang="bs-Latn-BA" sz="2000" dirty="0" smtClean="0">
                <a:latin typeface="Gill Sans MT" pitchFamily="34" charset="-18"/>
              </a:rPr>
              <a:t>.</a:t>
            </a:r>
          </a:p>
          <a:p>
            <a:pPr algn="just"/>
            <a:endParaRPr lang="bs-Latn-BA" sz="2000" dirty="0" smtClean="0">
              <a:latin typeface="Gill Sans MT" pitchFamily="34" charset="-18"/>
            </a:endParaRPr>
          </a:p>
        </p:txBody>
      </p:sp>
      <p:pic>
        <p:nvPicPr>
          <p:cNvPr id="5" name="Picture 4" descr="empact-jad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706" y="1983776"/>
            <a:ext cx="3739171" cy="30166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838" y="5144062"/>
            <a:ext cx="3531267" cy="58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1600" dirty="0" smtClean="0">
                <a:latin typeface="Gill Sans MT" pitchFamily="34" charset="-18"/>
              </a:rPr>
              <a:t>Aktivnosti EUROPOL-a na planu narko kriminala u 2017.g.</a:t>
            </a:r>
            <a:endParaRPr lang="bs-Latn-BA" sz="1600" dirty="0">
              <a:latin typeface="Gill Sans MT" pitchFamily="34" charset="-1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044" y="1685962"/>
            <a:ext cx="4067994" cy="4679119"/>
          </a:xfrm>
        </p:spPr>
        <p:txBody>
          <a:bodyPr/>
          <a:lstStyle/>
          <a:p>
            <a:r>
              <a:rPr lang="bs-Latn-BA" sz="2000" dirty="0" smtClean="0">
                <a:latin typeface="Gill Sans MT" pitchFamily="34" charset="-18"/>
              </a:rPr>
              <a:t>Grb, koji se koristi od 1950. godine, sadrži sljedeće elemente:</a:t>
            </a:r>
          </a:p>
          <a:p>
            <a:pPr>
              <a:buFont typeface="Arial" pitchFamily="34" charset="0"/>
              <a:buChar char="•"/>
            </a:pPr>
            <a:r>
              <a:rPr lang="bs-Latn-BA" sz="2000" i="1" dirty="0" smtClean="0">
                <a:latin typeface="Gill Sans MT" pitchFamily="34" charset="-18"/>
              </a:rPr>
              <a:t>Globus</a:t>
            </a:r>
            <a:r>
              <a:rPr lang="bs-Latn-BA" sz="2000" dirty="0" smtClean="0">
                <a:latin typeface="Gill Sans MT" pitchFamily="34" charset="-18"/>
              </a:rPr>
              <a:t> koji označava da INTERPOL vrši aktivnosti širom svijeta;</a:t>
            </a:r>
          </a:p>
          <a:p>
            <a:pPr>
              <a:buFont typeface="Arial" pitchFamily="34" charset="0"/>
              <a:buChar char="•"/>
            </a:pPr>
            <a:r>
              <a:rPr lang="bs-Latn-BA" sz="2000" i="1" dirty="0" smtClean="0">
                <a:latin typeface="Gill Sans MT" pitchFamily="34" charset="-18"/>
              </a:rPr>
              <a:t>Maslinove grane </a:t>
            </a:r>
            <a:r>
              <a:rPr lang="bs-Latn-BA" sz="2000" dirty="0" smtClean="0">
                <a:latin typeface="Gill Sans MT" pitchFamily="34" charset="-18"/>
              </a:rPr>
              <a:t>koje simboliziraju mir;</a:t>
            </a:r>
          </a:p>
          <a:p>
            <a:pPr>
              <a:buFont typeface="Arial" pitchFamily="34" charset="0"/>
              <a:buChar char="•"/>
            </a:pPr>
            <a:r>
              <a:rPr lang="bs-Latn-BA" sz="2000" i="1" dirty="0" smtClean="0">
                <a:latin typeface="Gill Sans MT" pitchFamily="34" charset="-18"/>
              </a:rPr>
              <a:t>Vage</a:t>
            </a:r>
            <a:r>
              <a:rPr lang="bs-Latn-BA" sz="2000" dirty="0" smtClean="0">
                <a:latin typeface="Gill Sans MT" pitchFamily="34" charset="-18"/>
              </a:rPr>
              <a:t> koje simboliziraju pravdu;</a:t>
            </a:r>
          </a:p>
          <a:p>
            <a:pPr>
              <a:buFont typeface="Arial" pitchFamily="34" charset="0"/>
              <a:buChar char="•"/>
            </a:pPr>
            <a:r>
              <a:rPr lang="bs-Latn-BA" sz="2000" i="1" dirty="0" smtClean="0">
                <a:latin typeface="Gill Sans MT" pitchFamily="34" charset="-18"/>
              </a:rPr>
              <a:t>Okomiti mač</a:t>
            </a:r>
            <a:r>
              <a:rPr lang="bs-Latn-BA" sz="2000" dirty="0" smtClean="0">
                <a:latin typeface="Gill Sans MT" pitchFamily="34" charset="-18"/>
              </a:rPr>
              <a:t>, koji simbolizira policijsku akciju;</a:t>
            </a:r>
          </a:p>
          <a:p>
            <a:pPr>
              <a:buFont typeface="Arial" pitchFamily="34" charset="0"/>
              <a:buChar char="•"/>
            </a:pPr>
            <a:r>
              <a:rPr lang="bs-Latn-BA" sz="2000" dirty="0" smtClean="0">
                <a:latin typeface="Gill Sans MT" pitchFamily="34" charset="-18"/>
              </a:rPr>
              <a:t>Naziv "</a:t>
            </a:r>
            <a:r>
              <a:rPr lang="bs-Latn-BA" sz="2000" i="1" dirty="0" smtClean="0">
                <a:latin typeface="Gill Sans MT" pitchFamily="34" charset="-18"/>
              </a:rPr>
              <a:t>INTERPOL</a:t>
            </a:r>
            <a:r>
              <a:rPr lang="bs-Latn-BA" sz="2000" dirty="0" smtClean="0">
                <a:latin typeface="Gill Sans MT" pitchFamily="34" charset="-18"/>
              </a:rPr>
              <a:t>";</a:t>
            </a:r>
          </a:p>
          <a:p>
            <a:pPr>
              <a:buFont typeface="Arial" pitchFamily="34" charset="0"/>
              <a:buChar char="•"/>
            </a:pPr>
            <a:r>
              <a:rPr lang="bs-Latn-BA" sz="2000" dirty="0" smtClean="0">
                <a:latin typeface="Gill Sans MT" pitchFamily="34" charset="-18"/>
              </a:rPr>
              <a:t>Kratica "</a:t>
            </a:r>
            <a:r>
              <a:rPr lang="bs-Latn-BA" sz="2000" i="1" dirty="0" smtClean="0">
                <a:latin typeface="Gill Sans MT" pitchFamily="34" charset="-18"/>
              </a:rPr>
              <a:t>ICPO</a:t>
            </a:r>
            <a:r>
              <a:rPr lang="bs-Latn-BA" sz="2000" dirty="0" smtClean="0">
                <a:latin typeface="Gill Sans MT" pitchFamily="34" charset="-18"/>
              </a:rPr>
              <a:t>" i njezin francuski ekvivalent "</a:t>
            </a:r>
            <a:r>
              <a:rPr lang="bs-Latn-BA" sz="2000" i="1" dirty="0" smtClean="0">
                <a:latin typeface="Gill Sans MT" pitchFamily="34" charset="-18"/>
              </a:rPr>
              <a:t>OIPC</a:t>
            </a:r>
            <a:r>
              <a:rPr lang="bs-Latn-BA" sz="2000" dirty="0" smtClean="0">
                <a:latin typeface="Gill Sans MT" pitchFamily="34" charset="-18"/>
              </a:rPr>
              <a:t>".</a:t>
            </a:r>
            <a:endParaRPr lang="bs-Latn-BA" sz="2000" dirty="0">
              <a:latin typeface="Gill Sans MT" pitchFamily="34" charset="-18"/>
            </a:endParaRPr>
          </a:p>
        </p:txBody>
      </p:sp>
      <p:pic>
        <p:nvPicPr>
          <p:cNvPr id="6" name="Picture 5" descr="interpol-police-officer-crime-international-organization-organization-png-clip-art.png"/>
          <p:cNvPicPr>
            <a:picLocks noChangeAspect="1"/>
          </p:cNvPicPr>
          <p:nvPr/>
        </p:nvPicPr>
        <p:blipFill>
          <a:blip r:embed="rId2" cstate="print">
            <a:lum bright="40000" contrast="40000"/>
          </a:blip>
          <a:stretch>
            <a:fillRect/>
          </a:stretch>
        </p:blipFill>
        <p:spPr>
          <a:xfrm>
            <a:off x="4695306" y="1836093"/>
            <a:ext cx="4565180" cy="399486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3706" y="0"/>
            <a:ext cx="3138882" cy="1159091"/>
          </a:xfrm>
        </p:spPr>
        <p:txBody>
          <a:bodyPr/>
          <a:lstStyle/>
          <a:p>
            <a:r>
              <a:rPr lang="bs-Latn-BA" sz="3200" b="1" dirty="0" smtClean="0">
                <a:latin typeface="Gill Sans MT" pitchFamily="34" charset="-18"/>
              </a:rPr>
              <a:t>INTERPOL</a:t>
            </a:r>
            <a:endParaRPr lang="bs-Latn-BA" sz="3200" b="1" dirty="0">
              <a:latin typeface="Gill Sans MT" pitchFamily="34" charset="-1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3706" y="1807344"/>
            <a:ext cx="5333615" cy="4701386"/>
          </a:xfrm>
        </p:spPr>
        <p:txBody>
          <a:bodyPr/>
          <a:lstStyle/>
          <a:p>
            <a:pPr algn="just"/>
            <a:r>
              <a:rPr lang="en-US" sz="2100" dirty="0" err="1" smtClean="0">
                <a:latin typeface="Gill Sans MT" pitchFamily="34" charset="-18"/>
              </a:rPr>
              <a:t>Međunarodna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kriminalističko-policijska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organizacija</a:t>
            </a:r>
            <a:r>
              <a:rPr lang="en-US" sz="2100" dirty="0" smtClean="0">
                <a:latin typeface="Gill Sans MT" pitchFamily="34" charset="-18"/>
              </a:rPr>
              <a:t>, </a:t>
            </a:r>
            <a:r>
              <a:rPr lang="en-US" sz="2100" dirty="0" err="1" smtClean="0">
                <a:latin typeface="Gill Sans MT" pitchFamily="34" charset="-18"/>
              </a:rPr>
              <a:t>poznata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kao</a:t>
            </a:r>
            <a:r>
              <a:rPr lang="en-US" sz="2100" dirty="0" smtClean="0">
                <a:latin typeface="Gill Sans MT" pitchFamily="34" charset="-18"/>
              </a:rPr>
              <a:t> </a:t>
            </a:r>
            <a:r>
              <a:rPr lang="en-US" sz="2100" i="1" dirty="0" smtClean="0">
                <a:latin typeface="Gill Sans MT" pitchFamily="34" charset="-18"/>
              </a:rPr>
              <a:t>ICPO</a:t>
            </a:r>
            <a:r>
              <a:rPr lang="bs-Latn-BA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koja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olakšava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saradnju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između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snaga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kriminalističke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policije</a:t>
            </a:r>
            <a:r>
              <a:rPr lang="en-US" sz="2100" dirty="0" smtClean="0">
                <a:latin typeface="Gill Sans MT" pitchFamily="34" charset="-18"/>
              </a:rPr>
              <a:t> 194 </a:t>
            </a:r>
            <a:r>
              <a:rPr lang="en-US" sz="2100" dirty="0" err="1" smtClean="0">
                <a:latin typeface="Gill Sans MT" pitchFamily="34" charset="-18"/>
              </a:rPr>
              <a:t>zem</a:t>
            </a:r>
            <a:r>
              <a:rPr lang="bs-Latn-BA" sz="2100" dirty="0" smtClean="0">
                <a:latin typeface="Gill Sans MT" pitchFamily="34" charset="-18"/>
              </a:rPr>
              <a:t>lje</a:t>
            </a:r>
          </a:p>
          <a:p>
            <a:pPr algn="just"/>
            <a:endParaRPr lang="bs-Latn-BA" sz="2100" dirty="0" smtClean="0">
              <a:latin typeface="Gill Sans MT" pitchFamily="34" charset="-18"/>
            </a:endParaRPr>
          </a:p>
          <a:p>
            <a:pPr algn="just"/>
            <a:r>
              <a:rPr lang="en-US" sz="2100" i="1" dirty="0" err="1" smtClean="0">
                <a:latin typeface="Gill Sans MT" pitchFamily="34" charset="-18"/>
              </a:rPr>
              <a:t>Cilj</a:t>
            </a:r>
            <a:r>
              <a:rPr lang="en-US" sz="2100" i="1" dirty="0" smtClean="0">
                <a:latin typeface="Gill Sans MT" pitchFamily="34" charset="-18"/>
              </a:rPr>
              <a:t> INTERPOL-a</a:t>
            </a:r>
            <a:r>
              <a:rPr lang="en-US" sz="2100" dirty="0" smtClean="0">
                <a:latin typeface="Gill Sans MT" pitchFamily="34" charset="-18"/>
              </a:rPr>
              <a:t>:</a:t>
            </a:r>
            <a:endParaRPr lang="bs-Latn-BA" sz="2100" dirty="0" smtClean="0">
              <a:latin typeface="Gill Sans MT" pitchFamily="34" charset="-18"/>
            </a:endParaRPr>
          </a:p>
          <a:p>
            <a:pPr algn="just">
              <a:buFont typeface="Wingdings" pitchFamily="2" charset="2"/>
              <a:buChar char="Ø"/>
            </a:pPr>
            <a:r>
              <a:rPr lang="bs-Latn-BA" sz="2100" dirty="0" smtClean="0">
                <a:latin typeface="Gill Sans MT" pitchFamily="34" charset="-18"/>
              </a:rPr>
              <a:t>p</a:t>
            </a:r>
            <a:r>
              <a:rPr lang="en-US" sz="2100" dirty="0" err="1" smtClean="0">
                <a:latin typeface="Gill Sans MT" pitchFamily="34" charset="-18"/>
              </a:rPr>
              <a:t>romovisati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međusobnu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pomoć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između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snaga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kriminalističke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policije</a:t>
            </a:r>
            <a:r>
              <a:rPr lang="en-US" sz="2100" dirty="0" smtClean="0">
                <a:latin typeface="Gill Sans MT" pitchFamily="34" charset="-18"/>
              </a:rPr>
              <a:t>;</a:t>
            </a:r>
            <a:endParaRPr lang="bs-Latn-BA" sz="2100" dirty="0" smtClean="0">
              <a:latin typeface="Gill Sans MT" pitchFamily="34" charset="-18"/>
            </a:endParaRPr>
          </a:p>
          <a:p>
            <a:pPr algn="just">
              <a:buFont typeface="Wingdings" pitchFamily="2" charset="2"/>
              <a:buChar char="Ø"/>
            </a:pPr>
            <a:r>
              <a:rPr lang="bs-Latn-BA" sz="2100" dirty="0" smtClean="0">
                <a:latin typeface="Gill Sans MT" pitchFamily="34" charset="-18"/>
              </a:rPr>
              <a:t>u</a:t>
            </a:r>
            <a:r>
              <a:rPr lang="en-US" sz="2100" dirty="0" err="1" smtClean="0">
                <a:latin typeface="Gill Sans MT" pitchFamily="34" charset="-18"/>
              </a:rPr>
              <a:t>spostaviti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razviti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institucije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koje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će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doprinijeti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prevenciji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suzbijanju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međunarodnog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kriminala</a:t>
            </a:r>
            <a:r>
              <a:rPr lang="en-US" sz="2100" dirty="0" smtClean="0">
                <a:latin typeface="Gill Sans MT" pitchFamily="34" charset="-18"/>
              </a:rPr>
              <a:t>.</a:t>
            </a:r>
            <a:endParaRPr lang="bs-Latn-BA" sz="2100" dirty="0" smtClean="0">
              <a:latin typeface="Gill Sans MT" pitchFamily="34" charset="-18"/>
            </a:endParaRPr>
          </a:p>
          <a:p>
            <a:pPr algn="just"/>
            <a:endParaRPr lang="bs-Latn-BA" sz="2100" dirty="0" smtClean="0">
              <a:latin typeface="Gill Sans MT" pitchFamily="34" charset="-18"/>
            </a:endParaRPr>
          </a:p>
          <a:p>
            <a:pPr algn="just"/>
            <a:endParaRPr lang="bs-Latn-BA" sz="2100" dirty="0" smtClean="0">
              <a:latin typeface="Gill Sans MT" pitchFamily="34" charset="-18"/>
            </a:endParaRPr>
          </a:p>
          <a:p>
            <a:pPr algn="just"/>
            <a:endParaRPr lang="bs-Latn-BA" sz="2100" dirty="0" smtClean="0">
              <a:latin typeface="Gill Sans MT" pitchFamily="34" charset="-18"/>
            </a:endParaRPr>
          </a:p>
        </p:txBody>
      </p:sp>
      <p:pic>
        <p:nvPicPr>
          <p:cNvPr id="4" name="Picture 3" descr="thumbnail_Interpol-Red-Notice-600x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6478" y="2824850"/>
            <a:ext cx="4129606" cy="251990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0996" y="117176"/>
            <a:ext cx="7362708" cy="717307"/>
          </a:xfrm>
        </p:spPr>
        <p:txBody>
          <a:bodyPr/>
          <a:lstStyle/>
          <a:p>
            <a:r>
              <a:rPr lang="bs-Latn-BA" b="1" dirty="0" smtClean="0">
                <a:solidFill>
                  <a:schemeClr val="tx1"/>
                </a:solidFill>
                <a:latin typeface="Gill Sans MT" pitchFamily="34" charset="-18"/>
              </a:rPr>
              <a:t>Historija</a:t>
            </a:r>
            <a:endParaRPr lang="en-US" b="1" dirty="0">
              <a:solidFill>
                <a:schemeClr val="tx1"/>
              </a:solidFill>
              <a:latin typeface="Gill Sans MT" pitchFamily="34" charset="-18"/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0996" y="907323"/>
            <a:ext cx="7362708" cy="5817624"/>
          </a:xfrm>
        </p:spPr>
        <p:txBody>
          <a:bodyPr/>
          <a:lstStyle/>
          <a:p>
            <a:pPr algn="just"/>
            <a:r>
              <a:rPr lang="en-US" sz="2200" dirty="0" err="1" smtClean="0">
                <a:latin typeface="Gill Sans MT" pitchFamily="34" charset="-18"/>
              </a:rPr>
              <a:t>Više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od</a:t>
            </a:r>
            <a:r>
              <a:rPr lang="en-US" sz="2200" dirty="0" smtClean="0">
                <a:latin typeface="Gill Sans MT" pitchFamily="34" charset="-18"/>
              </a:rPr>
              <a:t> 100 </a:t>
            </a:r>
            <a:r>
              <a:rPr lang="en-US" sz="2200" dirty="0" err="1" smtClean="0">
                <a:latin typeface="Gill Sans MT" pitchFamily="34" charset="-18"/>
              </a:rPr>
              <a:t>godina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policija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širom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svijeta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surađuje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na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sprečavanju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i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borbi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protiv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kriminala</a:t>
            </a:r>
            <a:r>
              <a:rPr lang="en-US" sz="2200" dirty="0" smtClean="0">
                <a:latin typeface="Gill Sans MT" pitchFamily="34" charset="-18"/>
              </a:rPr>
              <a:t>. </a:t>
            </a:r>
            <a:endParaRPr lang="bs-Latn-BA" sz="2200" dirty="0" smtClean="0">
              <a:latin typeface="Gill Sans MT" pitchFamily="34" charset="-18"/>
            </a:endParaRPr>
          </a:p>
          <a:p>
            <a:pPr algn="just"/>
            <a:endParaRPr lang="bs-Latn-BA" sz="2200" dirty="0" smtClean="0">
              <a:latin typeface="Gill Sans MT" pitchFamily="34" charset="-18"/>
            </a:endParaRPr>
          </a:p>
          <a:p>
            <a:pPr algn="just"/>
            <a:r>
              <a:rPr lang="bs-Latn-BA" sz="2200" dirty="0" smtClean="0">
                <a:latin typeface="Gill Sans MT" pitchFamily="34" charset="-18"/>
              </a:rPr>
              <a:t>Dok neki zločini ostaju nepromijenjeni, drugi slijede razvoj u svijetu, poput kibernatičkog kriminala.</a:t>
            </a:r>
          </a:p>
          <a:p>
            <a:pPr algn="just"/>
            <a:endParaRPr lang="bs-Latn-BA" sz="2200" dirty="0" smtClean="0">
              <a:latin typeface="Gill Sans MT" pitchFamily="34" charset="-18"/>
            </a:endParaRPr>
          </a:p>
          <a:p>
            <a:pPr algn="just"/>
            <a:r>
              <a:rPr lang="bs-Latn-BA" sz="2200" dirty="0" smtClean="0">
                <a:latin typeface="Gill Sans MT" pitchFamily="34" charset="-18"/>
              </a:rPr>
              <a:t>Policija također napreduje u skladu sa razvojem tehnologije, pa je tako biometrija zamijenila otiske na papiru a baze podataka sadrže milione zapisa kriminalnih podataka.</a:t>
            </a:r>
          </a:p>
          <a:p>
            <a:pPr algn="just"/>
            <a:endParaRPr lang="bs-Latn-BA" sz="2200" dirty="0" smtClean="0">
              <a:latin typeface="Gill Sans MT" pitchFamily="34" charset="-18"/>
            </a:endParaRPr>
          </a:p>
          <a:p>
            <a:pPr algn="just"/>
            <a:r>
              <a:rPr lang="en-US" sz="2200" dirty="0" smtClean="0">
                <a:latin typeface="Gill Sans MT" pitchFamily="34" charset="-18"/>
              </a:rPr>
              <a:t>INTERPOL je </a:t>
            </a:r>
            <a:r>
              <a:rPr lang="en-US" sz="2200" dirty="0" err="1" smtClean="0">
                <a:latin typeface="Gill Sans MT" pitchFamily="34" charset="-18"/>
              </a:rPr>
              <a:t>počeo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kao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i="1" dirty="0" err="1" smtClean="0">
                <a:latin typeface="Gill Sans MT" pitchFamily="34" charset="-18"/>
              </a:rPr>
              <a:t>Međunarodna</a:t>
            </a:r>
            <a:r>
              <a:rPr lang="en-US" sz="2200" i="1" dirty="0" smtClean="0">
                <a:latin typeface="Gill Sans MT" pitchFamily="34" charset="-18"/>
              </a:rPr>
              <a:t> </a:t>
            </a:r>
            <a:r>
              <a:rPr lang="en-US" sz="2200" i="1" dirty="0" err="1" smtClean="0">
                <a:latin typeface="Gill Sans MT" pitchFamily="34" charset="-18"/>
              </a:rPr>
              <a:t>komisija</a:t>
            </a:r>
            <a:r>
              <a:rPr lang="en-US" sz="2200" i="1" dirty="0" smtClean="0">
                <a:latin typeface="Gill Sans MT" pitchFamily="34" charset="-18"/>
              </a:rPr>
              <a:t> </a:t>
            </a:r>
            <a:r>
              <a:rPr lang="en-US" sz="2200" i="1" dirty="0" err="1" smtClean="0">
                <a:latin typeface="Gill Sans MT" pitchFamily="34" charset="-18"/>
              </a:rPr>
              <a:t>za</a:t>
            </a:r>
            <a:r>
              <a:rPr lang="en-US" sz="2200" i="1" dirty="0" smtClean="0">
                <a:latin typeface="Gill Sans MT" pitchFamily="34" charset="-18"/>
              </a:rPr>
              <a:t> </a:t>
            </a:r>
            <a:r>
              <a:rPr lang="en-US" sz="2200" i="1" dirty="0" err="1" smtClean="0">
                <a:latin typeface="Gill Sans MT" pitchFamily="34" charset="-18"/>
              </a:rPr>
              <a:t>kriminalističku</a:t>
            </a:r>
            <a:r>
              <a:rPr lang="en-US" sz="2200" i="1" dirty="0" smtClean="0">
                <a:latin typeface="Gill Sans MT" pitchFamily="34" charset="-18"/>
              </a:rPr>
              <a:t> </a:t>
            </a:r>
            <a:r>
              <a:rPr lang="en-US" sz="2200" i="1" dirty="0" err="1" smtClean="0">
                <a:latin typeface="Gill Sans MT" pitchFamily="34" charset="-18"/>
              </a:rPr>
              <a:t>policiju</a:t>
            </a:r>
            <a:r>
              <a:rPr lang="en-US" sz="2200" dirty="0" smtClean="0">
                <a:latin typeface="Gill Sans MT" pitchFamily="34" charset="-18"/>
              </a:rPr>
              <a:t> 1923. </a:t>
            </a:r>
            <a:r>
              <a:rPr lang="en-US" sz="2200" dirty="0" err="1" smtClean="0">
                <a:latin typeface="Gill Sans MT" pitchFamily="34" charset="-18"/>
              </a:rPr>
              <a:t>godine</a:t>
            </a:r>
            <a:r>
              <a:rPr lang="en-US" sz="2200" dirty="0" smtClean="0">
                <a:latin typeface="Gill Sans MT" pitchFamily="34" charset="-18"/>
              </a:rPr>
              <a:t>,</a:t>
            </a:r>
            <a:r>
              <a:rPr lang="bs-Latn-BA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Postao</a:t>
            </a:r>
            <a:r>
              <a:rPr lang="bs-Latn-BA" sz="2200" dirty="0" smtClean="0">
                <a:latin typeface="Gill Sans MT" pitchFamily="34" charset="-18"/>
              </a:rPr>
              <a:t> je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i="1" dirty="0" err="1" smtClean="0">
                <a:latin typeface="Gill Sans MT" pitchFamily="34" charset="-18"/>
              </a:rPr>
              <a:t>Međunarodna</a:t>
            </a:r>
            <a:r>
              <a:rPr lang="en-US" sz="2200" i="1" dirty="0" smtClean="0">
                <a:latin typeface="Gill Sans MT" pitchFamily="34" charset="-18"/>
              </a:rPr>
              <a:t> </a:t>
            </a:r>
            <a:r>
              <a:rPr lang="en-US" sz="2200" i="1" dirty="0" err="1" smtClean="0">
                <a:latin typeface="Gill Sans MT" pitchFamily="34" charset="-18"/>
              </a:rPr>
              <a:t>organizacija</a:t>
            </a:r>
            <a:r>
              <a:rPr lang="en-US" sz="2200" i="1" dirty="0" smtClean="0">
                <a:latin typeface="Gill Sans MT" pitchFamily="34" charset="-18"/>
              </a:rPr>
              <a:t> </a:t>
            </a:r>
            <a:r>
              <a:rPr lang="en-US" sz="2200" i="1" dirty="0" err="1" smtClean="0">
                <a:latin typeface="Gill Sans MT" pitchFamily="34" charset="-18"/>
              </a:rPr>
              <a:t>kriminalističke</a:t>
            </a:r>
            <a:r>
              <a:rPr lang="en-US" sz="2200" i="1" dirty="0" smtClean="0">
                <a:latin typeface="Gill Sans MT" pitchFamily="34" charset="-18"/>
              </a:rPr>
              <a:t> </a:t>
            </a:r>
            <a:r>
              <a:rPr lang="en-US" sz="2200" i="1" dirty="0" err="1" smtClean="0">
                <a:latin typeface="Gill Sans MT" pitchFamily="34" charset="-18"/>
              </a:rPr>
              <a:t>policije</a:t>
            </a:r>
            <a:r>
              <a:rPr lang="en-US" sz="2200" i="1" dirty="0" smtClean="0">
                <a:latin typeface="Gill Sans MT" pitchFamily="34" charset="-18"/>
              </a:rPr>
              <a:t> </a:t>
            </a:r>
            <a:r>
              <a:rPr lang="en-US" sz="2200" dirty="0" smtClean="0">
                <a:latin typeface="Gill Sans MT" pitchFamily="34" charset="-18"/>
              </a:rPr>
              <a:t>1956. </a:t>
            </a:r>
            <a:r>
              <a:rPr lang="en-US" sz="2200" dirty="0" err="1" smtClean="0">
                <a:latin typeface="Gill Sans MT" pitchFamily="34" charset="-18"/>
              </a:rPr>
              <a:t>godine</a:t>
            </a:r>
            <a:r>
              <a:rPr lang="en-US" sz="2200" dirty="0" smtClean="0">
                <a:latin typeface="Gill Sans MT" pitchFamily="34" charset="-18"/>
              </a:rPr>
              <a:t>.</a:t>
            </a:r>
            <a:endParaRPr lang="bs-Latn-BA" sz="2200" dirty="0" smtClean="0">
              <a:latin typeface="Gill Sans MT" pitchFamily="34" charset="-18"/>
            </a:endParaRPr>
          </a:p>
          <a:p>
            <a:pPr algn="just"/>
            <a:endParaRPr lang="bs-Latn-BA" sz="2200" dirty="0" smtClean="0">
              <a:latin typeface="Gill Sans MT" pitchFamily="34" charset="-1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81825" y="-99139"/>
            <a:ext cx="3138882" cy="1050055"/>
          </a:xfrm>
        </p:spPr>
        <p:txBody>
          <a:bodyPr/>
          <a:lstStyle/>
          <a:p>
            <a:r>
              <a:rPr lang="bs-Latn-BA" sz="3200" dirty="0" smtClean="0">
                <a:latin typeface="Gill Sans MT" pitchFamily="34" charset="-18"/>
              </a:rPr>
              <a:t>Djelokrug</a:t>
            </a:r>
            <a:endParaRPr lang="bs-Latn-BA" sz="3200" dirty="0">
              <a:latin typeface="Gill Sans MT" pitchFamily="34" charset="-1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837" y="1983777"/>
            <a:ext cx="3531267" cy="4679119"/>
          </a:xfrm>
        </p:spPr>
        <p:txBody>
          <a:bodyPr/>
          <a:lstStyle/>
          <a:p>
            <a:pPr lvl="0" algn="just"/>
            <a:r>
              <a:rPr lang="bs-Latn-BA" sz="2200" dirty="0" smtClean="0">
                <a:latin typeface="Gill Sans MT" pitchFamily="34" charset="-18"/>
              </a:rPr>
              <a:t>INTERPOL se k</a:t>
            </a:r>
            <a:r>
              <a:rPr lang="en-US" sz="2200" dirty="0" err="1" smtClean="0">
                <a:latin typeface="Gill Sans MT" pitchFamily="34" charset="-18"/>
              </a:rPr>
              <a:t>oncentriše</a:t>
            </a:r>
            <a:r>
              <a:rPr lang="en-US" sz="2200" dirty="0" smtClean="0">
                <a:latin typeface="Gill Sans MT" pitchFamily="34" charset="-18"/>
              </a:rPr>
              <a:t> se </a:t>
            </a:r>
            <a:r>
              <a:rPr lang="en-US" sz="2200" dirty="0" err="1" smtClean="0">
                <a:latin typeface="Gill Sans MT" pitchFamily="34" charset="-18"/>
              </a:rPr>
              <a:t>na</a:t>
            </a:r>
            <a:r>
              <a:rPr lang="en-US" sz="2200" dirty="0" smtClean="0">
                <a:latin typeface="Gill Sans MT" pitchFamily="34" charset="-18"/>
              </a:rPr>
              <a:t> tri </a:t>
            </a:r>
            <a:r>
              <a:rPr lang="en-US" sz="2200" dirty="0" err="1" smtClean="0">
                <a:latin typeface="Gill Sans MT" pitchFamily="34" charset="-18"/>
              </a:rPr>
              <a:t>široke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kategorije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međunarodne</a:t>
            </a:r>
            <a:r>
              <a:rPr lang="bs-Latn-BA" sz="2200" dirty="0" smtClean="0">
                <a:latin typeface="Gill Sans MT" pitchFamily="34" charset="-18"/>
              </a:rPr>
              <a:t> kriminalne aktivnosti: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200" dirty="0" err="1" smtClean="0">
                <a:latin typeface="Gill Sans MT" pitchFamily="34" charset="-18"/>
              </a:rPr>
              <a:t>terorizam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i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zločini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nad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ljudima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i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imovinom</a:t>
            </a:r>
            <a:r>
              <a:rPr lang="en-US" sz="2200" dirty="0" smtClean="0">
                <a:latin typeface="Gill Sans MT" pitchFamily="34" charset="-18"/>
              </a:rPr>
              <a:t>,</a:t>
            </a:r>
            <a:endParaRPr lang="bs-Latn-BA" sz="2200" dirty="0" smtClean="0">
              <a:latin typeface="Gill Sans MT" pitchFamily="34" charset="-18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200" dirty="0" err="1" smtClean="0">
                <a:latin typeface="Gill Sans MT" pitchFamily="34" charset="-18"/>
              </a:rPr>
              <a:t>ekonomski</a:t>
            </a:r>
            <a:r>
              <a:rPr lang="en-US" sz="2200" dirty="0" smtClean="0">
                <a:latin typeface="Gill Sans MT" pitchFamily="34" charset="-18"/>
              </a:rPr>
              <a:t>, </a:t>
            </a:r>
            <a:r>
              <a:rPr lang="en-US" sz="2200" dirty="0" err="1" smtClean="0">
                <a:latin typeface="Gill Sans MT" pitchFamily="34" charset="-18"/>
              </a:rPr>
              <a:t>finansijski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i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kompjuterski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zločini</a:t>
            </a:r>
            <a:endParaRPr lang="bs-Latn-BA" sz="2200" dirty="0" smtClean="0">
              <a:latin typeface="Gill Sans MT" pitchFamily="34" charset="-18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200" dirty="0" err="1" smtClean="0">
                <a:latin typeface="Gill Sans MT" pitchFamily="34" charset="-18"/>
              </a:rPr>
              <a:t>organizovani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bs-Latn-BA" sz="2200" dirty="0" smtClean="0">
                <a:latin typeface="Gill Sans MT" pitchFamily="34" charset="-18"/>
              </a:rPr>
              <a:t>k</a:t>
            </a:r>
            <a:r>
              <a:rPr lang="en-US" sz="2200" dirty="0" err="1" smtClean="0">
                <a:latin typeface="Gill Sans MT" pitchFamily="34" charset="-18"/>
              </a:rPr>
              <a:t>riminal</a:t>
            </a:r>
            <a:endParaRPr lang="bs-Latn-BA" sz="2200" dirty="0" smtClean="0">
              <a:latin typeface="Gill Sans MT" pitchFamily="34" charset="-18"/>
            </a:endParaRPr>
          </a:p>
          <a:p>
            <a:pPr algn="just"/>
            <a:endParaRPr lang="bs-Latn-BA" sz="2200" dirty="0" smtClean="0">
              <a:latin typeface="Gill Sans MT" pitchFamily="34" charset="-18"/>
            </a:endParaRPr>
          </a:p>
          <a:p>
            <a:pPr algn="just"/>
            <a:endParaRPr lang="bs-Latn-BA" sz="2200" dirty="0"/>
          </a:p>
        </p:txBody>
      </p:sp>
      <p:pic>
        <p:nvPicPr>
          <p:cNvPr id="9" name="Content Placeholder 8" descr="how we work -GOV_OperatingModel_2017.jpg"/>
          <p:cNvPicPr>
            <a:picLocks noGrp="1"/>
          </p:cNvPicPr>
          <p:nvPr>
            <p:ph idx="1"/>
          </p:nvPr>
        </p:nvPicPr>
        <p:blipFill>
          <a:blip r:embed="rId2" cstate="print">
            <a:lum bright="40000" contrast="40000"/>
          </a:blip>
          <a:srcRect l="27131" t="8774" r="25117" b="8775"/>
          <a:stretch>
            <a:fillRect/>
          </a:stretch>
        </p:blipFill>
        <p:spPr>
          <a:xfrm>
            <a:off x="4545038" y="1768303"/>
            <a:ext cx="4357734" cy="423765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dirty="0" smtClean="0">
                <a:latin typeface="Gill Sans MT" pitchFamily="34" charset="-18"/>
              </a:rPr>
              <a:t>Struktura</a:t>
            </a:r>
            <a:endParaRPr lang="bs-Latn-BA" b="1" dirty="0">
              <a:latin typeface="Gill Sans MT" pitchFamily="34" charset="-1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4734" y="2127427"/>
            <a:ext cx="7513439" cy="5027479"/>
          </a:xfrm>
        </p:spPr>
        <p:txBody>
          <a:bodyPr/>
          <a:lstStyle/>
          <a:p>
            <a:pPr algn="just"/>
            <a:r>
              <a:rPr lang="en-US" sz="2200" dirty="0" err="1" smtClean="0">
                <a:latin typeface="Gill Sans MT" pitchFamily="34" charset="-18"/>
              </a:rPr>
              <a:t>Ko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čini</a:t>
            </a:r>
            <a:r>
              <a:rPr lang="en-US" sz="2200" dirty="0" smtClean="0">
                <a:latin typeface="Gill Sans MT" pitchFamily="34" charset="-18"/>
              </a:rPr>
              <a:t> INTERPOL?</a:t>
            </a:r>
            <a:endParaRPr lang="bs-Latn-BA" sz="2200" dirty="0" smtClean="0">
              <a:latin typeface="Gill Sans MT" pitchFamily="34" charset="-18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200" dirty="0" err="1" smtClean="0">
                <a:latin typeface="Gill Sans MT" pitchFamily="34" charset="-18"/>
              </a:rPr>
              <a:t>Aktivnostima</a:t>
            </a:r>
            <a:r>
              <a:rPr lang="en-US" sz="2200" dirty="0" smtClean="0">
                <a:latin typeface="Gill Sans MT" pitchFamily="34" charset="-18"/>
              </a:rPr>
              <a:t> INTERPOL-a </a:t>
            </a:r>
            <a:r>
              <a:rPr lang="en-US" sz="2200" dirty="0" err="1" smtClean="0">
                <a:latin typeface="Gill Sans MT" pitchFamily="34" charset="-18"/>
              </a:rPr>
              <a:t>upravlja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b="1" dirty="0" err="1" smtClean="0">
                <a:latin typeface="Gill Sans MT" pitchFamily="34" charset="-18"/>
              </a:rPr>
              <a:t>Generalni</a:t>
            </a:r>
            <a:r>
              <a:rPr lang="en-US" sz="2200" b="1" dirty="0" smtClean="0">
                <a:latin typeface="Gill Sans MT" pitchFamily="34" charset="-18"/>
              </a:rPr>
              <a:t> </a:t>
            </a:r>
            <a:r>
              <a:rPr lang="en-US" sz="2200" b="1" dirty="0" err="1" smtClean="0">
                <a:latin typeface="Gill Sans MT" pitchFamily="34" charset="-18"/>
              </a:rPr>
              <a:t>sekretarijat</a:t>
            </a:r>
            <a:r>
              <a:rPr lang="en-US" sz="2200" dirty="0" smtClean="0">
                <a:latin typeface="Gill Sans MT" pitchFamily="34" charset="-18"/>
              </a:rPr>
              <a:t> pod </a:t>
            </a:r>
            <a:r>
              <a:rPr lang="en-US" sz="2200" dirty="0" err="1" smtClean="0">
                <a:latin typeface="Gill Sans MT" pitchFamily="34" charset="-18"/>
              </a:rPr>
              <a:t>rukovodstvom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b="1" dirty="0" err="1" smtClean="0">
                <a:latin typeface="Gill Sans MT" pitchFamily="34" charset="-18"/>
              </a:rPr>
              <a:t>generalnog</a:t>
            </a:r>
            <a:r>
              <a:rPr lang="en-US" sz="2200" b="1" dirty="0" smtClean="0">
                <a:latin typeface="Gill Sans MT" pitchFamily="34" charset="-18"/>
              </a:rPr>
              <a:t> </a:t>
            </a:r>
            <a:r>
              <a:rPr lang="en-US" sz="2200" b="1" dirty="0" err="1" smtClean="0">
                <a:latin typeface="Gill Sans MT" pitchFamily="34" charset="-18"/>
              </a:rPr>
              <a:t>sekretara</a:t>
            </a:r>
            <a:r>
              <a:rPr lang="bs-Latn-BA" sz="2200" b="1" dirty="0" smtClean="0">
                <a:latin typeface="Gill Sans MT" pitchFamily="34" charset="-18"/>
              </a:rPr>
              <a:t>;</a:t>
            </a:r>
            <a:endParaRPr lang="bs-Latn-BA" sz="2200" dirty="0" smtClean="0">
              <a:latin typeface="Gill Sans MT" pitchFamily="34" charset="-18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200" b="1" dirty="0" err="1" smtClean="0">
                <a:latin typeface="Gill Sans MT" pitchFamily="34" charset="-18"/>
              </a:rPr>
              <a:t>Generalna</a:t>
            </a:r>
            <a:r>
              <a:rPr lang="en-US" sz="2200" b="1" dirty="0" smtClean="0">
                <a:latin typeface="Gill Sans MT" pitchFamily="34" charset="-18"/>
              </a:rPr>
              <a:t> </a:t>
            </a:r>
            <a:r>
              <a:rPr lang="en-US" sz="2200" b="1" dirty="0" err="1" smtClean="0">
                <a:latin typeface="Gill Sans MT" pitchFamily="34" charset="-18"/>
              </a:rPr>
              <a:t>skupština</a:t>
            </a:r>
            <a:r>
              <a:rPr lang="bs-Latn-BA" sz="2200" dirty="0" smtClean="0">
                <a:latin typeface="Gill Sans MT" pitchFamily="34" charset="-18"/>
              </a:rPr>
              <a:t> - </a:t>
            </a:r>
            <a:r>
              <a:rPr lang="en-US" sz="2200" dirty="0" err="1" smtClean="0">
                <a:latin typeface="Gill Sans MT" pitchFamily="34" charset="-18"/>
              </a:rPr>
              <a:t>vrhovno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tijelo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za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donošenje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odluka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Interpola</a:t>
            </a:r>
            <a:r>
              <a:rPr lang="bs-Latn-BA" sz="2200" dirty="0" smtClean="0">
                <a:latin typeface="Gill Sans MT" pitchFamily="34" charset="-18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200" b="1" dirty="0" err="1" smtClean="0">
                <a:latin typeface="Gill Sans MT" pitchFamily="34" charset="-18"/>
              </a:rPr>
              <a:t>Izvršni</a:t>
            </a:r>
            <a:r>
              <a:rPr lang="en-US" sz="2200" b="1" dirty="0" smtClean="0">
                <a:latin typeface="Gill Sans MT" pitchFamily="34" charset="-18"/>
              </a:rPr>
              <a:t> </a:t>
            </a:r>
            <a:r>
              <a:rPr lang="en-US" sz="2200" b="1" dirty="0" err="1" smtClean="0">
                <a:latin typeface="Gill Sans MT" pitchFamily="34" charset="-18"/>
              </a:rPr>
              <a:t>odbor</a:t>
            </a:r>
            <a:r>
              <a:rPr lang="en-US" sz="2200" dirty="0" smtClean="0">
                <a:latin typeface="Gill Sans MT" pitchFamily="34" charset="-18"/>
              </a:rPr>
              <a:t>- </a:t>
            </a:r>
            <a:r>
              <a:rPr lang="en-US" sz="2200" dirty="0" err="1" smtClean="0">
                <a:latin typeface="Gill Sans MT" pitchFamily="34" charset="-18"/>
              </a:rPr>
              <a:t>nadgleda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sprovođenje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odluka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koje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donosi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Generalna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skupština</a:t>
            </a:r>
            <a:r>
              <a:rPr lang="en-US" sz="2200" dirty="0" smtClean="0">
                <a:latin typeface="Gill Sans MT" pitchFamily="34" charset="-18"/>
              </a:rPr>
              <a:t>, </a:t>
            </a:r>
            <a:r>
              <a:rPr lang="en-US" sz="2200" dirty="0" err="1" smtClean="0">
                <a:latin typeface="Gill Sans MT" pitchFamily="34" charset="-18"/>
              </a:rPr>
              <a:t>te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rad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generalnog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sekretara</a:t>
            </a:r>
            <a:r>
              <a:rPr lang="bs-Latn-BA" sz="2200" dirty="0" smtClean="0">
                <a:latin typeface="Gill Sans MT" pitchFamily="34" charset="-18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200" dirty="0" err="1" smtClean="0">
                <a:latin typeface="Gill Sans MT" pitchFamily="34" charset="-18"/>
              </a:rPr>
              <a:t>Svaka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zemlja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članica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ima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domaću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kuću</a:t>
            </a:r>
            <a:r>
              <a:rPr lang="en-US" sz="2200" dirty="0" smtClean="0">
                <a:latin typeface="Gill Sans MT" pitchFamily="34" charset="-18"/>
              </a:rPr>
              <a:t> - pod </a:t>
            </a:r>
            <a:r>
              <a:rPr lang="en-US" sz="2200" dirty="0" err="1" smtClean="0">
                <a:latin typeface="Gill Sans MT" pitchFamily="34" charset="-18"/>
              </a:rPr>
              <a:t>nazivom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b="1" dirty="0" err="1" smtClean="0">
                <a:latin typeface="Gill Sans MT" pitchFamily="34" charset="-18"/>
              </a:rPr>
              <a:t>Nacionalni</a:t>
            </a:r>
            <a:r>
              <a:rPr lang="en-US" sz="2200" b="1" dirty="0" smtClean="0">
                <a:latin typeface="Gill Sans MT" pitchFamily="34" charset="-18"/>
              </a:rPr>
              <a:t> </a:t>
            </a:r>
            <a:r>
              <a:rPr lang="en-US" sz="2200" b="1" dirty="0" err="1" smtClean="0">
                <a:latin typeface="Gill Sans MT" pitchFamily="34" charset="-18"/>
              </a:rPr>
              <a:t>centralni</a:t>
            </a:r>
            <a:r>
              <a:rPr lang="en-US" sz="2200" b="1" dirty="0" smtClean="0">
                <a:latin typeface="Gill Sans MT" pitchFamily="34" charset="-18"/>
              </a:rPr>
              <a:t> biro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ili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b="1" dirty="0" smtClean="0">
                <a:latin typeface="Gill Sans MT" pitchFamily="34" charset="-18"/>
              </a:rPr>
              <a:t>NCB</a:t>
            </a:r>
            <a:r>
              <a:rPr lang="en-US" sz="2200" dirty="0" smtClean="0">
                <a:latin typeface="Gill Sans MT" pitchFamily="34" charset="-18"/>
              </a:rPr>
              <a:t>.</a:t>
            </a:r>
            <a:endParaRPr lang="bs-Latn-BA" sz="2200" dirty="0" smtClean="0">
              <a:latin typeface="Gill Sans MT" pitchFamily="34" charset="-1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0072" y="332526"/>
            <a:ext cx="7062898" cy="647635"/>
          </a:xfrm>
        </p:spPr>
        <p:txBody>
          <a:bodyPr/>
          <a:lstStyle/>
          <a:p>
            <a:r>
              <a:rPr lang="bs-Latn-BA" b="1" dirty="0" smtClean="0">
                <a:latin typeface="Gill Sans MT" pitchFamily="34" charset="-18"/>
              </a:rPr>
              <a:t>Uvodne napomene</a:t>
            </a:r>
            <a:endParaRPr lang="uk-UA" b="1" dirty="0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9723" y="1840572"/>
            <a:ext cx="7062898" cy="4452684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bs-Latn-BA" sz="2100" b="1" dirty="0" smtClean="0">
                <a:latin typeface="Gill Sans MT" pitchFamily="34" charset="-18"/>
              </a:rPr>
              <a:t>EUROPOL</a:t>
            </a:r>
            <a:r>
              <a:rPr lang="bs-Latn-BA" sz="2100" dirty="0" smtClean="0">
                <a:latin typeface="Gill Sans MT" pitchFamily="34" charset="-18"/>
              </a:rPr>
              <a:t> je europska agencija koja </a:t>
            </a:r>
            <a:r>
              <a:rPr lang="en-US" sz="2100" dirty="0" smtClean="0">
                <a:latin typeface="Gill Sans MT" pitchFamily="34" charset="-18"/>
              </a:rPr>
              <a:t>je</a:t>
            </a:r>
            <a:r>
              <a:rPr lang="bs-Latn-BA" sz="2100" dirty="0" smtClean="0">
                <a:latin typeface="Gill Sans MT" pitchFamily="34" charset="-18"/>
              </a:rPr>
              <a:t> nadležna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za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nadziranje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organiziranog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kriminala</a:t>
            </a:r>
            <a:r>
              <a:rPr lang="en-US" sz="2100" dirty="0" smtClean="0">
                <a:latin typeface="Gill Sans MT" pitchFamily="34" charset="-18"/>
              </a:rPr>
              <a:t>, </a:t>
            </a:r>
            <a:r>
              <a:rPr lang="en-US" sz="2100" dirty="0" err="1" smtClean="0">
                <a:latin typeface="Gill Sans MT" pitchFamily="34" charset="-18"/>
              </a:rPr>
              <a:t>terorizma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drugih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oblika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teškog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kriminala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koji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pogađaju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dvije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ili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više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država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članica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na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način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koji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zahtijeva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zajednički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pristup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država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članica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zbog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razmjera</a:t>
            </a:r>
            <a:r>
              <a:rPr lang="en-US" sz="2100" dirty="0" smtClean="0">
                <a:latin typeface="Gill Sans MT" pitchFamily="34" charset="-18"/>
              </a:rPr>
              <a:t>, </a:t>
            </a:r>
            <a:r>
              <a:rPr lang="en-US" sz="2100" dirty="0" err="1" smtClean="0">
                <a:latin typeface="Gill Sans MT" pitchFamily="34" charset="-18"/>
              </a:rPr>
              <a:t>značaja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posljedica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kaznenih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djela</a:t>
            </a:r>
            <a:r>
              <a:rPr lang="bs-Latn-BA" sz="2100" dirty="0" smtClean="0">
                <a:latin typeface="Gill Sans MT" pitchFamily="34" charset="-18"/>
              </a:rPr>
              <a:t>.</a:t>
            </a:r>
          </a:p>
          <a:p>
            <a:pPr algn="just">
              <a:lnSpc>
                <a:spcPct val="80000"/>
              </a:lnSpc>
              <a:buNone/>
            </a:pPr>
            <a:endParaRPr lang="bs-Latn-BA" sz="2100" dirty="0" smtClean="0">
              <a:latin typeface="Gill Sans MT" pitchFamily="34" charset="-18"/>
            </a:endParaRPr>
          </a:p>
          <a:p>
            <a:pPr algn="just">
              <a:lnSpc>
                <a:spcPct val="80000"/>
              </a:lnSpc>
            </a:pPr>
            <a:r>
              <a:rPr lang="bs-Latn-BA" sz="2100" b="1" dirty="0" smtClean="0">
                <a:latin typeface="Gill Sans MT" pitchFamily="34" charset="-18"/>
              </a:rPr>
              <a:t>INTERPOL</a:t>
            </a:r>
            <a:r>
              <a:rPr lang="bs-Latn-BA" sz="2100" dirty="0" smtClean="0">
                <a:latin typeface="Gill Sans MT" pitchFamily="34" charset="-18"/>
              </a:rPr>
              <a:t> je međuvladina organizacija koja </a:t>
            </a:r>
            <a:r>
              <a:rPr lang="en-US" sz="2100" dirty="0" err="1" smtClean="0">
                <a:latin typeface="Gill Sans MT" pitchFamily="34" charset="-18"/>
              </a:rPr>
              <a:t>ima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za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cilj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promovirati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najširiju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moguću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međusobnu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pomoć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između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snaga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kriminalističke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policije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uspostaviti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razviti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institucije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koje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će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vjerovatno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doprinijeti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prevenciji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suzbijanju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međunarodnog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kriminala</a:t>
            </a:r>
            <a:r>
              <a:rPr lang="bs-Latn-BA" sz="2100" dirty="0" smtClean="0">
                <a:latin typeface="Gill Sans MT" pitchFamily="34" charset="-18"/>
              </a:rPr>
              <a:t>.</a:t>
            </a:r>
          </a:p>
          <a:p>
            <a:pPr algn="just">
              <a:lnSpc>
                <a:spcPct val="80000"/>
              </a:lnSpc>
              <a:buNone/>
            </a:pPr>
            <a:endParaRPr lang="bs-Latn-BA" sz="2100" dirty="0" smtClean="0">
              <a:latin typeface="Gill Sans MT" pitchFamily="34" charset="-18"/>
            </a:endParaRPr>
          </a:p>
          <a:p>
            <a:pPr algn="just">
              <a:lnSpc>
                <a:spcPct val="80000"/>
              </a:lnSpc>
            </a:pPr>
            <a:r>
              <a:rPr lang="bs-Latn-BA" sz="2100" dirty="0" smtClean="0">
                <a:latin typeface="Gill Sans MT" pitchFamily="34" charset="-18"/>
              </a:rPr>
              <a:t>U ovoj prezentaciji ćemo se posebno osvrnuti na narko kriminal i terorizam, u smislu aktivnosti ovih organizacija na tom planu.</a:t>
            </a:r>
            <a:endParaRPr lang="uk-UA" sz="21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dirty="0" smtClean="0">
                <a:latin typeface="Gill Sans MT" pitchFamily="34" charset="-18"/>
              </a:rPr>
              <a:t>Povezivanje policije</a:t>
            </a:r>
            <a:endParaRPr lang="bs-Latn-BA" b="1" dirty="0">
              <a:latin typeface="Gill Sans MT" pitchFamily="34" charset="-1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04" y="1337355"/>
            <a:ext cx="8715468" cy="2442039"/>
          </a:xfrm>
        </p:spPr>
        <p:txBody>
          <a:bodyPr/>
          <a:lstStyle/>
          <a:p>
            <a:pPr algn="just">
              <a:buNone/>
            </a:pPr>
            <a:endParaRPr lang="bs-Latn-BA" sz="2000" dirty="0" smtClean="0">
              <a:latin typeface="Gill Sans MT" pitchFamily="34" charset="-18"/>
            </a:endParaRPr>
          </a:p>
          <a:p>
            <a:pPr algn="just"/>
            <a:r>
              <a:rPr lang="en-US" sz="2000" dirty="0" smtClean="0">
                <a:latin typeface="Gill Sans MT" pitchFamily="34" charset="-18"/>
              </a:rPr>
              <a:t>Interpol se </a:t>
            </a:r>
            <a:r>
              <a:rPr lang="en-US" sz="2000" dirty="0" err="1" smtClean="0">
                <a:latin typeface="Gill Sans MT" pitchFamily="34" charset="-18"/>
              </a:rPr>
              <a:t>oslanja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na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telekomunikacijski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sistem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i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jedinstvenu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bazu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podataka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međunarodnih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policijskih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obaveštajnih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podataka</a:t>
            </a:r>
            <a:r>
              <a:rPr lang="en-US" sz="2000" dirty="0" smtClean="0">
                <a:latin typeface="Gill Sans MT" pitchFamily="34" charset="-18"/>
              </a:rPr>
              <a:t>. </a:t>
            </a:r>
            <a:endParaRPr lang="bs-Latn-BA" sz="2000" dirty="0" smtClean="0">
              <a:latin typeface="Gill Sans MT" pitchFamily="34" charset="-18"/>
            </a:endParaRPr>
          </a:p>
          <a:p>
            <a:pPr algn="just"/>
            <a:r>
              <a:rPr lang="en-US" sz="2000" dirty="0" err="1" smtClean="0">
                <a:latin typeface="Gill Sans MT" pitchFamily="34" charset="-18"/>
              </a:rPr>
              <a:t>Sistem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poznat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kao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b="1" dirty="0" smtClean="0">
                <a:latin typeface="Gill Sans MT" pitchFamily="34" charset="-18"/>
              </a:rPr>
              <a:t>I-24/7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pruža</a:t>
            </a:r>
            <a:r>
              <a:rPr lang="en-US" sz="2000" dirty="0" smtClean="0">
                <a:latin typeface="Gill Sans MT" pitchFamily="34" charset="-18"/>
              </a:rPr>
              <a:t> NCB-u </a:t>
            </a:r>
            <a:r>
              <a:rPr lang="en-US" sz="2000" dirty="0" err="1" smtClean="0">
                <a:latin typeface="Gill Sans MT" pitchFamily="34" charset="-18"/>
              </a:rPr>
              <a:t>brzi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pristup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širokom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rasponu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podataka</a:t>
            </a:r>
            <a:r>
              <a:rPr lang="en-US" sz="2000" dirty="0" smtClean="0">
                <a:latin typeface="Gill Sans MT" pitchFamily="34" charset="-18"/>
              </a:rPr>
              <a:t>, </a:t>
            </a:r>
            <a:r>
              <a:rPr lang="en-US" sz="2000" dirty="0" err="1" smtClean="0">
                <a:latin typeface="Gill Sans MT" pitchFamily="34" charset="-18"/>
              </a:rPr>
              <a:t>uključujući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otiske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prstiju</a:t>
            </a:r>
            <a:r>
              <a:rPr lang="en-US" sz="2000" dirty="0" smtClean="0">
                <a:latin typeface="Gill Sans MT" pitchFamily="34" charset="-18"/>
              </a:rPr>
              <a:t>, DNK </a:t>
            </a:r>
            <a:r>
              <a:rPr lang="en-US" sz="2000" dirty="0" err="1" smtClean="0">
                <a:latin typeface="Gill Sans MT" pitchFamily="34" charset="-18"/>
              </a:rPr>
              <a:t>zapise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i</a:t>
            </a:r>
            <a:r>
              <a:rPr lang="en-US" sz="2000" dirty="0" smtClean="0">
                <a:latin typeface="Gill Sans MT" pitchFamily="34" charset="-18"/>
              </a:rPr>
              <a:t> td.</a:t>
            </a:r>
            <a:endParaRPr lang="bs-Latn-BA" sz="2000" dirty="0" smtClean="0">
              <a:latin typeface="Gill Sans MT" pitchFamily="34" charset="-18"/>
            </a:endParaRPr>
          </a:p>
          <a:p>
            <a:pPr algn="just"/>
            <a:endParaRPr lang="bs-Latn-BA" sz="2000" dirty="0">
              <a:latin typeface="Gill Sans MT" pitchFamily="34" charset="-18"/>
            </a:endParaRPr>
          </a:p>
        </p:txBody>
      </p:sp>
      <p:pic>
        <p:nvPicPr>
          <p:cNvPr id="4" name="Picture 3" descr="INTERPOL_General-Presentation_juin19_01-EN4.jpg"/>
          <p:cNvPicPr/>
          <p:nvPr/>
        </p:nvPicPr>
        <p:blipFill>
          <a:blip r:embed="rId2" cstate="print"/>
          <a:srcRect t="5927" r="-81" b="9126"/>
          <a:stretch>
            <a:fillRect/>
          </a:stretch>
        </p:blipFill>
        <p:spPr>
          <a:xfrm>
            <a:off x="1915370" y="3204795"/>
            <a:ext cx="6197971" cy="342026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dirty="0" smtClean="0">
                <a:latin typeface="Gill Sans MT" pitchFamily="34" charset="-18"/>
              </a:rPr>
              <a:t>Obavijesti</a:t>
            </a:r>
            <a:endParaRPr lang="bs-Latn-BA" b="1" dirty="0">
              <a:latin typeface="Gill Sans MT" pitchFamily="34" charset="-1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705" y="1624629"/>
            <a:ext cx="7663266" cy="5027479"/>
          </a:xfrm>
        </p:spPr>
        <p:txBody>
          <a:bodyPr/>
          <a:lstStyle/>
          <a:p>
            <a:pPr algn="just"/>
            <a:r>
              <a:rPr lang="en-US" sz="2100" dirty="0" err="1" smtClean="0">
                <a:latin typeface="Gill Sans MT" pitchFamily="34" charset="-18"/>
              </a:rPr>
              <a:t>Organizacija</a:t>
            </a:r>
            <a:r>
              <a:rPr lang="en-US" sz="2100" dirty="0" smtClean="0">
                <a:latin typeface="Gill Sans MT" pitchFamily="34" charset="-18"/>
              </a:rPr>
              <a:t>, </a:t>
            </a:r>
            <a:r>
              <a:rPr lang="en-US" sz="2100" dirty="0" err="1" smtClean="0">
                <a:latin typeface="Gill Sans MT" pitchFamily="34" charset="-18"/>
              </a:rPr>
              <a:t>na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zahtjev</a:t>
            </a:r>
            <a:r>
              <a:rPr lang="en-US" sz="2100" dirty="0" smtClean="0">
                <a:latin typeface="Gill Sans MT" pitchFamily="34" charset="-18"/>
              </a:rPr>
              <a:t> NCB-a, </a:t>
            </a:r>
            <a:r>
              <a:rPr lang="en-US" sz="2100" dirty="0" err="1" smtClean="0">
                <a:latin typeface="Gill Sans MT" pitchFamily="34" charset="-18"/>
              </a:rPr>
              <a:t>šalje</a:t>
            </a:r>
            <a:r>
              <a:rPr lang="en-US" sz="2100" dirty="0" smtClean="0">
                <a:latin typeface="Gill Sans MT" pitchFamily="34" charset="-18"/>
              </a:rPr>
              <a:t> „</a:t>
            </a:r>
            <a:r>
              <a:rPr lang="en-US" sz="2100" i="1" dirty="0" err="1" smtClean="0">
                <a:latin typeface="Gill Sans MT" pitchFamily="34" charset="-18"/>
              </a:rPr>
              <a:t>crvene</a:t>
            </a:r>
            <a:r>
              <a:rPr lang="en-US" sz="2100" i="1" dirty="0" smtClean="0">
                <a:latin typeface="Gill Sans MT" pitchFamily="34" charset="-18"/>
              </a:rPr>
              <a:t> </a:t>
            </a:r>
            <a:r>
              <a:rPr lang="en-US" sz="2100" i="1" dirty="0" err="1" smtClean="0">
                <a:latin typeface="Gill Sans MT" pitchFamily="34" charset="-18"/>
              </a:rPr>
              <a:t>obavijesti</a:t>
            </a:r>
            <a:r>
              <a:rPr lang="en-US" sz="2100" dirty="0" smtClean="0">
                <a:latin typeface="Gill Sans MT" pitchFamily="34" charset="-18"/>
              </a:rPr>
              <a:t>“, </a:t>
            </a:r>
            <a:r>
              <a:rPr lang="en-US" sz="2100" dirty="0" err="1" smtClean="0">
                <a:latin typeface="Gill Sans MT" pitchFamily="34" charset="-18"/>
              </a:rPr>
              <a:t>zasnovane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na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potjernicama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koje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su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izdale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države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članice</a:t>
            </a:r>
            <a:r>
              <a:rPr lang="en-US" sz="2100" dirty="0" smtClean="0">
                <a:latin typeface="Gill Sans MT" pitchFamily="34" charset="-18"/>
              </a:rPr>
              <a:t>. One </a:t>
            </a:r>
            <a:r>
              <a:rPr lang="en-US" sz="2100" dirty="0" err="1" smtClean="0">
                <a:latin typeface="Gill Sans MT" pitchFamily="34" charset="-18"/>
              </a:rPr>
              <a:t>pozivaju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na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hapšenje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izručenje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određenih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osoba</a:t>
            </a:r>
            <a:endParaRPr lang="bs-Latn-BA" sz="2100" dirty="0" smtClean="0">
              <a:latin typeface="Gill Sans MT" pitchFamily="34" charset="-18"/>
            </a:endParaRPr>
          </a:p>
          <a:p>
            <a:pPr algn="just"/>
            <a:r>
              <a:rPr lang="en-US" sz="2100" dirty="0" smtClean="0">
                <a:latin typeface="Gill Sans MT" pitchFamily="34" charset="-18"/>
              </a:rPr>
              <a:t>Interpol </a:t>
            </a:r>
            <a:r>
              <a:rPr lang="en-US" sz="2100" dirty="0" err="1" smtClean="0">
                <a:latin typeface="Gill Sans MT" pitchFamily="34" charset="-18"/>
              </a:rPr>
              <a:t>izdaje</a:t>
            </a:r>
            <a:r>
              <a:rPr lang="en-US" sz="2100" dirty="0" smtClean="0">
                <a:latin typeface="Gill Sans MT" pitchFamily="34" charset="-18"/>
              </a:rPr>
              <a:t> I </a:t>
            </a:r>
            <a:r>
              <a:rPr lang="en-US" sz="2100" dirty="0" err="1" smtClean="0">
                <a:latin typeface="Gill Sans MT" pitchFamily="34" charset="-18"/>
              </a:rPr>
              <a:t>druge</a:t>
            </a:r>
            <a:r>
              <a:rPr lang="en-US" sz="2100" dirty="0" smtClean="0">
                <a:latin typeface="Gill Sans MT" pitchFamily="34" charset="-18"/>
              </a:rPr>
              <a:t> „</a:t>
            </a:r>
            <a:r>
              <a:rPr lang="en-US" sz="2100" dirty="0" err="1" smtClean="0">
                <a:latin typeface="Gill Sans MT" pitchFamily="34" charset="-18"/>
              </a:rPr>
              <a:t>obojene</a:t>
            </a:r>
            <a:r>
              <a:rPr lang="en-US" sz="2100" dirty="0" smtClean="0">
                <a:latin typeface="Gill Sans MT" pitchFamily="34" charset="-18"/>
              </a:rPr>
              <a:t>“ </a:t>
            </a:r>
            <a:r>
              <a:rPr lang="en-US" sz="2100" dirty="0" err="1" smtClean="0">
                <a:latin typeface="Gill Sans MT" pitchFamily="34" charset="-18"/>
              </a:rPr>
              <a:t>obavijesti</a:t>
            </a:r>
            <a:r>
              <a:rPr lang="en-US" sz="2100" dirty="0" smtClean="0">
                <a:latin typeface="Gill Sans MT" pitchFamily="34" charset="-18"/>
              </a:rPr>
              <a:t>:</a:t>
            </a:r>
            <a:endParaRPr lang="bs-Latn-BA" sz="2100" dirty="0" smtClean="0">
              <a:latin typeface="Gill Sans MT" pitchFamily="34" charset="-18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100" i="1" dirty="0" err="1" smtClean="0">
                <a:latin typeface="Gill Sans MT" pitchFamily="34" charset="-18"/>
              </a:rPr>
              <a:t>Žute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za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pomoć</a:t>
            </a:r>
            <a:r>
              <a:rPr lang="en-US" sz="2100" dirty="0" smtClean="0">
                <a:latin typeface="Gill Sans MT" pitchFamily="34" charset="-18"/>
              </a:rPr>
              <a:t> u </a:t>
            </a:r>
            <a:r>
              <a:rPr lang="en-US" sz="2100" dirty="0" err="1" smtClean="0">
                <a:latin typeface="Gill Sans MT" pitchFamily="34" charset="-18"/>
              </a:rPr>
              <a:t>pronalaženju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nestalih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osoba</a:t>
            </a:r>
            <a:r>
              <a:rPr lang="en-US" sz="2100" dirty="0" smtClean="0">
                <a:latin typeface="Gill Sans MT" pitchFamily="34" charset="-18"/>
              </a:rPr>
              <a:t>;</a:t>
            </a:r>
            <a:endParaRPr lang="bs-Latn-BA" sz="2100" dirty="0" smtClean="0">
              <a:latin typeface="Gill Sans MT" pitchFamily="34" charset="-18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100" i="1" dirty="0" err="1" smtClean="0">
                <a:latin typeface="Gill Sans MT" pitchFamily="34" charset="-18"/>
              </a:rPr>
              <a:t>Plave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za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prikupljanje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informacija</a:t>
            </a:r>
            <a:r>
              <a:rPr lang="en-US" sz="2100" dirty="0" smtClean="0">
                <a:latin typeface="Gill Sans MT" pitchFamily="34" charset="-18"/>
              </a:rPr>
              <a:t> o </a:t>
            </a:r>
            <a:r>
              <a:rPr lang="en-US" sz="2100" dirty="0" err="1" smtClean="0">
                <a:latin typeface="Gill Sans MT" pitchFamily="34" charset="-18"/>
              </a:rPr>
              <a:t>ilegalnim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aktivnostima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ili</a:t>
            </a:r>
            <a:r>
              <a:rPr lang="en-US" sz="2100" dirty="0" smtClean="0">
                <a:latin typeface="Gill Sans MT" pitchFamily="34" charset="-18"/>
              </a:rPr>
              <a:t> o </a:t>
            </a:r>
            <a:r>
              <a:rPr lang="en-US" sz="2100" dirty="0" err="1" smtClean="0">
                <a:latin typeface="Gill Sans MT" pitchFamily="34" charset="-18"/>
              </a:rPr>
              <a:t>identitetu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pojedinca</a:t>
            </a:r>
            <a:r>
              <a:rPr lang="en-US" sz="2100" dirty="0" smtClean="0">
                <a:latin typeface="Gill Sans MT" pitchFamily="34" charset="-18"/>
              </a:rPr>
              <a:t>;</a:t>
            </a:r>
            <a:endParaRPr lang="bs-Latn-BA" sz="2100" dirty="0" smtClean="0">
              <a:latin typeface="Gill Sans MT" pitchFamily="34" charset="-18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100" i="1" dirty="0" err="1" smtClean="0">
                <a:latin typeface="Gill Sans MT" pitchFamily="34" charset="-18"/>
              </a:rPr>
              <a:t>Crne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za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traženje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informacija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potrebnih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za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identifikaciju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tijela</a:t>
            </a:r>
            <a:r>
              <a:rPr lang="en-US" sz="2100" dirty="0" smtClean="0">
                <a:latin typeface="Gill Sans MT" pitchFamily="34" charset="-18"/>
              </a:rPr>
              <a:t>;</a:t>
            </a:r>
            <a:endParaRPr lang="bs-Latn-BA" sz="2100" dirty="0" smtClean="0">
              <a:latin typeface="Gill Sans MT" pitchFamily="34" charset="-18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100" i="1" dirty="0" err="1" smtClean="0">
                <a:latin typeface="Gill Sans MT" pitchFamily="34" charset="-18"/>
              </a:rPr>
              <a:t>Zelene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za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upozoravanje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agencija</a:t>
            </a:r>
            <a:r>
              <a:rPr lang="en-US" sz="2100" dirty="0" smtClean="0">
                <a:latin typeface="Gill Sans MT" pitchFamily="34" charset="-18"/>
              </a:rPr>
              <a:t> o </a:t>
            </a:r>
            <a:r>
              <a:rPr lang="en-US" sz="2100" dirty="0" err="1" smtClean="0">
                <a:latin typeface="Gill Sans MT" pitchFamily="34" charset="-18"/>
              </a:rPr>
              <a:t>kriminalcima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iz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jedne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zemlje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koji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mogu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počin</a:t>
            </a:r>
            <a:r>
              <a:rPr lang="bs-Latn-BA" sz="2100" dirty="0" smtClean="0">
                <a:latin typeface="Gill Sans MT" pitchFamily="34" charset="-18"/>
              </a:rPr>
              <a:t>iti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dodatne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prekršaje</a:t>
            </a:r>
            <a:r>
              <a:rPr lang="en-US" sz="2100" dirty="0" smtClean="0">
                <a:latin typeface="Gill Sans MT" pitchFamily="34" charset="-18"/>
              </a:rPr>
              <a:t> u </a:t>
            </a:r>
            <a:r>
              <a:rPr lang="en-US" sz="2100" dirty="0" err="1" smtClean="0">
                <a:latin typeface="Gill Sans MT" pitchFamily="34" charset="-18"/>
              </a:rPr>
              <a:t>drugim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zemljama</a:t>
            </a:r>
            <a:r>
              <a:rPr lang="en-US" sz="2100" dirty="0" smtClean="0">
                <a:latin typeface="Gill Sans MT" pitchFamily="34" charset="-18"/>
              </a:rPr>
              <a:t>;</a:t>
            </a:r>
            <a:endParaRPr lang="bs-Latn-BA" sz="2100" dirty="0" smtClean="0">
              <a:latin typeface="Gill Sans MT" pitchFamily="34" charset="-18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100" i="1" dirty="0" err="1" smtClean="0">
                <a:latin typeface="Gill Sans MT" pitchFamily="34" charset="-18"/>
              </a:rPr>
              <a:t>Narančaste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upozoravaju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agencije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za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sprovođenje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zakona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na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opasnosti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od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bombi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drugog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oružja</a:t>
            </a:r>
            <a:r>
              <a:rPr lang="en-US" sz="2100" dirty="0" smtClean="0">
                <a:latin typeface="Gill Sans MT" pitchFamily="34" charset="-18"/>
              </a:rPr>
              <a:t>.</a:t>
            </a:r>
            <a:endParaRPr lang="bs-Latn-BA" sz="2100" dirty="0" smtClean="0">
              <a:latin typeface="Gill Sans MT" pitchFamily="34" charset="-18"/>
            </a:endParaRPr>
          </a:p>
          <a:p>
            <a:pPr algn="just"/>
            <a:endParaRPr lang="bs-Latn-BA" sz="2100" dirty="0">
              <a:latin typeface="Gill Sans MT" pitchFamily="34" charset="-1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dirty="0" smtClean="0">
                <a:latin typeface="Gill Sans MT" pitchFamily="34" charset="-18"/>
              </a:rPr>
              <a:t>Obavijesti</a:t>
            </a:r>
            <a:endParaRPr lang="bs-Latn-BA" b="1" dirty="0">
              <a:latin typeface="Gill Sans MT" pitchFamily="34" charset="-18"/>
            </a:endParaRPr>
          </a:p>
        </p:txBody>
      </p:sp>
      <p:pic>
        <p:nvPicPr>
          <p:cNvPr id="8" name="Content Placeholder 7" descr="26170266_1952381748120411_6567882221033364762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9439" y="1983777"/>
            <a:ext cx="7813533" cy="420156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dirty="0" smtClean="0">
                <a:latin typeface="Gill Sans MT" pitchFamily="34" charset="-18"/>
              </a:rPr>
              <a:t>TERORIZAM</a:t>
            </a:r>
            <a:endParaRPr lang="bs-Latn-BA" b="1" dirty="0">
              <a:latin typeface="Gill Sans MT" pitchFamily="34" charset="-1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704" y="1768550"/>
            <a:ext cx="7813868" cy="5027479"/>
          </a:xfrm>
        </p:spPr>
        <p:txBody>
          <a:bodyPr/>
          <a:lstStyle/>
          <a:p>
            <a:pPr algn="just"/>
            <a:r>
              <a:rPr lang="en-US" sz="2200" i="1" dirty="0" smtClean="0">
                <a:latin typeface="Gill Sans MT" pitchFamily="34" charset="-18"/>
              </a:rPr>
              <a:t>INTERPOL je </a:t>
            </a:r>
            <a:r>
              <a:rPr lang="en-US" sz="2200" i="1" dirty="0" err="1" smtClean="0">
                <a:latin typeface="Gill Sans MT" pitchFamily="34" charset="-18"/>
              </a:rPr>
              <a:t>usredotočen</a:t>
            </a:r>
            <a:r>
              <a:rPr lang="en-US" sz="2200" i="1" dirty="0" smtClean="0">
                <a:latin typeface="Gill Sans MT" pitchFamily="34" charset="-18"/>
              </a:rPr>
              <a:t> </a:t>
            </a:r>
            <a:r>
              <a:rPr lang="en-US" sz="2200" i="1" dirty="0" err="1" smtClean="0">
                <a:latin typeface="Gill Sans MT" pitchFamily="34" charset="-18"/>
              </a:rPr>
              <a:t>na</a:t>
            </a:r>
            <a:r>
              <a:rPr lang="en-US" sz="2200" i="1" dirty="0" smtClean="0">
                <a:latin typeface="Gill Sans MT" pitchFamily="34" charset="-18"/>
              </a:rPr>
              <a:t> </a:t>
            </a:r>
            <a:r>
              <a:rPr lang="en-US" sz="2200" i="1" dirty="0" err="1" smtClean="0">
                <a:latin typeface="Gill Sans MT" pitchFamily="34" charset="-18"/>
              </a:rPr>
              <a:t>identifikaciju</a:t>
            </a:r>
            <a:r>
              <a:rPr lang="en-US" sz="2200" i="1" dirty="0" smtClean="0">
                <a:latin typeface="Gill Sans MT" pitchFamily="34" charset="-18"/>
              </a:rPr>
              <a:t> </a:t>
            </a:r>
            <a:r>
              <a:rPr lang="en-US" sz="2200" i="1" dirty="0" err="1" smtClean="0">
                <a:latin typeface="Gill Sans MT" pitchFamily="34" charset="-18"/>
              </a:rPr>
              <a:t>terorista</a:t>
            </a:r>
            <a:r>
              <a:rPr lang="en-US" sz="2200" i="1" dirty="0" smtClean="0">
                <a:latin typeface="Gill Sans MT" pitchFamily="34" charset="-18"/>
              </a:rPr>
              <a:t> </a:t>
            </a:r>
            <a:r>
              <a:rPr lang="en-US" sz="2200" i="1" dirty="0" err="1" smtClean="0">
                <a:latin typeface="Gill Sans MT" pitchFamily="34" charset="-18"/>
              </a:rPr>
              <a:t>i</a:t>
            </a:r>
            <a:r>
              <a:rPr lang="en-US" sz="2200" i="1" dirty="0" smtClean="0">
                <a:latin typeface="Gill Sans MT" pitchFamily="34" charset="-18"/>
              </a:rPr>
              <a:t> </a:t>
            </a:r>
            <a:r>
              <a:rPr lang="en-US" sz="2200" i="1" dirty="0" err="1" smtClean="0">
                <a:latin typeface="Gill Sans MT" pitchFamily="34" charset="-18"/>
              </a:rPr>
              <a:t>sprečavanje</a:t>
            </a:r>
            <a:r>
              <a:rPr lang="en-US" sz="2200" i="1" dirty="0" smtClean="0">
                <a:latin typeface="Gill Sans MT" pitchFamily="34" charset="-18"/>
              </a:rPr>
              <a:t> </a:t>
            </a:r>
            <a:r>
              <a:rPr lang="en-US" sz="2200" i="1" dirty="0" err="1" smtClean="0">
                <a:latin typeface="Gill Sans MT" pitchFamily="34" charset="-18"/>
              </a:rPr>
              <a:t>njihovih</a:t>
            </a:r>
            <a:r>
              <a:rPr lang="en-US" sz="2200" i="1" dirty="0" smtClean="0">
                <a:latin typeface="Gill Sans MT" pitchFamily="34" charset="-18"/>
              </a:rPr>
              <a:t> </a:t>
            </a:r>
            <a:r>
              <a:rPr lang="en-US" sz="2200" i="1" dirty="0" err="1" smtClean="0">
                <a:latin typeface="Gill Sans MT" pitchFamily="34" charset="-18"/>
              </a:rPr>
              <a:t>aktivnosti</a:t>
            </a:r>
            <a:r>
              <a:rPr lang="en-US" sz="2200" i="1" dirty="0" smtClean="0">
                <a:latin typeface="Gill Sans MT" pitchFamily="34" charset="-18"/>
              </a:rPr>
              <a:t>.</a:t>
            </a:r>
            <a:endParaRPr lang="bs-Latn-BA" sz="2200" i="1" dirty="0" smtClean="0">
              <a:latin typeface="Gill Sans MT" pitchFamily="34" charset="-18"/>
            </a:endParaRPr>
          </a:p>
          <a:p>
            <a:pPr algn="just">
              <a:buNone/>
            </a:pPr>
            <a:endParaRPr lang="bs-Latn-BA" sz="2200" i="1" dirty="0" smtClean="0">
              <a:latin typeface="Gill Sans MT" pitchFamily="34" charset="-18"/>
            </a:endParaRPr>
          </a:p>
          <a:p>
            <a:pPr algn="just">
              <a:buNone/>
            </a:pPr>
            <a:r>
              <a:rPr lang="bs-Latn-BA" sz="2200" b="1" dirty="0" smtClean="0">
                <a:latin typeface="Gill Sans MT" pitchFamily="34" charset="-18"/>
              </a:rPr>
              <a:t>AKTIVNOSTI INTERPOLA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200" dirty="0" err="1" smtClean="0">
                <a:latin typeface="Gill Sans MT" pitchFamily="34" charset="-18"/>
              </a:rPr>
              <a:t>Identifikacija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osumnjičenih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za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terorizam</a:t>
            </a:r>
            <a:r>
              <a:rPr lang="en-US" sz="2200" dirty="0" smtClean="0">
                <a:latin typeface="Gill Sans MT" pitchFamily="34" charset="-18"/>
              </a:rPr>
              <a:t> </a:t>
            </a:r>
            <a:endParaRPr lang="bs-Latn-BA" sz="2200" dirty="0" smtClean="0">
              <a:latin typeface="Gill Sans MT" pitchFamily="34" charset="-18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200" dirty="0" err="1" smtClean="0">
                <a:latin typeface="Gill Sans MT" pitchFamily="34" charset="-18"/>
              </a:rPr>
              <a:t>Sprečavanje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terorističkih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putovanja</a:t>
            </a:r>
            <a:endParaRPr lang="bs-Latn-BA" sz="2200" dirty="0" smtClean="0">
              <a:latin typeface="Gill Sans MT" pitchFamily="34" charset="-18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200" dirty="0" err="1" smtClean="0">
                <a:latin typeface="Gill Sans MT" pitchFamily="34" charset="-18"/>
              </a:rPr>
              <a:t>Praćenje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finansija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terorista</a:t>
            </a:r>
            <a:endParaRPr lang="bs-Latn-BA" sz="2200" dirty="0" smtClean="0">
              <a:latin typeface="Gill Sans MT" pitchFamily="34" charset="-18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200" dirty="0" err="1" smtClean="0">
                <a:latin typeface="Gill Sans MT" pitchFamily="34" charset="-18"/>
              </a:rPr>
              <a:t>Analiza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društvenih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medija</a:t>
            </a:r>
            <a:endParaRPr lang="bs-Latn-BA" sz="2200" dirty="0" smtClean="0">
              <a:latin typeface="Gill Sans MT" pitchFamily="34" charset="-18"/>
            </a:endParaRPr>
          </a:p>
          <a:p>
            <a:pPr algn="just"/>
            <a:endParaRPr lang="bs-Latn-BA" sz="2200" dirty="0">
              <a:latin typeface="Gill Sans MT" pitchFamily="34" charset="-18"/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dirty="0" smtClean="0">
                <a:latin typeface="Gill Sans MT" pitchFamily="34" charset="-18"/>
              </a:rPr>
              <a:t>TERORIZAM</a:t>
            </a:r>
            <a:endParaRPr lang="bs-Latn-BA" b="1" dirty="0">
              <a:latin typeface="Gill Sans MT" pitchFamily="34" charset="-1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bs-Latn-BA" sz="2100" b="1" dirty="0" smtClean="0">
                <a:latin typeface="Gill Sans MT" pitchFamily="34" charset="-18"/>
              </a:rPr>
              <a:t>AKTIVNOSTI INTERPOLA</a:t>
            </a:r>
          </a:p>
          <a:p>
            <a:pPr algn="just">
              <a:buNone/>
            </a:pPr>
            <a:endParaRPr lang="bs-Latn-BA" sz="2100" b="1" dirty="0" smtClean="0">
              <a:latin typeface="Gill Sans MT" pitchFamily="34" charset="-18"/>
            </a:endParaRPr>
          </a:p>
          <a:p>
            <a:pPr marL="457200" indent="-457200" algn="just">
              <a:buAutoNum type="arabicPeriod"/>
            </a:pPr>
            <a:r>
              <a:rPr lang="en-US" sz="2100" b="1" dirty="0" err="1" smtClean="0">
                <a:latin typeface="Gill Sans MT" pitchFamily="34" charset="-18"/>
              </a:rPr>
              <a:t>Identifikacija</a:t>
            </a:r>
            <a:r>
              <a:rPr lang="en-US" sz="2100" b="1" dirty="0" smtClean="0">
                <a:latin typeface="Gill Sans MT" pitchFamily="34" charset="-18"/>
              </a:rPr>
              <a:t> </a:t>
            </a:r>
            <a:r>
              <a:rPr lang="en-US" sz="2100" b="1" dirty="0" err="1" smtClean="0">
                <a:latin typeface="Gill Sans MT" pitchFamily="34" charset="-18"/>
              </a:rPr>
              <a:t>osumnjičenih</a:t>
            </a:r>
            <a:r>
              <a:rPr lang="en-US" sz="2100" b="1" dirty="0" smtClean="0">
                <a:latin typeface="Gill Sans MT" pitchFamily="34" charset="-18"/>
              </a:rPr>
              <a:t> </a:t>
            </a:r>
            <a:r>
              <a:rPr lang="en-US" sz="2100" b="1" dirty="0" err="1" smtClean="0">
                <a:latin typeface="Gill Sans MT" pitchFamily="34" charset="-18"/>
              </a:rPr>
              <a:t>za</a:t>
            </a:r>
            <a:r>
              <a:rPr lang="en-US" sz="2100" b="1" dirty="0" smtClean="0">
                <a:latin typeface="Gill Sans MT" pitchFamily="34" charset="-18"/>
              </a:rPr>
              <a:t> </a:t>
            </a:r>
            <a:r>
              <a:rPr lang="en-US" sz="2100" b="1" dirty="0" err="1" smtClean="0">
                <a:latin typeface="Gill Sans MT" pitchFamily="34" charset="-18"/>
              </a:rPr>
              <a:t>terorizam</a:t>
            </a:r>
            <a:r>
              <a:rPr lang="bs-Latn-BA" sz="2100" b="1" dirty="0" smtClean="0">
                <a:latin typeface="Gill Sans MT" pitchFamily="34" charset="-18"/>
              </a:rPr>
              <a:t> - </a:t>
            </a:r>
            <a:r>
              <a:rPr lang="bs-Latn-BA" sz="2100" dirty="0" smtClean="0">
                <a:latin typeface="Gill Sans MT" pitchFamily="34" charset="-18"/>
              </a:rPr>
              <a:t>osnovan je </a:t>
            </a:r>
            <a:r>
              <a:rPr lang="bs-Latn-BA" sz="2100" i="1" dirty="0" smtClean="0">
                <a:latin typeface="Gill Sans MT" pitchFamily="34" charset="-18"/>
              </a:rPr>
              <a:t>P</a:t>
            </a:r>
            <a:r>
              <a:rPr lang="en-US" sz="2100" i="1" dirty="0" err="1" smtClean="0">
                <a:latin typeface="Gill Sans MT" pitchFamily="34" charset="-18"/>
              </a:rPr>
              <a:t>rojekt</a:t>
            </a:r>
            <a:r>
              <a:rPr lang="en-US" sz="2100" i="1" dirty="0" smtClean="0">
                <a:latin typeface="Gill Sans MT" pitchFamily="34" charset="-18"/>
              </a:rPr>
              <a:t> </a:t>
            </a:r>
            <a:r>
              <a:rPr lang="en-US" sz="2100" i="1" dirty="0" err="1" smtClean="0">
                <a:latin typeface="Gill Sans MT" pitchFamily="34" charset="-18"/>
              </a:rPr>
              <a:t>prvi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kako</a:t>
            </a:r>
            <a:r>
              <a:rPr lang="en-US" sz="2100" dirty="0" smtClean="0">
                <a:latin typeface="Gill Sans MT" pitchFamily="34" charset="-18"/>
              </a:rPr>
              <a:t> bi </a:t>
            </a:r>
            <a:r>
              <a:rPr lang="bs-Latn-BA" sz="2100" dirty="0" smtClean="0">
                <a:latin typeface="Gill Sans MT" pitchFamily="34" charset="-18"/>
              </a:rPr>
              <a:t>se </a:t>
            </a:r>
            <a:r>
              <a:rPr lang="en-US" sz="2100" dirty="0" err="1" smtClean="0">
                <a:latin typeface="Gill Sans MT" pitchFamily="34" charset="-18"/>
              </a:rPr>
              <a:t>pomogl</a:t>
            </a:r>
            <a:r>
              <a:rPr lang="bs-Latn-BA" sz="2100" dirty="0" smtClean="0">
                <a:latin typeface="Gill Sans MT" pitchFamily="34" charset="-18"/>
              </a:rPr>
              <a:t>o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zemljama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da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dijele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biometrijske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podatke</a:t>
            </a:r>
            <a:r>
              <a:rPr lang="en-US" sz="2100" dirty="0" smtClean="0">
                <a:latin typeface="Gill Sans MT" pitchFamily="34" charset="-18"/>
              </a:rPr>
              <a:t> o </a:t>
            </a:r>
            <a:r>
              <a:rPr lang="en-US" sz="2100" dirty="0" err="1" smtClean="0">
                <a:latin typeface="Gill Sans MT" pitchFamily="34" charset="-18"/>
              </a:rPr>
              <a:t>osumnjičenima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za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terorizam</a:t>
            </a:r>
            <a:r>
              <a:rPr lang="en-US" sz="2100" dirty="0" smtClean="0">
                <a:latin typeface="Gill Sans MT" pitchFamily="34" charset="-18"/>
              </a:rPr>
              <a:t>.</a:t>
            </a:r>
            <a:r>
              <a:rPr lang="bs-Latn-BA" sz="2100" dirty="0" smtClean="0">
                <a:latin typeface="Gill Sans MT" pitchFamily="34" charset="-18"/>
              </a:rPr>
              <a:t> Također je </a:t>
            </a:r>
            <a:r>
              <a:rPr lang="en-US" sz="2100" dirty="0" err="1" smtClean="0">
                <a:latin typeface="Gill Sans MT" pitchFamily="34" charset="-18"/>
              </a:rPr>
              <a:t>razvi</a:t>
            </a:r>
            <a:r>
              <a:rPr lang="bs-Latn-BA" sz="2100" dirty="0" smtClean="0">
                <a:latin typeface="Gill Sans MT" pitchFamily="34" charset="-18"/>
              </a:rPr>
              <a:t>jen</a:t>
            </a:r>
            <a:r>
              <a:rPr lang="en-US" sz="2100" dirty="0" smtClean="0">
                <a:latin typeface="Gill Sans MT" pitchFamily="34" charset="-18"/>
              </a:rPr>
              <a:t> model </a:t>
            </a:r>
            <a:r>
              <a:rPr lang="en-US" sz="2100" dirty="0" err="1" smtClean="0">
                <a:latin typeface="Gill Sans MT" pitchFamily="34" charset="-18"/>
              </a:rPr>
              <a:t>razmjene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podataka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između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vojske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policije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i="1" dirty="0" smtClean="0">
                <a:latin typeface="Gill Sans MT" pitchFamily="34" charset="-18"/>
              </a:rPr>
              <a:t>(Mi-</a:t>
            </a:r>
            <a:r>
              <a:rPr lang="en-US" sz="2100" i="1" dirty="0" err="1" smtClean="0">
                <a:latin typeface="Gill Sans MT" pitchFamily="34" charset="-18"/>
              </a:rPr>
              <a:t>Lex</a:t>
            </a:r>
            <a:r>
              <a:rPr lang="bs-Latn-BA" sz="2100" i="1" dirty="0" smtClean="0">
                <a:latin typeface="Gill Sans MT" pitchFamily="34" charset="-18"/>
              </a:rPr>
              <a:t>)</a:t>
            </a:r>
            <a:r>
              <a:rPr lang="en-US" sz="2100" dirty="0" smtClean="0">
                <a:latin typeface="Gill Sans MT" pitchFamily="34" charset="-18"/>
              </a:rPr>
              <a:t>.</a:t>
            </a:r>
            <a:endParaRPr lang="bs-Latn-BA" sz="2100" dirty="0" smtClean="0">
              <a:latin typeface="Gill Sans MT" pitchFamily="34" charset="-18"/>
            </a:endParaRPr>
          </a:p>
          <a:p>
            <a:pPr marL="457200" indent="-457200" algn="just">
              <a:buAutoNum type="arabicPeriod"/>
            </a:pPr>
            <a:endParaRPr lang="bs-Latn-BA" sz="2100" dirty="0" smtClean="0">
              <a:latin typeface="Gill Sans MT" pitchFamily="34" charset="-18"/>
            </a:endParaRPr>
          </a:p>
          <a:p>
            <a:pPr marL="457200" indent="-457200" algn="just">
              <a:buFontTx/>
              <a:buAutoNum type="arabicPeriod"/>
            </a:pPr>
            <a:r>
              <a:rPr lang="en-US" sz="2000" b="1" dirty="0" err="1" smtClean="0">
                <a:latin typeface="Gill Sans MT" pitchFamily="34" charset="-18"/>
              </a:rPr>
              <a:t>Sprečavanje</a:t>
            </a:r>
            <a:r>
              <a:rPr lang="en-US" sz="2000" b="1" dirty="0" smtClean="0">
                <a:latin typeface="Gill Sans MT" pitchFamily="34" charset="-18"/>
              </a:rPr>
              <a:t> </a:t>
            </a:r>
            <a:r>
              <a:rPr lang="en-US" sz="2000" b="1" dirty="0" err="1" smtClean="0">
                <a:latin typeface="Gill Sans MT" pitchFamily="34" charset="-18"/>
              </a:rPr>
              <a:t>terorističkih</a:t>
            </a:r>
            <a:r>
              <a:rPr lang="en-US" sz="2000" b="1" dirty="0" smtClean="0">
                <a:latin typeface="Gill Sans MT" pitchFamily="34" charset="-18"/>
              </a:rPr>
              <a:t> </a:t>
            </a:r>
            <a:r>
              <a:rPr lang="en-US" sz="2000" b="1" dirty="0" err="1" smtClean="0">
                <a:latin typeface="Gill Sans MT" pitchFamily="34" charset="-18"/>
              </a:rPr>
              <a:t>putovanja</a:t>
            </a:r>
            <a:r>
              <a:rPr lang="bs-Latn-BA" sz="2000" b="1" dirty="0" smtClean="0">
                <a:latin typeface="Gill Sans MT" pitchFamily="34" charset="-18"/>
              </a:rPr>
              <a:t> - </a:t>
            </a:r>
            <a:r>
              <a:rPr lang="en-US" sz="2100" dirty="0" smtClean="0">
                <a:latin typeface="Gill Sans MT" pitchFamily="34" charset="-18"/>
              </a:rPr>
              <a:t>INTERPOL </a:t>
            </a:r>
            <a:r>
              <a:rPr lang="bs-Latn-BA" sz="2100" dirty="0" smtClean="0">
                <a:latin typeface="Gill Sans MT" pitchFamily="34" charset="-18"/>
              </a:rPr>
              <a:t> je </a:t>
            </a:r>
            <a:r>
              <a:rPr lang="en-US" sz="2100" dirty="0" err="1" smtClean="0">
                <a:latin typeface="Gill Sans MT" pitchFamily="34" charset="-18"/>
              </a:rPr>
              <a:t>najveće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svjetsko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skladište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informacija</a:t>
            </a:r>
            <a:r>
              <a:rPr lang="en-US" sz="2100" dirty="0" smtClean="0">
                <a:latin typeface="Gill Sans MT" pitchFamily="34" charset="-18"/>
              </a:rPr>
              <a:t> o </a:t>
            </a:r>
            <a:r>
              <a:rPr lang="en-US" sz="2100" dirty="0" err="1" smtClean="0">
                <a:latin typeface="Gill Sans MT" pitchFamily="34" charset="-18"/>
              </a:rPr>
              <a:t>stranim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terorističkim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borcima</a:t>
            </a:r>
            <a:r>
              <a:rPr lang="en-US" sz="2100" dirty="0" smtClean="0">
                <a:latin typeface="Gill Sans MT" pitchFamily="34" charset="-18"/>
              </a:rPr>
              <a:t>,</a:t>
            </a:r>
            <a:r>
              <a:rPr lang="bs-Latn-BA" sz="2100" dirty="0" smtClean="0">
                <a:latin typeface="Gill Sans MT" pitchFamily="34" charset="-18"/>
              </a:rPr>
              <a:t> 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koje</a:t>
            </a:r>
            <a:r>
              <a:rPr lang="en-US" sz="2100" dirty="0" smtClean="0">
                <a:latin typeface="Gill Sans MT" pitchFamily="34" charset="-18"/>
              </a:rPr>
              <a:t> bi se </a:t>
            </a:r>
            <a:r>
              <a:rPr lang="en-US" sz="2100" dirty="0" err="1" smtClean="0">
                <a:latin typeface="Gill Sans MT" pitchFamily="34" charset="-18"/>
              </a:rPr>
              <a:t>mogle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pokazati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od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vitalnog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značaja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za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identifikaciju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povratnika</a:t>
            </a:r>
            <a:r>
              <a:rPr lang="en-US" sz="2100" dirty="0" smtClean="0">
                <a:latin typeface="Gill Sans MT" pitchFamily="34" charset="-18"/>
              </a:rPr>
              <a:t>. </a:t>
            </a:r>
            <a:r>
              <a:rPr lang="en-US" sz="2100" dirty="0" err="1" smtClean="0">
                <a:latin typeface="Gill Sans MT" pitchFamily="34" charset="-18"/>
              </a:rPr>
              <a:t>Podaci</a:t>
            </a:r>
            <a:r>
              <a:rPr lang="en-US" sz="2100" dirty="0" smtClean="0">
                <a:latin typeface="Gill Sans MT" pitchFamily="34" charset="-18"/>
              </a:rPr>
              <a:t> se </a:t>
            </a:r>
            <a:r>
              <a:rPr lang="en-US" sz="2100" dirty="0" err="1" smtClean="0">
                <a:latin typeface="Gill Sans MT" pitchFamily="34" charset="-18"/>
              </a:rPr>
              <a:t>prikupljaju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iz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brojnih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žarišta</a:t>
            </a:r>
            <a:r>
              <a:rPr lang="en-US" sz="2100" dirty="0" smtClean="0">
                <a:latin typeface="Gill Sans MT" pitchFamily="34" charset="-18"/>
              </a:rPr>
              <a:t>, </a:t>
            </a:r>
            <a:r>
              <a:rPr lang="en-US" sz="2100" dirty="0" err="1" smtClean="0">
                <a:latin typeface="Gill Sans MT" pitchFamily="34" charset="-18"/>
              </a:rPr>
              <a:t>uključujući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granice</a:t>
            </a:r>
            <a:r>
              <a:rPr lang="en-US" sz="2100" dirty="0" smtClean="0">
                <a:latin typeface="Gill Sans MT" pitchFamily="34" charset="-18"/>
              </a:rPr>
              <a:t>, </a:t>
            </a:r>
            <a:r>
              <a:rPr lang="en-US" sz="2100" dirty="0" err="1" smtClean="0">
                <a:latin typeface="Gill Sans MT" pitchFamily="34" charset="-18"/>
              </a:rPr>
              <a:t>bojišta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zatvore</a:t>
            </a:r>
            <a:endParaRPr lang="bs-Latn-BA" sz="2100" b="1" dirty="0" smtClean="0">
              <a:latin typeface="Gill Sans MT" pitchFamily="34" charset="-18"/>
            </a:endParaRPr>
          </a:p>
          <a:p>
            <a:pPr marL="457200" indent="-457200" algn="just">
              <a:buAutoNum type="arabicPeriod"/>
            </a:pPr>
            <a:endParaRPr lang="bs-Latn-BA" sz="2100" dirty="0" smtClean="0">
              <a:latin typeface="Gill Sans MT" pitchFamily="34" charset="-18"/>
            </a:endParaRPr>
          </a:p>
          <a:p>
            <a:pPr marL="457200" indent="-457200" algn="just">
              <a:buAutoNum type="arabicPeriod"/>
            </a:pPr>
            <a:endParaRPr lang="bs-Latn-BA" sz="2100" dirty="0" smtClean="0">
              <a:latin typeface="Gill Sans MT" pitchFamily="34" charset="-18"/>
            </a:endParaRPr>
          </a:p>
          <a:p>
            <a:pPr marL="457200" indent="-457200">
              <a:buNone/>
            </a:pPr>
            <a:endParaRPr lang="bs-Latn-BA" sz="2100" dirty="0">
              <a:latin typeface="Gill Sans MT" pitchFamily="34" charset="-18"/>
            </a:endParaRP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dirty="0" smtClean="0">
                <a:latin typeface="Gill Sans MT" pitchFamily="34" charset="-18"/>
              </a:rPr>
              <a:t>TERORIZAM</a:t>
            </a:r>
            <a:endParaRPr lang="bs-Latn-BA" b="1" dirty="0">
              <a:latin typeface="Gill Sans MT" pitchFamily="34" charset="-1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bs-Latn-BA" sz="2100" b="1" dirty="0" smtClean="0">
                <a:latin typeface="Gill Sans MT" pitchFamily="34" charset="-18"/>
              </a:rPr>
              <a:t>AKTIVNOSTI INTERPOLA</a:t>
            </a:r>
          </a:p>
          <a:p>
            <a:pPr algn="just">
              <a:buNone/>
            </a:pPr>
            <a:endParaRPr lang="bs-Latn-BA" sz="2100" dirty="0" smtClean="0">
              <a:latin typeface="Gill Sans MT" pitchFamily="34" charset="-18"/>
            </a:endParaRPr>
          </a:p>
          <a:p>
            <a:pPr marL="457200" indent="-457200" algn="just">
              <a:buFont typeface="+mj-lt"/>
              <a:buAutoNum type="arabicPeriod" startAt="3"/>
            </a:pPr>
            <a:r>
              <a:rPr lang="en-US" sz="2100" b="1" dirty="0" err="1" smtClean="0">
                <a:latin typeface="Gill Sans MT" pitchFamily="34" charset="-18"/>
              </a:rPr>
              <a:t>Praćenje</a:t>
            </a:r>
            <a:r>
              <a:rPr lang="en-US" sz="2100" b="1" dirty="0" smtClean="0">
                <a:latin typeface="Gill Sans MT" pitchFamily="34" charset="-18"/>
              </a:rPr>
              <a:t> </a:t>
            </a:r>
            <a:r>
              <a:rPr lang="en-US" sz="2100" b="1" dirty="0" err="1" smtClean="0">
                <a:latin typeface="Gill Sans MT" pitchFamily="34" charset="-18"/>
              </a:rPr>
              <a:t>finansija</a:t>
            </a:r>
            <a:r>
              <a:rPr lang="en-US" sz="2100" b="1" dirty="0" smtClean="0">
                <a:latin typeface="Gill Sans MT" pitchFamily="34" charset="-18"/>
              </a:rPr>
              <a:t> </a:t>
            </a:r>
            <a:r>
              <a:rPr lang="en-US" sz="2100" b="1" dirty="0" err="1" smtClean="0">
                <a:latin typeface="Gill Sans MT" pitchFamily="34" charset="-18"/>
              </a:rPr>
              <a:t>terorista</a:t>
            </a:r>
            <a:r>
              <a:rPr lang="bs-Latn-BA" sz="2100" b="1" dirty="0" smtClean="0">
                <a:latin typeface="Gill Sans MT" pitchFamily="34" charset="-18"/>
              </a:rPr>
              <a:t> </a:t>
            </a:r>
            <a:r>
              <a:rPr lang="bs-Latn-BA" sz="2100" dirty="0" smtClean="0">
                <a:latin typeface="Gill Sans MT" pitchFamily="34" charset="-18"/>
              </a:rPr>
              <a:t>– p</a:t>
            </a:r>
            <a:r>
              <a:rPr lang="en-US" sz="2100" dirty="0" err="1" smtClean="0">
                <a:latin typeface="Gill Sans MT" pitchFamily="34" charset="-18"/>
              </a:rPr>
              <a:t>rekid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izvora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finansiranja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terorista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presudan</a:t>
            </a:r>
            <a:r>
              <a:rPr lang="en-US" sz="2100" dirty="0" smtClean="0">
                <a:latin typeface="Gill Sans MT" pitchFamily="34" charset="-18"/>
              </a:rPr>
              <a:t> je </a:t>
            </a:r>
            <a:r>
              <a:rPr lang="en-US" sz="2100" dirty="0" err="1" smtClean="0">
                <a:latin typeface="Gill Sans MT" pitchFamily="34" charset="-18"/>
              </a:rPr>
              <a:t>za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suzbijanje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njihovih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aktivnosti</a:t>
            </a:r>
            <a:r>
              <a:rPr lang="bs-Latn-BA" sz="2100" dirty="0" smtClean="0">
                <a:latin typeface="Gill Sans MT" pitchFamily="34" charset="-18"/>
              </a:rPr>
              <a:t>. </a:t>
            </a:r>
            <a:r>
              <a:rPr lang="en-US" sz="2100" dirty="0" err="1" smtClean="0">
                <a:latin typeface="Gill Sans MT" pitchFamily="34" charset="-18"/>
              </a:rPr>
              <a:t>Izvori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finansiranja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terorizma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uključuju</a:t>
            </a:r>
            <a:r>
              <a:rPr lang="en-US" sz="2100" dirty="0" smtClean="0">
                <a:latin typeface="Gill Sans MT" pitchFamily="34" charset="-18"/>
              </a:rPr>
              <a:t> male </a:t>
            </a:r>
            <a:r>
              <a:rPr lang="en-US" sz="2100" dirty="0" err="1" smtClean="0">
                <a:latin typeface="Gill Sans MT" pitchFamily="34" charset="-18"/>
              </a:rPr>
              <a:t>prevare</a:t>
            </a:r>
            <a:r>
              <a:rPr lang="en-US" sz="2100" dirty="0" smtClean="0">
                <a:latin typeface="Gill Sans MT" pitchFamily="34" charset="-18"/>
              </a:rPr>
              <a:t>, </a:t>
            </a:r>
            <a:r>
              <a:rPr lang="en-US" sz="2100" dirty="0" err="1" smtClean="0">
                <a:latin typeface="Gill Sans MT" pitchFamily="34" charset="-18"/>
              </a:rPr>
              <a:t>otmicu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radi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otkupnine</a:t>
            </a:r>
            <a:r>
              <a:rPr lang="en-US" sz="2100" dirty="0" smtClean="0">
                <a:latin typeface="Gill Sans MT" pitchFamily="34" charset="-18"/>
              </a:rPr>
              <a:t>, </a:t>
            </a:r>
            <a:r>
              <a:rPr lang="en-US" sz="2100" dirty="0" err="1" smtClean="0">
                <a:latin typeface="Gill Sans MT" pitchFamily="34" charset="-18"/>
              </a:rPr>
              <a:t>zloupotrebu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neprofitnih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organizacija</a:t>
            </a:r>
            <a:r>
              <a:rPr lang="en-US" sz="2100" dirty="0" smtClean="0">
                <a:latin typeface="Gill Sans MT" pitchFamily="34" charset="-18"/>
              </a:rPr>
              <a:t>, </a:t>
            </a:r>
            <a:r>
              <a:rPr lang="en-US" sz="2100" dirty="0" err="1" smtClean="0">
                <a:latin typeface="Gill Sans MT" pitchFamily="34" charset="-18"/>
              </a:rPr>
              <a:t>nezakonitu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trgovinu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robom</a:t>
            </a:r>
            <a:r>
              <a:rPr lang="en-US" sz="2100" dirty="0" smtClean="0">
                <a:latin typeface="Gill Sans MT" pitchFamily="34" charset="-18"/>
              </a:rPr>
              <a:t>.</a:t>
            </a:r>
            <a:endParaRPr lang="bs-Latn-BA" sz="2100" dirty="0" smtClean="0">
              <a:latin typeface="Gill Sans MT" pitchFamily="34" charset="-18"/>
            </a:endParaRPr>
          </a:p>
          <a:p>
            <a:pPr marL="457200" indent="-457200" algn="just">
              <a:buNone/>
            </a:pPr>
            <a:endParaRPr lang="bs-Latn-BA" sz="2100" b="1" dirty="0" smtClean="0">
              <a:latin typeface="Gill Sans MT" pitchFamily="34" charset="-18"/>
            </a:endParaRPr>
          </a:p>
          <a:p>
            <a:pPr marL="457200" indent="-457200" algn="just">
              <a:buNone/>
            </a:pPr>
            <a:r>
              <a:rPr lang="bs-Latn-BA" sz="2100" b="1" dirty="0" smtClean="0">
                <a:latin typeface="Gill Sans MT" pitchFamily="34" charset="-18"/>
              </a:rPr>
              <a:t>4. </a:t>
            </a:r>
            <a:r>
              <a:rPr lang="en-US" sz="2100" b="1" dirty="0" err="1" smtClean="0">
                <a:latin typeface="Gill Sans MT" pitchFamily="34" charset="-18"/>
              </a:rPr>
              <a:t>Analiza</a:t>
            </a:r>
            <a:r>
              <a:rPr lang="en-US" sz="2100" b="1" dirty="0" smtClean="0">
                <a:latin typeface="Gill Sans MT" pitchFamily="34" charset="-18"/>
              </a:rPr>
              <a:t> </a:t>
            </a:r>
            <a:r>
              <a:rPr lang="en-US" sz="2100" b="1" dirty="0" err="1" smtClean="0">
                <a:latin typeface="Gill Sans MT" pitchFamily="34" charset="-18"/>
              </a:rPr>
              <a:t>društvenih</a:t>
            </a:r>
            <a:r>
              <a:rPr lang="en-US" sz="2100" b="1" dirty="0" smtClean="0">
                <a:latin typeface="Gill Sans MT" pitchFamily="34" charset="-18"/>
              </a:rPr>
              <a:t> </a:t>
            </a:r>
            <a:r>
              <a:rPr lang="en-US" sz="2100" b="1" dirty="0" err="1" smtClean="0">
                <a:latin typeface="Gill Sans MT" pitchFamily="34" charset="-18"/>
              </a:rPr>
              <a:t>medija</a:t>
            </a:r>
            <a:r>
              <a:rPr lang="bs-Latn-BA" sz="2100" b="1" dirty="0" smtClean="0">
                <a:latin typeface="Gill Sans MT" pitchFamily="34" charset="-18"/>
              </a:rPr>
              <a:t> </a:t>
            </a:r>
            <a:r>
              <a:rPr lang="bs-Latn-BA" sz="2100" dirty="0" smtClean="0">
                <a:latin typeface="Gill Sans MT" pitchFamily="34" charset="-18"/>
              </a:rPr>
              <a:t>- v</a:t>
            </a:r>
            <a:r>
              <a:rPr lang="en-US" sz="2100" dirty="0" err="1" smtClean="0">
                <a:latin typeface="Gill Sans MT" pitchFamily="34" charset="-18"/>
              </a:rPr>
              <a:t>rši</a:t>
            </a:r>
            <a:r>
              <a:rPr lang="en-US" sz="2100" dirty="0" smtClean="0">
                <a:latin typeface="Gill Sans MT" pitchFamily="34" charset="-18"/>
              </a:rPr>
              <a:t> se </a:t>
            </a:r>
            <a:r>
              <a:rPr lang="en-US" sz="2100" dirty="0" err="1" smtClean="0">
                <a:latin typeface="Gill Sans MT" pitchFamily="34" charset="-18"/>
              </a:rPr>
              <a:t>pretraživanje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platforme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društvenih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medija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kako</a:t>
            </a:r>
            <a:r>
              <a:rPr lang="en-US" sz="2100" dirty="0" smtClean="0">
                <a:latin typeface="Gill Sans MT" pitchFamily="34" charset="-18"/>
              </a:rPr>
              <a:t> bi se </a:t>
            </a:r>
            <a:r>
              <a:rPr lang="en-US" sz="2100" dirty="0" err="1" smtClean="0">
                <a:latin typeface="Gill Sans MT" pitchFamily="34" charset="-18"/>
              </a:rPr>
              <a:t>identificirali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potencijalni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svjedoci</a:t>
            </a:r>
            <a:r>
              <a:rPr lang="en-US" sz="2100" dirty="0" smtClean="0">
                <a:latin typeface="Gill Sans MT" pitchFamily="34" charset="-18"/>
              </a:rPr>
              <a:t>.</a:t>
            </a:r>
            <a:r>
              <a:rPr lang="bs-Latn-BA" sz="2100" dirty="0" smtClean="0">
                <a:latin typeface="Gill Sans MT" pitchFamily="34" charset="-18"/>
              </a:rPr>
              <a:t> Također se i</a:t>
            </a:r>
            <a:r>
              <a:rPr lang="en-US" sz="2100" dirty="0" err="1" smtClean="0">
                <a:latin typeface="Gill Sans MT" pitchFamily="34" charset="-18"/>
              </a:rPr>
              <a:t>stražuju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načini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korištenja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tehnologije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prepoznavanja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lica</a:t>
            </a:r>
            <a:r>
              <a:rPr lang="en-US" sz="2100" dirty="0" smtClean="0">
                <a:latin typeface="Gill Sans MT" pitchFamily="34" charset="-18"/>
              </a:rPr>
              <a:t>.</a:t>
            </a:r>
            <a:endParaRPr lang="bs-Latn-BA" sz="2100" dirty="0" smtClean="0">
              <a:latin typeface="Gill Sans MT" pitchFamily="34" charset="-18"/>
            </a:endParaRPr>
          </a:p>
          <a:p>
            <a:pPr marL="457200" indent="-457200" algn="just">
              <a:buNone/>
            </a:pPr>
            <a:endParaRPr lang="bs-Latn-BA" sz="2100" b="1" dirty="0" smtClean="0">
              <a:latin typeface="Gill Sans MT" pitchFamily="34" charset="-18"/>
            </a:endParaRPr>
          </a:p>
          <a:p>
            <a:pPr marL="457200" indent="-457200" algn="just">
              <a:buNone/>
            </a:pPr>
            <a:endParaRPr lang="bs-Latn-BA" sz="2100" b="1" dirty="0" smtClean="0">
              <a:latin typeface="Gill Sans MT" pitchFamily="34" charset="-18"/>
            </a:endParaRPr>
          </a:p>
          <a:p>
            <a:pPr marL="457200" indent="-457200" algn="just">
              <a:buNone/>
            </a:pPr>
            <a:endParaRPr lang="bs-Latn-BA" sz="2100" dirty="0">
              <a:latin typeface="Gill Sans MT" pitchFamily="34" charset="-1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dirty="0" smtClean="0">
                <a:latin typeface="Gill Sans MT" pitchFamily="34" charset="-18"/>
              </a:rPr>
              <a:t>KRIJUMČARENJE DROGOM</a:t>
            </a:r>
            <a:endParaRPr lang="bs-Latn-BA" b="1" dirty="0">
              <a:latin typeface="Gill Sans MT" pitchFamily="34" charset="-1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200" b="1" dirty="0" err="1" smtClean="0">
                <a:latin typeface="Gill Sans MT" pitchFamily="34" charset="-18"/>
              </a:rPr>
              <a:t>Uloga</a:t>
            </a:r>
            <a:r>
              <a:rPr lang="en-US" sz="2200" b="1" dirty="0" smtClean="0">
                <a:latin typeface="Gill Sans MT" pitchFamily="34" charset="-18"/>
              </a:rPr>
              <a:t> INTERPOLA u </a:t>
            </a:r>
            <a:r>
              <a:rPr lang="en-US" sz="2200" b="1" dirty="0" err="1" smtClean="0">
                <a:latin typeface="Gill Sans MT" pitchFamily="34" charset="-18"/>
              </a:rPr>
              <a:t>borbi</a:t>
            </a:r>
            <a:r>
              <a:rPr lang="en-US" sz="2200" b="1" dirty="0" smtClean="0">
                <a:latin typeface="Gill Sans MT" pitchFamily="34" charset="-18"/>
              </a:rPr>
              <a:t> </a:t>
            </a:r>
            <a:r>
              <a:rPr lang="en-US" sz="2200" b="1" dirty="0" err="1" smtClean="0">
                <a:latin typeface="Gill Sans MT" pitchFamily="34" charset="-18"/>
              </a:rPr>
              <a:t>protiv</a:t>
            </a:r>
            <a:r>
              <a:rPr lang="en-US" sz="2200" b="1" dirty="0" smtClean="0">
                <a:latin typeface="Gill Sans MT" pitchFamily="34" charset="-18"/>
              </a:rPr>
              <a:t> </a:t>
            </a:r>
            <a:r>
              <a:rPr lang="en-US" sz="2200" b="1" dirty="0" err="1" smtClean="0">
                <a:latin typeface="Gill Sans MT" pitchFamily="34" charset="-18"/>
              </a:rPr>
              <a:t>trgovine</a:t>
            </a:r>
            <a:r>
              <a:rPr lang="en-US" sz="2200" b="1" dirty="0" smtClean="0">
                <a:latin typeface="Gill Sans MT" pitchFamily="34" charset="-18"/>
              </a:rPr>
              <a:t> </a:t>
            </a:r>
            <a:r>
              <a:rPr lang="en-US" sz="2200" b="1" dirty="0" err="1" smtClean="0">
                <a:latin typeface="Gill Sans MT" pitchFamily="34" charset="-18"/>
              </a:rPr>
              <a:t>drogom</a:t>
            </a:r>
            <a:endParaRPr lang="bs-Latn-BA" sz="2200" b="1" dirty="0" smtClean="0">
              <a:latin typeface="Gill Sans MT" pitchFamily="34" charset="-18"/>
            </a:endParaRPr>
          </a:p>
          <a:p>
            <a:r>
              <a:rPr lang="en-US" sz="2200" dirty="0" smtClean="0">
                <a:latin typeface="Gill Sans MT" pitchFamily="34" charset="-18"/>
              </a:rPr>
              <a:t>INTERPOL </a:t>
            </a:r>
            <a:r>
              <a:rPr lang="en-US" sz="2200" dirty="0" err="1" smtClean="0">
                <a:latin typeface="Gill Sans MT" pitchFamily="34" charset="-18"/>
              </a:rPr>
              <a:t>pruža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operativnu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podršku</a:t>
            </a:r>
            <a:r>
              <a:rPr lang="en-US" sz="2200" dirty="0" smtClean="0">
                <a:latin typeface="Gill Sans MT" pitchFamily="34" charset="-18"/>
              </a:rPr>
              <a:t>, </a:t>
            </a:r>
            <a:r>
              <a:rPr lang="en-US" sz="2200" dirty="0" err="1" smtClean="0">
                <a:latin typeface="Gill Sans MT" pitchFamily="34" charset="-18"/>
              </a:rPr>
              <a:t>analizu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i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obuku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kako</a:t>
            </a:r>
            <a:r>
              <a:rPr lang="en-US" sz="2200" dirty="0" smtClean="0">
                <a:latin typeface="Gill Sans MT" pitchFamily="34" charset="-18"/>
              </a:rPr>
              <a:t> bi </a:t>
            </a:r>
            <a:r>
              <a:rPr lang="en-US" sz="2200" dirty="0" err="1" smtClean="0">
                <a:latin typeface="Gill Sans MT" pitchFamily="34" charset="-18"/>
              </a:rPr>
              <a:t>pomogao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nacionalnoj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policiji</a:t>
            </a:r>
            <a:r>
              <a:rPr lang="en-US" sz="2200" dirty="0" smtClean="0">
                <a:latin typeface="Gill Sans MT" pitchFamily="34" charset="-18"/>
              </a:rPr>
              <a:t> u </a:t>
            </a:r>
            <a:r>
              <a:rPr lang="en-US" sz="2200" dirty="0" err="1" smtClean="0">
                <a:latin typeface="Gill Sans MT" pitchFamily="34" charset="-18"/>
              </a:rPr>
              <a:t>borbi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protiv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široke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trgovine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drogom</a:t>
            </a:r>
            <a:r>
              <a:rPr lang="en-US" sz="2200" dirty="0" smtClean="0">
                <a:latin typeface="Gill Sans MT" pitchFamily="34" charset="-18"/>
              </a:rPr>
              <a:t>.</a:t>
            </a:r>
            <a:endParaRPr lang="bs-Latn-BA" sz="2200" dirty="0" smtClean="0">
              <a:latin typeface="Gill Sans MT" pitchFamily="34" charset="-18"/>
            </a:endParaRPr>
          </a:p>
          <a:p>
            <a:pPr>
              <a:buNone/>
            </a:pPr>
            <a:endParaRPr lang="bs-Latn-BA" sz="2200" b="1" dirty="0" smtClean="0">
              <a:latin typeface="Gill Sans MT" pitchFamily="34" charset="-18"/>
            </a:endParaRPr>
          </a:p>
          <a:p>
            <a:pPr>
              <a:buNone/>
            </a:pPr>
            <a:r>
              <a:rPr lang="en-US" sz="2200" b="1" dirty="0" err="1" smtClean="0">
                <a:latin typeface="Gill Sans MT" pitchFamily="34" charset="-18"/>
              </a:rPr>
              <a:t>Operacije</a:t>
            </a:r>
            <a:r>
              <a:rPr lang="bs-Latn-BA" sz="2200" b="1" dirty="0" smtClean="0">
                <a:latin typeface="Gill Sans MT" pitchFamily="34" charset="-18"/>
              </a:rPr>
              <a:t> INTERPOLA</a:t>
            </a:r>
            <a:endParaRPr lang="bs-Latn-BA" sz="2200" dirty="0" smtClean="0">
              <a:latin typeface="Gill Sans MT" pitchFamily="34" charset="-18"/>
            </a:endParaRPr>
          </a:p>
          <a:p>
            <a:r>
              <a:rPr lang="en-US" sz="2200" dirty="0" err="1" smtClean="0">
                <a:latin typeface="Gill Sans MT" pitchFamily="34" charset="-18"/>
              </a:rPr>
              <a:t>Imaju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za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cilj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ometati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kretanje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određenih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proizvoda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duž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ruta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koje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utječu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na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ciljne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regije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ili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međunarodne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protoke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droga</a:t>
            </a:r>
            <a:r>
              <a:rPr lang="en-US" sz="2200" dirty="0" smtClean="0">
                <a:latin typeface="Gill Sans MT" pitchFamily="34" charset="-18"/>
              </a:rPr>
              <a:t>.</a:t>
            </a:r>
            <a:endParaRPr lang="bs-Latn-BA" sz="2200" dirty="0" smtClean="0">
              <a:latin typeface="Gill Sans MT" pitchFamily="34" charset="-18"/>
            </a:endParaRPr>
          </a:p>
          <a:p>
            <a:r>
              <a:rPr lang="en-US" sz="2200" dirty="0" smtClean="0">
                <a:latin typeface="Gill Sans MT" pitchFamily="34" charset="-18"/>
              </a:rPr>
              <a:t>Model </a:t>
            </a:r>
            <a:r>
              <a:rPr lang="en-US" sz="2200" dirty="0" err="1" smtClean="0">
                <a:latin typeface="Gill Sans MT" pitchFamily="34" charset="-18"/>
              </a:rPr>
              <a:t>operacije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i="1" dirty="0" smtClean="0">
                <a:latin typeface="Gill Sans MT" pitchFamily="34" charset="-18"/>
              </a:rPr>
              <a:t>Lionfish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usmjeren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bs-Latn-BA" sz="2200" dirty="0" smtClean="0">
                <a:latin typeface="Gill Sans MT" pitchFamily="34" charset="-18"/>
              </a:rPr>
              <a:t>je </a:t>
            </a:r>
            <a:r>
              <a:rPr lang="en-US" sz="2200" dirty="0" err="1" smtClean="0">
                <a:latin typeface="Gill Sans MT" pitchFamily="34" charset="-18"/>
              </a:rPr>
              <a:t>na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trgovinu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drogom</a:t>
            </a:r>
            <a:r>
              <a:rPr lang="en-US" sz="2200" dirty="0" smtClean="0">
                <a:latin typeface="Gill Sans MT" pitchFamily="34" charset="-18"/>
              </a:rPr>
              <a:t> u </a:t>
            </a:r>
            <a:r>
              <a:rPr lang="en-US" sz="2200" dirty="0" err="1" smtClean="0">
                <a:latin typeface="Gill Sans MT" pitchFamily="34" charset="-18"/>
              </a:rPr>
              <a:t>zraku</a:t>
            </a:r>
            <a:r>
              <a:rPr lang="en-US" sz="2200" dirty="0" smtClean="0">
                <a:latin typeface="Gill Sans MT" pitchFamily="34" charset="-18"/>
              </a:rPr>
              <a:t>, </a:t>
            </a:r>
            <a:r>
              <a:rPr lang="en-US" sz="2200" dirty="0" err="1" smtClean="0">
                <a:latin typeface="Gill Sans MT" pitchFamily="34" charset="-18"/>
              </a:rPr>
              <a:t>na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kopnu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i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moru</a:t>
            </a:r>
            <a:r>
              <a:rPr lang="en-US" sz="2200" dirty="0" smtClean="0">
                <a:latin typeface="Gill Sans MT" pitchFamily="34" charset="-18"/>
              </a:rPr>
              <a:t>. </a:t>
            </a:r>
            <a:r>
              <a:rPr lang="en-US" sz="2200" dirty="0" err="1" smtClean="0">
                <a:latin typeface="Gill Sans MT" pitchFamily="34" charset="-18"/>
              </a:rPr>
              <a:t>Prvi</a:t>
            </a:r>
            <a:r>
              <a:rPr lang="en-US" sz="2200" dirty="0" smtClean="0">
                <a:latin typeface="Gill Sans MT" pitchFamily="34" charset="-18"/>
              </a:rPr>
              <a:t> put </a:t>
            </a:r>
            <a:r>
              <a:rPr lang="en-US" sz="2200" dirty="0" err="1" smtClean="0">
                <a:latin typeface="Gill Sans MT" pitchFamily="34" charset="-18"/>
              </a:rPr>
              <a:t>proveden</a:t>
            </a:r>
            <a:r>
              <a:rPr lang="en-US" sz="2200" dirty="0" smtClean="0">
                <a:latin typeface="Gill Sans MT" pitchFamily="34" charset="-18"/>
              </a:rPr>
              <a:t> 2013. u </a:t>
            </a:r>
            <a:r>
              <a:rPr lang="en-US" sz="2200" dirty="0" err="1" smtClean="0">
                <a:latin typeface="Gill Sans MT" pitchFamily="34" charset="-18"/>
              </a:rPr>
              <a:t>Latinskoj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Americi</a:t>
            </a:r>
            <a:r>
              <a:rPr lang="bs-Latn-BA" sz="2200" dirty="0" smtClean="0">
                <a:latin typeface="Gill Sans MT" pitchFamily="34" charset="-18"/>
              </a:rPr>
              <a:t>.</a:t>
            </a:r>
            <a:endParaRPr lang="bs-Latn-BA" sz="2200" dirty="0">
              <a:latin typeface="Gill Sans MT" pitchFamily="34" charset="-18"/>
            </a:endParaRP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dirty="0" smtClean="0"/>
              <a:t>KRIJUMČARENJE DROGOM</a:t>
            </a:r>
            <a:endParaRPr lang="bs-Latn-B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b="1" dirty="0" err="1" smtClean="0">
                <a:latin typeface="Gill Sans MT" pitchFamily="34" charset="-18"/>
              </a:rPr>
              <a:t>Obavještajna</a:t>
            </a:r>
            <a:r>
              <a:rPr lang="en-US" sz="2000" b="1" dirty="0" smtClean="0">
                <a:latin typeface="Gill Sans MT" pitchFamily="34" charset="-18"/>
              </a:rPr>
              <a:t> </a:t>
            </a:r>
            <a:r>
              <a:rPr lang="en-US" sz="2000" b="1" dirty="0" err="1" smtClean="0">
                <a:latin typeface="Gill Sans MT" pitchFamily="34" charset="-18"/>
              </a:rPr>
              <a:t>analiza</a:t>
            </a:r>
            <a:endParaRPr lang="bs-Latn-BA" sz="2000" dirty="0" smtClean="0">
              <a:latin typeface="Gill Sans MT" pitchFamily="34" charset="-18"/>
            </a:endParaRPr>
          </a:p>
          <a:p>
            <a:r>
              <a:rPr lang="en-US" sz="2000" dirty="0" smtClean="0">
                <a:latin typeface="Gill Sans MT" pitchFamily="34" charset="-18"/>
              </a:rPr>
              <a:t>INTERPOL </a:t>
            </a:r>
            <a:r>
              <a:rPr lang="en-US" sz="2000" dirty="0" err="1" smtClean="0">
                <a:latin typeface="Gill Sans MT" pitchFamily="34" charset="-18"/>
              </a:rPr>
              <a:t>generira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analitičke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izvještaje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kombinirajući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informacije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nacionalne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policije</a:t>
            </a:r>
            <a:r>
              <a:rPr lang="en-US" sz="2000" dirty="0" smtClean="0">
                <a:latin typeface="Gill Sans MT" pitchFamily="34" charset="-18"/>
              </a:rPr>
              <a:t> s </a:t>
            </a:r>
            <a:r>
              <a:rPr lang="en-US" sz="2000" dirty="0" err="1" smtClean="0">
                <a:latin typeface="Gill Sans MT" pitchFamily="34" charset="-18"/>
              </a:rPr>
              <a:t>podacima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iz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drugih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izvora</a:t>
            </a:r>
            <a:r>
              <a:rPr lang="en-US" sz="2000" dirty="0" smtClean="0">
                <a:latin typeface="Gill Sans MT" pitchFamily="34" charset="-18"/>
              </a:rPr>
              <a:t> - </a:t>
            </a:r>
            <a:r>
              <a:rPr lang="en-US" sz="2000" dirty="0" err="1" smtClean="0">
                <a:latin typeface="Gill Sans MT" pitchFamily="34" charset="-18"/>
              </a:rPr>
              <a:t>poput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međunarodnih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organizacija</a:t>
            </a:r>
            <a:r>
              <a:rPr lang="en-US" sz="2000" dirty="0" smtClean="0">
                <a:latin typeface="Gill Sans MT" pitchFamily="34" charset="-18"/>
              </a:rPr>
              <a:t>.</a:t>
            </a:r>
            <a:r>
              <a:rPr lang="bs-Latn-BA" sz="2000" dirty="0" smtClean="0">
                <a:latin typeface="Gill Sans MT" pitchFamily="34" charset="-18"/>
              </a:rPr>
              <a:t> </a:t>
            </a:r>
            <a:r>
              <a:rPr lang="en-US" sz="2000" dirty="0" smtClean="0">
                <a:latin typeface="Gill Sans MT" pitchFamily="34" charset="-18"/>
              </a:rPr>
              <a:t>Oni </a:t>
            </a:r>
            <a:r>
              <a:rPr lang="en-US" sz="2000" dirty="0" err="1" smtClean="0">
                <a:latin typeface="Gill Sans MT" pitchFamily="34" charset="-18"/>
              </a:rPr>
              <a:t>pomažu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zemljama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članicama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da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prošire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svoje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znanje</a:t>
            </a:r>
            <a:r>
              <a:rPr lang="en-US" sz="2000" dirty="0" smtClean="0">
                <a:latin typeface="Gill Sans MT" pitchFamily="34" charset="-18"/>
              </a:rPr>
              <a:t> o </a:t>
            </a:r>
            <a:r>
              <a:rPr lang="en-US" sz="2000" dirty="0" err="1" smtClean="0">
                <a:latin typeface="Gill Sans MT" pitchFamily="34" charset="-18"/>
              </a:rPr>
              <a:t>zločinima</a:t>
            </a:r>
            <a:r>
              <a:rPr lang="en-US" sz="2000" dirty="0" smtClean="0">
                <a:latin typeface="Gill Sans MT" pitchFamily="34" charset="-18"/>
              </a:rPr>
              <a:t>, </a:t>
            </a:r>
            <a:r>
              <a:rPr lang="en-US" sz="2000" dirty="0" err="1" smtClean="0">
                <a:latin typeface="Gill Sans MT" pitchFamily="34" charset="-18"/>
              </a:rPr>
              <a:t>istaknu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teme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od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potencijalnog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interesa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i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potaknu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prekograničnu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koordinaciju</a:t>
            </a:r>
            <a:r>
              <a:rPr lang="en-US" sz="2000" dirty="0" smtClean="0">
                <a:latin typeface="Gill Sans MT" pitchFamily="34" charset="-18"/>
              </a:rPr>
              <a:t>.</a:t>
            </a:r>
            <a:endParaRPr lang="bs-Latn-BA" sz="2000" dirty="0" smtClean="0">
              <a:latin typeface="Gill Sans MT" pitchFamily="34" charset="-18"/>
            </a:endParaRPr>
          </a:p>
          <a:p>
            <a:r>
              <a:rPr lang="en-US" sz="2000" i="1" dirty="0" err="1" smtClean="0">
                <a:latin typeface="Gill Sans MT" pitchFamily="34" charset="-18"/>
              </a:rPr>
              <a:t>Datoteka</a:t>
            </a:r>
            <a:r>
              <a:rPr lang="en-US" sz="2000" i="1" dirty="0" smtClean="0">
                <a:latin typeface="Gill Sans MT" pitchFamily="34" charset="-18"/>
              </a:rPr>
              <a:t> </a:t>
            </a:r>
            <a:r>
              <a:rPr lang="en-US" sz="2000" i="1" dirty="0" err="1" smtClean="0">
                <a:latin typeface="Gill Sans MT" pitchFamily="34" charset="-18"/>
              </a:rPr>
              <a:t>za</a:t>
            </a:r>
            <a:r>
              <a:rPr lang="en-US" sz="2000" i="1" dirty="0" smtClean="0">
                <a:latin typeface="Gill Sans MT" pitchFamily="34" charset="-18"/>
              </a:rPr>
              <a:t> </a:t>
            </a:r>
            <a:r>
              <a:rPr lang="en-US" sz="2000" i="1" dirty="0" err="1" smtClean="0">
                <a:latin typeface="Gill Sans MT" pitchFamily="34" charset="-18"/>
              </a:rPr>
              <a:t>analizu</a:t>
            </a:r>
            <a:r>
              <a:rPr lang="en-US" sz="2000" i="1" dirty="0" smtClean="0">
                <a:latin typeface="Gill Sans MT" pitchFamily="34" charset="-18"/>
              </a:rPr>
              <a:t> </a:t>
            </a:r>
            <a:r>
              <a:rPr lang="en-US" sz="2000" i="1" dirty="0" err="1" smtClean="0">
                <a:latin typeface="Gill Sans MT" pitchFamily="34" charset="-18"/>
              </a:rPr>
              <a:t>droga</a:t>
            </a:r>
            <a:r>
              <a:rPr lang="en-US" sz="2000" dirty="0" smtClean="0">
                <a:latin typeface="Gill Sans MT" pitchFamily="34" charset="-18"/>
              </a:rPr>
              <a:t>- </a:t>
            </a:r>
            <a:r>
              <a:rPr lang="en-US" sz="2000" dirty="0" err="1" smtClean="0">
                <a:latin typeface="Gill Sans MT" pitchFamily="34" charset="-18"/>
              </a:rPr>
              <a:t>sadrži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širi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spektar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informacija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međunarodnih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organizacija</a:t>
            </a:r>
            <a:r>
              <a:rPr lang="en-US" sz="2000" dirty="0" smtClean="0">
                <a:latin typeface="Gill Sans MT" pitchFamily="34" charset="-18"/>
              </a:rPr>
              <a:t>, </a:t>
            </a:r>
            <a:r>
              <a:rPr lang="en-US" sz="2000" dirty="0" err="1" smtClean="0">
                <a:latin typeface="Gill Sans MT" pitchFamily="34" charset="-18"/>
              </a:rPr>
              <a:t>civilnog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društva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i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otvorenih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izvora</a:t>
            </a:r>
            <a:endParaRPr lang="bs-Latn-BA" sz="2000" dirty="0" smtClean="0">
              <a:latin typeface="Gill Sans MT" pitchFamily="34" charset="-18"/>
            </a:endParaRPr>
          </a:p>
          <a:p>
            <a:pPr>
              <a:buNone/>
            </a:pPr>
            <a:endParaRPr lang="bs-Latn-BA" sz="2000" b="1" dirty="0" smtClean="0">
              <a:latin typeface="Gill Sans MT" pitchFamily="34" charset="-18"/>
            </a:endParaRPr>
          </a:p>
          <a:p>
            <a:pPr>
              <a:buNone/>
            </a:pPr>
            <a:r>
              <a:rPr lang="en-US" sz="2000" b="1" dirty="0" err="1" smtClean="0">
                <a:latin typeface="Gill Sans MT" pitchFamily="34" charset="-18"/>
              </a:rPr>
              <a:t>Reljefne</a:t>
            </a:r>
            <a:r>
              <a:rPr lang="en-US" sz="2000" b="1" dirty="0" smtClean="0">
                <a:latin typeface="Gill Sans MT" pitchFamily="34" charset="-18"/>
              </a:rPr>
              <a:t> </a:t>
            </a:r>
            <a:r>
              <a:rPr lang="en-US" sz="2000" b="1" dirty="0" err="1" smtClean="0">
                <a:latin typeface="Gill Sans MT" pitchFamily="34" charset="-18"/>
              </a:rPr>
              <a:t>oznake</a:t>
            </a:r>
            <a:endParaRPr lang="bs-Latn-BA" sz="2000" dirty="0" smtClean="0">
              <a:latin typeface="Gill Sans MT" pitchFamily="34" charset="-18"/>
            </a:endParaRPr>
          </a:p>
          <a:p>
            <a:r>
              <a:rPr lang="en-US" sz="2000" dirty="0" err="1" smtClean="0">
                <a:latin typeface="Gill Sans MT" pitchFamily="34" charset="-18"/>
              </a:rPr>
              <a:t>Organizirane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kriminalne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skupine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komprimiraju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svoje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pakete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droge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metalnim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uređajima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kada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isporučuju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velike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količine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droge</a:t>
            </a:r>
            <a:r>
              <a:rPr lang="en-US" sz="2000" dirty="0" smtClean="0">
                <a:latin typeface="Gill Sans MT" pitchFamily="34" charset="-18"/>
              </a:rPr>
              <a:t>.</a:t>
            </a:r>
            <a:endParaRPr lang="bs-Latn-BA" sz="2000" dirty="0" smtClean="0">
              <a:latin typeface="Gill Sans MT" pitchFamily="34" charset="-18"/>
            </a:endParaRPr>
          </a:p>
          <a:p>
            <a:r>
              <a:rPr lang="en-US" sz="2000" i="1" dirty="0" smtClean="0">
                <a:latin typeface="Gill Sans MT" pitchFamily="34" charset="-18"/>
              </a:rPr>
              <a:t>Relief</a:t>
            </a:r>
            <a:r>
              <a:rPr lang="bs-Latn-BA" sz="2000" i="1" dirty="0" smtClean="0">
                <a:latin typeface="Gill Sans MT" pitchFamily="34" charset="-18"/>
              </a:rPr>
              <a:t> </a:t>
            </a:r>
            <a:r>
              <a:rPr lang="en-US" sz="2000" i="1" dirty="0" smtClean="0">
                <a:latin typeface="Gill Sans MT" pitchFamily="34" charset="-18"/>
              </a:rPr>
              <a:t>-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Interpolova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baza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podataka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koja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pohranjuje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informacije</a:t>
            </a:r>
            <a:r>
              <a:rPr lang="en-US" sz="2000" dirty="0" smtClean="0">
                <a:latin typeface="Gill Sans MT" pitchFamily="34" charset="-18"/>
              </a:rPr>
              <a:t> o </a:t>
            </a:r>
            <a:r>
              <a:rPr lang="en-US" sz="2000" dirty="0" err="1" smtClean="0">
                <a:latin typeface="Gill Sans MT" pitchFamily="34" charset="-18"/>
              </a:rPr>
              <a:t>tim</a:t>
            </a:r>
            <a:r>
              <a:rPr lang="en-US" sz="2000" dirty="0" smtClean="0">
                <a:latin typeface="Gill Sans MT" pitchFamily="34" charset="-18"/>
              </a:rPr>
              <a:t> </a:t>
            </a:r>
            <a:r>
              <a:rPr lang="en-US" sz="2000" dirty="0" err="1" smtClean="0">
                <a:latin typeface="Gill Sans MT" pitchFamily="34" charset="-18"/>
              </a:rPr>
              <a:t>oznakama</a:t>
            </a:r>
            <a:r>
              <a:rPr lang="en-US" sz="2000" dirty="0" smtClean="0">
                <a:latin typeface="Gill Sans MT" pitchFamily="34" charset="-18"/>
              </a:rPr>
              <a:t>.</a:t>
            </a:r>
            <a:endParaRPr lang="bs-Latn-BA" sz="2000" dirty="0" smtClean="0">
              <a:latin typeface="Gill Sans MT" pitchFamily="34" charset="-18"/>
            </a:endParaRPr>
          </a:p>
          <a:p>
            <a:endParaRPr lang="bs-Latn-BA" sz="2000" dirty="0">
              <a:latin typeface="Gill Sans MT" pitchFamily="34" charset="-18"/>
            </a:endParaRP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dirty="0" smtClean="0"/>
              <a:t>ZAKLJUČAK</a:t>
            </a:r>
            <a:endParaRPr lang="bs-Latn-B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094" y="1813060"/>
            <a:ext cx="7488832" cy="4703554"/>
          </a:xfrm>
        </p:spPr>
        <p:txBody>
          <a:bodyPr/>
          <a:lstStyle/>
          <a:p>
            <a:pPr algn="just"/>
            <a:r>
              <a:rPr lang="en-US" sz="2200" dirty="0" err="1" smtClean="0">
                <a:latin typeface="Gill Sans MT" pitchFamily="34" charset="-18"/>
              </a:rPr>
              <a:t>Iz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svega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navedenog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može</a:t>
            </a:r>
            <a:r>
              <a:rPr lang="en-US" sz="2200" dirty="0" smtClean="0">
                <a:latin typeface="Gill Sans MT" pitchFamily="34" charset="-18"/>
              </a:rPr>
              <a:t> se </a:t>
            </a:r>
            <a:r>
              <a:rPr lang="en-US" sz="2200" dirty="0" err="1" smtClean="0">
                <a:latin typeface="Gill Sans MT" pitchFamily="34" charset="-18"/>
              </a:rPr>
              <a:t>zaključiti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da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samo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kontinuiranom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ili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intezivnijom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međunarodnom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operativnom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policijskom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saradnjom</a:t>
            </a:r>
            <a:r>
              <a:rPr lang="en-US" sz="2200" dirty="0" smtClean="0">
                <a:latin typeface="Gill Sans MT" pitchFamily="34" charset="-18"/>
              </a:rPr>
              <a:t>, </a:t>
            </a:r>
            <a:r>
              <a:rPr lang="en-US" sz="2200" dirty="0" err="1" smtClean="0">
                <a:latin typeface="Gill Sans MT" pitchFamily="34" charset="-18"/>
              </a:rPr>
              <a:t>primjenom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instituta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zajedničkih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međunarodnih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istraga</a:t>
            </a:r>
            <a:r>
              <a:rPr lang="en-US" sz="2200" dirty="0" smtClean="0">
                <a:latin typeface="Gill Sans MT" pitchFamily="34" charset="-18"/>
              </a:rPr>
              <a:t>, </a:t>
            </a:r>
            <a:r>
              <a:rPr lang="en-US" sz="2200" dirty="0" err="1" smtClean="0">
                <a:latin typeface="Gill Sans MT" pitchFamily="34" charset="-18"/>
              </a:rPr>
              <a:t>novih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policijskih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metoda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i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informativnih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i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drugih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tehnologija</a:t>
            </a:r>
            <a:r>
              <a:rPr lang="en-US" sz="2200" dirty="0" smtClean="0">
                <a:latin typeface="Gill Sans MT" pitchFamily="34" charset="-18"/>
              </a:rPr>
              <a:t>, </a:t>
            </a:r>
            <a:r>
              <a:rPr lang="en-US" sz="2200" dirty="0" err="1" smtClean="0">
                <a:latin typeface="Gill Sans MT" pitchFamily="34" charset="-18"/>
              </a:rPr>
              <a:t>mogu</a:t>
            </a:r>
            <a:r>
              <a:rPr lang="en-US" sz="2200" dirty="0" smtClean="0">
                <a:latin typeface="Gill Sans MT" pitchFamily="34" charset="-18"/>
              </a:rPr>
              <a:t> se </a:t>
            </a:r>
            <a:r>
              <a:rPr lang="en-US" sz="2200" dirty="0" err="1" smtClean="0">
                <a:latin typeface="Gill Sans MT" pitchFamily="34" charset="-18"/>
              </a:rPr>
              <a:t>stvoriti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efikasniji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mehanizmi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za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suzbijanje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i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smanjenje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stope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svih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oblika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međunarodnog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kriminaliteta</a:t>
            </a:r>
            <a:r>
              <a:rPr lang="en-US" sz="2200" dirty="0" smtClean="0">
                <a:latin typeface="Gill Sans MT" pitchFamily="34" charset="-18"/>
              </a:rPr>
              <a:t>.</a:t>
            </a:r>
            <a:endParaRPr lang="bs-Latn-BA" sz="2200" dirty="0" smtClean="0">
              <a:latin typeface="Gill Sans MT" pitchFamily="34" charset="-18"/>
            </a:endParaRPr>
          </a:p>
          <a:p>
            <a:pPr algn="just"/>
            <a:endParaRPr lang="bs-Latn-BA" sz="2200" dirty="0">
              <a:latin typeface="Gill Sans MT" pitchFamily="34" charset="-18"/>
            </a:endParaRP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045" y="5220469"/>
            <a:ext cx="71231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s-Latn-BA" sz="2000" dirty="0" smtClean="0">
                <a:solidFill>
                  <a:schemeClr val="bg1"/>
                </a:solidFill>
                <a:latin typeface="Gill Sans MT" pitchFamily="34" charset="-18"/>
              </a:rPr>
              <a:t>Za više informacija posjetite službene stranice Europola i Interpola:</a:t>
            </a:r>
          </a:p>
          <a:p>
            <a:pPr algn="ctr">
              <a:buFont typeface="Arial" pitchFamily="34" charset="0"/>
              <a:buChar char="•"/>
            </a:pPr>
            <a:r>
              <a:rPr lang="bs-Latn-BA" sz="2000" dirty="0" smtClean="0">
                <a:solidFill>
                  <a:schemeClr val="bg1"/>
                </a:solidFill>
                <a:latin typeface="Gill Sans MT" pitchFamily="34" charset="-18"/>
              </a:rPr>
              <a:t>Europol - </a:t>
            </a:r>
            <a:r>
              <a:rPr lang="bs-Latn-BA" sz="2000" dirty="0" smtClean="0">
                <a:solidFill>
                  <a:schemeClr val="bg1"/>
                </a:solidFill>
                <a:latin typeface="Gill Sans MT" pitchFamily="34" charset="-18"/>
                <a:hlinkClick r:id="rId2"/>
              </a:rPr>
              <a:t>https://www.europol.europa.eu</a:t>
            </a:r>
            <a:r>
              <a:rPr lang="bs-Latn-BA" sz="2000" dirty="0" smtClean="0">
                <a:solidFill>
                  <a:schemeClr val="bg1"/>
                </a:solidFill>
                <a:latin typeface="Gill Sans MT" pitchFamily="34" charset="-18"/>
                <a:hlinkClick r:id="rId2"/>
              </a:rPr>
              <a:t>/</a:t>
            </a:r>
            <a:endParaRPr lang="bs-Latn-BA" sz="2000" dirty="0" smtClean="0">
              <a:solidFill>
                <a:schemeClr val="bg1"/>
              </a:solidFill>
              <a:latin typeface="Gill Sans MT" pitchFamily="34" charset="-18"/>
            </a:endParaRPr>
          </a:p>
          <a:p>
            <a:pPr algn="ctr">
              <a:buFont typeface="Arial" pitchFamily="34" charset="0"/>
              <a:buChar char="•"/>
            </a:pPr>
            <a:r>
              <a:rPr lang="bs-Latn-BA" sz="2000" dirty="0" smtClean="0">
                <a:solidFill>
                  <a:schemeClr val="bg1"/>
                </a:solidFill>
                <a:latin typeface="Gill Sans MT" pitchFamily="34" charset="-18"/>
              </a:rPr>
              <a:t>Interpol - </a:t>
            </a:r>
            <a:r>
              <a:rPr lang="bs-Latn-BA" sz="2000" dirty="0" smtClean="0">
                <a:solidFill>
                  <a:schemeClr val="bg1"/>
                </a:solidFill>
                <a:latin typeface="Gill Sans MT" pitchFamily="34" charset="-18"/>
                <a:hlinkClick r:id="rId3"/>
              </a:rPr>
              <a:t>https://www.interpol.int/</a:t>
            </a:r>
            <a:endParaRPr lang="bs-Latn-BA" sz="2000" dirty="0">
              <a:solidFill>
                <a:schemeClr val="bg1"/>
              </a:solidFill>
              <a:latin typeface="Gill Sans MT" pitchFamily="34" charset="-1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96133"/>
            <a:ext cx="9540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-18"/>
              </a:rPr>
              <a:t>HVALA NA PAŽNJI ! </a:t>
            </a:r>
            <a:endParaRPr lang="bs-Latn-BA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-18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0996" y="117176"/>
            <a:ext cx="7362708" cy="717307"/>
          </a:xfrm>
        </p:spPr>
        <p:txBody>
          <a:bodyPr/>
          <a:lstStyle/>
          <a:p>
            <a:r>
              <a:rPr lang="bs-Latn-BA" b="1" dirty="0" smtClean="0">
                <a:solidFill>
                  <a:schemeClr val="tx1"/>
                </a:solidFill>
                <a:latin typeface="Gill Sans MT" pitchFamily="34" charset="-18"/>
              </a:rPr>
              <a:t>Historija</a:t>
            </a:r>
            <a:endParaRPr lang="en-US" b="1" dirty="0">
              <a:solidFill>
                <a:schemeClr val="tx1"/>
              </a:solidFill>
              <a:latin typeface="Gill Sans MT" pitchFamily="34" charset="-18"/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0996" y="1050230"/>
            <a:ext cx="7362708" cy="5817624"/>
          </a:xfrm>
        </p:spPr>
        <p:txBody>
          <a:bodyPr/>
          <a:lstStyle/>
          <a:p>
            <a:pPr algn="just"/>
            <a:r>
              <a:rPr lang="en-US" sz="2100" dirty="0" err="1" smtClean="0">
                <a:latin typeface="Gill Sans MT" pitchFamily="34" charset="-18"/>
              </a:rPr>
              <a:t>Europski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policijski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ured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osnovan</a:t>
            </a:r>
            <a:r>
              <a:rPr lang="en-US" sz="2100" dirty="0" smtClean="0">
                <a:latin typeface="Gill Sans MT" pitchFamily="34" charset="-18"/>
              </a:rPr>
              <a:t> je 7. </a:t>
            </a:r>
            <a:r>
              <a:rPr lang="en-US" sz="2100" dirty="0" err="1" smtClean="0">
                <a:latin typeface="Gill Sans MT" pitchFamily="34" charset="-18"/>
              </a:rPr>
              <a:t>Februara</a:t>
            </a:r>
            <a:r>
              <a:rPr lang="en-US" sz="2100" dirty="0" smtClean="0">
                <a:latin typeface="Gill Sans MT" pitchFamily="34" charset="-18"/>
              </a:rPr>
              <a:t> 1992.g.  </a:t>
            </a:r>
            <a:r>
              <a:rPr lang="en-US" sz="2100" dirty="0" err="1" smtClean="0">
                <a:latin typeface="Gill Sans MT" pitchFamily="34" charset="-18"/>
              </a:rPr>
              <a:t>potpisivanjem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i="1" dirty="0" err="1" smtClean="0">
                <a:latin typeface="Gill Sans MT" pitchFamily="34" charset="-18"/>
              </a:rPr>
              <a:t>Maastrichtskog</a:t>
            </a:r>
            <a:r>
              <a:rPr lang="en-US" sz="2100" i="1" dirty="0" smtClean="0">
                <a:latin typeface="Gill Sans MT" pitchFamily="34" charset="-18"/>
              </a:rPr>
              <a:t> </a:t>
            </a:r>
            <a:r>
              <a:rPr lang="en-US" sz="2100" i="1" dirty="0" err="1" smtClean="0">
                <a:latin typeface="Gill Sans MT" pitchFamily="34" charset="-18"/>
              </a:rPr>
              <a:t>ugovora</a:t>
            </a:r>
            <a:r>
              <a:rPr lang="bs-Latn-BA" sz="2100" i="1" dirty="0" smtClean="0">
                <a:latin typeface="Gill Sans MT" pitchFamily="34" charset="-18"/>
              </a:rPr>
              <a:t> </a:t>
            </a:r>
          </a:p>
          <a:p>
            <a:pPr algn="just">
              <a:buNone/>
            </a:pPr>
            <a:endParaRPr lang="bs-Latn-BA" sz="2100" i="1" dirty="0" smtClean="0">
              <a:latin typeface="Gill Sans MT" pitchFamily="34" charset="-18"/>
            </a:endParaRPr>
          </a:p>
          <a:p>
            <a:pPr algn="just"/>
            <a:r>
              <a:rPr lang="en-US" sz="2100" dirty="0" err="1" smtClean="0">
                <a:latin typeface="Gill Sans MT" pitchFamily="34" charset="-18"/>
              </a:rPr>
              <a:t>Započeo</a:t>
            </a:r>
            <a:r>
              <a:rPr lang="en-US" sz="2100" dirty="0" smtClean="0">
                <a:latin typeface="Gill Sans MT" pitchFamily="34" charset="-18"/>
              </a:rPr>
              <a:t> je </a:t>
            </a:r>
            <a:r>
              <a:rPr lang="en-US" sz="2100" dirty="0" err="1" smtClean="0">
                <a:latin typeface="Gill Sans MT" pitchFamily="34" charset="-18"/>
              </a:rPr>
              <a:t>ograničene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operacije</a:t>
            </a:r>
            <a:r>
              <a:rPr lang="en-US" sz="2100" dirty="0" smtClean="0">
                <a:latin typeface="Gill Sans MT" pitchFamily="34" charset="-18"/>
              </a:rPr>
              <a:t> 3. </a:t>
            </a:r>
            <a:r>
              <a:rPr lang="en-US" sz="2100" dirty="0" err="1" smtClean="0">
                <a:latin typeface="Gill Sans MT" pitchFamily="34" charset="-18"/>
              </a:rPr>
              <a:t>januara</a:t>
            </a:r>
            <a:r>
              <a:rPr lang="en-US" sz="2100" dirty="0" smtClean="0">
                <a:latin typeface="Gill Sans MT" pitchFamily="34" charset="-18"/>
              </a:rPr>
              <a:t> 1994.g. </a:t>
            </a:r>
            <a:r>
              <a:rPr lang="en-US" sz="2100" dirty="0" err="1" smtClean="0">
                <a:latin typeface="Gill Sans MT" pitchFamily="34" charset="-18"/>
              </a:rPr>
              <a:t>kao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i="1" dirty="0" smtClean="0">
                <a:latin typeface="Gill Sans MT" pitchFamily="34" charset="-18"/>
              </a:rPr>
              <a:t>Europol </a:t>
            </a:r>
            <a:r>
              <a:rPr lang="en-US" sz="2100" i="1" dirty="0" err="1" smtClean="0">
                <a:latin typeface="Gill Sans MT" pitchFamily="34" charset="-18"/>
              </a:rPr>
              <a:t>jedinica</a:t>
            </a:r>
            <a:r>
              <a:rPr lang="en-US" sz="2100" i="1" dirty="0" smtClean="0">
                <a:latin typeface="Gill Sans MT" pitchFamily="34" charset="-18"/>
              </a:rPr>
              <a:t> </a:t>
            </a:r>
            <a:r>
              <a:rPr lang="en-US" sz="2100" i="1" dirty="0" err="1" smtClean="0">
                <a:latin typeface="Gill Sans MT" pitchFamily="34" charset="-18"/>
              </a:rPr>
              <a:t>za</a:t>
            </a:r>
            <a:r>
              <a:rPr lang="en-US" sz="2100" i="1" dirty="0" smtClean="0">
                <a:latin typeface="Gill Sans MT" pitchFamily="34" charset="-18"/>
              </a:rPr>
              <a:t> </a:t>
            </a:r>
            <a:r>
              <a:rPr lang="en-US" sz="2100" i="1" dirty="0" err="1" smtClean="0">
                <a:latin typeface="Gill Sans MT" pitchFamily="34" charset="-18"/>
              </a:rPr>
              <a:t>lijekove</a:t>
            </a:r>
            <a:r>
              <a:rPr lang="en-US" sz="2100" dirty="0" smtClean="0">
                <a:latin typeface="Gill Sans MT" pitchFamily="34" charset="-18"/>
              </a:rPr>
              <a:t> </a:t>
            </a:r>
            <a:endParaRPr lang="bs-Latn-BA" sz="2100" dirty="0" smtClean="0">
              <a:latin typeface="Gill Sans MT" pitchFamily="34" charset="-18"/>
            </a:endParaRPr>
          </a:p>
          <a:p>
            <a:pPr algn="just">
              <a:buNone/>
            </a:pPr>
            <a:endParaRPr lang="bs-Latn-BA" sz="2100" dirty="0" smtClean="0">
              <a:latin typeface="Gill Sans MT" pitchFamily="34" charset="-18"/>
            </a:endParaRPr>
          </a:p>
          <a:p>
            <a:pPr algn="just"/>
            <a:r>
              <a:rPr lang="en-US" sz="2100" dirty="0" smtClean="0">
                <a:latin typeface="Gill Sans MT" pitchFamily="34" charset="-18"/>
              </a:rPr>
              <a:t>Europol je </a:t>
            </a:r>
            <a:r>
              <a:rPr lang="en-US" sz="2100" dirty="0" err="1" smtClean="0">
                <a:latin typeface="Gill Sans MT" pitchFamily="34" charset="-18"/>
              </a:rPr>
              <a:t>započeo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svoje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pune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aktivnosti</a:t>
            </a:r>
            <a:r>
              <a:rPr lang="en-US" sz="2100" dirty="0" smtClean="0">
                <a:latin typeface="Gill Sans MT" pitchFamily="34" charset="-18"/>
              </a:rPr>
              <a:t> 1. </a:t>
            </a:r>
            <a:r>
              <a:rPr lang="en-US" sz="2100" dirty="0" err="1" smtClean="0">
                <a:latin typeface="Gill Sans MT" pitchFamily="34" charset="-18"/>
              </a:rPr>
              <a:t>jula</a:t>
            </a:r>
            <a:r>
              <a:rPr lang="en-US" sz="2100" dirty="0" smtClean="0">
                <a:latin typeface="Gill Sans MT" pitchFamily="34" charset="-18"/>
              </a:rPr>
              <a:t> 1999.g., </a:t>
            </a:r>
            <a:r>
              <a:rPr lang="en-US" sz="2100" dirty="0" err="1" smtClean="0">
                <a:latin typeface="Gill Sans MT" pitchFamily="34" charset="-18"/>
              </a:rPr>
              <a:t>nakon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što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su</a:t>
            </a:r>
            <a:r>
              <a:rPr lang="en-US" sz="2100" dirty="0" smtClean="0">
                <a:latin typeface="Gill Sans MT" pitchFamily="34" charset="-18"/>
              </a:rPr>
              <a:t> 1998. </a:t>
            </a:r>
            <a:r>
              <a:rPr lang="en-US" sz="2100" dirty="0" err="1" smtClean="0">
                <a:latin typeface="Gill Sans MT" pitchFamily="34" charset="-18"/>
              </a:rPr>
              <a:t>godine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sve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države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članice</a:t>
            </a:r>
            <a:r>
              <a:rPr lang="en-US" sz="2100" dirty="0" smtClean="0">
                <a:latin typeface="Gill Sans MT" pitchFamily="34" charset="-18"/>
              </a:rPr>
              <a:t> EU </a:t>
            </a:r>
            <a:r>
              <a:rPr lang="en-US" sz="2100" dirty="0" err="1" smtClean="0">
                <a:latin typeface="Gill Sans MT" pitchFamily="34" charset="-18"/>
              </a:rPr>
              <a:t>ratificirale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i="1" dirty="0" err="1" smtClean="0">
                <a:latin typeface="Gill Sans MT" pitchFamily="34" charset="-18"/>
              </a:rPr>
              <a:t>Konvenciju</a:t>
            </a:r>
            <a:r>
              <a:rPr lang="en-US" sz="2100" i="1" dirty="0" smtClean="0">
                <a:latin typeface="Gill Sans MT" pitchFamily="34" charset="-18"/>
              </a:rPr>
              <a:t> o </a:t>
            </a:r>
            <a:r>
              <a:rPr lang="en-US" sz="2100" i="1" dirty="0" err="1" smtClean="0">
                <a:latin typeface="Gill Sans MT" pitchFamily="34" charset="-18"/>
              </a:rPr>
              <a:t>Europolu</a:t>
            </a:r>
            <a:endParaRPr lang="bs-Latn-BA" sz="2100" i="1" dirty="0" smtClean="0">
              <a:latin typeface="Gill Sans MT" pitchFamily="34" charset="-18"/>
            </a:endParaRPr>
          </a:p>
          <a:p>
            <a:pPr algn="just">
              <a:buNone/>
            </a:pPr>
            <a:endParaRPr lang="bs-Latn-BA" sz="2100" i="1" dirty="0" smtClean="0">
              <a:latin typeface="Gill Sans MT" pitchFamily="34" charset="-18"/>
            </a:endParaRPr>
          </a:p>
          <a:p>
            <a:pPr algn="just"/>
            <a:r>
              <a:rPr lang="en-US" sz="2100" dirty="0" err="1" smtClean="0">
                <a:latin typeface="Gill Sans MT" pitchFamily="34" charset="-18"/>
              </a:rPr>
              <a:t>Konvencija</a:t>
            </a:r>
            <a:r>
              <a:rPr lang="en-US" sz="2100" dirty="0" smtClean="0">
                <a:latin typeface="Gill Sans MT" pitchFamily="34" charset="-18"/>
              </a:rPr>
              <a:t> o </a:t>
            </a:r>
            <a:r>
              <a:rPr lang="en-US" sz="2100" dirty="0" err="1" smtClean="0">
                <a:latin typeface="Gill Sans MT" pitchFamily="34" charset="-18"/>
              </a:rPr>
              <a:t>Europolu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zamijenjena</a:t>
            </a:r>
            <a:r>
              <a:rPr lang="en-US" sz="2100" dirty="0" smtClean="0">
                <a:latin typeface="Gill Sans MT" pitchFamily="34" charset="-18"/>
              </a:rPr>
              <a:t> je </a:t>
            </a:r>
            <a:r>
              <a:rPr lang="en-US" sz="2100" i="1" dirty="0" err="1" smtClean="0">
                <a:latin typeface="Gill Sans MT" pitchFamily="34" charset="-18"/>
              </a:rPr>
              <a:t>Odlukom</a:t>
            </a:r>
            <a:r>
              <a:rPr lang="en-US" sz="2100" i="1" dirty="0" smtClean="0">
                <a:latin typeface="Gill Sans MT" pitchFamily="34" charset="-18"/>
              </a:rPr>
              <a:t> </a:t>
            </a:r>
            <a:r>
              <a:rPr lang="en-US" sz="2100" i="1" dirty="0" err="1" smtClean="0">
                <a:latin typeface="Gill Sans MT" pitchFamily="34" charset="-18"/>
              </a:rPr>
              <a:t>Vijeća</a:t>
            </a:r>
            <a:r>
              <a:rPr lang="en-US" sz="2100" i="1" dirty="0" smtClean="0">
                <a:latin typeface="Gill Sans MT" pitchFamily="34" charset="-18"/>
              </a:rPr>
              <a:t> o </a:t>
            </a:r>
            <a:r>
              <a:rPr lang="en-US" sz="2100" i="1" dirty="0" err="1" smtClean="0">
                <a:latin typeface="Gill Sans MT" pitchFamily="34" charset="-18"/>
              </a:rPr>
              <a:t>osnivanju</a:t>
            </a:r>
            <a:r>
              <a:rPr lang="en-US" sz="2100" i="1" dirty="0" smtClean="0">
                <a:latin typeface="Gill Sans MT" pitchFamily="34" charset="-18"/>
              </a:rPr>
              <a:t> </a:t>
            </a:r>
            <a:r>
              <a:rPr lang="en-US" sz="2100" i="1" dirty="0" err="1" smtClean="0">
                <a:latin typeface="Gill Sans MT" pitchFamily="34" charset="-18"/>
              </a:rPr>
              <a:t>Europola</a:t>
            </a:r>
            <a:r>
              <a:rPr lang="en-US" sz="2100" dirty="0" smtClean="0">
                <a:latin typeface="Gill Sans MT" pitchFamily="34" charset="-18"/>
              </a:rPr>
              <a:t>, </a:t>
            </a:r>
            <a:r>
              <a:rPr lang="en-US" sz="2100" dirty="0" err="1" smtClean="0">
                <a:latin typeface="Gill Sans MT" pitchFamily="34" charset="-18"/>
              </a:rPr>
              <a:t>temeljem</a:t>
            </a:r>
            <a:r>
              <a:rPr lang="en-US" sz="2100" dirty="0" smtClean="0">
                <a:latin typeface="Gill Sans MT" pitchFamily="34" charset="-18"/>
              </a:rPr>
              <a:t>  </a:t>
            </a:r>
            <a:r>
              <a:rPr lang="en-US" sz="2100" dirty="0" err="1" smtClean="0">
                <a:latin typeface="Gill Sans MT" pitchFamily="34" charset="-18"/>
              </a:rPr>
              <a:t>kojih</a:t>
            </a:r>
            <a:r>
              <a:rPr lang="en-US" sz="2100" dirty="0" smtClean="0">
                <a:latin typeface="Gill Sans MT" pitchFamily="34" charset="-18"/>
              </a:rPr>
              <a:t> je Europol </a:t>
            </a:r>
            <a:r>
              <a:rPr lang="en-US" sz="2100" dirty="0" err="1" smtClean="0">
                <a:latin typeface="Gill Sans MT" pitchFamily="34" charset="-18"/>
              </a:rPr>
              <a:t>postao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agencija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Europske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unije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djelovao</a:t>
            </a:r>
            <a:r>
              <a:rPr lang="en-US" sz="2100" dirty="0" smtClean="0">
                <a:latin typeface="Gill Sans MT" pitchFamily="34" charset="-18"/>
              </a:rPr>
              <a:t> do 1. </a:t>
            </a:r>
            <a:r>
              <a:rPr lang="en-US" sz="2100" dirty="0" err="1" smtClean="0">
                <a:latin typeface="Gill Sans MT" pitchFamily="34" charset="-18"/>
              </a:rPr>
              <a:t>maja</a:t>
            </a:r>
            <a:r>
              <a:rPr lang="en-US" sz="2100" dirty="0" smtClean="0">
                <a:latin typeface="Gill Sans MT" pitchFamily="34" charset="-18"/>
              </a:rPr>
              <a:t> 2017.g., </a:t>
            </a:r>
            <a:r>
              <a:rPr lang="en-US" sz="2100" dirty="0" err="1" smtClean="0">
                <a:latin typeface="Gill Sans MT" pitchFamily="34" charset="-18"/>
              </a:rPr>
              <a:t>kada</a:t>
            </a:r>
            <a:r>
              <a:rPr lang="en-US" sz="2100" dirty="0" smtClean="0">
                <a:latin typeface="Gill Sans MT" pitchFamily="34" charset="-18"/>
              </a:rPr>
              <a:t> je </a:t>
            </a:r>
            <a:r>
              <a:rPr lang="en-US" sz="2100" dirty="0" err="1" smtClean="0">
                <a:latin typeface="Gill Sans MT" pitchFamily="34" charset="-18"/>
              </a:rPr>
              <a:t>na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snagu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stupila</a:t>
            </a:r>
            <a:r>
              <a:rPr lang="en-US" sz="2100" dirty="0" smtClean="0">
                <a:latin typeface="Gill Sans MT" pitchFamily="34" charset="-18"/>
              </a:rPr>
              <a:t> nova </a:t>
            </a:r>
            <a:r>
              <a:rPr lang="en-US" sz="2100" dirty="0" err="1" smtClean="0">
                <a:latin typeface="Gill Sans MT" pitchFamily="34" charset="-18"/>
              </a:rPr>
              <a:t>pravna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osnova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za</a:t>
            </a:r>
            <a:r>
              <a:rPr lang="en-US" sz="2100" dirty="0" smtClean="0">
                <a:latin typeface="Gill Sans MT" pitchFamily="34" charset="-18"/>
              </a:rPr>
              <a:t> Europol, </a:t>
            </a:r>
            <a:r>
              <a:rPr lang="en-US" sz="2100" i="1" dirty="0" err="1" smtClean="0">
                <a:latin typeface="Gill Sans MT" pitchFamily="34" charset="-18"/>
              </a:rPr>
              <a:t>Uredba</a:t>
            </a:r>
            <a:r>
              <a:rPr lang="en-US" sz="2100" i="1" dirty="0" smtClean="0">
                <a:latin typeface="Gill Sans MT" pitchFamily="34" charset="-18"/>
              </a:rPr>
              <a:t> o </a:t>
            </a:r>
            <a:r>
              <a:rPr lang="en-US" sz="2100" i="1" dirty="0" err="1" smtClean="0">
                <a:latin typeface="Gill Sans MT" pitchFamily="34" charset="-18"/>
              </a:rPr>
              <a:t>Europolu</a:t>
            </a:r>
            <a:r>
              <a:rPr lang="en-US" sz="2100" i="1" dirty="0" smtClean="0">
                <a:latin typeface="Gill Sans MT" pitchFamily="34" charset="-18"/>
              </a:rPr>
              <a:t> .</a:t>
            </a:r>
            <a:endParaRPr lang="bs-Latn-BA" sz="2100" dirty="0" smtClean="0">
              <a:latin typeface="Gill Sans MT" pitchFamily="34" charset="-18"/>
            </a:endParaRPr>
          </a:p>
          <a:p>
            <a:endParaRPr lang="en-US" sz="2100" dirty="0">
              <a:latin typeface="Gill Sans MT" pitchFamily="34" charset="-1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20172" y="0"/>
            <a:ext cx="3138882" cy="1159091"/>
          </a:xfrm>
        </p:spPr>
        <p:txBody>
          <a:bodyPr/>
          <a:lstStyle/>
          <a:p>
            <a:r>
              <a:rPr lang="bs-Latn-BA" sz="3200" dirty="0" smtClean="0">
                <a:latin typeface="Gill Sans MT" pitchFamily="34" charset="-18"/>
              </a:rPr>
              <a:t>Djelokrug </a:t>
            </a:r>
            <a:endParaRPr lang="bs-Latn-BA" sz="3200" dirty="0">
              <a:latin typeface="Gill Sans MT" pitchFamily="34" charset="-1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45039" y="1624654"/>
            <a:ext cx="4115616" cy="4679119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bs-Latn-BA" sz="2000" dirty="0" smtClean="0">
                <a:latin typeface="Gill Sans MT" pitchFamily="34" charset="-18"/>
              </a:rPr>
              <a:t>Europol nudi jedinstven raspon usluga:</a:t>
            </a:r>
          </a:p>
          <a:p>
            <a:pPr algn="just">
              <a:buFont typeface="Wingdings" pitchFamily="2" charset="2"/>
              <a:buChar char="ü"/>
            </a:pPr>
            <a:r>
              <a:rPr lang="bs-Latn-BA" sz="2000" dirty="0" smtClean="0">
                <a:latin typeface="Gill Sans MT" pitchFamily="34" charset="-18"/>
              </a:rPr>
              <a:t>podršku </a:t>
            </a:r>
            <a:r>
              <a:rPr lang="bs-Latn-BA" sz="2000" b="1" dirty="0" smtClean="0">
                <a:latin typeface="Gill Sans MT" pitchFamily="34" charset="-18"/>
              </a:rPr>
              <a:t>operacijama na terenu</a:t>
            </a:r>
            <a:r>
              <a:rPr lang="bs-Latn-BA" sz="2000" dirty="0" smtClean="0">
                <a:latin typeface="Gill Sans MT" pitchFamily="34" charset="-18"/>
              </a:rPr>
              <a:t> koje se odnose na provedbu zakona</a:t>
            </a:r>
          </a:p>
          <a:p>
            <a:pPr algn="just">
              <a:buFont typeface="Wingdings" pitchFamily="2" charset="2"/>
              <a:buChar char="ü"/>
            </a:pPr>
            <a:r>
              <a:rPr lang="bs-Latn-BA" sz="2000" b="1" dirty="0" smtClean="0">
                <a:latin typeface="Gill Sans MT" pitchFamily="34" charset="-18"/>
              </a:rPr>
              <a:t>Središte za informacije</a:t>
            </a:r>
            <a:r>
              <a:rPr lang="bs-Latn-BA" sz="2000" dirty="0" smtClean="0">
                <a:latin typeface="Gill Sans MT" pitchFamily="34" charset="-18"/>
              </a:rPr>
              <a:t> o kriminalnim aktivnostima te</a:t>
            </a:r>
          </a:p>
          <a:p>
            <a:pPr algn="just">
              <a:buFont typeface="Wingdings" pitchFamily="2" charset="2"/>
              <a:buChar char="ü"/>
            </a:pPr>
            <a:r>
              <a:rPr lang="bs-Latn-BA" sz="2000" dirty="0" smtClean="0">
                <a:latin typeface="Gill Sans MT" pitchFamily="34" charset="-18"/>
              </a:rPr>
              <a:t>centar za </a:t>
            </a:r>
            <a:r>
              <a:rPr lang="bs-Latn-BA" sz="2000" b="1" dirty="0" smtClean="0">
                <a:latin typeface="Gill Sans MT" pitchFamily="34" charset="-18"/>
              </a:rPr>
              <a:t>stručno znanje</a:t>
            </a:r>
            <a:r>
              <a:rPr lang="bs-Latn-BA" sz="2000" dirty="0" smtClean="0">
                <a:latin typeface="Gill Sans MT" pitchFamily="34" charset="-18"/>
              </a:rPr>
              <a:t> o provedbi zakona</a:t>
            </a:r>
          </a:p>
          <a:p>
            <a:pPr algn="just"/>
            <a:endParaRPr lang="bs-Latn-BA" sz="2000" dirty="0" smtClean="0">
              <a:latin typeface="Gill Sans MT" pitchFamily="34" charset="-18"/>
            </a:endParaRPr>
          </a:p>
          <a:p>
            <a:pPr algn="just">
              <a:buFont typeface="Arial" pitchFamily="34" charset="0"/>
              <a:buChar char="•"/>
            </a:pPr>
            <a:r>
              <a:rPr lang="bs-Latn-BA" sz="2000" dirty="0" smtClean="0">
                <a:latin typeface="Gill Sans MT" pitchFamily="34" charset="-18"/>
              </a:rPr>
              <a:t>Njihove aktivnosti temelje se na analizi</a:t>
            </a:r>
          </a:p>
          <a:p>
            <a:pPr algn="just">
              <a:buFont typeface="Arial" pitchFamily="34" charset="0"/>
              <a:buChar char="•"/>
            </a:pPr>
            <a:r>
              <a:rPr lang="bs-Latn-BA" sz="2000" dirty="0" smtClean="0">
                <a:latin typeface="Gill Sans MT" pitchFamily="34" charset="-18"/>
              </a:rPr>
              <a:t>Zapošljavaju oko 100 najstručnijih analitičara kriminala u Europi</a:t>
            </a:r>
          </a:p>
        </p:txBody>
      </p:sp>
      <p:pic>
        <p:nvPicPr>
          <p:cNvPr id="6" name="Picture 5" descr="downlo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570" y="2127425"/>
            <a:ext cx="3831801" cy="366305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dirty="0" smtClean="0">
                <a:latin typeface="Gill Sans MT" pitchFamily="34" charset="-18"/>
              </a:rPr>
              <a:t>Struktura i upravljanje</a:t>
            </a:r>
            <a:endParaRPr lang="bs-Latn-BA" b="1" dirty="0">
              <a:latin typeface="Gill Sans MT" pitchFamily="34" charset="-1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9531" y="1705158"/>
            <a:ext cx="7513439" cy="5027479"/>
          </a:xfrm>
        </p:spPr>
        <p:txBody>
          <a:bodyPr/>
          <a:lstStyle/>
          <a:p>
            <a:r>
              <a:rPr lang="vi-VN" sz="2100" dirty="0" smtClean="0"/>
              <a:t> </a:t>
            </a:r>
            <a:r>
              <a:rPr lang="bs-Latn-BA" sz="2100" dirty="0" smtClean="0">
                <a:latin typeface="Gill Sans MT" pitchFamily="34" charset="-18"/>
              </a:rPr>
              <a:t>U </a:t>
            </a:r>
            <a:r>
              <a:rPr lang="vi-VN" sz="2100" dirty="0" smtClean="0"/>
              <a:t>okviru Europske unije Europol odgovora</a:t>
            </a:r>
            <a:r>
              <a:rPr lang="bs-Latn-BA" sz="2100" dirty="0" smtClean="0">
                <a:latin typeface="Gill Sans MT" pitchFamily="34" charset="-18"/>
              </a:rPr>
              <a:t> </a:t>
            </a:r>
            <a:r>
              <a:rPr lang="vi-VN" sz="2100" b="1" dirty="0" smtClean="0"/>
              <a:t>Vijeću za pravosuđe i unutarnje poslove.</a:t>
            </a:r>
          </a:p>
          <a:p>
            <a:pPr>
              <a:buNone/>
            </a:pPr>
            <a:endParaRPr lang="bs-Latn-BA" sz="2100" dirty="0" smtClean="0">
              <a:latin typeface="Gill Sans MT" pitchFamily="34" charset="-18"/>
            </a:endParaRPr>
          </a:p>
          <a:p>
            <a:r>
              <a:rPr lang="en-US" sz="2100" dirty="0" smtClean="0">
                <a:latin typeface="Gill Sans MT" pitchFamily="34" charset="-18"/>
              </a:rPr>
              <a:t>Na </a:t>
            </a:r>
            <a:r>
              <a:rPr lang="en-US" sz="2100" dirty="0" err="1" smtClean="0">
                <a:latin typeface="Gill Sans MT" pitchFamily="34" charset="-18"/>
              </a:rPr>
              <a:t>čelu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Europola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nalazi</a:t>
            </a:r>
            <a:r>
              <a:rPr lang="en-US" sz="2100" dirty="0" smtClean="0">
                <a:latin typeface="Gill Sans MT" pitchFamily="34" charset="-18"/>
              </a:rPr>
              <a:t> se </a:t>
            </a:r>
            <a:r>
              <a:rPr lang="en-US" sz="2100" b="1" dirty="0" err="1" smtClean="0">
                <a:latin typeface="Gill Sans MT" pitchFamily="34" charset="-18"/>
              </a:rPr>
              <a:t>izvršni</a:t>
            </a:r>
            <a:r>
              <a:rPr lang="en-US" sz="2100" b="1" dirty="0" smtClean="0">
                <a:latin typeface="Gill Sans MT" pitchFamily="34" charset="-18"/>
              </a:rPr>
              <a:t> </a:t>
            </a:r>
            <a:r>
              <a:rPr lang="en-US" sz="2100" b="1" dirty="0" err="1" smtClean="0">
                <a:latin typeface="Gill Sans MT" pitchFamily="34" charset="-18"/>
              </a:rPr>
              <a:t>direktor</a:t>
            </a:r>
            <a:r>
              <a:rPr lang="bs-Latn-BA" sz="2100" b="1" dirty="0" smtClean="0">
                <a:latin typeface="Gill Sans MT" pitchFamily="34" charset="-18"/>
              </a:rPr>
              <a:t>. </a:t>
            </a:r>
            <a:r>
              <a:rPr lang="it-IT" sz="2100" dirty="0" smtClean="0">
                <a:latin typeface="Gill Sans MT" pitchFamily="34" charset="-18"/>
              </a:rPr>
              <a:t>Trenut</a:t>
            </a:r>
            <a:r>
              <a:rPr lang="bs-Latn-BA" sz="2100" dirty="0" smtClean="0">
                <a:latin typeface="Gill Sans MT" pitchFamily="34" charset="-18"/>
              </a:rPr>
              <a:t>n</a:t>
            </a:r>
            <a:r>
              <a:rPr lang="it-IT" sz="2100" dirty="0" smtClean="0">
                <a:latin typeface="Gill Sans MT" pitchFamily="34" charset="-18"/>
              </a:rPr>
              <a:t>o je izvršna direktorica Europola </a:t>
            </a:r>
            <a:r>
              <a:rPr lang="bs-Latn-BA" sz="2100" dirty="0" smtClean="0">
                <a:latin typeface="Gill Sans MT" pitchFamily="34" charset="-18"/>
              </a:rPr>
              <a:t>Catherine De Bolle. Njoj u radu pomažu tri zamjenika.</a:t>
            </a:r>
          </a:p>
          <a:p>
            <a:endParaRPr lang="bs-Latn-BA" sz="2100" dirty="0" smtClean="0">
              <a:latin typeface="Gill Sans MT" pitchFamily="34" charset="-18"/>
            </a:endParaRPr>
          </a:p>
          <a:p>
            <a:r>
              <a:rPr lang="en-US" sz="2100" b="1" dirty="0" err="1" smtClean="0">
                <a:latin typeface="Gill Sans MT" pitchFamily="34" charset="-18"/>
              </a:rPr>
              <a:t>Upravni</a:t>
            </a:r>
            <a:r>
              <a:rPr lang="en-US" sz="2100" b="1" dirty="0" smtClean="0">
                <a:latin typeface="Gill Sans MT" pitchFamily="34" charset="-18"/>
              </a:rPr>
              <a:t> </a:t>
            </a:r>
            <a:r>
              <a:rPr lang="en-US" sz="2100" b="1" dirty="0" err="1" smtClean="0">
                <a:latin typeface="Gill Sans MT" pitchFamily="34" charset="-18"/>
              </a:rPr>
              <a:t>odbor</a:t>
            </a:r>
            <a:r>
              <a:rPr lang="en-US" sz="2100" b="1" dirty="0" smtClean="0">
                <a:latin typeface="Gill Sans MT" pitchFamily="34" charset="-18"/>
              </a:rPr>
              <a:t> </a:t>
            </a:r>
            <a:r>
              <a:rPr lang="en-US" sz="2100" dirty="0" smtClean="0">
                <a:latin typeface="Gill Sans MT" pitchFamily="34" charset="-18"/>
              </a:rPr>
              <a:t>je </a:t>
            </a:r>
            <a:r>
              <a:rPr lang="en-US" sz="2100" dirty="0" err="1" smtClean="0">
                <a:latin typeface="Gill Sans MT" pitchFamily="34" charset="-18"/>
              </a:rPr>
              <a:t>sastavni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dio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Europolove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administrativne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upravljačke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strukture</a:t>
            </a:r>
            <a:r>
              <a:rPr lang="en-US" sz="2100" dirty="0" smtClean="0">
                <a:latin typeface="Gill Sans MT" pitchFamily="34" charset="-18"/>
              </a:rPr>
              <a:t>. </a:t>
            </a:r>
            <a:r>
              <a:rPr lang="bs-Latn-BA" sz="2100" dirty="0" smtClean="0">
                <a:latin typeface="Gill Sans MT" pitchFamily="34" charset="-18"/>
              </a:rPr>
              <a:t>D</a:t>
            </a:r>
            <a:r>
              <a:rPr lang="en-US" sz="2100" dirty="0" err="1" smtClean="0">
                <a:latin typeface="Gill Sans MT" pitchFamily="34" charset="-18"/>
              </a:rPr>
              <a:t>aje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strateške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smjernice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nadgleda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izvršenje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zadaća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Europola</a:t>
            </a:r>
            <a:r>
              <a:rPr lang="bs-Latn-BA" sz="2100" dirty="0" smtClean="0">
                <a:latin typeface="Gill Sans MT" pitchFamily="34" charset="-18"/>
              </a:rPr>
              <a:t>. </a:t>
            </a:r>
            <a:r>
              <a:rPr lang="en-US" sz="2100" dirty="0" err="1" smtClean="0">
                <a:latin typeface="Gill Sans MT" pitchFamily="34" charset="-18"/>
              </a:rPr>
              <a:t>Sastoji</a:t>
            </a:r>
            <a:r>
              <a:rPr lang="en-US" sz="2100" dirty="0" smtClean="0">
                <a:latin typeface="Gill Sans MT" pitchFamily="34" charset="-18"/>
              </a:rPr>
              <a:t> se </a:t>
            </a:r>
            <a:r>
              <a:rPr lang="en-US" sz="2100" dirty="0" err="1" smtClean="0">
                <a:latin typeface="Gill Sans MT" pitchFamily="34" charset="-18"/>
              </a:rPr>
              <a:t>od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po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jednog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visokog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predstavnika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iz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svake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države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članice</a:t>
            </a:r>
            <a:r>
              <a:rPr lang="en-US" sz="2100" dirty="0" smtClean="0">
                <a:latin typeface="Gill Sans MT" pitchFamily="34" charset="-18"/>
              </a:rPr>
              <a:t> EU-a </a:t>
            </a:r>
            <a:r>
              <a:rPr lang="en-US" sz="2100" dirty="0" err="1" smtClean="0">
                <a:latin typeface="Gill Sans MT" pitchFamily="34" charset="-18"/>
              </a:rPr>
              <a:t>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Europske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komisije</a:t>
            </a:r>
            <a:endParaRPr lang="bs-Latn-BA" sz="2100" dirty="0" smtClean="0">
              <a:latin typeface="Gill Sans MT" pitchFamily="34" charset="-18"/>
            </a:endParaRPr>
          </a:p>
          <a:p>
            <a:endParaRPr lang="bs-Latn-BA" sz="2100" b="1" dirty="0" smtClean="0">
              <a:latin typeface="Gill Sans MT" pitchFamily="34" charset="-18"/>
            </a:endParaRPr>
          </a:p>
          <a:p>
            <a:endParaRPr lang="bs-Latn-BA" sz="2100" dirty="0">
              <a:latin typeface="Gill Sans MT" pitchFamily="34" charset="-1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dirty="0" smtClean="0">
                <a:latin typeface="Gill Sans MT" pitchFamily="34" charset="-18"/>
              </a:rPr>
              <a:t>Struktura i upravljanje</a:t>
            </a:r>
            <a:endParaRPr lang="bs-Latn-BA" b="1" dirty="0">
              <a:latin typeface="Gill Sans MT" pitchFamily="34" charset="-18"/>
            </a:endParaRPr>
          </a:p>
        </p:txBody>
      </p:sp>
      <p:pic>
        <p:nvPicPr>
          <p:cNvPr id="3" name="Picture 2" descr="europol-organisation-chart-nov2017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970" y="1409180"/>
            <a:ext cx="8492653" cy="528614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0996" y="117176"/>
            <a:ext cx="7362708" cy="717307"/>
          </a:xfrm>
        </p:spPr>
        <p:txBody>
          <a:bodyPr/>
          <a:lstStyle/>
          <a:p>
            <a:r>
              <a:rPr lang="bs-Latn-BA" b="1" dirty="0" smtClean="0">
                <a:solidFill>
                  <a:schemeClr val="tx1"/>
                </a:solidFill>
                <a:latin typeface="Gill Sans MT" pitchFamily="34" charset="-18"/>
              </a:rPr>
              <a:t>Operativne aktivnosti</a:t>
            </a:r>
            <a:endParaRPr lang="en-US" b="1" dirty="0">
              <a:solidFill>
                <a:schemeClr val="tx1"/>
              </a:solidFill>
              <a:latin typeface="Gill Sans MT" pitchFamily="34" charset="-18"/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0996" y="1050230"/>
            <a:ext cx="7362708" cy="5817624"/>
          </a:xfrm>
        </p:spPr>
        <p:txBody>
          <a:bodyPr/>
          <a:lstStyle/>
          <a:p>
            <a:pPr algn="just"/>
            <a:r>
              <a:rPr lang="bs-Latn-BA" sz="2100" dirty="0" smtClean="0">
                <a:latin typeface="Gill Sans MT" pitchFamily="34" charset="-18"/>
              </a:rPr>
              <a:t>Te su aktivnosti usmjerene na:</a:t>
            </a:r>
          </a:p>
          <a:p>
            <a:pPr algn="just">
              <a:buFont typeface="Wingdings" pitchFamily="2" charset="2"/>
              <a:buChar char="Ø"/>
            </a:pPr>
            <a:r>
              <a:rPr lang="bs-Latn-BA" sz="2100" dirty="0" err="1" smtClean="0">
                <a:latin typeface="Gill Sans MT" pitchFamily="34" charset="-18"/>
              </a:rPr>
              <a:t>k</a:t>
            </a:r>
            <a:r>
              <a:rPr lang="en-US" sz="2100" dirty="0" err="1" smtClean="0">
                <a:latin typeface="Gill Sans MT" pitchFamily="34" charset="-18"/>
              </a:rPr>
              <a:t>rijumčarenje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droge</a:t>
            </a:r>
            <a:endParaRPr lang="bs-Latn-BA" sz="2100" dirty="0" smtClean="0">
              <a:latin typeface="Gill Sans MT" pitchFamily="34" charset="-18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100" dirty="0" err="1" smtClean="0">
                <a:latin typeface="Gill Sans MT" pitchFamily="34" charset="-18"/>
              </a:rPr>
              <a:t>trgovinu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ljudima</a:t>
            </a:r>
            <a:endParaRPr lang="bs-Latn-BA" sz="2100" dirty="0" smtClean="0">
              <a:latin typeface="Gill Sans MT" pitchFamily="34" charset="-18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100" dirty="0" err="1" smtClean="0">
                <a:latin typeface="Gill Sans MT" pitchFamily="34" charset="-18"/>
              </a:rPr>
              <a:t>olakšanu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nedopuštenu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imigracij</a:t>
            </a:r>
            <a:r>
              <a:rPr lang="bs-Latn-BA" sz="2100" dirty="0" smtClean="0">
                <a:latin typeface="Gill Sans MT" pitchFamily="34" charset="-18"/>
              </a:rPr>
              <a:t>u</a:t>
            </a:r>
          </a:p>
          <a:p>
            <a:pPr algn="just">
              <a:buFont typeface="Wingdings" pitchFamily="2" charset="2"/>
              <a:buChar char="Ø"/>
            </a:pPr>
            <a:r>
              <a:rPr lang="bs-Latn-BA" sz="2100" dirty="0" smtClean="0">
                <a:latin typeface="Gill Sans MT" pitchFamily="34" charset="-18"/>
              </a:rPr>
              <a:t>kibernetički </a:t>
            </a:r>
            <a:r>
              <a:rPr lang="en-US" sz="2100" dirty="0" err="1" smtClean="0">
                <a:latin typeface="Gill Sans MT" pitchFamily="34" charset="-18"/>
              </a:rPr>
              <a:t>krimina</a:t>
            </a:r>
            <a:r>
              <a:rPr lang="bs-Latn-BA" sz="2100" dirty="0" smtClean="0">
                <a:latin typeface="Gill Sans MT" pitchFamily="34" charset="-18"/>
              </a:rPr>
              <a:t>l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100" dirty="0" err="1" smtClean="0">
                <a:latin typeface="Gill Sans MT" pitchFamily="34" charset="-18"/>
              </a:rPr>
              <a:t>kriminal</a:t>
            </a:r>
            <a:r>
              <a:rPr lang="en-US" sz="2100" dirty="0" smtClean="0">
                <a:latin typeface="Gill Sans MT" pitchFamily="34" charset="-18"/>
              </a:rPr>
              <a:t> u </a:t>
            </a:r>
            <a:r>
              <a:rPr lang="en-US" sz="2100" dirty="0" err="1" smtClean="0">
                <a:latin typeface="Gill Sans MT" pitchFamily="34" charset="-18"/>
              </a:rPr>
              <a:t>području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intelektualnog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vlasništv</a:t>
            </a:r>
            <a:r>
              <a:rPr lang="bs-Latn-BA" sz="2100" dirty="0" smtClean="0">
                <a:latin typeface="Gill Sans MT" pitchFamily="34" charset="-18"/>
              </a:rPr>
              <a:t>a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100" dirty="0" err="1" smtClean="0">
                <a:latin typeface="Gill Sans MT" pitchFamily="34" charset="-18"/>
              </a:rPr>
              <a:t>krijumčarenje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cigare</a:t>
            </a:r>
            <a:r>
              <a:rPr lang="bs-Latn-BA" sz="2100" dirty="0" smtClean="0">
                <a:latin typeface="Gill Sans MT" pitchFamily="34" charset="-18"/>
              </a:rPr>
              <a:t>ta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100" dirty="0" err="1" smtClean="0">
                <a:latin typeface="Gill Sans MT" pitchFamily="34" charset="-18"/>
              </a:rPr>
              <a:t>krivotvorenje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eur</a:t>
            </a:r>
            <a:r>
              <a:rPr lang="bs-Latn-BA" sz="2100" dirty="0" smtClean="0">
                <a:latin typeface="Gill Sans MT" pitchFamily="34" charset="-18"/>
              </a:rPr>
              <a:t>a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100" dirty="0" err="1" smtClean="0">
                <a:latin typeface="Gill Sans MT" pitchFamily="34" charset="-18"/>
              </a:rPr>
              <a:t>prevare</a:t>
            </a:r>
            <a:r>
              <a:rPr lang="en-US" sz="2100" dirty="0" smtClean="0">
                <a:latin typeface="Gill Sans MT" pitchFamily="34" charset="-18"/>
              </a:rPr>
              <a:t> u </a:t>
            </a:r>
            <a:r>
              <a:rPr lang="en-US" sz="2100" dirty="0" err="1" smtClean="0">
                <a:latin typeface="Gill Sans MT" pitchFamily="34" charset="-18"/>
              </a:rPr>
              <a:t>vezi</a:t>
            </a:r>
            <a:r>
              <a:rPr lang="en-US" sz="2100" dirty="0" smtClean="0">
                <a:latin typeface="Gill Sans MT" pitchFamily="34" charset="-18"/>
              </a:rPr>
              <a:t> s PDV-o</a:t>
            </a:r>
            <a:r>
              <a:rPr lang="bs-Latn-BA" sz="2100" dirty="0" smtClean="0">
                <a:latin typeface="Gill Sans MT" pitchFamily="34" charset="-18"/>
              </a:rPr>
              <a:t>m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100" dirty="0" err="1" smtClean="0">
                <a:latin typeface="Gill Sans MT" pitchFamily="34" charset="-18"/>
              </a:rPr>
              <a:t>pranje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novca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i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praćenje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imovine</a:t>
            </a:r>
            <a:endParaRPr lang="bs-Latn-BA" sz="2100" dirty="0" smtClean="0">
              <a:latin typeface="Gill Sans MT" pitchFamily="34" charset="-18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100" dirty="0" err="1" smtClean="0">
                <a:latin typeface="Gill Sans MT" pitchFamily="34" charset="-18"/>
              </a:rPr>
              <a:t>mobilne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skupine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organiziranog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kriminala</a:t>
            </a:r>
            <a:endParaRPr lang="bs-Latn-BA" sz="2100" dirty="0" smtClean="0">
              <a:latin typeface="Gill Sans MT" pitchFamily="34" charset="-18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100" dirty="0" err="1" smtClean="0">
                <a:latin typeface="Gill Sans MT" pitchFamily="34" charset="-18"/>
              </a:rPr>
              <a:t>zabranu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motociklističkih</a:t>
            </a:r>
            <a:r>
              <a:rPr lang="en-US" sz="2100" dirty="0" smtClean="0">
                <a:latin typeface="Gill Sans MT" pitchFamily="34" charset="-18"/>
              </a:rPr>
              <a:t> </a:t>
            </a:r>
            <a:r>
              <a:rPr lang="en-US" sz="2100" dirty="0" err="1" smtClean="0">
                <a:latin typeface="Gill Sans MT" pitchFamily="34" charset="-18"/>
              </a:rPr>
              <a:t>bandi</a:t>
            </a:r>
            <a:endParaRPr lang="bs-Latn-BA" sz="2100" dirty="0" smtClean="0">
              <a:latin typeface="Gill Sans MT" pitchFamily="34" charset="-18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100" dirty="0" err="1" smtClean="0">
                <a:latin typeface="Gill Sans MT" pitchFamily="34" charset="-18"/>
              </a:rPr>
              <a:t>terorizam</a:t>
            </a:r>
            <a:endParaRPr lang="bs-Latn-BA" sz="2100" dirty="0" smtClean="0">
              <a:latin typeface="Gill Sans MT" pitchFamily="34" charset="-18"/>
            </a:endParaRPr>
          </a:p>
          <a:p>
            <a:pPr algn="just">
              <a:buFont typeface="Wingdings" pitchFamily="2" charset="2"/>
              <a:buChar char="Ø"/>
            </a:pPr>
            <a:endParaRPr lang="en-US" sz="2100" dirty="0">
              <a:latin typeface="Gill Sans MT" pitchFamily="34" charset="-1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dirty="0" smtClean="0">
                <a:latin typeface="Gill Sans MT" pitchFamily="34" charset="-18"/>
              </a:rPr>
              <a:t>Terorizam</a:t>
            </a:r>
            <a:endParaRPr lang="bs-Latn-BA" b="1" dirty="0">
              <a:latin typeface="Gill Sans MT" pitchFamily="34" charset="-1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4838" y="1911928"/>
            <a:ext cx="6612176" cy="4453153"/>
          </a:xfrm>
        </p:spPr>
        <p:txBody>
          <a:bodyPr/>
          <a:lstStyle/>
          <a:p>
            <a:pPr algn="just"/>
            <a:r>
              <a:rPr lang="en-US" sz="2200" dirty="0" err="1" smtClean="0">
                <a:latin typeface="Gill Sans MT" pitchFamily="34" charset="-18"/>
              </a:rPr>
              <a:t>Jedna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od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najvećih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prijetnji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današnjice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za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sigurnost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države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i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društva</a:t>
            </a:r>
            <a:r>
              <a:rPr lang="en-US" sz="2200" dirty="0" smtClean="0">
                <a:latin typeface="Gill Sans MT" pitchFamily="34" charset="-18"/>
              </a:rPr>
              <a:t> jest</a:t>
            </a:r>
            <a:r>
              <a:rPr lang="bs-Latn-BA" sz="2200" dirty="0" smtClean="0">
                <a:latin typeface="Gill Sans MT" pitchFamily="34" charset="-18"/>
              </a:rPr>
              <a:t>e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terorizam</a:t>
            </a:r>
            <a:r>
              <a:rPr lang="en-US" sz="2200" dirty="0" smtClean="0">
                <a:latin typeface="Gill Sans MT" pitchFamily="34" charset="-18"/>
              </a:rPr>
              <a:t>. </a:t>
            </a:r>
            <a:r>
              <a:rPr lang="en-US" sz="2200" dirty="0" err="1" smtClean="0">
                <a:latin typeface="Gill Sans MT" pitchFamily="34" charset="-18"/>
              </a:rPr>
              <a:t>Terorizam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ugrožava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našu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sigurnost</a:t>
            </a:r>
            <a:r>
              <a:rPr lang="en-US" sz="2200" dirty="0" smtClean="0">
                <a:latin typeface="Gill Sans MT" pitchFamily="34" charset="-18"/>
              </a:rPr>
              <a:t>, a </a:t>
            </a:r>
            <a:r>
              <a:rPr lang="en-US" sz="2200" dirty="0" err="1" smtClean="0">
                <a:latin typeface="Gill Sans MT" pitchFamily="34" charset="-18"/>
              </a:rPr>
              <a:t>ujedno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utječe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na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politička</a:t>
            </a:r>
            <a:r>
              <a:rPr lang="en-US" sz="2200" dirty="0" smtClean="0">
                <a:latin typeface="Gill Sans MT" pitchFamily="34" charset="-18"/>
              </a:rPr>
              <a:t>, </a:t>
            </a:r>
            <a:r>
              <a:rPr lang="en-US" sz="2200" dirty="0" err="1" smtClean="0">
                <a:latin typeface="Gill Sans MT" pitchFamily="34" charset="-18"/>
              </a:rPr>
              <a:t>gospodarska</a:t>
            </a:r>
            <a:r>
              <a:rPr lang="en-US" sz="2200" dirty="0" smtClean="0">
                <a:latin typeface="Gill Sans MT" pitchFamily="34" charset="-18"/>
              </a:rPr>
              <a:t>, </a:t>
            </a:r>
            <a:r>
              <a:rPr lang="en-US" sz="2200" dirty="0" err="1" smtClean="0">
                <a:latin typeface="Gill Sans MT" pitchFamily="34" charset="-18"/>
              </a:rPr>
              <a:t>sportska</a:t>
            </a:r>
            <a:r>
              <a:rPr lang="en-US" sz="2200" dirty="0" smtClean="0">
                <a:latin typeface="Gill Sans MT" pitchFamily="34" charset="-18"/>
              </a:rPr>
              <a:t>, </a:t>
            </a:r>
            <a:r>
              <a:rPr lang="en-US" sz="2200" dirty="0" err="1" smtClean="0">
                <a:latin typeface="Gill Sans MT" pitchFamily="34" charset="-18"/>
              </a:rPr>
              <a:t>kulturna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i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brojna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događanja</a:t>
            </a:r>
            <a:r>
              <a:rPr lang="en-US" sz="2200" dirty="0" smtClean="0">
                <a:latin typeface="Gill Sans MT" pitchFamily="34" charset="-18"/>
              </a:rPr>
              <a:t> u </a:t>
            </a:r>
            <a:r>
              <a:rPr lang="en-US" sz="2200" dirty="0" err="1" smtClean="0">
                <a:latin typeface="Gill Sans MT" pitchFamily="34" charset="-18"/>
              </a:rPr>
              <a:t>svijetu</a:t>
            </a:r>
            <a:r>
              <a:rPr lang="en-US" sz="2200" dirty="0" smtClean="0">
                <a:latin typeface="Gill Sans MT" pitchFamily="34" charset="-18"/>
              </a:rPr>
              <a:t>. </a:t>
            </a:r>
            <a:endParaRPr lang="bs-Latn-BA" sz="2200" dirty="0" smtClean="0">
              <a:latin typeface="Gill Sans MT" pitchFamily="34" charset="-18"/>
            </a:endParaRPr>
          </a:p>
          <a:p>
            <a:pPr algn="just"/>
            <a:endParaRPr lang="bs-Latn-BA" sz="2200" dirty="0" smtClean="0">
              <a:latin typeface="Gill Sans MT" pitchFamily="34" charset="-18"/>
            </a:endParaRPr>
          </a:p>
          <a:p>
            <a:pPr algn="just"/>
            <a:r>
              <a:rPr lang="en-US" sz="2200" dirty="0" err="1" smtClean="0">
                <a:latin typeface="Gill Sans MT" pitchFamily="34" charset="-18"/>
              </a:rPr>
              <a:t>Borba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protiv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terorizma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najvažniji</a:t>
            </a:r>
            <a:r>
              <a:rPr lang="en-US" sz="2200" dirty="0" smtClean="0">
                <a:latin typeface="Gill Sans MT" pitchFamily="34" charset="-18"/>
              </a:rPr>
              <a:t> je </a:t>
            </a:r>
            <a:r>
              <a:rPr lang="en-US" sz="2200" dirty="0" err="1" smtClean="0">
                <a:latin typeface="Gill Sans MT" pitchFamily="34" charset="-18"/>
              </a:rPr>
              <a:t>prioritet</a:t>
            </a:r>
            <a:r>
              <a:rPr lang="en-US" sz="2200" dirty="0" smtClean="0">
                <a:latin typeface="Gill Sans MT" pitchFamily="34" charset="-18"/>
              </a:rPr>
              <a:t> EU </a:t>
            </a:r>
            <a:r>
              <a:rPr lang="en-US" sz="2200" dirty="0" err="1" smtClean="0">
                <a:latin typeface="Gill Sans MT" pitchFamily="34" charset="-18"/>
              </a:rPr>
              <a:t>i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njenih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država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članica</a:t>
            </a:r>
            <a:r>
              <a:rPr lang="en-US" sz="2200" dirty="0" smtClean="0">
                <a:latin typeface="Gill Sans MT" pitchFamily="34" charset="-18"/>
              </a:rPr>
              <a:t>, </a:t>
            </a:r>
            <a:r>
              <a:rPr lang="en-US" sz="2200" dirty="0" err="1" smtClean="0">
                <a:latin typeface="Gill Sans MT" pitchFamily="34" charset="-18"/>
              </a:rPr>
              <a:t>kao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i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njihovih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međunarodnih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partnera</a:t>
            </a:r>
            <a:r>
              <a:rPr lang="en-US" sz="2200" dirty="0" smtClean="0">
                <a:latin typeface="Gill Sans MT" pitchFamily="34" charset="-18"/>
              </a:rPr>
              <a:t>. </a:t>
            </a:r>
            <a:r>
              <a:rPr lang="en-US" sz="2200" dirty="0" err="1" smtClean="0">
                <a:latin typeface="Gill Sans MT" pitchFamily="34" charset="-18"/>
              </a:rPr>
              <a:t>Glavna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briga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država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članica</a:t>
            </a:r>
            <a:r>
              <a:rPr lang="en-US" sz="2200" dirty="0" smtClean="0">
                <a:latin typeface="Gill Sans MT" pitchFamily="34" charset="-18"/>
              </a:rPr>
              <a:t> je </a:t>
            </a:r>
            <a:r>
              <a:rPr lang="en-US" sz="2200" i="1" dirty="0" err="1" smtClean="0">
                <a:latin typeface="Gill Sans MT" pitchFamily="34" charset="-18"/>
              </a:rPr>
              <a:t>džihadistički</a:t>
            </a:r>
            <a:r>
              <a:rPr lang="en-US" sz="2200" i="1" dirty="0" smtClean="0">
                <a:latin typeface="Gill Sans MT" pitchFamily="34" charset="-18"/>
              </a:rPr>
              <a:t> </a:t>
            </a:r>
            <a:r>
              <a:rPr lang="en-US" sz="2200" i="1" dirty="0" err="1" smtClean="0">
                <a:latin typeface="Gill Sans MT" pitchFamily="34" charset="-18"/>
              </a:rPr>
              <a:t>terorizam</a:t>
            </a:r>
            <a:r>
              <a:rPr lang="en-US" sz="2200" i="1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i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usko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povezana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pojava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i="1" dirty="0" err="1" smtClean="0">
                <a:latin typeface="Gill Sans MT" pitchFamily="34" charset="-18"/>
              </a:rPr>
              <a:t>stranih</a:t>
            </a:r>
            <a:r>
              <a:rPr lang="en-US" sz="2200" i="1" dirty="0" smtClean="0">
                <a:latin typeface="Gill Sans MT" pitchFamily="34" charset="-18"/>
              </a:rPr>
              <a:t> </a:t>
            </a:r>
            <a:r>
              <a:rPr lang="en-US" sz="2200" i="1" dirty="0" err="1" smtClean="0">
                <a:latin typeface="Gill Sans MT" pitchFamily="34" charset="-18"/>
              </a:rPr>
              <a:t>terorističkih</a:t>
            </a:r>
            <a:r>
              <a:rPr lang="en-US" sz="2200" i="1" dirty="0" smtClean="0">
                <a:latin typeface="Gill Sans MT" pitchFamily="34" charset="-18"/>
              </a:rPr>
              <a:t> </a:t>
            </a:r>
            <a:r>
              <a:rPr lang="en-US" sz="2200" i="1" dirty="0" err="1" smtClean="0">
                <a:latin typeface="Gill Sans MT" pitchFamily="34" charset="-18"/>
              </a:rPr>
              <a:t>boraca</a:t>
            </a:r>
            <a:r>
              <a:rPr lang="en-US" sz="2200" i="1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koji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dolaze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iz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područja</a:t>
            </a:r>
            <a:r>
              <a:rPr lang="en-US" sz="2200" dirty="0" smtClean="0">
                <a:latin typeface="Gill Sans MT" pitchFamily="34" charset="-18"/>
              </a:rPr>
              <a:t> </a:t>
            </a:r>
            <a:r>
              <a:rPr lang="en-US" sz="2200" dirty="0" err="1" smtClean="0">
                <a:latin typeface="Gill Sans MT" pitchFamily="34" charset="-18"/>
              </a:rPr>
              <a:t>sukoba</a:t>
            </a:r>
            <a:endParaRPr lang="bs-Latn-BA" sz="2200" dirty="0">
              <a:latin typeface="Gill Sans MT" pitchFamily="34" charset="-1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5">
      <a:dk1>
        <a:srgbClr val="4D4D4D"/>
      </a:dk1>
      <a:lt1>
        <a:srgbClr val="FFFFFF"/>
      </a:lt1>
      <a:dk2>
        <a:srgbClr val="4D4D4D"/>
      </a:dk2>
      <a:lt2>
        <a:srgbClr val="34393F"/>
      </a:lt2>
      <a:accent1>
        <a:srgbClr val="6D7D8A"/>
      </a:accent1>
      <a:accent2>
        <a:srgbClr val="24365A"/>
      </a:accent2>
      <a:accent3>
        <a:srgbClr val="FFFFFF"/>
      </a:accent3>
      <a:accent4>
        <a:srgbClr val="404040"/>
      </a:accent4>
      <a:accent5>
        <a:srgbClr val="BABFC4"/>
      </a:accent5>
      <a:accent6>
        <a:srgbClr val="203051"/>
      </a:accent6>
      <a:hlink>
        <a:srgbClr val="D1D7EA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254B83"/>
        </a:accent1>
        <a:accent2>
          <a:srgbClr val="406DAA"/>
        </a:accent2>
        <a:accent3>
          <a:srgbClr val="FFFFFF"/>
        </a:accent3>
        <a:accent4>
          <a:srgbClr val="404040"/>
        </a:accent4>
        <a:accent5>
          <a:srgbClr val="ACB1C1"/>
        </a:accent5>
        <a:accent6>
          <a:srgbClr val="39629A"/>
        </a:accent6>
        <a:hlink>
          <a:srgbClr val="3267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9BB6EE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CBD7F5"/>
        </a:accent5>
        <a:accent6>
          <a:srgbClr val="64727F"/>
        </a:accent6>
        <a:hlink>
          <a:srgbClr val="84AAF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7F7F7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34393F"/>
        </a:lt2>
        <a:accent1>
          <a:srgbClr val="6D7D8A"/>
        </a:accent1>
        <a:accent2>
          <a:srgbClr val="24365A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203051"/>
        </a:accent6>
        <a:hlink>
          <a:srgbClr val="D1D7E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7484BA"/>
        </a:lt2>
        <a:accent1>
          <a:srgbClr val="6D7D8A"/>
        </a:accent1>
        <a:accent2>
          <a:srgbClr val="24365A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203051"/>
        </a:accent6>
        <a:hlink>
          <a:srgbClr val="D1D7E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</TotalTime>
  <Words>1278</Words>
  <Application>Microsoft Office PowerPoint</Application>
  <PresentationFormat>Custom</PresentationFormat>
  <Paragraphs>174</Paragraphs>
  <Slides>29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template</vt:lpstr>
      <vt:lpstr>EUROPOL I INTERPOL – narko kriminal i terorizam</vt:lpstr>
      <vt:lpstr>Uvodne napomene</vt:lpstr>
      <vt:lpstr>Slide 3</vt:lpstr>
      <vt:lpstr>Historija</vt:lpstr>
      <vt:lpstr>Djelokrug </vt:lpstr>
      <vt:lpstr>Struktura i upravljanje</vt:lpstr>
      <vt:lpstr>Struktura i upravljanje</vt:lpstr>
      <vt:lpstr>Operativne aktivnosti</vt:lpstr>
      <vt:lpstr>Terorizam</vt:lpstr>
      <vt:lpstr>Terorizam</vt:lpstr>
      <vt:lpstr>Terorizam</vt:lpstr>
      <vt:lpstr>Terorizam</vt:lpstr>
      <vt:lpstr>Krijumčarenje drogom</vt:lpstr>
      <vt:lpstr>Slide 14</vt:lpstr>
      <vt:lpstr>Slide 15</vt:lpstr>
      <vt:lpstr>INTERPOL</vt:lpstr>
      <vt:lpstr>Historija</vt:lpstr>
      <vt:lpstr>Djelokrug</vt:lpstr>
      <vt:lpstr>Struktura</vt:lpstr>
      <vt:lpstr>Povezivanje policije</vt:lpstr>
      <vt:lpstr>Obavijesti</vt:lpstr>
      <vt:lpstr>Obavijesti</vt:lpstr>
      <vt:lpstr>TERORIZAM</vt:lpstr>
      <vt:lpstr>TERORIZAM</vt:lpstr>
      <vt:lpstr>TERORIZAM</vt:lpstr>
      <vt:lpstr>KRIJUMČARENJE DROGOM</vt:lpstr>
      <vt:lpstr>KRIJUMČARENJE DROGOM</vt:lpstr>
      <vt:lpstr>ZAKLJUČAK</vt:lpstr>
      <vt:lpstr>Slide 29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B</cp:lastModifiedBy>
  <cp:revision>49</cp:revision>
  <dcterms:created xsi:type="dcterms:W3CDTF">2006-06-13T13:38:55Z</dcterms:created>
  <dcterms:modified xsi:type="dcterms:W3CDTF">2020-05-18T18:57:21Z</dcterms:modified>
</cp:coreProperties>
</file>